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1"/>
  </p:notesMasterIdLst>
  <p:sldIdLst>
    <p:sldId id="256" r:id="rId3"/>
    <p:sldId id="264" r:id="rId4"/>
    <p:sldId id="265" r:id="rId5"/>
    <p:sldId id="266" r:id="rId6"/>
    <p:sldId id="305" r:id="rId7"/>
    <p:sldId id="258" r:id="rId8"/>
    <p:sldId id="324" r:id="rId9"/>
    <p:sldId id="307" r:id="rId10"/>
    <p:sldId id="310" r:id="rId11"/>
    <p:sldId id="261" r:id="rId12"/>
    <p:sldId id="308" r:id="rId13"/>
    <p:sldId id="309" r:id="rId14"/>
    <p:sldId id="260" r:id="rId15"/>
    <p:sldId id="262" r:id="rId16"/>
    <p:sldId id="263" r:id="rId17"/>
    <p:sldId id="311" r:id="rId18"/>
    <p:sldId id="312" r:id="rId19"/>
    <p:sldId id="314" r:id="rId20"/>
    <p:sldId id="315" r:id="rId21"/>
    <p:sldId id="317" r:id="rId22"/>
    <p:sldId id="318" r:id="rId23"/>
    <p:sldId id="319" r:id="rId24"/>
    <p:sldId id="320" r:id="rId25"/>
    <p:sldId id="316" r:id="rId26"/>
    <p:sldId id="321" r:id="rId27"/>
    <p:sldId id="325" r:id="rId28"/>
    <p:sldId id="322" r:id="rId29"/>
    <p:sldId id="323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03" autoAdjust="0"/>
  </p:normalViewPr>
  <p:slideViewPr>
    <p:cSldViewPr snapToGrid="0">
      <p:cViewPr varScale="1">
        <p:scale>
          <a:sx n="50" d="100"/>
          <a:sy n="50" d="100"/>
        </p:scale>
        <p:origin x="123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29941-3748-4C1A-B462-DAB76E568D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DA32B67-4B47-4A84-8DF1-601BBDBFC52C}">
      <dgm:prSet phldrT="[文本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zh-CN" altLang="en-US" sz="1800" b="1" dirty="0">
              <a:solidFill>
                <a:srgbClr val="002060"/>
              </a:solidFill>
              <a:latin typeface="+mn-ea"/>
              <a:ea typeface="+mn-ea"/>
            </a:rPr>
            <a:t>√ 依据</a:t>
          </a:r>
          <a:r>
            <a:rPr lang="en-US" altLang="en-US" sz="1800" b="1" dirty="0">
              <a:solidFill>
                <a:srgbClr val="002060"/>
              </a:solidFill>
              <a:latin typeface="+mn-ea"/>
              <a:ea typeface="+mn-ea"/>
            </a:rPr>
            <a:t>ASCVD </a:t>
          </a:r>
          <a:r>
            <a:rPr lang="zh-CN" altLang="en-US" sz="1800" b="1" dirty="0">
              <a:solidFill>
                <a:srgbClr val="002060"/>
              </a:solidFill>
              <a:latin typeface="+mn-ea"/>
              <a:ea typeface="+mn-ea"/>
            </a:rPr>
            <a:t>发病危险采取不同强度干预措施是血脂异常防治的核心策略</a:t>
          </a:r>
          <a:endParaRPr lang="en-US" altLang="zh-CN" sz="1800" b="1" dirty="0">
            <a:solidFill>
              <a:srgbClr val="002060"/>
            </a:solidFill>
            <a:latin typeface="+mn-ea"/>
            <a:ea typeface="+mn-ea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CN" sz="1800" b="1" dirty="0">
              <a:solidFill>
                <a:srgbClr val="002060"/>
              </a:solidFill>
              <a:latin typeface="+mn-ea"/>
              <a:ea typeface="+mn-ea"/>
            </a:rPr>
            <a:t>√ </a:t>
          </a:r>
          <a:r>
            <a:rPr lang="zh-CN" altLang="en-US" sz="1800" b="1" dirty="0">
              <a:solidFill>
                <a:srgbClr val="002060"/>
              </a:solidFill>
              <a:latin typeface="+mn-ea"/>
              <a:ea typeface="+mn-ea"/>
            </a:rPr>
            <a:t>总体心血管危险评估是血脂异常治疗决策的基础</a:t>
          </a:r>
          <a:endParaRPr lang="en-US" altLang="zh-CN" sz="1800" b="1" dirty="0">
            <a:solidFill>
              <a:srgbClr val="002060"/>
            </a:solidFill>
            <a:latin typeface="+mn-ea"/>
            <a:ea typeface="+mn-ea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zh-CN" altLang="en-US" sz="1800" b="1" dirty="0">
              <a:solidFill>
                <a:srgbClr val="002060"/>
              </a:solidFill>
              <a:latin typeface="+mn-ea"/>
              <a:ea typeface="+mn-ea"/>
            </a:rPr>
            <a:t>√ 总体心血管危险评估应按推荐的流程进行</a:t>
          </a:r>
          <a:endParaRPr lang="en-US" altLang="zh-CN" sz="1800" b="1" dirty="0">
            <a:solidFill>
              <a:srgbClr val="002060"/>
            </a:solidFill>
            <a:latin typeface="+mn-ea"/>
            <a:ea typeface="+mn-ea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zh-CN" sz="1800" b="1" dirty="0">
              <a:solidFill>
                <a:srgbClr val="002060"/>
              </a:solidFill>
              <a:latin typeface="+mn-ea"/>
              <a:ea typeface="+mn-ea"/>
            </a:rPr>
            <a:t>√ </a:t>
          </a:r>
          <a:r>
            <a:rPr lang="zh-CN" altLang="en-US" sz="1800" b="1" dirty="0">
              <a:solidFill>
                <a:srgbClr val="002060"/>
              </a:solidFill>
              <a:latin typeface="+mn-ea"/>
              <a:ea typeface="+mn-ea"/>
            </a:rPr>
            <a:t>对年龄低于</a:t>
          </a:r>
          <a:r>
            <a:rPr lang="en-US" altLang="en-US" sz="1800" b="1" dirty="0">
              <a:solidFill>
                <a:srgbClr val="002060"/>
              </a:solidFill>
              <a:latin typeface="+mn-ea"/>
              <a:ea typeface="+mn-ea"/>
            </a:rPr>
            <a:t>55 </a:t>
          </a:r>
          <a:r>
            <a:rPr lang="zh-CN" altLang="en-US" sz="1800" b="1" dirty="0">
              <a:solidFill>
                <a:srgbClr val="002060"/>
              </a:solidFill>
              <a:latin typeface="+mn-ea"/>
              <a:ea typeface="+mn-ea"/>
            </a:rPr>
            <a:t>岁人群应关注心血管病余生危险</a:t>
          </a:r>
          <a:endParaRPr lang="zh-CN" altLang="en-US" sz="1800" dirty="0"/>
        </a:p>
      </dgm:t>
    </dgm:pt>
    <dgm:pt modelId="{ADDE31EC-5E97-4A04-A4A5-E8D04232A4BF}" type="parTrans" cxnId="{D6680277-E997-411E-A046-78038EBA069E}">
      <dgm:prSet/>
      <dgm:spPr/>
      <dgm:t>
        <a:bodyPr/>
        <a:lstStyle/>
        <a:p>
          <a:endParaRPr lang="zh-CN" altLang="en-US" sz="1800"/>
        </a:p>
      </dgm:t>
    </dgm:pt>
    <dgm:pt modelId="{85F3DC56-E22D-40EB-8978-1EA0659702D4}" type="sibTrans" cxnId="{D6680277-E997-411E-A046-78038EBA069E}">
      <dgm:prSet/>
      <dgm:spPr/>
      <dgm:t>
        <a:bodyPr/>
        <a:lstStyle/>
        <a:p>
          <a:endParaRPr lang="zh-CN" altLang="en-US" sz="1800"/>
        </a:p>
      </dgm:t>
    </dgm:pt>
    <dgm:pt modelId="{10E38E54-DD9A-4CC8-B6A9-341FB626A000}" type="asst">
      <dgm:prSet phldrT="[文本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altLang="zh-CN" sz="1800" b="1" i="0" u="none" dirty="0">
              <a:solidFill>
                <a:srgbClr val="002060"/>
              </a:solidFill>
            </a:rPr>
            <a:t>  ?</a:t>
          </a:r>
          <a:r>
            <a:rPr lang="zh-CN" altLang="en-US" sz="1800" b="1" i="0" u="none" dirty="0">
              <a:solidFill>
                <a:srgbClr val="002060"/>
              </a:solidFill>
            </a:rPr>
            <a:t>应该不应该启动他汀调脂治疗？ </a:t>
          </a:r>
          <a:endParaRPr lang="zh-CN" altLang="en-US" sz="1800" b="1" dirty="0">
            <a:solidFill>
              <a:srgbClr val="002060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altLang="zh-CN" sz="1800" b="1" i="0" u="none" dirty="0">
              <a:solidFill>
                <a:srgbClr val="002060"/>
              </a:solidFill>
            </a:rPr>
            <a:t>  ?</a:t>
          </a:r>
          <a:r>
            <a:rPr lang="zh-CN" altLang="en-US" sz="1800" b="1" i="0" u="none" dirty="0">
              <a:solidFill>
                <a:srgbClr val="002060"/>
              </a:solidFill>
            </a:rPr>
            <a:t>强效还是中效他汀？</a:t>
          </a:r>
          <a:endParaRPr lang="zh-CN" altLang="en-US" sz="1800" b="1" dirty="0">
            <a:solidFill>
              <a:srgbClr val="002060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altLang="zh-CN" sz="1800" b="1" i="0" u="none" dirty="0">
              <a:solidFill>
                <a:srgbClr val="002060"/>
              </a:solidFill>
            </a:rPr>
            <a:t>  ?</a:t>
          </a:r>
          <a:r>
            <a:rPr lang="zh-CN" altLang="en-US" sz="1800" b="1" i="0" u="none" dirty="0">
              <a:solidFill>
                <a:srgbClr val="002060"/>
              </a:solidFill>
            </a:rPr>
            <a:t>调脂治疗的目标值？</a:t>
          </a:r>
          <a:endParaRPr lang="zh-CN" altLang="en-US" sz="1800" b="1" dirty="0">
            <a:solidFill>
              <a:srgbClr val="002060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altLang="zh-CN" sz="1800" b="1" i="0" u="none" dirty="0">
              <a:solidFill>
                <a:srgbClr val="002060"/>
              </a:solidFill>
            </a:rPr>
            <a:t>  ?</a:t>
          </a:r>
          <a:r>
            <a:rPr lang="zh-CN" altLang="en-US" sz="1800" b="1" i="0" u="none" dirty="0">
              <a:solidFill>
                <a:srgbClr val="002060"/>
              </a:solidFill>
            </a:rPr>
            <a:t>他汀联用非他汀？</a:t>
          </a:r>
          <a:endParaRPr lang="zh-CN" altLang="en-US" sz="1800" b="1" dirty="0">
            <a:solidFill>
              <a:srgbClr val="002060"/>
            </a:solidFill>
          </a:endParaRPr>
        </a:p>
      </dgm:t>
    </dgm:pt>
    <dgm:pt modelId="{A8BAC4B0-6ACA-453B-8BA6-D88C36DA1027}" type="parTrans" cxnId="{7407246B-4095-466C-B045-8496246F8E95}">
      <dgm:prSet/>
      <dgm:spPr/>
      <dgm:t>
        <a:bodyPr/>
        <a:lstStyle/>
        <a:p>
          <a:endParaRPr lang="zh-CN" altLang="en-US" sz="1800"/>
        </a:p>
      </dgm:t>
    </dgm:pt>
    <dgm:pt modelId="{9F9185E6-667E-4C37-9E34-DC7D085917BB}" type="sibTrans" cxnId="{7407246B-4095-466C-B045-8496246F8E95}">
      <dgm:prSet/>
      <dgm:spPr/>
      <dgm:t>
        <a:bodyPr/>
        <a:lstStyle/>
        <a:p>
          <a:endParaRPr lang="zh-CN" altLang="en-US" sz="1800"/>
        </a:p>
      </dgm:t>
    </dgm:pt>
    <dgm:pt modelId="{566E24B3-6CBD-4C97-A48D-701E80586723}">
      <dgm:prSet phldrT="[文本]" custT="1"/>
      <dgm:spPr>
        <a:solidFill>
          <a:srgbClr val="FF0000"/>
        </a:solidFill>
      </dgm:spPr>
      <dgm:t>
        <a:bodyPr/>
        <a:lstStyle/>
        <a:p>
          <a:r>
            <a:rPr lang="en-US" altLang="zh-CN" sz="1800" b="1" dirty="0">
              <a:solidFill>
                <a:srgbClr val="002060"/>
              </a:solidFill>
            </a:rPr>
            <a:t>ASCVD</a:t>
          </a:r>
        </a:p>
        <a:p>
          <a:r>
            <a:rPr lang="zh-CN" altLang="en-US" sz="1800" b="1" dirty="0">
              <a:solidFill>
                <a:srgbClr val="002060"/>
              </a:solidFill>
            </a:rPr>
            <a:t>极高危或高危</a:t>
          </a:r>
        </a:p>
      </dgm:t>
    </dgm:pt>
    <dgm:pt modelId="{8C186A2B-BA3A-4DBA-92D0-BD364B17BAB6}" type="parTrans" cxnId="{6D4A6889-F7F4-44B8-B984-05A453D4AB9D}">
      <dgm:prSet/>
      <dgm:spPr/>
      <dgm:t>
        <a:bodyPr/>
        <a:lstStyle/>
        <a:p>
          <a:endParaRPr lang="zh-CN" altLang="en-US" sz="1800"/>
        </a:p>
      </dgm:t>
    </dgm:pt>
    <dgm:pt modelId="{8005C752-FED7-4419-874A-27BE93A3B2D9}" type="sibTrans" cxnId="{6D4A6889-F7F4-44B8-B984-05A453D4AB9D}">
      <dgm:prSet/>
      <dgm:spPr/>
      <dgm:t>
        <a:bodyPr/>
        <a:lstStyle/>
        <a:p>
          <a:endParaRPr lang="zh-CN" altLang="en-US" sz="1800"/>
        </a:p>
      </dgm:t>
    </dgm:pt>
    <dgm:pt modelId="{9BD9BEAE-1242-4E5D-BC37-67FE283BCF65}">
      <dgm:prSet phldrT="[文本]" custT="1"/>
      <dgm:spPr>
        <a:ln w="28575">
          <a:solidFill>
            <a:srgbClr val="FFFF00"/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zh-CN" altLang="en-US" sz="1800" b="1" dirty="0">
              <a:solidFill>
                <a:srgbClr val="002060"/>
              </a:solidFill>
            </a:rPr>
            <a:t>    本次指南修订建议对</a:t>
          </a:r>
          <a:r>
            <a:rPr lang="en-US" altLang="en-US" sz="1800" b="1" dirty="0">
              <a:solidFill>
                <a:srgbClr val="002060"/>
              </a:solidFill>
            </a:rPr>
            <a:t>ASCVD10 </a:t>
          </a:r>
          <a:r>
            <a:rPr lang="zh-CN" altLang="en-US" sz="1800" b="1" dirty="0">
              <a:solidFill>
                <a:srgbClr val="002060"/>
              </a:solidFill>
            </a:rPr>
            <a:t>年发病危险为中危的低于</a:t>
          </a:r>
          <a:r>
            <a:rPr lang="en-US" altLang="zh-CN" sz="1800" b="1" dirty="0">
              <a:solidFill>
                <a:srgbClr val="002060"/>
              </a:solidFill>
            </a:rPr>
            <a:t>55</a:t>
          </a:r>
          <a:r>
            <a:rPr lang="zh-CN" altLang="en-US" sz="1800" b="1" dirty="0">
              <a:solidFill>
                <a:srgbClr val="002060"/>
              </a:solidFill>
            </a:rPr>
            <a:t>岁的人群进行</a:t>
          </a:r>
          <a:r>
            <a:rPr lang="en-US" altLang="en-US" sz="1800" b="1" dirty="0">
              <a:solidFill>
                <a:srgbClr val="002060"/>
              </a:solidFill>
            </a:rPr>
            <a:t>ASCVD </a:t>
          </a:r>
          <a:r>
            <a:rPr lang="zh-CN" altLang="en-US" sz="1800" b="1" dirty="0">
              <a:solidFill>
                <a:srgbClr val="002060"/>
              </a:solidFill>
            </a:rPr>
            <a:t>余生危险的评估，以便识别出中青年</a:t>
          </a:r>
          <a:r>
            <a:rPr lang="en-US" altLang="en-US" sz="1800" b="1" dirty="0">
              <a:solidFill>
                <a:srgbClr val="002060"/>
              </a:solidFill>
            </a:rPr>
            <a:t>ASCVD </a:t>
          </a:r>
          <a:r>
            <a:rPr lang="zh-CN" altLang="en-US" sz="1800" b="1" dirty="0">
              <a:solidFill>
                <a:srgbClr val="002060"/>
              </a:solidFill>
            </a:rPr>
            <a:t>余生危险为高危的个体。</a:t>
          </a:r>
        </a:p>
      </dgm:t>
    </dgm:pt>
    <dgm:pt modelId="{52126EEA-D6E1-44C7-9B62-C44FE3FCCF03}" type="parTrans" cxnId="{5A6BEEA1-722A-42DA-B749-870A746D6FF0}">
      <dgm:prSet/>
      <dgm:spPr/>
      <dgm:t>
        <a:bodyPr/>
        <a:lstStyle/>
        <a:p>
          <a:endParaRPr lang="zh-CN" altLang="en-US" sz="1800"/>
        </a:p>
      </dgm:t>
    </dgm:pt>
    <dgm:pt modelId="{AC32779F-EC40-4396-9D1D-C325E50CFE1E}" type="sibTrans" cxnId="{5A6BEEA1-722A-42DA-B749-870A746D6FF0}">
      <dgm:prSet/>
      <dgm:spPr/>
      <dgm:t>
        <a:bodyPr/>
        <a:lstStyle/>
        <a:p>
          <a:endParaRPr lang="zh-CN" altLang="en-US" sz="1800"/>
        </a:p>
      </dgm:t>
    </dgm:pt>
    <dgm:pt modelId="{3E3E7CCD-1A42-4653-BF71-1FA24790C096}">
      <dgm:prSet phldrT="[文本]" custT="1"/>
      <dgm:spPr>
        <a:solidFill>
          <a:srgbClr val="FFFF00"/>
        </a:solidFill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US" altLang="zh-CN" sz="1800" b="1" dirty="0">
              <a:solidFill>
                <a:srgbClr val="002060"/>
              </a:solidFill>
            </a:rPr>
            <a:t>        </a:t>
          </a:r>
          <a:r>
            <a:rPr lang="zh-CN" altLang="en-US" sz="1800" b="1" dirty="0">
              <a:solidFill>
                <a:srgbClr val="002060"/>
              </a:solidFill>
            </a:rPr>
            <a:t>进行未来</a:t>
          </a:r>
          <a:r>
            <a:rPr lang="en-US" altLang="en-US" sz="1800" b="1" dirty="0">
              <a:solidFill>
                <a:srgbClr val="002060"/>
              </a:solidFill>
            </a:rPr>
            <a:t>10 </a:t>
          </a:r>
          <a:r>
            <a:rPr lang="zh-CN" altLang="en-US" sz="1800" b="1" dirty="0">
              <a:solidFill>
                <a:srgbClr val="002060"/>
              </a:solidFill>
            </a:rPr>
            <a:t>年间</a:t>
          </a:r>
          <a:r>
            <a:rPr lang="en-US" altLang="en-US" sz="1800" b="1" dirty="0">
              <a:solidFill>
                <a:srgbClr val="002060"/>
              </a:solidFill>
            </a:rPr>
            <a:t>ASCVD </a:t>
          </a:r>
          <a:r>
            <a:rPr lang="zh-CN" altLang="en-US" sz="1800" b="1" dirty="0">
              <a:solidFill>
                <a:srgbClr val="002060"/>
              </a:solidFill>
            </a:rPr>
            <a:t>总体发病危险的评估，考虑是否需要他汀调脂治疗。</a:t>
          </a:r>
        </a:p>
      </dgm:t>
    </dgm:pt>
    <dgm:pt modelId="{38921444-580E-416E-8A5C-4E9B4AC25AB1}" type="sibTrans" cxnId="{65C31C43-2F7A-415E-922E-883E47B44731}">
      <dgm:prSet/>
      <dgm:spPr/>
      <dgm:t>
        <a:bodyPr/>
        <a:lstStyle/>
        <a:p>
          <a:endParaRPr lang="zh-CN" altLang="en-US" sz="1800"/>
        </a:p>
      </dgm:t>
    </dgm:pt>
    <dgm:pt modelId="{D6D39B0F-99D3-4E7E-806E-CE397B318EE6}" type="parTrans" cxnId="{65C31C43-2F7A-415E-922E-883E47B44731}">
      <dgm:prSet/>
      <dgm:spPr/>
      <dgm:t>
        <a:bodyPr/>
        <a:lstStyle/>
        <a:p>
          <a:endParaRPr lang="zh-CN" altLang="en-US" sz="1800"/>
        </a:p>
      </dgm:t>
    </dgm:pt>
    <dgm:pt modelId="{7852CA0E-0F50-43DF-AB61-39B5FC5F65F8}" type="pres">
      <dgm:prSet presAssocID="{9F329941-3748-4C1A-B462-DAB76E568D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883801-068B-44DC-B2C3-715677B1D1F9}" type="pres">
      <dgm:prSet presAssocID="{7DA32B67-4B47-4A84-8DF1-601BBDBFC52C}" presName="hierRoot1" presStyleCnt="0">
        <dgm:presLayoutVars>
          <dgm:hierBranch val="init"/>
        </dgm:presLayoutVars>
      </dgm:prSet>
      <dgm:spPr/>
    </dgm:pt>
    <dgm:pt modelId="{D128463C-2387-4E44-9AE5-CFFA92F67453}" type="pres">
      <dgm:prSet presAssocID="{7DA32B67-4B47-4A84-8DF1-601BBDBFC52C}" presName="rootComposite1" presStyleCnt="0"/>
      <dgm:spPr/>
    </dgm:pt>
    <dgm:pt modelId="{17D70EBB-126E-42CD-9838-E734B39689B6}" type="pres">
      <dgm:prSet presAssocID="{7DA32B67-4B47-4A84-8DF1-601BBDBFC52C}" presName="rootText1" presStyleLbl="node0" presStyleIdx="0" presStyleCnt="1" custScaleX="636442" custScaleY="242450">
        <dgm:presLayoutVars>
          <dgm:chPref val="3"/>
        </dgm:presLayoutVars>
      </dgm:prSet>
      <dgm:spPr/>
    </dgm:pt>
    <dgm:pt modelId="{47207ED6-A4C7-4A86-B4A1-FC171E23FF18}" type="pres">
      <dgm:prSet presAssocID="{7DA32B67-4B47-4A84-8DF1-601BBDBFC52C}" presName="rootConnector1" presStyleLbl="node1" presStyleIdx="0" presStyleCnt="0"/>
      <dgm:spPr/>
    </dgm:pt>
    <dgm:pt modelId="{7F08426E-92FE-483B-AA36-3A4B4C36D6BC}" type="pres">
      <dgm:prSet presAssocID="{7DA32B67-4B47-4A84-8DF1-601BBDBFC52C}" presName="hierChild2" presStyleCnt="0"/>
      <dgm:spPr/>
    </dgm:pt>
    <dgm:pt modelId="{C9354B68-B42B-4BC8-9A9B-CE8514ED69EC}" type="pres">
      <dgm:prSet presAssocID="{8C186A2B-BA3A-4DBA-92D0-BD364B17BAB6}" presName="Name37" presStyleLbl="parChTrans1D2" presStyleIdx="0" presStyleCnt="4"/>
      <dgm:spPr/>
    </dgm:pt>
    <dgm:pt modelId="{15030F62-94B2-4157-88EF-F8F74CCD01FD}" type="pres">
      <dgm:prSet presAssocID="{566E24B3-6CBD-4C97-A48D-701E80586723}" presName="hierRoot2" presStyleCnt="0">
        <dgm:presLayoutVars>
          <dgm:hierBranch val="init"/>
        </dgm:presLayoutVars>
      </dgm:prSet>
      <dgm:spPr/>
    </dgm:pt>
    <dgm:pt modelId="{2D89D47D-8FBE-41FF-A66A-D88F0B852AA0}" type="pres">
      <dgm:prSet presAssocID="{566E24B3-6CBD-4C97-A48D-701E80586723}" presName="rootComposite" presStyleCnt="0"/>
      <dgm:spPr/>
    </dgm:pt>
    <dgm:pt modelId="{EED2FBCA-A2E0-4010-816B-7D5E22C93957}" type="pres">
      <dgm:prSet presAssocID="{566E24B3-6CBD-4C97-A48D-701E80586723}" presName="rootText" presStyleLbl="node2" presStyleIdx="0" presStyleCnt="3" custScaleX="119310" custScaleY="169536">
        <dgm:presLayoutVars>
          <dgm:chPref val="3"/>
        </dgm:presLayoutVars>
      </dgm:prSet>
      <dgm:spPr/>
    </dgm:pt>
    <dgm:pt modelId="{6C8713D4-DBBB-450B-9465-1499BE00FCF8}" type="pres">
      <dgm:prSet presAssocID="{566E24B3-6CBD-4C97-A48D-701E80586723}" presName="rootConnector" presStyleLbl="node2" presStyleIdx="0" presStyleCnt="3"/>
      <dgm:spPr/>
    </dgm:pt>
    <dgm:pt modelId="{DF9B51BA-25A9-4CF9-8C41-987991F763BA}" type="pres">
      <dgm:prSet presAssocID="{566E24B3-6CBD-4C97-A48D-701E80586723}" presName="hierChild4" presStyleCnt="0"/>
      <dgm:spPr/>
    </dgm:pt>
    <dgm:pt modelId="{06793F1A-1F96-4C01-A20A-80550BFC6E7D}" type="pres">
      <dgm:prSet presAssocID="{566E24B3-6CBD-4C97-A48D-701E80586723}" presName="hierChild5" presStyleCnt="0"/>
      <dgm:spPr/>
    </dgm:pt>
    <dgm:pt modelId="{E5FAD05C-CA78-470E-B6C2-0CA7F3FDEB27}" type="pres">
      <dgm:prSet presAssocID="{D6D39B0F-99D3-4E7E-806E-CE397B318EE6}" presName="Name37" presStyleLbl="parChTrans1D2" presStyleIdx="1" presStyleCnt="4"/>
      <dgm:spPr/>
    </dgm:pt>
    <dgm:pt modelId="{0845ABDC-DDF5-4440-A0FC-3205B48D09D0}" type="pres">
      <dgm:prSet presAssocID="{3E3E7CCD-1A42-4653-BF71-1FA24790C096}" presName="hierRoot2" presStyleCnt="0">
        <dgm:presLayoutVars>
          <dgm:hierBranch val="init"/>
        </dgm:presLayoutVars>
      </dgm:prSet>
      <dgm:spPr/>
    </dgm:pt>
    <dgm:pt modelId="{606FACEA-A574-4FF0-B252-A402AF8C0AB5}" type="pres">
      <dgm:prSet presAssocID="{3E3E7CCD-1A42-4653-BF71-1FA24790C096}" presName="rootComposite" presStyleCnt="0"/>
      <dgm:spPr/>
    </dgm:pt>
    <dgm:pt modelId="{188A0BD9-2739-4BAF-B096-D660AA20181A}" type="pres">
      <dgm:prSet presAssocID="{3E3E7CCD-1A42-4653-BF71-1FA24790C096}" presName="rootText" presStyleLbl="node2" presStyleIdx="1" presStyleCnt="3" custScaleX="138949" custScaleY="259528">
        <dgm:presLayoutVars>
          <dgm:chPref val="3"/>
        </dgm:presLayoutVars>
      </dgm:prSet>
      <dgm:spPr/>
    </dgm:pt>
    <dgm:pt modelId="{59E3DF7F-1B13-4C98-937F-06DC39809429}" type="pres">
      <dgm:prSet presAssocID="{3E3E7CCD-1A42-4653-BF71-1FA24790C096}" presName="rootConnector" presStyleLbl="node2" presStyleIdx="1" presStyleCnt="3"/>
      <dgm:spPr/>
    </dgm:pt>
    <dgm:pt modelId="{15C0DA04-822D-43BB-8985-35E42BC8B35F}" type="pres">
      <dgm:prSet presAssocID="{3E3E7CCD-1A42-4653-BF71-1FA24790C096}" presName="hierChild4" presStyleCnt="0"/>
      <dgm:spPr/>
    </dgm:pt>
    <dgm:pt modelId="{9D7567D7-4939-4056-B529-471971771274}" type="pres">
      <dgm:prSet presAssocID="{3E3E7CCD-1A42-4653-BF71-1FA24790C096}" presName="hierChild5" presStyleCnt="0"/>
      <dgm:spPr/>
    </dgm:pt>
    <dgm:pt modelId="{D40446A6-F868-420E-AFD3-596B5D6218F5}" type="pres">
      <dgm:prSet presAssocID="{52126EEA-D6E1-44C7-9B62-C44FE3FCCF03}" presName="Name37" presStyleLbl="parChTrans1D2" presStyleIdx="2" presStyleCnt="4"/>
      <dgm:spPr/>
    </dgm:pt>
    <dgm:pt modelId="{39785C91-98D9-4642-8483-7A2AC075317B}" type="pres">
      <dgm:prSet presAssocID="{9BD9BEAE-1242-4E5D-BC37-67FE283BCF65}" presName="hierRoot2" presStyleCnt="0">
        <dgm:presLayoutVars>
          <dgm:hierBranch val="init"/>
        </dgm:presLayoutVars>
      </dgm:prSet>
      <dgm:spPr/>
    </dgm:pt>
    <dgm:pt modelId="{00654822-552A-4687-AA9B-64ECF2B0F584}" type="pres">
      <dgm:prSet presAssocID="{9BD9BEAE-1242-4E5D-BC37-67FE283BCF65}" presName="rootComposite" presStyleCnt="0"/>
      <dgm:spPr/>
    </dgm:pt>
    <dgm:pt modelId="{DA8B7F50-476C-4AD7-A750-03CA4E31B73A}" type="pres">
      <dgm:prSet presAssocID="{9BD9BEAE-1242-4E5D-BC37-67FE283BCF65}" presName="rootText" presStyleLbl="node2" presStyleIdx="2" presStyleCnt="3" custScaleX="390575" custScaleY="251218" custLinFactNeighborX="1558">
        <dgm:presLayoutVars>
          <dgm:chPref val="3"/>
        </dgm:presLayoutVars>
      </dgm:prSet>
      <dgm:spPr/>
    </dgm:pt>
    <dgm:pt modelId="{53A3B263-A76C-4548-AC25-71A76DE22DEE}" type="pres">
      <dgm:prSet presAssocID="{9BD9BEAE-1242-4E5D-BC37-67FE283BCF65}" presName="rootConnector" presStyleLbl="node2" presStyleIdx="2" presStyleCnt="3"/>
      <dgm:spPr/>
    </dgm:pt>
    <dgm:pt modelId="{4EA7BFD2-836F-45D4-A572-ECCCDB3C0A81}" type="pres">
      <dgm:prSet presAssocID="{9BD9BEAE-1242-4E5D-BC37-67FE283BCF65}" presName="hierChild4" presStyleCnt="0"/>
      <dgm:spPr/>
    </dgm:pt>
    <dgm:pt modelId="{C23E2828-0A88-407A-8C86-02991BC300AD}" type="pres">
      <dgm:prSet presAssocID="{9BD9BEAE-1242-4E5D-BC37-67FE283BCF65}" presName="hierChild5" presStyleCnt="0"/>
      <dgm:spPr/>
    </dgm:pt>
    <dgm:pt modelId="{43DCB01D-0614-48B5-8970-D030D64EB649}" type="pres">
      <dgm:prSet presAssocID="{7DA32B67-4B47-4A84-8DF1-601BBDBFC52C}" presName="hierChild3" presStyleCnt="0"/>
      <dgm:spPr/>
    </dgm:pt>
    <dgm:pt modelId="{AFF91FA7-0CE7-479E-B696-43C09031512E}" type="pres">
      <dgm:prSet presAssocID="{A8BAC4B0-6ACA-453B-8BA6-D88C36DA1027}" presName="Name111" presStyleLbl="parChTrans1D2" presStyleIdx="3" presStyleCnt="4"/>
      <dgm:spPr/>
    </dgm:pt>
    <dgm:pt modelId="{93849564-B993-4960-897F-DEE7ECB2C90D}" type="pres">
      <dgm:prSet presAssocID="{10E38E54-DD9A-4CC8-B6A9-341FB626A000}" presName="hierRoot3" presStyleCnt="0">
        <dgm:presLayoutVars>
          <dgm:hierBranch val="init"/>
        </dgm:presLayoutVars>
      </dgm:prSet>
      <dgm:spPr/>
    </dgm:pt>
    <dgm:pt modelId="{09C5A5D7-6FBE-448A-8C90-D79321627AD1}" type="pres">
      <dgm:prSet presAssocID="{10E38E54-DD9A-4CC8-B6A9-341FB626A000}" presName="rootComposite3" presStyleCnt="0"/>
      <dgm:spPr/>
    </dgm:pt>
    <dgm:pt modelId="{17EBEDB7-5255-4B56-B520-9BFBED2EB84E}" type="pres">
      <dgm:prSet presAssocID="{10E38E54-DD9A-4CC8-B6A9-341FB626A000}" presName="rootText3" presStyleLbl="asst1" presStyleIdx="0" presStyleCnt="1" custScaleX="315636" custScaleY="198623" custLinFactNeighborX="4250" custLinFactNeighborY="-22412">
        <dgm:presLayoutVars>
          <dgm:chPref val="3"/>
        </dgm:presLayoutVars>
      </dgm:prSet>
      <dgm:spPr/>
    </dgm:pt>
    <dgm:pt modelId="{6A05EB73-524A-44FA-8328-2F3020E4691D}" type="pres">
      <dgm:prSet presAssocID="{10E38E54-DD9A-4CC8-B6A9-341FB626A000}" presName="rootConnector3" presStyleLbl="asst1" presStyleIdx="0" presStyleCnt="1"/>
      <dgm:spPr/>
    </dgm:pt>
    <dgm:pt modelId="{A01ED9BD-0B98-4EC7-B8F0-6521D2925DD2}" type="pres">
      <dgm:prSet presAssocID="{10E38E54-DD9A-4CC8-B6A9-341FB626A000}" presName="hierChild6" presStyleCnt="0"/>
      <dgm:spPr/>
    </dgm:pt>
    <dgm:pt modelId="{6ACEBBBA-10F8-4EF7-8B9F-5ECD05EC1DDD}" type="pres">
      <dgm:prSet presAssocID="{10E38E54-DD9A-4CC8-B6A9-341FB626A000}" presName="hierChild7" presStyleCnt="0"/>
      <dgm:spPr/>
    </dgm:pt>
  </dgm:ptLst>
  <dgm:cxnLst>
    <dgm:cxn modelId="{5BAE660A-41C9-4923-BF39-F0BF2040DA77}" type="presOf" srcId="{566E24B3-6CBD-4C97-A48D-701E80586723}" destId="{6C8713D4-DBBB-450B-9465-1499BE00FCF8}" srcOrd="1" destOrd="0" presId="urn:microsoft.com/office/officeart/2005/8/layout/orgChart1"/>
    <dgm:cxn modelId="{15DA880D-032F-4B7E-8AB7-08C2C163B674}" type="presOf" srcId="{9BD9BEAE-1242-4E5D-BC37-67FE283BCF65}" destId="{53A3B263-A76C-4548-AC25-71A76DE22DEE}" srcOrd="1" destOrd="0" presId="urn:microsoft.com/office/officeart/2005/8/layout/orgChart1"/>
    <dgm:cxn modelId="{C4BEC512-68B2-4B0C-AA0B-1CFB90C7B5BC}" type="presOf" srcId="{D6D39B0F-99D3-4E7E-806E-CE397B318EE6}" destId="{E5FAD05C-CA78-470E-B6C2-0CA7F3FDEB27}" srcOrd="0" destOrd="0" presId="urn:microsoft.com/office/officeart/2005/8/layout/orgChart1"/>
    <dgm:cxn modelId="{DB73BE16-6565-4CD6-A9F0-CF7D7FA52DAA}" type="presOf" srcId="{10E38E54-DD9A-4CC8-B6A9-341FB626A000}" destId="{6A05EB73-524A-44FA-8328-2F3020E4691D}" srcOrd="1" destOrd="0" presId="urn:microsoft.com/office/officeart/2005/8/layout/orgChart1"/>
    <dgm:cxn modelId="{EF95BF1B-49E3-409D-A689-DB7ADC7B3346}" type="presOf" srcId="{3E3E7CCD-1A42-4653-BF71-1FA24790C096}" destId="{59E3DF7F-1B13-4C98-937F-06DC39809429}" srcOrd="1" destOrd="0" presId="urn:microsoft.com/office/officeart/2005/8/layout/orgChart1"/>
    <dgm:cxn modelId="{358C4E26-0948-400D-A283-998D05A31211}" type="presOf" srcId="{9BD9BEAE-1242-4E5D-BC37-67FE283BCF65}" destId="{DA8B7F50-476C-4AD7-A750-03CA4E31B73A}" srcOrd="0" destOrd="0" presId="urn:microsoft.com/office/officeart/2005/8/layout/orgChart1"/>
    <dgm:cxn modelId="{B2BD7332-D426-4C2D-9261-BA49333AFE9F}" type="presOf" srcId="{52126EEA-D6E1-44C7-9B62-C44FE3FCCF03}" destId="{D40446A6-F868-420E-AFD3-596B5D6218F5}" srcOrd="0" destOrd="0" presId="urn:microsoft.com/office/officeart/2005/8/layout/orgChart1"/>
    <dgm:cxn modelId="{5DF2AE41-7596-4C3A-9D61-9069661F65EF}" type="presOf" srcId="{566E24B3-6CBD-4C97-A48D-701E80586723}" destId="{EED2FBCA-A2E0-4010-816B-7D5E22C93957}" srcOrd="0" destOrd="0" presId="urn:microsoft.com/office/officeart/2005/8/layout/orgChart1"/>
    <dgm:cxn modelId="{65C31C43-2F7A-415E-922E-883E47B44731}" srcId="{7DA32B67-4B47-4A84-8DF1-601BBDBFC52C}" destId="{3E3E7CCD-1A42-4653-BF71-1FA24790C096}" srcOrd="2" destOrd="0" parTransId="{D6D39B0F-99D3-4E7E-806E-CE397B318EE6}" sibTransId="{38921444-580E-416E-8A5C-4E9B4AC25AB1}"/>
    <dgm:cxn modelId="{7407246B-4095-466C-B045-8496246F8E95}" srcId="{7DA32B67-4B47-4A84-8DF1-601BBDBFC52C}" destId="{10E38E54-DD9A-4CC8-B6A9-341FB626A000}" srcOrd="0" destOrd="0" parTransId="{A8BAC4B0-6ACA-453B-8BA6-D88C36DA1027}" sibTransId="{9F9185E6-667E-4C37-9E34-DC7D085917BB}"/>
    <dgm:cxn modelId="{36C74D52-705B-48F7-A390-8417649F257B}" type="presOf" srcId="{A8BAC4B0-6ACA-453B-8BA6-D88C36DA1027}" destId="{AFF91FA7-0CE7-479E-B696-43C09031512E}" srcOrd="0" destOrd="0" presId="urn:microsoft.com/office/officeart/2005/8/layout/orgChart1"/>
    <dgm:cxn modelId="{B0F5F273-F7E6-46B0-A84F-538E545CF73F}" type="presOf" srcId="{3E3E7CCD-1A42-4653-BF71-1FA24790C096}" destId="{188A0BD9-2739-4BAF-B096-D660AA20181A}" srcOrd="0" destOrd="0" presId="urn:microsoft.com/office/officeart/2005/8/layout/orgChart1"/>
    <dgm:cxn modelId="{D6680277-E997-411E-A046-78038EBA069E}" srcId="{9F329941-3748-4C1A-B462-DAB76E568D8E}" destId="{7DA32B67-4B47-4A84-8DF1-601BBDBFC52C}" srcOrd="0" destOrd="0" parTransId="{ADDE31EC-5E97-4A04-A4A5-E8D04232A4BF}" sibTransId="{85F3DC56-E22D-40EB-8978-1EA0659702D4}"/>
    <dgm:cxn modelId="{6D4A6889-F7F4-44B8-B984-05A453D4AB9D}" srcId="{7DA32B67-4B47-4A84-8DF1-601BBDBFC52C}" destId="{566E24B3-6CBD-4C97-A48D-701E80586723}" srcOrd="1" destOrd="0" parTransId="{8C186A2B-BA3A-4DBA-92D0-BD364B17BAB6}" sibTransId="{8005C752-FED7-4419-874A-27BE93A3B2D9}"/>
    <dgm:cxn modelId="{5A6BEEA1-722A-42DA-B749-870A746D6FF0}" srcId="{7DA32B67-4B47-4A84-8DF1-601BBDBFC52C}" destId="{9BD9BEAE-1242-4E5D-BC37-67FE283BCF65}" srcOrd="3" destOrd="0" parTransId="{52126EEA-D6E1-44C7-9B62-C44FE3FCCF03}" sibTransId="{AC32779F-EC40-4396-9D1D-C325E50CFE1E}"/>
    <dgm:cxn modelId="{3718A3AB-8C00-40AE-9475-F10B31746496}" type="presOf" srcId="{7DA32B67-4B47-4A84-8DF1-601BBDBFC52C}" destId="{47207ED6-A4C7-4A86-B4A1-FC171E23FF18}" srcOrd="1" destOrd="0" presId="urn:microsoft.com/office/officeart/2005/8/layout/orgChart1"/>
    <dgm:cxn modelId="{4D1A28B1-492F-4D44-8B56-586E56053B9E}" type="presOf" srcId="{10E38E54-DD9A-4CC8-B6A9-341FB626A000}" destId="{17EBEDB7-5255-4B56-B520-9BFBED2EB84E}" srcOrd="0" destOrd="0" presId="urn:microsoft.com/office/officeart/2005/8/layout/orgChart1"/>
    <dgm:cxn modelId="{8668A4C9-272B-47A7-8C53-DA1D75416617}" type="presOf" srcId="{7DA32B67-4B47-4A84-8DF1-601BBDBFC52C}" destId="{17D70EBB-126E-42CD-9838-E734B39689B6}" srcOrd="0" destOrd="0" presId="urn:microsoft.com/office/officeart/2005/8/layout/orgChart1"/>
    <dgm:cxn modelId="{B968EBD7-66C3-4754-B68A-49F75A41FC68}" type="presOf" srcId="{8C186A2B-BA3A-4DBA-92D0-BD364B17BAB6}" destId="{C9354B68-B42B-4BC8-9A9B-CE8514ED69EC}" srcOrd="0" destOrd="0" presId="urn:microsoft.com/office/officeart/2005/8/layout/orgChart1"/>
    <dgm:cxn modelId="{16CE44DC-D133-437B-8D86-AF522710C055}" type="presOf" srcId="{9F329941-3748-4C1A-B462-DAB76E568D8E}" destId="{7852CA0E-0F50-43DF-AB61-39B5FC5F65F8}" srcOrd="0" destOrd="0" presId="urn:microsoft.com/office/officeart/2005/8/layout/orgChart1"/>
    <dgm:cxn modelId="{5BD4A7F6-7192-4403-8717-4898ACDDB021}" type="presParOf" srcId="{7852CA0E-0F50-43DF-AB61-39B5FC5F65F8}" destId="{C5883801-068B-44DC-B2C3-715677B1D1F9}" srcOrd="0" destOrd="0" presId="urn:microsoft.com/office/officeart/2005/8/layout/orgChart1"/>
    <dgm:cxn modelId="{26BCAD12-3A6F-454B-87AE-039E6F096B02}" type="presParOf" srcId="{C5883801-068B-44DC-B2C3-715677B1D1F9}" destId="{D128463C-2387-4E44-9AE5-CFFA92F67453}" srcOrd="0" destOrd="0" presId="urn:microsoft.com/office/officeart/2005/8/layout/orgChart1"/>
    <dgm:cxn modelId="{DA05830C-7679-42E4-A8D0-D90FEAD18985}" type="presParOf" srcId="{D128463C-2387-4E44-9AE5-CFFA92F67453}" destId="{17D70EBB-126E-42CD-9838-E734B39689B6}" srcOrd="0" destOrd="0" presId="urn:microsoft.com/office/officeart/2005/8/layout/orgChart1"/>
    <dgm:cxn modelId="{BA43C194-383D-44D8-92AA-1F84E3BDD847}" type="presParOf" srcId="{D128463C-2387-4E44-9AE5-CFFA92F67453}" destId="{47207ED6-A4C7-4A86-B4A1-FC171E23FF18}" srcOrd="1" destOrd="0" presId="urn:microsoft.com/office/officeart/2005/8/layout/orgChart1"/>
    <dgm:cxn modelId="{BC26DF22-4F25-41CA-A54D-AD18893DD5DA}" type="presParOf" srcId="{C5883801-068B-44DC-B2C3-715677B1D1F9}" destId="{7F08426E-92FE-483B-AA36-3A4B4C36D6BC}" srcOrd="1" destOrd="0" presId="urn:microsoft.com/office/officeart/2005/8/layout/orgChart1"/>
    <dgm:cxn modelId="{F817C194-7BF9-4FC1-AF96-CD050797D4FA}" type="presParOf" srcId="{7F08426E-92FE-483B-AA36-3A4B4C36D6BC}" destId="{C9354B68-B42B-4BC8-9A9B-CE8514ED69EC}" srcOrd="0" destOrd="0" presId="urn:microsoft.com/office/officeart/2005/8/layout/orgChart1"/>
    <dgm:cxn modelId="{26BA58AA-D1D8-4E1C-9D3C-51E8962B6B01}" type="presParOf" srcId="{7F08426E-92FE-483B-AA36-3A4B4C36D6BC}" destId="{15030F62-94B2-4157-88EF-F8F74CCD01FD}" srcOrd="1" destOrd="0" presId="urn:microsoft.com/office/officeart/2005/8/layout/orgChart1"/>
    <dgm:cxn modelId="{66C17F59-3964-47A8-8207-B35C75169C26}" type="presParOf" srcId="{15030F62-94B2-4157-88EF-F8F74CCD01FD}" destId="{2D89D47D-8FBE-41FF-A66A-D88F0B852AA0}" srcOrd="0" destOrd="0" presId="urn:microsoft.com/office/officeart/2005/8/layout/orgChart1"/>
    <dgm:cxn modelId="{6BE75CA2-2F43-402C-8DC6-15CF8B3667F0}" type="presParOf" srcId="{2D89D47D-8FBE-41FF-A66A-D88F0B852AA0}" destId="{EED2FBCA-A2E0-4010-816B-7D5E22C93957}" srcOrd="0" destOrd="0" presId="urn:microsoft.com/office/officeart/2005/8/layout/orgChart1"/>
    <dgm:cxn modelId="{D0B7FEC9-319D-45DB-9EB7-4B587A10B80A}" type="presParOf" srcId="{2D89D47D-8FBE-41FF-A66A-D88F0B852AA0}" destId="{6C8713D4-DBBB-450B-9465-1499BE00FCF8}" srcOrd="1" destOrd="0" presId="urn:microsoft.com/office/officeart/2005/8/layout/orgChart1"/>
    <dgm:cxn modelId="{983AEA3F-EEC8-43AB-86AA-3074DDF4111C}" type="presParOf" srcId="{15030F62-94B2-4157-88EF-F8F74CCD01FD}" destId="{DF9B51BA-25A9-4CF9-8C41-987991F763BA}" srcOrd="1" destOrd="0" presId="urn:microsoft.com/office/officeart/2005/8/layout/orgChart1"/>
    <dgm:cxn modelId="{72041DE4-EB12-4662-908C-62AD9C70B947}" type="presParOf" srcId="{15030F62-94B2-4157-88EF-F8F74CCD01FD}" destId="{06793F1A-1F96-4C01-A20A-80550BFC6E7D}" srcOrd="2" destOrd="0" presId="urn:microsoft.com/office/officeart/2005/8/layout/orgChart1"/>
    <dgm:cxn modelId="{7B504717-A982-4F46-B6D9-48EB05599627}" type="presParOf" srcId="{7F08426E-92FE-483B-AA36-3A4B4C36D6BC}" destId="{E5FAD05C-CA78-470E-B6C2-0CA7F3FDEB27}" srcOrd="2" destOrd="0" presId="urn:microsoft.com/office/officeart/2005/8/layout/orgChart1"/>
    <dgm:cxn modelId="{BF834B52-092F-4205-B440-F1BD8A2FFC63}" type="presParOf" srcId="{7F08426E-92FE-483B-AA36-3A4B4C36D6BC}" destId="{0845ABDC-DDF5-4440-A0FC-3205B48D09D0}" srcOrd="3" destOrd="0" presId="urn:microsoft.com/office/officeart/2005/8/layout/orgChart1"/>
    <dgm:cxn modelId="{FDF07BA5-534A-481F-A7FD-40CD598A731D}" type="presParOf" srcId="{0845ABDC-DDF5-4440-A0FC-3205B48D09D0}" destId="{606FACEA-A574-4FF0-B252-A402AF8C0AB5}" srcOrd="0" destOrd="0" presId="urn:microsoft.com/office/officeart/2005/8/layout/orgChart1"/>
    <dgm:cxn modelId="{76AF444B-2AD6-4AD4-BAEC-9D30A2A9E3FE}" type="presParOf" srcId="{606FACEA-A574-4FF0-B252-A402AF8C0AB5}" destId="{188A0BD9-2739-4BAF-B096-D660AA20181A}" srcOrd="0" destOrd="0" presId="urn:microsoft.com/office/officeart/2005/8/layout/orgChart1"/>
    <dgm:cxn modelId="{8F27719C-E034-4BEF-AAB6-69361CF31C84}" type="presParOf" srcId="{606FACEA-A574-4FF0-B252-A402AF8C0AB5}" destId="{59E3DF7F-1B13-4C98-937F-06DC39809429}" srcOrd="1" destOrd="0" presId="urn:microsoft.com/office/officeart/2005/8/layout/orgChart1"/>
    <dgm:cxn modelId="{13F0F44F-096E-4B8B-9CDD-7C539C84F2DA}" type="presParOf" srcId="{0845ABDC-DDF5-4440-A0FC-3205B48D09D0}" destId="{15C0DA04-822D-43BB-8985-35E42BC8B35F}" srcOrd="1" destOrd="0" presId="urn:microsoft.com/office/officeart/2005/8/layout/orgChart1"/>
    <dgm:cxn modelId="{2DA73EE8-6470-4DA7-8554-A6AC6D29FE3A}" type="presParOf" srcId="{0845ABDC-DDF5-4440-A0FC-3205B48D09D0}" destId="{9D7567D7-4939-4056-B529-471971771274}" srcOrd="2" destOrd="0" presId="urn:microsoft.com/office/officeart/2005/8/layout/orgChart1"/>
    <dgm:cxn modelId="{EB6E5F0F-D733-4CF7-8AC8-FB81A47082D9}" type="presParOf" srcId="{7F08426E-92FE-483B-AA36-3A4B4C36D6BC}" destId="{D40446A6-F868-420E-AFD3-596B5D6218F5}" srcOrd="4" destOrd="0" presId="urn:microsoft.com/office/officeart/2005/8/layout/orgChart1"/>
    <dgm:cxn modelId="{2046847E-0781-49A4-8032-145C48A99E7C}" type="presParOf" srcId="{7F08426E-92FE-483B-AA36-3A4B4C36D6BC}" destId="{39785C91-98D9-4642-8483-7A2AC075317B}" srcOrd="5" destOrd="0" presId="urn:microsoft.com/office/officeart/2005/8/layout/orgChart1"/>
    <dgm:cxn modelId="{D62C6673-E12A-44D6-9CC1-B6AD9347F89B}" type="presParOf" srcId="{39785C91-98D9-4642-8483-7A2AC075317B}" destId="{00654822-552A-4687-AA9B-64ECF2B0F584}" srcOrd="0" destOrd="0" presId="urn:microsoft.com/office/officeart/2005/8/layout/orgChart1"/>
    <dgm:cxn modelId="{CAF403C0-26D0-402B-A23C-9A8E325DE6F6}" type="presParOf" srcId="{00654822-552A-4687-AA9B-64ECF2B0F584}" destId="{DA8B7F50-476C-4AD7-A750-03CA4E31B73A}" srcOrd="0" destOrd="0" presId="urn:microsoft.com/office/officeart/2005/8/layout/orgChart1"/>
    <dgm:cxn modelId="{1C26D737-757F-4509-A602-25AD89939100}" type="presParOf" srcId="{00654822-552A-4687-AA9B-64ECF2B0F584}" destId="{53A3B263-A76C-4548-AC25-71A76DE22DEE}" srcOrd="1" destOrd="0" presId="urn:microsoft.com/office/officeart/2005/8/layout/orgChart1"/>
    <dgm:cxn modelId="{DEC59E6E-B6B2-41D5-8B05-43F43A278A92}" type="presParOf" srcId="{39785C91-98D9-4642-8483-7A2AC075317B}" destId="{4EA7BFD2-836F-45D4-A572-ECCCDB3C0A81}" srcOrd="1" destOrd="0" presId="urn:microsoft.com/office/officeart/2005/8/layout/orgChart1"/>
    <dgm:cxn modelId="{9D248046-4608-4574-B8FD-9BBCFEEBDCEA}" type="presParOf" srcId="{39785C91-98D9-4642-8483-7A2AC075317B}" destId="{C23E2828-0A88-407A-8C86-02991BC300AD}" srcOrd="2" destOrd="0" presId="urn:microsoft.com/office/officeart/2005/8/layout/orgChart1"/>
    <dgm:cxn modelId="{8995F824-E68D-41E0-8918-46114EBB87B1}" type="presParOf" srcId="{C5883801-068B-44DC-B2C3-715677B1D1F9}" destId="{43DCB01D-0614-48B5-8970-D030D64EB649}" srcOrd="2" destOrd="0" presId="urn:microsoft.com/office/officeart/2005/8/layout/orgChart1"/>
    <dgm:cxn modelId="{8C884222-EA4F-4CD4-8AD9-93B40D1C405D}" type="presParOf" srcId="{43DCB01D-0614-48B5-8970-D030D64EB649}" destId="{AFF91FA7-0CE7-479E-B696-43C09031512E}" srcOrd="0" destOrd="0" presId="urn:microsoft.com/office/officeart/2005/8/layout/orgChart1"/>
    <dgm:cxn modelId="{1B0DECE5-86D9-4CE4-BEB2-7938193BF0CD}" type="presParOf" srcId="{43DCB01D-0614-48B5-8970-D030D64EB649}" destId="{93849564-B993-4960-897F-DEE7ECB2C90D}" srcOrd="1" destOrd="0" presId="urn:microsoft.com/office/officeart/2005/8/layout/orgChart1"/>
    <dgm:cxn modelId="{F8A47402-0EA5-48A0-A7E7-FFAA1811A331}" type="presParOf" srcId="{93849564-B993-4960-897F-DEE7ECB2C90D}" destId="{09C5A5D7-6FBE-448A-8C90-D79321627AD1}" srcOrd="0" destOrd="0" presId="urn:microsoft.com/office/officeart/2005/8/layout/orgChart1"/>
    <dgm:cxn modelId="{AEB8E66C-A732-470E-841F-CD940332E769}" type="presParOf" srcId="{09C5A5D7-6FBE-448A-8C90-D79321627AD1}" destId="{17EBEDB7-5255-4B56-B520-9BFBED2EB84E}" srcOrd="0" destOrd="0" presId="urn:microsoft.com/office/officeart/2005/8/layout/orgChart1"/>
    <dgm:cxn modelId="{C93165BF-4C2C-423A-B032-C2B299B0F754}" type="presParOf" srcId="{09C5A5D7-6FBE-448A-8C90-D79321627AD1}" destId="{6A05EB73-524A-44FA-8328-2F3020E4691D}" srcOrd="1" destOrd="0" presId="urn:microsoft.com/office/officeart/2005/8/layout/orgChart1"/>
    <dgm:cxn modelId="{187A876B-CBA6-41DA-8D43-2D279128A47A}" type="presParOf" srcId="{93849564-B993-4960-897F-DEE7ECB2C90D}" destId="{A01ED9BD-0B98-4EC7-B8F0-6521D2925DD2}" srcOrd="1" destOrd="0" presId="urn:microsoft.com/office/officeart/2005/8/layout/orgChart1"/>
    <dgm:cxn modelId="{EE9092C0-3DCF-49A5-A9B1-5431FAF620FC}" type="presParOf" srcId="{93849564-B993-4960-897F-DEE7ECB2C90D}" destId="{6ACEBBBA-10F8-4EF7-8B9F-5ECD05EC1D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12002-EE48-4C6D-BF95-35566A3E64A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EAD1E47-D5F3-4024-80F6-727A1D4AD300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肝脏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dirty="0"/>
        </a:p>
      </dgm:t>
    </dgm:pt>
    <dgm:pt modelId="{337F0C68-4DA1-4D37-935C-61A5AA309825}" type="parTrans" cxnId="{47039363-BE32-48FF-ABEB-8986A031C3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C825E38E-DB45-49D9-97BF-0F2E537ED14C}" type="sibTrans" cxnId="{47039363-BE32-48FF-ABEB-8986A031C3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A314BE80-1920-4598-8334-2C1ADBCE6DF2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肌肉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dirty="0"/>
        </a:p>
      </dgm:t>
    </dgm:pt>
    <dgm:pt modelId="{33B192C0-ABFE-40B1-BA55-10B0ED84F021}" type="parTrans" cxnId="{98A49C87-D8F9-434D-AFFC-8A0A18711B6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09CAE2C6-8912-4520-A895-C89341114E67}" type="sibTrans" cxnId="{98A49C87-D8F9-434D-AFFC-8A0A18711B6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58AE3BF5-8A3A-4796-9BDD-BD3B3B23846B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认知功能改变及神经系统损坏</a:t>
          </a:r>
          <a:endParaRPr lang="zh-CN" altLang="en-US" sz="2400" b="1" dirty="0"/>
        </a:p>
      </dgm:t>
    </dgm:pt>
    <dgm:pt modelId="{BF763D91-FB3E-420E-9FEA-B37F86B32FB2}" type="parTrans" cxnId="{71905857-F0FA-478A-944D-327DC93AF180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3FEEF096-FDD2-422D-943D-7360A78308D7}" type="sibTrans" cxnId="{71905857-F0FA-478A-944D-327DC93AF180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D05D5FB9-C5C9-4793-B011-132018CF2915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肾脏损伤</a:t>
          </a:r>
          <a:endParaRPr lang="zh-CN" altLang="en-US" sz="2400" b="1" dirty="0"/>
        </a:p>
      </dgm:t>
    </dgm:pt>
    <dgm:pt modelId="{6AD837F5-6345-4DFF-9392-10FDB3D13B52}" type="parTrans" cxnId="{B25DC86D-64A4-4AAC-A25F-932B5746D9E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4E3F92EC-553B-46D0-A674-22D5BA68663D}" type="sibTrans" cxnId="{B25DC86D-64A4-4AAC-A25F-932B5746D9E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7924E846-AED3-4C70-A426-26302635178A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新发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糖尿病</a:t>
          </a:r>
          <a:endParaRPr lang="zh-CN" altLang="en-US" sz="2400" b="1" dirty="0"/>
        </a:p>
      </dgm:t>
    </dgm:pt>
    <dgm:pt modelId="{4931AD74-A9F6-40D9-9F00-F97DC27C37C0}" type="parTrans" cxnId="{7A15B85F-1AC8-4189-8BC7-153494EC283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214FB16C-8841-4E89-B70B-6C08A056FA15}" type="sibTrans" cxnId="{7A15B85F-1AC8-4189-8BC7-153494EC283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2624600F-BE1C-463E-A79C-2B18748ACCE0}" type="pres">
      <dgm:prSet presAssocID="{CB712002-EE48-4C6D-BF95-35566A3E64A6}" presName="cycle" presStyleCnt="0">
        <dgm:presLayoutVars>
          <dgm:dir/>
          <dgm:resizeHandles val="exact"/>
        </dgm:presLayoutVars>
      </dgm:prSet>
      <dgm:spPr/>
    </dgm:pt>
    <dgm:pt modelId="{01190F9A-387D-4B8E-B399-BF0C8E7FC8DB}" type="pres">
      <dgm:prSet presAssocID="{6EAD1E47-D5F3-4024-80F6-727A1D4AD300}" presName="node" presStyleLbl="node1" presStyleIdx="0" presStyleCnt="5">
        <dgm:presLayoutVars>
          <dgm:bulletEnabled val="1"/>
        </dgm:presLayoutVars>
      </dgm:prSet>
      <dgm:spPr/>
    </dgm:pt>
    <dgm:pt modelId="{8F42E743-BDCC-4950-99CA-39F7312A1C87}" type="pres">
      <dgm:prSet presAssocID="{6EAD1E47-D5F3-4024-80F6-727A1D4AD300}" presName="spNode" presStyleCnt="0"/>
      <dgm:spPr/>
    </dgm:pt>
    <dgm:pt modelId="{C55B72B1-3077-4FA1-83A7-D4321927A232}" type="pres">
      <dgm:prSet presAssocID="{C825E38E-DB45-49D9-97BF-0F2E537ED14C}" presName="sibTrans" presStyleLbl="sibTrans1D1" presStyleIdx="0" presStyleCnt="5"/>
      <dgm:spPr/>
    </dgm:pt>
    <dgm:pt modelId="{202E702C-5A31-4F1B-9080-8D92ADED5BDE}" type="pres">
      <dgm:prSet presAssocID="{A314BE80-1920-4598-8334-2C1ADBCE6DF2}" presName="node" presStyleLbl="node1" presStyleIdx="1" presStyleCnt="5">
        <dgm:presLayoutVars>
          <dgm:bulletEnabled val="1"/>
        </dgm:presLayoutVars>
      </dgm:prSet>
      <dgm:spPr/>
    </dgm:pt>
    <dgm:pt modelId="{EC948C05-C2CA-40A0-A6C2-B4FECA1BCA23}" type="pres">
      <dgm:prSet presAssocID="{A314BE80-1920-4598-8334-2C1ADBCE6DF2}" presName="spNode" presStyleCnt="0"/>
      <dgm:spPr/>
    </dgm:pt>
    <dgm:pt modelId="{AA9F3373-AC43-40A7-AC7D-9B4D51122B12}" type="pres">
      <dgm:prSet presAssocID="{09CAE2C6-8912-4520-A895-C89341114E67}" presName="sibTrans" presStyleLbl="sibTrans1D1" presStyleIdx="1" presStyleCnt="5"/>
      <dgm:spPr/>
    </dgm:pt>
    <dgm:pt modelId="{9F049C3F-CF00-4947-BB31-670D255A9379}" type="pres">
      <dgm:prSet presAssocID="{58AE3BF5-8A3A-4796-9BDD-BD3B3B23846B}" presName="node" presStyleLbl="node1" presStyleIdx="2" presStyleCnt="5" custScaleX="160285">
        <dgm:presLayoutVars>
          <dgm:bulletEnabled val="1"/>
        </dgm:presLayoutVars>
      </dgm:prSet>
      <dgm:spPr/>
    </dgm:pt>
    <dgm:pt modelId="{AA715A8C-B778-43E1-B5E3-50E0A6B95E70}" type="pres">
      <dgm:prSet presAssocID="{58AE3BF5-8A3A-4796-9BDD-BD3B3B23846B}" presName="spNode" presStyleCnt="0"/>
      <dgm:spPr/>
    </dgm:pt>
    <dgm:pt modelId="{22E58A8C-8D89-4E5D-910A-7EAC83CA40CF}" type="pres">
      <dgm:prSet presAssocID="{3FEEF096-FDD2-422D-943D-7360A78308D7}" presName="sibTrans" presStyleLbl="sibTrans1D1" presStyleIdx="2" presStyleCnt="5"/>
      <dgm:spPr/>
    </dgm:pt>
    <dgm:pt modelId="{A78BCBDD-ACDA-43E8-9CE5-7AF9EB21D77B}" type="pres">
      <dgm:prSet presAssocID="{D05D5FB9-C5C9-4793-B011-132018CF2915}" presName="node" presStyleLbl="node1" presStyleIdx="3" presStyleCnt="5">
        <dgm:presLayoutVars>
          <dgm:bulletEnabled val="1"/>
        </dgm:presLayoutVars>
      </dgm:prSet>
      <dgm:spPr/>
    </dgm:pt>
    <dgm:pt modelId="{7E1FF94F-36EC-4D50-A4E0-9CDE89837F83}" type="pres">
      <dgm:prSet presAssocID="{D05D5FB9-C5C9-4793-B011-132018CF2915}" presName="spNode" presStyleCnt="0"/>
      <dgm:spPr/>
    </dgm:pt>
    <dgm:pt modelId="{5FA15C1B-A264-4666-A137-5F0724DAB224}" type="pres">
      <dgm:prSet presAssocID="{4E3F92EC-553B-46D0-A674-22D5BA68663D}" presName="sibTrans" presStyleLbl="sibTrans1D1" presStyleIdx="3" presStyleCnt="5"/>
      <dgm:spPr/>
    </dgm:pt>
    <dgm:pt modelId="{0CE61FD9-A7CA-4E46-AE60-3CA46666186E}" type="pres">
      <dgm:prSet presAssocID="{7924E846-AED3-4C70-A426-26302635178A}" presName="node" presStyleLbl="node1" presStyleIdx="4" presStyleCnt="5">
        <dgm:presLayoutVars>
          <dgm:bulletEnabled val="1"/>
        </dgm:presLayoutVars>
      </dgm:prSet>
      <dgm:spPr/>
    </dgm:pt>
    <dgm:pt modelId="{BEC0166A-69B5-43CF-B47E-31D2DA407132}" type="pres">
      <dgm:prSet presAssocID="{7924E846-AED3-4C70-A426-26302635178A}" presName="spNode" presStyleCnt="0"/>
      <dgm:spPr/>
    </dgm:pt>
    <dgm:pt modelId="{C8362BF7-B6C4-4FB0-BAED-84F193E487F7}" type="pres">
      <dgm:prSet presAssocID="{214FB16C-8841-4E89-B70B-6C08A056FA15}" presName="sibTrans" presStyleLbl="sibTrans1D1" presStyleIdx="4" presStyleCnt="5"/>
      <dgm:spPr/>
    </dgm:pt>
  </dgm:ptLst>
  <dgm:cxnLst>
    <dgm:cxn modelId="{8DE3C00F-EB2D-4043-A665-CB4BD8DD9839}" type="presOf" srcId="{3FEEF096-FDD2-422D-943D-7360A78308D7}" destId="{22E58A8C-8D89-4E5D-910A-7EAC83CA40CF}" srcOrd="0" destOrd="0" presId="urn:microsoft.com/office/officeart/2005/8/layout/cycle6"/>
    <dgm:cxn modelId="{7F4E1B2A-99C8-4CCB-B347-89D1E4709AB5}" type="presOf" srcId="{09CAE2C6-8912-4520-A895-C89341114E67}" destId="{AA9F3373-AC43-40A7-AC7D-9B4D51122B12}" srcOrd="0" destOrd="0" presId="urn:microsoft.com/office/officeart/2005/8/layout/cycle6"/>
    <dgm:cxn modelId="{9A8D052B-386E-4645-B086-0E6D4A25E358}" type="presOf" srcId="{58AE3BF5-8A3A-4796-9BDD-BD3B3B23846B}" destId="{9F049C3F-CF00-4947-BB31-670D255A9379}" srcOrd="0" destOrd="0" presId="urn:microsoft.com/office/officeart/2005/8/layout/cycle6"/>
    <dgm:cxn modelId="{8C10072C-3E2E-42E1-8D3C-BE3AD86ABA5E}" type="presOf" srcId="{4E3F92EC-553B-46D0-A674-22D5BA68663D}" destId="{5FA15C1B-A264-4666-A137-5F0724DAB224}" srcOrd="0" destOrd="0" presId="urn:microsoft.com/office/officeart/2005/8/layout/cycle6"/>
    <dgm:cxn modelId="{EE97625E-3AD0-4C7A-ADE5-892B8C1C7CEE}" type="presOf" srcId="{6EAD1E47-D5F3-4024-80F6-727A1D4AD300}" destId="{01190F9A-387D-4B8E-B399-BF0C8E7FC8DB}" srcOrd="0" destOrd="0" presId="urn:microsoft.com/office/officeart/2005/8/layout/cycle6"/>
    <dgm:cxn modelId="{7A15B85F-1AC8-4189-8BC7-153494EC2837}" srcId="{CB712002-EE48-4C6D-BF95-35566A3E64A6}" destId="{7924E846-AED3-4C70-A426-26302635178A}" srcOrd="4" destOrd="0" parTransId="{4931AD74-A9F6-40D9-9F00-F97DC27C37C0}" sibTransId="{214FB16C-8841-4E89-B70B-6C08A056FA15}"/>
    <dgm:cxn modelId="{47039363-BE32-48FF-ABEB-8986A031C326}" srcId="{CB712002-EE48-4C6D-BF95-35566A3E64A6}" destId="{6EAD1E47-D5F3-4024-80F6-727A1D4AD300}" srcOrd="0" destOrd="0" parTransId="{337F0C68-4DA1-4D37-935C-61A5AA309825}" sibTransId="{C825E38E-DB45-49D9-97BF-0F2E537ED14C}"/>
    <dgm:cxn modelId="{4A586E4B-34DC-48A6-83DC-C42D3CD25771}" type="presOf" srcId="{214FB16C-8841-4E89-B70B-6C08A056FA15}" destId="{C8362BF7-B6C4-4FB0-BAED-84F193E487F7}" srcOrd="0" destOrd="0" presId="urn:microsoft.com/office/officeart/2005/8/layout/cycle6"/>
    <dgm:cxn modelId="{B25DC86D-64A4-4AAC-A25F-932B5746D9EB}" srcId="{CB712002-EE48-4C6D-BF95-35566A3E64A6}" destId="{D05D5FB9-C5C9-4793-B011-132018CF2915}" srcOrd="3" destOrd="0" parTransId="{6AD837F5-6345-4DFF-9392-10FDB3D13B52}" sibTransId="{4E3F92EC-553B-46D0-A674-22D5BA68663D}"/>
    <dgm:cxn modelId="{D5A79476-E0BE-4593-9847-2C4C1B76BE68}" type="presOf" srcId="{7924E846-AED3-4C70-A426-26302635178A}" destId="{0CE61FD9-A7CA-4E46-AE60-3CA46666186E}" srcOrd="0" destOrd="0" presId="urn:microsoft.com/office/officeart/2005/8/layout/cycle6"/>
    <dgm:cxn modelId="{71905857-F0FA-478A-944D-327DC93AF180}" srcId="{CB712002-EE48-4C6D-BF95-35566A3E64A6}" destId="{58AE3BF5-8A3A-4796-9BDD-BD3B3B23846B}" srcOrd="2" destOrd="0" parTransId="{BF763D91-FB3E-420E-9FEA-B37F86B32FB2}" sibTransId="{3FEEF096-FDD2-422D-943D-7360A78308D7}"/>
    <dgm:cxn modelId="{98A49C87-D8F9-434D-AFFC-8A0A18711B67}" srcId="{CB712002-EE48-4C6D-BF95-35566A3E64A6}" destId="{A314BE80-1920-4598-8334-2C1ADBCE6DF2}" srcOrd="1" destOrd="0" parTransId="{33B192C0-ABFE-40B1-BA55-10B0ED84F021}" sibTransId="{09CAE2C6-8912-4520-A895-C89341114E67}"/>
    <dgm:cxn modelId="{4EF503AF-4D37-4E97-86D8-2B54997B4D1E}" type="presOf" srcId="{C825E38E-DB45-49D9-97BF-0F2E537ED14C}" destId="{C55B72B1-3077-4FA1-83A7-D4321927A232}" srcOrd="0" destOrd="0" presId="urn:microsoft.com/office/officeart/2005/8/layout/cycle6"/>
    <dgm:cxn modelId="{B80E03C4-10F0-4DA3-8AEB-8DF5EC71983B}" type="presOf" srcId="{CB712002-EE48-4C6D-BF95-35566A3E64A6}" destId="{2624600F-BE1C-463E-A79C-2B18748ACCE0}" srcOrd="0" destOrd="0" presId="urn:microsoft.com/office/officeart/2005/8/layout/cycle6"/>
    <dgm:cxn modelId="{915312E7-4758-411F-8548-F48C64B4B9F3}" type="presOf" srcId="{A314BE80-1920-4598-8334-2C1ADBCE6DF2}" destId="{202E702C-5A31-4F1B-9080-8D92ADED5BDE}" srcOrd="0" destOrd="0" presId="urn:microsoft.com/office/officeart/2005/8/layout/cycle6"/>
    <dgm:cxn modelId="{72E318F7-C3A5-4872-805A-AE638D8242FA}" type="presOf" srcId="{D05D5FB9-C5C9-4793-B011-132018CF2915}" destId="{A78BCBDD-ACDA-43E8-9CE5-7AF9EB21D77B}" srcOrd="0" destOrd="0" presId="urn:microsoft.com/office/officeart/2005/8/layout/cycle6"/>
    <dgm:cxn modelId="{6377BC76-DF72-4520-9E1D-D2249405F0F2}" type="presParOf" srcId="{2624600F-BE1C-463E-A79C-2B18748ACCE0}" destId="{01190F9A-387D-4B8E-B399-BF0C8E7FC8DB}" srcOrd="0" destOrd="0" presId="urn:microsoft.com/office/officeart/2005/8/layout/cycle6"/>
    <dgm:cxn modelId="{DEC3EE0C-A18F-4A42-8E89-665930058AC9}" type="presParOf" srcId="{2624600F-BE1C-463E-A79C-2B18748ACCE0}" destId="{8F42E743-BDCC-4950-99CA-39F7312A1C87}" srcOrd="1" destOrd="0" presId="urn:microsoft.com/office/officeart/2005/8/layout/cycle6"/>
    <dgm:cxn modelId="{2237B9E8-5019-4303-98EE-241D4BA77B30}" type="presParOf" srcId="{2624600F-BE1C-463E-A79C-2B18748ACCE0}" destId="{C55B72B1-3077-4FA1-83A7-D4321927A232}" srcOrd="2" destOrd="0" presId="urn:microsoft.com/office/officeart/2005/8/layout/cycle6"/>
    <dgm:cxn modelId="{71F7B361-3C0E-4D3F-BD80-FBFD7181CEF9}" type="presParOf" srcId="{2624600F-BE1C-463E-A79C-2B18748ACCE0}" destId="{202E702C-5A31-4F1B-9080-8D92ADED5BDE}" srcOrd="3" destOrd="0" presId="urn:microsoft.com/office/officeart/2005/8/layout/cycle6"/>
    <dgm:cxn modelId="{83F4E55F-1402-453B-9057-43B60731B7E4}" type="presParOf" srcId="{2624600F-BE1C-463E-A79C-2B18748ACCE0}" destId="{EC948C05-C2CA-40A0-A6C2-B4FECA1BCA23}" srcOrd="4" destOrd="0" presId="urn:microsoft.com/office/officeart/2005/8/layout/cycle6"/>
    <dgm:cxn modelId="{91BBCC50-5840-4D11-9BA8-0C0D80D497BB}" type="presParOf" srcId="{2624600F-BE1C-463E-A79C-2B18748ACCE0}" destId="{AA9F3373-AC43-40A7-AC7D-9B4D51122B12}" srcOrd="5" destOrd="0" presId="urn:microsoft.com/office/officeart/2005/8/layout/cycle6"/>
    <dgm:cxn modelId="{E770FE40-0A8C-42E7-BBBC-0610D14DE4EF}" type="presParOf" srcId="{2624600F-BE1C-463E-A79C-2B18748ACCE0}" destId="{9F049C3F-CF00-4947-BB31-670D255A9379}" srcOrd="6" destOrd="0" presId="urn:microsoft.com/office/officeart/2005/8/layout/cycle6"/>
    <dgm:cxn modelId="{CB9DE856-F46E-4A72-A197-6AA4BE341B71}" type="presParOf" srcId="{2624600F-BE1C-463E-A79C-2B18748ACCE0}" destId="{AA715A8C-B778-43E1-B5E3-50E0A6B95E70}" srcOrd="7" destOrd="0" presId="urn:microsoft.com/office/officeart/2005/8/layout/cycle6"/>
    <dgm:cxn modelId="{7D7F22D8-487B-4FE7-B2F9-CBC4D26A6559}" type="presParOf" srcId="{2624600F-BE1C-463E-A79C-2B18748ACCE0}" destId="{22E58A8C-8D89-4E5D-910A-7EAC83CA40CF}" srcOrd="8" destOrd="0" presId="urn:microsoft.com/office/officeart/2005/8/layout/cycle6"/>
    <dgm:cxn modelId="{AD54E03F-BBAD-413E-A839-56CC4ED41F51}" type="presParOf" srcId="{2624600F-BE1C-463E-A79C-2B18748ACCE0}" destId="{A78BCBDD-ACDA-43E8-9CE5-7AF9EB21D77B}" srcOrd="9" destOrd="0" presId="urn:microsoft.com/office/officeart/2005/8/layout/cycle6"/>
    <dgm:cxn modelId="{D0C6B381-0B5F-4F20-A0E3-5CA89988BC93}" type="presParOf" srcId="{2624600F-BE1C-463E-A79C-2B18748ACCE0}" destId="{7E1FF94F-36EC-4D50-A4E0-9CDE89837F83}" srcOrd="10" destOrd="0" presId="urn:microsoft.com/office/officeart/2005/8/layout/cycle6"/>
    <dgm:cxn modelId="{4BDD064B-5704-4E1D-A43B-2E6B99EC7C7E}" type="presParOf" srcId="{2624600F-BE1C-463E-A79C-2B18748ACCE0}" destId="{5FA15C1B-A264-4666-A137-5F0724DAB224}" srcOrd="11" destOrd="0" presId="urn:microsoft.com/office/officeart/2005/8/layout/cycle6"/>
    <dgm:cxn modelId="{5C4FFD5D-87FE-45CE-982E-F46912D55C74}" type="presParOf" srcId="{2624600F-BE1C-463E-A79C-2B18748ACCE0}" destId="{0CE61FD9-A7CA-4E46-AE60-3CA46666186E}" srcOrd="12" destOrd="0" presId="urn:microsoft.com/office/officeart/2005/8/layout/cycle6"/>
    <dgm:cxn modelId="{804AEBE0-2A31-4F32-BE4C-D62B6D5827D1}" type="presParOf" srcId="{2624600F-BE1C-463E-A79C-2B18748ACCE0}" destId="{BEC0166A-69B5-43CF-B47E-31D2DA407132}" srcOrd="13" destOrd="0" presId="urn:microsoft.com/office/officeart/2005/8/layout/cycle6"/>
    <dgm:cxn modelId="{A9749D57-E542-423C-9D6C-4A555364ACA2}" type="presParOf" srcId="{2624600F-BE1C-463E-A79C-2B18748ACCE0}" destId="{C8362BF7-B6C4-4FB0-BAED-84F193E487F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12002-EE48-4C6D-BF95-35566A3E64A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EAD1E47-D5F3-4024-80F6-727A1D4AD300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肝脏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dirty="0"/>
        </a:p>
      </dgm:t>
    </dgm:pt>
    <dgm:pt modelId="{337F0C68-4DA1-4D37-935C-61A5AA309825}" type="parTrans" cxnId="{47039363-BE32-48FF-ABEB-8986A031C3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C825E38E-DB45-49D9-97BF-0F2E537ED14C}" type="sibTrans" cxnId="{47039363-BE32-48FF-ABEB-8986A031C3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A314BE80-1920-4598-8334-2C1ADBCE6DF2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肌肉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dirty="0"/>
        </a:p>
      </dgm:t>
    </dgm:pt>
    <dgm:pt modelId="{33B192C0-ABFE-40B1-BA55-10B0ED84F021}" type="parTrans" cxnId="{98A49C87-D8F9-434D-AFFC-8A0A18711B6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09CAE2C6-8912-4520-A895-C89341114E67}" type="sibTrans" cxnId="{98A49C87-D8F9-434D-AFFC-8A0A18711B6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58AE3BF5-8A3A-4796-9BDD-BD3B3B23846B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认知功能改变及神经系统损坏</a:t>
          </a:r>
          <a:endParaRPr lang="zh-CN" altLang="en-US" sz="2400" b="1" dirty="0"/>
        </a:p>
      </dgm:t>
    </dgm:pt>
    <dgm:pt modelId="{BF763D91-FB3E-420E-9FEA-B37F86B32FB2}" type="parTrans" cxnId="{71905857-F0FA-478A-944D-327DC93AF180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3FEEF096-FDD2-422D-943D-7360A78308D7}" type="sibTrans" cxnId="{71905857-F0FA-478A-944D-327DC93AF180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D05D5FB9-C5C9-4793-B011-132018CF2915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肾脏损伤</a:t>
          </a:r>
          <a:endParaRPr lang="zh-CN" altLang="en-US" sz="2400" b="1" dirty="0"/>
        </a:p>
      </dgm:t>
    </dgm:pt>
    <dgm:pt modelId="{6AD837F5-6345-4DFF-9392-10FDB3D13B52}" type="parTrans" cxnId="{B25DC86D-64A4-4AAC-A25F-932B5746D9E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4E3F92EC-553B-46D0-A674-22D5BA68663D}" type="sibTrans" cxnId="{B25DC86D-64A4-4AAC-A25F-932B5746D9E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7924E846-AED3-4C70-A426-26302635178A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新发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糖尿病</a:t>
          </a:r>
          <a:endParaRPr lang="zh-CN" altLang="en-US" sz="2400" b="1" dirty="0"/>
        </a:p>
      </dgm:t>
    </dgm:pt>
    <dgm:pt modelId="{4931AD74-A9F6-40D9-9F00-F97DC27C37C0}" type="parTrans" cxnId="{7A15B85F-1AC8-4189-8BC7-153494EC283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214FB16C-8841-4E89-B70B-6C08A056FA15}" type="sibTrans" cxnId="{7A15B85F-1AC8-4189-8BC7-153494EC283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2624600F-BE1C-463E-A79C-2B18748ACCE0}" type="pres">
      <dgm:prSet presAssocID="{CB712002-EE48-4C6D-BF95-35566A3E64A6}" presName="cycle" presStyleCnt="0">
        <dgm:presLayoutVars>
          <dgm:dir/>
          <dgm:resizeHandles val="exact"/>
        </dgm:presLayoutVars>
      </dgm:prSet>
      <dgm:spPr/>
    </dgm:pt>
    <dgm:pt modelId="{01190F9A-387D-4B8E-B399-BF0C8E7FC8DB}" type="pres">
      <dgm:prSet presAssocID="{6EAD1E47-D5F3-4024-80F6-727A1D4AD300}" presName="node" presStyleLbl="node1" presStyleIdx="0" presStyleCnt="5">
        <dgm:presLayoutVars>
          <dgm:bulletEnabled val="1"/>
        </dgm:presLayoutVars>
      </dgm:prSet>
      <dgm:spPr/>
    </dgm:pt>
    <dgm:pt modelId="{8F42E743-BDCC-4950-99CA-39F7312A1C87}" type="pres">
      <dgm:prSet presAssocID="{6EAD1E47-D5F3-4024-80F6-727A1D4AD300}" presName="spNode" presStyleCnt="0"/>
      <dgm:spPr/>
    </dgm:pt>
    <dgm:pt modelId="{C55B72B1-3077-4FA1-83A7-D4321927A232}" type="pres">
      <dgm:prSet presAssocID="{C825E38E-DB45-49D9-97BF-0F2E537ED14C}" presName="sibTrans" presStyleLbl="sibTrans1D1" presStyleIdx="0" presStyleCnt="5"/>
      <dgm:spPr/>
    </dgm:pt>
    <dgm:pt modelId="{202E702C-5A31-4F1B-9080-8D92ADED5BDE}" type="pres">
      <dgm:prSet presAssocID="{A314BE80-1920-4598-8334-2C1ADBCE6DF2}" presName="node" presStyleLbl="node1" presStyleIdx="1" presStyleCnt="5">
        <dgm:presLayoutVars>
          <dgm:bulletEnabled val="1"/>
        </dgm:presLayoutVars>
      </dgm:prSet>
      <dgm:spPr/>
    </dgm:pt>
    <dgm:pt modelId="{EC948C05-C2CA-40A0-A6C2-B4FECA1BCA23}" type="pres">
      <dgm:prSet presAssocID="{A314BE80-1920-4598-8334-2C1ADBCE6DF2}" presName="spNode" presStyleCnt="0"/>
      <dgm:spPr/>
    </dgm:pt>
    <dgm:pt modelId="{AA9F3373-AC43-40A7-AC7D-9B4D51122B12}" type="pres">
      <dgm:prSet presAssocID="{09CAE2C6-8912-4520-A895-C89341114E67}" presName="sibTrans" presStyleLbl="sibTrans1D1" presStyleIdx="1" presStyleCnt="5"/>
      <dgm:spPr/>
    </dgm:pt>
    <dgm:pt modelId="{9F049C3F-CF00-4947-BB31-670D255A9379}" type="pres">
      <dgm:prSet presAssocID="{58AE3BF5-8A3A-4796-9BDD-BD3B3B23846B}" presName="node" presStyleLbl="node1" presStyleIdx="2" presStyleCnt="5" custScaleX="160285">
        <dgm:presLayoutVars>
          <dgm:bulletEnabled val="1"/>
        </dgm:presLayoutVars>
      </dgm:prSet>
      <dgm:spPr/>
    </dgm:pt>
    <dgm:pt modelId="{AA715A8C-B778-43E1-B5E3-50E0A6B95E70}" type="pres">
      <dgm:prSet presAssocID="{58AE3BF5-8A3A-4796-9BDD-BD3B3B23846B}" presName="spNode" presStyleCnt="0"/>
      <dgm:spPr/>
    </dgm:pt>
    <dgm:pt modelId="{22E58A8C-8D89-4E5D-910A-7EAC83CA40CF}" type="pres">
      <dgm:prSet presAssocID="{3FEEF096-FDD2-422D-943D-7360A78308D7}" presName="sibTrans" presStyleLbl="sibTrans1D1" presStyleIdx="2" presStyleCnt="5"/>
      <dgm:spPr/>
    </dgm:pt>
    <dgm:pt modelId="{A78BCBDD-ACDA-43E8-9CE5-7AF9EB21D77B}" type="pres">
      <dgm:prSet presAssocID="{D05D5FB9-C5C9-4793-B011-132018CF2915}" presName="node" presStyleLbl="node1" presStyleIdx="3" presStyleCnt="5">
        <dgm:presLayoutVars>
          <dgm:bulletEnabled val="1"/>
        </dgm:presLayoutVars>
      </dgm:prSet>
      <dgm:spPr/>
    </dgm:pt>
    <dgm:pt modelId="{7E1FF94F-36EC-4D50-A4E0-9CDE89837F83}" type="pres">
      <dgm:prSet presAssocID="{D05D5FB9-C5C9-4793-B011-132018CF2915}" presName="spNode" presStyleCnt="0"/>
      <dgm:spPr/>
    </dgm:pt>
    <dgm:pt modelId="{5FA15C1B-A264-4666-A137-5F0724DAB224}" type="pres">
      <dgm:prSet presAssocID="{4E3F92EC-553B-46D0-A674-22D5BA68663D}" presName="sibTrans" presStyleLbl="sibTrans1D1" presStyleIdx="3" presStyleCnt="5"/>
      <dgm:spPr/>
    </dgm:pt>
    <dgm:pt modelId="{0CE61FD9-A7CA-4E46-AE60-3CA46666186E}" type="pres">
      <dgm:prSet presAssocID="{7924E846-AED3-4C70-A426-26302635178A}" presName="node" presStyleLbl="node1" presStyleIdx="4" presStyleCnt="5">
        <dgm:presLayoutVars>
          <dgm:bulletEnabled val="1"/>
        </dgm:presLayoutVars>
      </dgm:prSet>
      <dgm:spPr/>
    </dgm:pt>
    <dgm:pt modelId="{BEC0166A-69B5-43CF-B47E-31D2DA407132}" type="pres">
      <dgm:prSet presAssocID="{7924E846-AED3-4C70-A426-26302635178A}" presName="spNode" presStyleCnt="0"/>
      <dgm:spPr/>
    </dgm:pt>
    <dgm:pt modelId="{C8362BF7-B6C4-4FB0-BAED-84F193E487F7}" type="pres">
      <dgm:prSet presAssocID="{214FB16C-8841-4E89-B70B-6C08A056FA15}" presName="sibTrans" presStyleLbl="sibTrans1D1" presStyleIdx="4" presStyleCnt="5"/>
      <dgm:spPr/>
    </dgm:pt>
  </dgm:ptLst>
  <dgm:cxnLst>
    <dgm:cxn modelId="{8DE3C00F-EB2D-4043-A665-CB4BD8DD9839}" type="presOf" srcId="{3FEEF096-FDD2-422D-943D-7360A78308D7}" destId="{22E58A8C-8D89-4E5D-910A-7EAC83CA40CF}" srcOrd="0" destOrd="0" presId="urn:microsoft.com/office/officeart/2005/8/layout/cycle6"/>
    <dgm:cxn modelId="{7F4E1B2A-99C8-4CCB-B347-89D1E4709AB5}" type="presOf" srcId="{09CAE2C6-8912-4520-A895-C89341114E67}" destId="{AA9F3373-AC43-40A7-AC7D-9B4D51122B12}" srcOrd="0" destOrd="0" presId="urn:microsoft.com/office/officeart/2005/8/layout/cycle6"/>
    <dgm:cxn modelId="{9A8D052B-386E-4645-B086-0E6D4A25E358}" type="presOf" srcId="{58AE3BF5-8A3A-4796-9BDD-BD3B3B23846B}" destId="{9F049C3F-CF00-4947-BB31-670D255A9379}" srcOrd="0" destOrd="0" presId="urn:microsoft.com/office/officeart/2005/8/layout/cycle6"/>
    <dgm:cxn modelId="{8C10072C-3E2E-42E1-8D3C-BE3AD86ABA5E}" type="presOf" srcId="{4E3F92EC-553B-46D0-A674-22D5BA68663D}" destId="{5FA15C1B-A264-4666-A137-5F0724DAB224}" srcOrd="0" destOrd="0" presId="urn:microsoft.com/office/officeart/2005/8/layout/cycle6"/>
    <dgm:cxn modelId="{EE97625E-3AD0-4C7A-ADE5-892B8C1C7CEE}" type="presOf" srcId="{6EAD1E47-D5F3-4024-80F6-727A1D4AD300}" destId="{01190F9A-387D-4B8E-B399-BF0C8E7FC8DB}" srcOrd="0" destOrd="0" presId="urn:microsoft.com/office/officeart/2005/8/layout/cycle6"/>
    <dgm:cxn modelId="{7A15B85F-1AC8-4189-8BC7-153494EC2837}" srcId="{CB712002-EE48-4C6D-BF95-35566A3E64A6}" destId="{7924E846-AED3-4C70-A426-26302635178A}" srcOrd="4" destOrd="0" parTransId="{4931AD74-A9F6-40D9-9F00-F97DC27C37C0}" sibTransId="{214FB16C-8841-4E89-B70B-6C08A056FA15}"/>
    <dgm:cxn modelId="{47039363-BE32-48FF-ABEB-8986A031C326}" srcId="{CB712002-EE48-4C6D-BF95-35566A3E64A6}" destId="{6EAD1E47-D5F3-4024-80F6-727A1D4AD300}" srcOrd="0" destOrd="0" parTransId="{337F0C68-4DA1-4D37-935C-61A5AA309825}" sibTransId="{C825E38E-DB45-49D9-97BF-0F2E537ED14C}"/>
    <dgm:cxn modelId="{4A586E4B-34DC-48A6-83DC-C42D3CD25771}" type="presOf" srcId="{214FB16C-8841-4E89-B70B-6C08A056FA15}" destId="{C8362BF7-B6C4-4FB0-BAED-84F193E487F7}" srcOrd="0" destOrd="0" presId="urn:microsoft.com/office/officeart/2005/8/layout/cycle6"/>
    <dgm:cxn modelId="{B25DC86D-64A4-4AAC-A25F-932B5746D9EB}" srcId="{CB712002-EE48-4C6D-BF95-35566A3E64A6}" destId="{D05D5FB9-C5C9-4793-B011-132018CF2915}" srcOrd="3" destOrd="0" parTransId="{6AD837F5-6345-4DFF-9392-10FDB3D13B52}" sibTransId="{4E3F92EC-553B-46D0-A674-22D5BA68663D}"/>
    <dgm:cxn modelId="{D5A79476-E0BE-4593-9847-2C4C1B76BE68}" type="presOf" srcId="{7924E846-AED3-4C70-A426-26302635178A}" destId="{0CE61FD9-A7CA-4E46-AE60-3CA46666186E}" srcOrd="0" destOrd="0" presId="urn:microsoft.com/office/officeart/2005/8/layout/cycle6"/>
    <dgm:cxn modelId="{71905857-F0FA-478A-944D-327DC93AF180}" srcId="{CB712002-EE48-4C6D-BF95-35566A3E64A6}" destId="{58AE3BF5-8A3A-4796-9BDD-BD3B3B23846B}" srcOrd="2" destOrd="0" parTransId="{BF763D91-FB3E-420E-9FEA-B37F86B32FB2}" sibTransId="{3FEEF096-FDD2-422D-943D-7360A78308D7}"/>
    <dgm:cxn modelId="{98A49C87-D8F9-434D-AFFC-8A0A18711B67}" srcId="{CB712002-EE48-4C6D-BF95-35566A3E64A6}" destId="{A314BE80-1920-4598-8334-2C1ADBCE6DF2}" srcOrd="1" destOrd="0" parTransId="{33B192C0-ABFE-40B1-BA55-10B0ED84F021}" sibTransId="{09CAE2C6-8912-4520-A895-C89341114E67}"/>
    <dgm:cxn modelId="{4EF503AF-4D37-4E97-86D8-2B54997B4D1E}" type="presOf" srcId="{C825E38E-DB45-49D9-97BF-0F2E537ED14C}" destId="{C55B72B1-3077-4FA1-83A7-D4321927A232}" srcOrd="0" destOrd="0" presId="urn:microsoft.com/office/officeart/2005/8/layout/cycle6"/>
    <dgm:cxn modelId="{B80E03C4-10F0-4DA3-8AEB-8DF5EC71983B}" type="presOf" srcId="{CB712002-EE48-4C6D-BF95-35566A3E64A6}" destId="{2624600F-BE1C-463E-A79C-2B18748ACCE0}" srcOrd="0" destOrd="0" presId="urn:microsoft.com/office/officeart/2005/8/layout/cycle6"/>
    <dgm:cxn modelId="{915312E7-4758-411F-8548-F48C64B4B9F3}" type="presOf" srcId="{A314BE80-1920-4598-8334-2C1ADBCE6DF2}" destId="{202E702C-5A31-4F1B-9080-8D92ADED5BDE}" srcOrd="0" destOrd="0" presId="urn:microsoft.com/office/officeart/2005/8/layout/cycle6"/>
    <dgm:cxn modelId="{72E318F7-C3A5-4872-805A-AE638D8242FA}" type="presOf" srcId="{D05D5FB9-C5C9-4793-B011-132018CF2915}" destId="{A78BCBDD-ACDA-43E8-9CE5-7AF9EB21D77B}" srcOrd="0" destOrd="0" presId="urn:microsoft.com/office/officeart/2005/8/layout/cycle6"/>
    <dgm:cxn modelId="{6377BC76-DF72-4520-9E1D-D2249405F0F2}" type="presParOf" srcId="{2624600F-BE1C-463E-A79C-2B18748ACCE0}" destId="{01190F9A-387D-4B8E-B399-BF0C8E7FC8DB}" srcOrd="0" destOrd="0" presId="urn:microsoft.com/office/officeart/2005/8/layout/cycle6"/>
    <dgm:cxn modelId="{DEC3EE0C-A18F-4A42-8E89-665930058AC9}" type="presParOf" srcId="{2624600F-BE1C-463E-A79C-2B18748ACCE0}" destId="{8F42E743-BDCC-4950-99CA-39F7312A1C87}" srcOrd="1" destOrd="0" presId="urn:microsoft.com/office/officeart/2005/8/layout/cycle6"/>
    <dgm:cxn modelId="{2237B9E8-5019-4303-98EE-241D4BA77B30}" type="presParOf" srcId="{2624600F-BE1C-463E-A79C-2B18748ACCE0}" destId="{C55B72B1-3077-4FA1-83A7-D4321927A232}" srcOrd="2" destOrd="0" presId="urn:microsoft.com/office/officeart/2005/8/layout/cycle6"/>
    <dgm:cxn modelId="{71F7B361-3C0E-4D3F-BD80-FBFD7181CEF9}" type="presParOf" srcId="{2624600F-BE1C-463E-A79C-2B18748ACCE0}" destId="{202E702C-5A31-4F1B-9080-8D92ADED5BDE}" srcOrd="3" destOrd="0" presId="urn:microsoft.com/office/officeart/2005/8/layout/cycle6"/>
    <dgm:cxn modelId="{83F4E55F-1402-453B-9057-43B60731B7E4}" type="presParOf" srcId="{2624600F-BE1C-463E-A79C-2B18748ACCE0}" destId="{EC948C05-C2CA-40A0-A6C2-B4FECA1BCA23}" srcOrd="4" destOrd="0" presId="urn:microsoft.com/office/officeart/2005/8/layout/cycle6"/>
    <dgm:cxn modelId="{91BBCC50-5840-4D11-9BA8-0C0D80D497BB}" type="presParOf" srcId="{2624600F-BE1C-463E-A79C-2B18748ACCE0}" destId="{AA9F3373-AC43-40A7-AC7D-9B4D51122B12}" srcOrd="5" destOrd="0" presId="urn:microsoft.com/office/officeart/2005/8/layout/cycle6"/>
    <dgm:cxn modelId="{E770FE40-0A8C-42E7-BBBC-0610D14DE4EF}" type="presParOf" srcId="{2624600F-BE1C-463E-A79C-2B18748ACCE0}" destId="{9F049C3F-CF00-4947-BB31-670D255A9379}" srcOrd="6" destOrd="0" presId="urn:microsoft.com/office/officeart/2005/8/layout/cycle6"/>
    <dgm:cxn modelId="{CB9DE856-F46E-4A72-A197-6AA4BE341B71}" type="presParOf" srcId="{2624600F-BE1C-463E-A79C-2B18748ACCE0}" destId="{AA715A8C-B778-43E1-B5E3-50E0A6B95E70}" srcOrd="7" destOrd="0" presId="urn:microsoft.com/office/officeart/2005/8/layout/cycle6"/>
    <dgm:cxn modelId="{7D7F22D8-487B-4FE7-B2F9-CBC4D26A6559}" type="presParOf" srcId="{2624600F-BE1C-463E-A79C-2B18748ACCE0}" destId="{22E58A8C-8D89-4E5D-910A-7EAC83CA40CF}" srcOrd="8" destOrd="0" presId="urn:microsoft.com/office/officeart/2005/8/layout/cycle6"/>
    <dgm:cxn modelId="{AD54E03F-BBAD-413E-A839-56CC4ED41F51}" type="presParOf" srcId="{2624600F-BE1C-463E-A79C-2B18748ACCE0}" destId="{A78BCBDD-ACDA-43E8-9CE5-7AF9EB21D77B}" srcOrd="9" destOrd="0" presId="urn:microsoft.com/office/officeart/2005/8/layout/cycle6"/>
    <dgm:cxn modelId="{D0C6B381-0B5F-4F20-A0E3-5CA89988BC93}" type="presParOf" srcId="{2624600F-BE1C-463E-A79C-2B18748ACCE0}" destId="{7E1FF94F-36EC-4D50-A4E0-9CDE89837F83}" srcOrd="10" destOrd="0" presId="urn:microsoft.com/office/officeart/2005/8/layout/cycle6"/>
    <dgm:cxn modelId="{4BDD064B-5704-4E1D-A43B-2E6B99EC7C7E}" type="presParOf" srcId="{2624600F-BE1C-463E-A79C-2B18748ACCE0}" destId="{5FA15C1B-A264-4666-A137-5F0724DAB224}" srcOrd="11" destOrd="0" presId="urn:microsoft.com/office/officeart/2005/8/layout/cycle6"/>
    <dgm:cxn modelId="{5C4FFD5D-87FE-45CE-982E-F46912D55C74}" type="presParOf" srcId="{2624600F-BE1C-463E-A79C-2B18748ACCE0}" destId="{0CE61FD9-A7CA-4E46-AE60-3CA46666186E}" srcOrd="12" destOrd="0" presId="urn:microsoft.com/office/officeart/2005/8/layout/cycle6"/>
    <dgm:cxn modelId="{804AEBE0-2A31-4F32-BE4C-D62B6D5827D1}" type="presParOf" srcId="{2624600F-BE1C-463E-A79C-2B18748ACCE0}" destId="{BEC0166A-69B5-43CF-B47E-31D2DA407132}" srcOrd="13" destOrd="0" presId="urn:microsoft.com/office/officeart/2005/8/layout/cycle6"/>
    <dgm:cxn modelId="{A9749D57-E542-423C-9D6C-4A555364ACA2}" type="presParOf" srcId="{2624600F-BE1C-463E-A79C-2B18748ACCE0}" destId="{C8362BF7-B6C4-4FB0-BAED-84F193E487F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712002-EE48-4C6D-BF95-35566A3E64A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EAD1E47-D5F3-4024-80F6-727A1D4AD300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肝脏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dirty="0"/>
        </a:p>
      </dgm:t>
    </dgm:pt>
    <dgm:pt modelId="{337F0C68-4DA1-4D37-935C-61A5AA309825}" type="parTrans" cxnId="{47039363-BE32-48FF-ABEB-8986A031C3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C825E38E-DB45-49D9-97BF-0F2E537ED14C}" type="sibTrans" cxnId="{47039363-BE32-48FF-ABEB-8986A031C3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A314BE80-1920-4598-8334-2C1ADBCE6DF2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肌肉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dirty="0"/>
        </a:p>
      </dgm:t>
    </dgm:pt>
    <dgm:pt modelId="{33B192C0-ABFE-40B1-BA55-10B0ED84F021}" type="parTrans" cxnId="{98A49C87-D8F9-434D-AFFC-8A0A18711B6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09CAE2C6-8912-4520-A895-C89341114E67}" type="sibTrans" cxnId="{98A49C87-D8F9-434D-AFFC-8A0A18711B6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58AE3BF5-8A3A-4796-9BDD-BD3B3B23846B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认知功能改变及神经系统损坏</a:t>
          </a:r>
          <a:endParaRPr lang="zh-CN" altLang="en-US" sz="2400" b="1" dirty="0"/>
        </a:p>
      </dgm:t>
    </dgm:pt>
    <dgm:pt modelId="{BF763D91-FB3E-420E-9FEA-B37F86B32FB2}" type="parTrans" cxnId="{71905857-F0FA-478A-944D-327DC93AF180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3FEEF096-FDD2-422D-943D-7360A78308D7}" type="sibTrans" cxnId="{71905857-F0FA-478A-944D-327DC93AF180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D05D5FB9-C5C9-4793-B011-132018CF2915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肾脏损伤</a:t>
          </a:r>
          <a:endParaRPr lang="zh-CN" altLang="en-US" sz="2400" b="1" dirty="0"/>
        </a:p>
      </dgm:t>
    </dgm:pt>
    <dgm:pt modelId="{6AD837F5-6345-4DFF-9392-10FDB3D13B52}" type="parTrans" cxnId="{B25DC86D-64A4-4AAC-A25F-932B5746D9E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4E3F92EC-553B-46D0-A674-22D5BA68663D}" type="sibTrans" cxnId="{B25DC86D-64A4-4AAC-A25F-932B5746D9E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7924E846-AED3-4C70-A426-26302635178A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新发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糖尿病</a:t>
          </a:r>
          <a:endParaRPr lang="zh-CN" altLang="en-US" sz="2400" b="1" dirty="0"/>
        </a:p>
      </dgm:t>
    </dgm:pt>
    <dgm:pt modelId="{4931AD74-A9F6-40D9-9F00-F97DC27C37C0}" type="parTrans" cxnId="{7A15B85F-1AC8-4189-8BC7-153494EC283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214FB16C-8841-4E89-B70B-6C08A056FA15}" type="sibTrans" cxnId="{7A15B85F-1AC8-4189-8BC7-153494EC283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2624600F-BE1C-463E-A79C-2B18748ACCE0}" type="pres">
      <dgm:prSet presAssocID="{CB712002-EE48-4C6D-BF95-35566A3E64A6}" presName="cycle" presStyleCnt="0">
        <dgm:presLayoutVars>
          <dgm:dir/>
          <dgm:resizeHandles val="exact"/>
        </dgm:presLayoutVars>
      </dgm:prSet>
      <dgm:spPr/>
    </dgm:pt>
    <dgm:pt modelId="{01190F9A-387D-4B8E-B399-BF0C8E7FC8DB}" type="pres">
      <dgm:prSet presAssocID="{6EAD1E47-D5F3-4024-80F6-727A1D4AD300}" presName="node" presStyleLbl="node1" presStyleIdx="0" presStyleCnt="5">
        <dgm:presLayoutVars>
          <dgm:bulletEnabled val="1"/>
        </dgm:presLayoutVars>
      </dgm:prSet>
      <dgm:spPr/>
    </dgm:pt>
    <dgm:pt modelId="{8F42E743-BDCC-4950-99CA-39F7312A1C87}" type="pres">
      <dgm:prSet presAssocID="{6EAD1E47-D5F3-4024-80F6-727A1D4AD300}" presName="spNode" presStyleCnt="0"/>
      <dgm:spPr/>
    </dgm:pt>
    <dgm:pt modelId="{C55B72B1-3077-4FA1-83A7-D4321927A232}" type="pres">
      <dgm:prSet presAssocID="{C825E38E-DB45-49D9-97BF-0F2E537ED14C}" presName="sibTrans" presStyleLbl="sibTrans1D1" presStyleIdx="0" presStyleCnt="5"/>
      <dgm:spPr/>
    </dgm:pt>
    <dgm:pt modelId="{202E702C-5A31-4F1B-9080-8D92ADED5BDE}" type="pres">
      <dgm:prSet presAssocID="{A314BE80-1920-4598-8334-2C1ADBCE6DF2}" presName="node" presStyleLbl="node1" presStyleIdx="1" presStyleCnt="5">
        <dgm:presLayoutVars>
          <dgm:bulletEnabled val="1"/>
        </dgm:presLayoutVars>
      </dgm:prSet>
      <dgm:spPr/>
    </dgm:pt>
    <dgm:pt modelId="{EC948C05-C2CA-40A0-A6C2-B4FECA1BCA23}" type="pres">
      <dgm:prSet presAssocID="{A314BE80-1920-4598-8334-2C1ADBCE6DF2}" presName="spNode" presStyleCnt="0"/>
      <dgm:spPr/>
    </dgm:pt>
    <dgm:pt modelId="{AA9F3373-AC43-40A7-AC7D-9B4D51122B12}" type="pres">
      <dgm:prSet presAssocID="{09CAE2C6-8912-4520-A895-C89341114E67}" presName="sibTrans" presStyleLbl="sibTrans1D1" presStyleIdx="1" presStyleCnt="5"/>
      <dgm:spPr/>
    </dgm:pt>
    <dgm:pt modelId="{9F049C3F-CF00-4947-BB31-670D255A9379}" type="pres">
      <dgm:prSet presAssocID="{58AE3BF5-8A3A-4796-9BDD-BD3B3B23846B}" presName="node" presStyleLbl="node1" presStyleIdx="2" presStyleCnt="5" custScaleX="197401">
        <dgm:presLayoutVars>
          <dgm:bulletEnabled val="1"/>
        </dgm:presLayoutVars>
      </dgm:prSet>
      <dgm:spPr/>
    </dgm:pt>
    <dgm:pt modelId="{AA715A8C-B778-43E1-B5E3-50E0A6B95E70}" type="pres">
      <dgm:prSet presAssocID="{58AE3BF5-8A3A-4796-9BDD-BD3B3B23846B}" presName="spNode" presStyleCnt="0"/>
      <dgm:spPr/>
    </dgm:pt>
    <dgm:pt modelId="{22E58A8C-8D89-4E5D-910A-7EAC83CA40CF}" type="pres">
      <dgm:prSet presAssocID="{3FEEF096-FDD2-422D-943D-7360A78308D7}" presName="sibTrans" presStyleLbl="sibTrans1D1" presStyleIdx="2" presStyleCnt="5"/>
      <dgm:spPr/>
    </dgm:pt>
    <dgm:pt modelId="{A78BCBDD-ACDA-43E8-9CE5-7AF9EB21D77B}" type="pres">
      <dgm:prSet presAssocID="{D05D5FB9-C5C9-4793-B011-132018CF2915}" presName="node" presStyleLbl="node1" presStyleIdx="3" presStyleCnt="5" custScaleX="132487" custRadScaleRad="108885" custRadScaleInc="25051">
        <dgm:presLayoutVars>
          <dgm:bulletEnabled val="1"/>
        </dgm:presLayoutVars>
      </dgm:prSet>
      <dgm:spPr/>
    </dgm:pt>
    <dgm:pt modelId="{7E1FF94F-36EC-4D50-A4E0-9CDE89837F83}" type="pres">
      <dgm:prSet presAssocID="{D05D5FB9-C5C9-4793-B011-132018CF2915}" presName="spNode" presStyleCnt="0"/>
      <dgm:spPr/>
    </dgm:pt>
    <dgm:pt modelId="{5FA15C1B-A264-4666-A137-5F0724DAB224}" type="pres">
      <dgm:prSet presAssocID="{4E3F92EC-553B-46D0-A674-22D5BA68663D}" presName="sibTrans" presStyleLbl="sibTrans1D1" presStyleIdx="3" presStyleCnt="5"/>
      <dgm:spPr/>
    </dgm:pt>
    <dgm:pt modelId="{0CE61FD9-A7CA-4E46-AE60-3CA46666186E}" type="pres">
      <dgm:prSet presAssocID="{7924E846-AED3-4C70-A426-26302635178A}" presName="node" presStyleLbl="node1" presStyleIdx="4" presStyleCnt="5">
        <dgm:presLayoutVars>
          <dgm:bulletEnabled val="1"/>
        </dgm:presLayoutVars>
      </dgm:prSet>
      <dgm:spPr/>
    </dgm:pt>
    <dgm:pt modelId="{BEC0166A-69B5-43CF-B47E-31D2DA407132}" type="pres">
      <dgm:prSet presAssocID="{7924E846-AED3-4C70-A426-26302635178A}" presName="spNode" presStyleCnt="0"/>
      <dgm:spPr/>
    </dgm:pt>
    <dgm:pt modelId="{C8362BF7-B6C4-4FB0-BAED-84F193E487F7}" type="pres">
      <dgm:prSet presAssocID="{214FB16C-8841-4E89-B70B-6C08A056FA15}" presName="sibTrans" presStyleLbl="sibTrans1D1" presStyleIdx="4" presStyleCnt="5"/>
      <dgm:spPr/>
    </dgm:pt>
  </dgm:ptLst>
  <dgm:cxnLst>
    <dgm:cxn modelId="{8DE3C00F-EB2D-4043-A665-CB4BD8DD9839}" type="presOf" srcId="{3FEEF096-FDD2-422D-943D-7360A78308D7}" destId="{22E58A8C-8D89-4E5D-910A-7EAC83CA40CF}" srcOrd="0" destOrd="0" presId="urn:microsoft.com/office/officeart/2005/8/layout/cycle6"/>
    <dgm:cxn modelId="{7F4E1B2A-99C8-4CCB-B347-89D1E4709AB5}" type="presOf" srcId="{09CAE2C6-8912-4520-A895-C89341114E67}" destId="{AA9F3373-AC43-40A7-AC7D-9B4D51122B12}" srcOrd="0" destOrd="0" presId="urn:microsoft.com/office/officeart/2005/8/layout/cycle6"/>
    <dgm:cxn modelId="{9A8D052B-386E-4645-B086-0E6D4A25E358}" type="presOf" srcId="{58AE3BF5-8A3A-4796-9BDD-BD3B3B23846B}" destId="{9F049C3F-CF00-4947-BB31-670D255A9379}" srcOrd="0" destOrd="0" presId="urn:microsoft.com/office/officeart/2005/8/layout/cycle6"/>
    <dgm:cxn modelId="{8C10072C-3E2E-42E1-8D3C-BE3AD86ABA5E}" type="presOf" srcId="{4E3F92EC-553B-46D0-A674-22D5BA68663D}" destId="{5FA15C1B-A264-4666-A137-5F0724DAB224}" srcOrd="0" destOrd="0" presId="urn:microsoft.com/office/officeart/2005/8/layout/cycle6"/>
    <dgm:cxn modelId="{EE97625E-3AD0-4C7A-ADE5-892B8C1C7CEE}" type="presOf" srcId="{6EAD1E47-D5F3-4024-80F6-727A1D4AD300}" destId="{01190F9A-387D-4B8E-B399-BF0C8E7FC8DB}" srcOrd="0" destOrd="0" presId="urn:microsoft.com/office/officeart/2005/8/layout/cycle6"/>
    <dgm:cxn modelId="{7A15B85F-1AC8-4189-8BC7-153494EC2837}" srcId="{CB712002-EE48-4C6D-BF95-35566A3E64A6}" destId="{7924E846-AED3-4C70-A426-26302635178A}" srcOrd="4" destOrd="0" parTransId="{4931AD74-A9F6-40D9-9F00-F97DC27C37C0}" sibTransId="{214FB16C-8841-4E89-B70B-6C08A056FA15}"/>
    <dgm:cxn modelId="{47039363-BE32-48FF-ABEB-8986A031C326}" srcId="{CB712002-EE48-4C6D-BF95-35566A3E64A6}" destId="{6EAD1E47-D5F3-4024-80F6-727A1D4AD300}" srcOrd="0" destOrd="0" parTransId="{337F0C68-4DA1-4D37-935C-61A5AA309825}" sibTransId="{C825E38E-DB45-49D9-97BF-0F2E537ED14C}"/>
    <dgm:cxn modelId="{4A586E4B-34DC-48A6-83DC-C42D3CD25771}" type="presOf" srcId="{214FB16C-8841-4E89-B70B-6C08A056FA15}" destId="{C8362BF7-B6C4-4FB0-BAED-84F193E487F7}" srcOrd="0" destOrd="0" presId="urn:microsoft.com/office/officeart/2005/8/layout/cycle6"/>
    <dgm:cxn modelId="{B25DC86D-64A4-4AAC-A25F-932B5746D9EB}" srcId="{CB712002-EE48-4C6D-BF95-35566A3E64A6}" destId="{D05D5FB9-C5C9-4793-B011-132018CF2915}" srcOrd="3" destOrd="0" parTransId="{6AD837F5-6345-4DFF-9392-10FDB3D13B52}" sibTransId="{4E3F92EC-553B-46D0-A674-22D5BA68663D}"/>
    <dgm:cxn modelId="{D5A79476-E0BE-4593-9847-2C4C1B76BE68}" type="presOf" srcId="{7924E846-AED3-4C70-A426-26302635178A}" destId="{0CE61FD9-A7CA-4E46-AE60-3CA46666186E}" srcOrd="0" destOrd="0" presId="urn:microsoft.com/office/officeart/2005/8/layout/cycle6"/>
    <dgm:cxn modelId="{71905857-F0FA-478A-944D-327DC93AF180}" srcId="{CB712002-EE48-4C6D-BF95-35566A3E64A6}" destId="{58AE3BF5-8A3A-4796-9BDD-BD3B3B23846B}" srcOrd="2" destOrd="0" parTransId="{BF763D91-FB3E-420E-9FEA-B37F86B32FB2}" sibTransId="{3FEEF096-FDD2-422D-943D-7360A78308D7}"/>
    <dgm:cxn modelId="{98A49C87-D8F9-434D-AFFC-8A0A18711B67}" srcId="{CB712002-EE48-4C6D-BF95-35566A3E64A6}" destId="{A314BE80-1920-4598-8334-2C1ADBCE6DF2}" srcOrd="1" destOrd="0" parTransId="{33B192C0-ABFE-40B1-BA55-10B0ED84F021}" sibTransId="{09CAE2C6-8912-4520-A895-C89341114E67}"/>
    <dgm:cxn modelId="{4EF503AF-4D37-4E97-86D8-2B54997B4D1E}" type="presOf" srcId="{C825E38E-DB45-49D9-97BF-0F2E537ED14C}" destId="{C55B72B1-3077-4FA1-83A7-D4321927A232}" srcOrd="0" destOrd="0" presId="urn:microsoft.com/office/officeart/2005/8/layout/cycle6"/>
    <dgm:cxn modelId="{B80E03C4-10F0-4DA3-8AEB-8DF5EC71983B}" type="presOf" srcId="{CB712002-EE48-4C6D-BF95-35566A3E64A6}" destId="{2624600F-BE1C-463E-A79C-2B18748ACCE0}" srcOrd="0" destOrd="0" presId="urn:microsoft.com/office/officeart/2005/8/layout/cycle6"/>
    <dgm:cxn modelId="{915312E7-4758-411F-8548-F48C64B4B9F3}" type="presOf" srcId="{A314BE80-1920-4598-8334-2C1ADBCE6DF2}" destId="{202E702C-5A31-4F1B-9080-8D92ADED5BDE}" srcOrd="0" destOrd="0" presId="urn:microsoft.com/office/officeart/2005/8/layout/cycle6"/>
    <dgm:cxn modelId="{72E318F7-C3A5-4872-805A-AE638D8242FA}" type="presOf" srcId="{D05D5FB9-C5C9-4793-B011-132018CF2915}" destId="{A78BCBDD-ACDA-43E8-9CE5-7AF9EB21D77B}" srcOrd="0" destOrd="0" presId="urn:microsoft.com/office/officeart/2005/8/layout/cycle6"/>
    <dgm:cxn modelId="{6377BC76-DF72-4520-9E1D-D2249405F0F2}" type="presParOf" srcId="{2624600F-BE1C-463E-A79C-2B18748ACCE0}" destId="{01190F9A-387D-4B8E-B399-BF0C8E7FC8DB}" srcOrd="0" destOrd="0" presId="urn:microsoft.com/office/officeart/2005/8/layout/cycle6"/>
    <dgm:cxn modelId="{DEC3EE0C-A18F-4A42-8E89-665930058AC9}" type="presParOf" srcId="{2624600F-BE1C-463E-A79C-2B18748ACCE0}" destId="{8F42E743-BDCC-4950-99CA-39F7312A1C87}" srcOrd="1" destOrd="0" presId="urn:microsoft.com/office/officeart/2005/8/layout/cycle6"/>
    <dgm:cxn modelId="{2237B9E8-5019-4303-98EE-241D4BA77B30}" type="presParOf" srcId="{2624600F-BE1C-463E-A79C-2B18748ACCE0}" destId="{C55B72B1-3077-4FA1-83A7-D4321927A232}" srcOrd="2" destOrd="0" presId="urn:microsoft.com/office/officeart/2005/8/layout/cycle6"/>
    <dgm:cxn modelId="{71F7B361-3C0E-4D3F-BD80-FBFD7181CEF9}" type="presParOf" srcId="{2624600F-BE1C-463E-A79C-2B18748ACCE0}" destId="{202E702C-5A31-4F1B-9080-8D92ADED5BDE}" srcOrd="3" destOrd="0" presId="urn:microsoft.com/office/officeart/2005/8/layout/cycle6"/>
    <dgm:cxn modelId="{83F4E55F-1402-453B-9057-43B60731B7E4}" type="presParOf" srcId="{2624600F-BE1C-463E-A79C-2B18748ACCE0}" destId="{EC948C05-C2CA-40A0-A6C2-B4FECA1BCA23}" srcOrd="4" destOrd="0" presId="urn:microsoft.com/office/officeart/2005/8/layout/cycle6"/>
    <dgm:cxn modelId="{91BBCC50-5840-4D11-9BA8-0C0D80D497BB}" type="presParOf" srcId="{2624600F-BE1C-463E-A79C-2B18748ACCE0}" destId="{AA9F3373-AC43-40A7-AC7D-9B4D51122B12}" srcOrd="5" destOrd="0" presId="urn:microsoft.com/office/officeart/2005/8/layout/cycle6"/>
    <dgm:cxn modelId="{E770FE40-0A8C-42E7-BBBC-0610D14DE4EF}" type="presParOf" srcId="{2624600F-BE1C-463E-A79C-2B18748ACCE0}" destId="{9F049C3F-CF00-4947-BB31-670D255A9379}" srcOrd="6" destOrd="0" presId="urn:microsoft.com/office/officeart/2005/8/layout/cycle6"/>
    <dgm:cxn modelId="{CB9DE856-F46E-4A72-A197-6AA4BE341B71}" type="presParOf" srcId="{2624600F-BE1C-463E-A79C-2B18748ACCE0}" destId="{AA715A8C-B778-43E1-B5E3-50E0A6B95E70}" srcOrd="7" destOrd="0" presId="urn:microsoft.com/office/officeart/2005/8/layout/cycle6"/>
    <dgm:cxn modelId="{7D7F22D8-487B-4FE7-B2F9-CBC4D26A6559}" type="presParOf" srcId="{2624600F-BE1C-463E-A79C-2B18748ACCE0}" destId="{22E58A8C-8D89-4E5D-910A-7EAC83CA40CF}" srcOrd="8" destOrd="0" presId="urn:microsoft.com/office/officeart/2005/8/layout/cycle6"/>
    <dgm:cxn modelId="{AD54E03F-BBAD-413E-A839-56CC4ED41F51}" type="presParOf" srcId="{2624600F-BE1C-463E-A79C-2B18748ACCE0}" destId="{A78BCBDD-ACDA-43E8-9CE5-7AF9EB21D77B}" srcOrd="9" destOrd="0" presId="urn:microsoft.com/office/officeart/2005/8/layout/cycle6"/>
    <dgm:cxn modelId="{D0C6B381-0B5F-4F20-A0E3-5CA89988BC93}" type="presParOf" srcId="{2624600F-BE1C-463E-A79C-2B18748ACCE0}" destId="{7E1FF94F-36EC-4D50-A4E0-9CDE89837F83}" srcOrd="10" destOrd="0" presId="urn:microsoft.com/office/officeart/2005/8/layout/cycle6"/>
    <dgm:cxn modelId="{4BDD064B-5704-4E1D-A43B-2E6B99EC7C7E}" type="presParOf" srcId="{2624600F-BE1C-463E-A79C-2B18748ACCE0}" destId="{5FA15C1B-A264-4666-A137-5F0724DAB224}" srcOrd="11" destOrd="0" presId="urn:microsoft.com/office/officeart/2005/8/layout/cycle6"/>
    <dgm:cxn modelId="{5C4FFD5D-87FE-45CE-982E-F46912D55C74}" type="presParOf" srcId="{2624600F-BE1C-463E-A79C-2B18748ACCE0}" destId="{0CE61FD9-A7CA-4E46-AE60-3CA46666186E}" srcOrd="12" destOrd="0" presId="urn:microsoft.com/office/officeart/2005/8/layout/cycle6"/>
    <dgm:cxn modelId="{804AEBE0-2A31-4F32-BE4C-D62B6D5827D1}" type="presParOf" srcId="{2624600F-BE1C-463E-A79C-2B18748ACCE0}" destId="{BEC0166A-69B5-43CF-B47E-31D2DA407132}" srcOrd="13" destOrd="0" presId="urn:microsoft.com/office/officeart/2005/8/layout/cycle6"/>
    <dgm:cxn modelId="{A9749D57-E542-423C-9D6C-4A555364ACA2}" type="presParOf" srcId="{2624600F-BE1C-463E-A79C-2B18748ACCE0}" destId="{C8362BF7-B6C4-4FB0-BAED-84F193E487F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712002-EE48-4C6D-BF95-35566A3E64A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EAD1E47-D5F3-4024-80F6-727A1D4AD300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肝脏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dirty="0"/>
        </a:p>
      </dgm:t>
    </dgm:pt>
    <dgm:pt modelId="{337F0C68-4DA1-4D37-935C-61A5AA309825}" type="parTrans" cxnId="{47039363-BE32-48FF-ABEB-8986A031C3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C825E38E-DB45-49D9-97BF-0F2E537ED14C}" type="sibTrans" cxnId="{47039363-BE32-48FF-ABEB-8986A031C3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A314BE80-1920-4598-8334-2C1ADBCE6DF2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肌肉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dirty="0"/>
        </a:p>
      </dgm:t>
    </dgm:pt>
    <dgm:pt modelId="{33B192C0-ABFE-40B1-BA55-10B0ED84F021}" type="parTrans" cxnId="{98A49C87-D8F9-434D-AFFC-8A0A18711B6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09CAE2C6-8912-4520-A895-C89341114E67}" type="sibTrans" cxnId="{98A49C87-D8F9-434D-AFFC-8A0A18711B6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58AE3BF5-8A3A-4796-9BDD-BD3B3B23846B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认知功能改变及神经系统损坏</a:t>
          </a:r>
          <a:endParaRPr lang="zh-CN" altLang="en-US" sz="2000" b="1" dirty="0"/>
        </a:p>
      </dgm:t>
    </dgm:pt>
    <dgm:pt modelId="{BF763D91-FB3E-420E-9FEA-B37F86B32FB2}" type="parTrans" cxnId="{71905857-F0FA-478A-944D-327DC93AF180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3FEEF096-FDD2-422D-943D-7360A78308D7}" type="sibTrans" cxnId="{71905857-F0FA-478A-944D-327DC93AF180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D05D5FB9-C5C9-4793-B011-132018CF2915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肾脏损伤</a:t>
          </a:r>
          <a:endParaRPr lang="zh-CN" altLang="en-US" sz="2400" b="1" dirty="0"/>
        </a:p>
      </dgm:t>
    </dgm:pt>
    <dgm:pt modelId="{6AD837F5-6345-4DFF-9392-10FDB3D13B52}" type="parTrans" cxnId="{B25DC86D-64A4-4AAC-A25F-932B5746D9E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4E3F92EC-553B-46D0-A674-22D5BA68663D}" type="sibTrans" cxnId="{B25DC86D-64A4-4AAC-A25F-932B5746D9E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7924E846-AED3-4C70-A426-26302635178A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新发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糖尿病</a:t>
          </a:r>
          <a:endParaRPr lang="zh-CN" altLang="en-US" sz="2400" b="1" dirty="0"/>
        </a:p>
      </dgm:t>
    </dgm:pt>
    <dgm:pt modelId="{4931AD74-A9F6-40D9-9F00-F97DC27C37C0}" type="parTrans" cxnId="{7A15B85F-1AC8-4189-8BC7-153494EC283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214FB16C-8841-4E89-B70B-6C08A056FA15}" type="sibTrans" cxnId="{7A15B85F-1AC8-4189-8BC7-153494EC283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2624600F-BE1C-463E-A79C-2B18748ACCE0}" type="pres">
      <dgm:prSet presAssocID="{CB712002-EE48-4C6D-BF95-35566A3E64A6}" presName="cycle" presStyleCnt="0">
        <dgm:presLayoutVars>
          <dgm:dir/>
          <dgm:resizeHandles val="exact"/>
        </dgm:presLayoutVars>
      </dgm:prSet>
      <dgm:spPr/>
    </dgm:pt>
    <dgm:pt modelId="{01190F9A-387D-4B8E-B399-BF0C8E7FC8DB}" type="pres">
      <dgm:prSet presAssocID="{6EAD1E47-D5F3-4024-80F6-727A1D4AD300}" presName="node" presStyleLbl="node1" presStyleIdx="0" presStyleCnt="5">
        <dgm:presLayoutVars>
          <dgm:bulletEnabled val="1"/>
        </dgm:presLayoutVars>
      </dgm:prSet>
      <dgm:spPr/>
    </dgm:pt>
    <dgm:pt modelId="{8F42E743-BDCC-4950-99CA-39F7312A1C87}" type="pres">
      <dgm:prSet presAssocID="{6EAD1E47-D5F3-4024-80F6-727A1D4AD300}" presName="spNode" presStyleCnt="0"/>
      <dgm:spPr/>
    </dgm:pt>
    <dgm:pt modelId="{C55B72B1-3077-4FA1-83A7-D4321927A232}" type="pres">
      <dgm:prSet presAssocID="{C825E38E-DB45-49D9-97BF-0F2E537ED14C}" presName="sibTrans" presStyleLbl="sibTrans1D1" presStyleIdx="0" presStyleCnt="5"/>
      <dgm:spPr/>
    </dgm:pt>
    <dgm:pt modelId="{202E702C-5A31-4F1B-9080-8D92ADED5BDE}" type="pres">
      <dgm:prSet presAssocID="{A314BE80-1920-4598-8334-2C1ADBCE6DF2}" presName="node" presStyleLbl="node1" presStyleIdx="1" presStyleCnt="5">
        <dgm:presLayoutVars>
          <dgm:bulletEnabled val="1"/>
        </dgm:presLayoutVars>
      </dgm:prSet>
      <dgm:spPr/>
    </dgm:pt>
    <dgm:pt modelId="{EC948C05-C2CA-40A0-A6C2-B4FECA1BCA23}" type="pres">
      <dgm:prSet presAssocID="{A314BE80-1920-4598-8334-2C1ADBCE6DF2}" presName="spNode" presStyleCnt="0"/>
      <dgm:spPr/>
    </dgm:pt>
    <dgm:pt modelId="{AA9F3373-AC43-40A7-AC7D-9B4D51122B12}" type="pres">
      <dgm:prSet presAssocID="{09CAE2C6-8912-4520-A895-C89341114E67}" presName="sibTrans" presStyleLbl="sibTrans1D1" presStyleIdx="1" presStyleCnt="5"/>
      <dgm:spPr/>
    </dgm:pt>
    <dgm:pt modelId="{9F049C3F-CF00-4947-BB31-670D255A9379}" type="pres">
      <dgm:prSet presAssocID="{58AE3BF5-8A3A-4796-9BDD-BD3B3B23846B}" presName="node" presStyleLbl="node1" presStyleIdx="2" presStyleCnt="5" custScaleX="160285" custRadScaleRad="107529" custRadScaleInc="-21686">
        <dgm:presLayoutVars>
          <dgm:bulletEnabled val="1"/>
        </dgm:presLayoutVars>
      </dgm:prSet>
      <dgm:spPr/>
    </dgm:pt>
    <dgm:pt modelId="{AA715A8C-B778-43E1-B5E3-50E0A6B95E70}" type="pres">
      <dgm:prSet presAssocID="{58AE3BF5-8A3A-4796-9BDD-BD3B3B23846B}" presName="spNode" presStyleCnt="0"/>
      <dgm:spPr/>
    </dgm:pt>
    <dgm:pt modelId="{22E58A8C-8D89-4E5D-910A-7EAC83CA40CF}" type="pres">
      <dgm:prSet presAssocID="{3FEEF096-FDD2-422D-943D-7360A78308D7}" presName="sibTrans" presStyleLbl="sibTrans1D1" presStyleIdx="2" presStyleCnt="5"/>
      <dgm:spPr/>
    </dgm:pt>
    <dgm:pt modelId="{A78BCBDD-ACDA-43E8-9CE5-7AF9EB21D77B}" type="pres">
      <dgm:prSet presAssocID="{D05D5FB9-C5C9-4793-B011-132018CF2915}" presName="node" presStyleLbl="node1" presStyleIdx="3" presStyleCnt="5" custScaleX="145636">
        <dgm:presLayoutVars>
          <dgm:bulletEnabled val="1"/>
        </dgm:presLayoutVars>
      </dgm:prSet>
      <dgm:spPr/>
    </dgm:pt>
    <dgm:pt modelId="{7E1FF94F-36EC-4D50-A4E0-9CDE89837F83}" type="pres">
      <dgm:prSet presAssocID="{D05D5FB9-C5C9-4793-B011-132018CF2915}" presName="spNode" presStyleCnt="0"/>
      <dgm:spPr/>
    </dgm:pt>
    <dgm:pt modelId="{5FA15C1B-A264-4666-A137-5F0724DAB224}" type="pres">
      <dgm:prSet presAssocID="{4E3F92EC-553B-46D0-A674-22D5BA68663D}" presName="sibTrans" presStyleLbl="sibTrans1D1" presStyleIdx="3" presStyleCnt="5"/>
      <dgm:spPr/>
    </dgm:pt>
    <dgm:pt modelId="{0CE61FD9-A7CA-4E46-AE60-3CA46666186E}" type="pres">
      <dgm:prSet presAssocID="{7924E846-AED3-4C70-A426-26302635178A}" presName="node" presStyleLbl="node1" presStyleIdx="4" presStyleCnt="5">
        <dgm:presLayoutVars>
          <dgm:bulletEnabled val="1"/>
        </dgm:presLayoutVars>
      </dgm:prSet>
      <dgm:spPr/>
    </dgm:pt>
    <dgm:pt modelId="{BEC0166A-69B5-43CF-B47E-31D2DA407132}" type="pres">
      <dgm:prSet presAssocID="{7924E846-AED3-4C70-A426-26302635178A}" presName="spNode" presStyleCnt="0"/>
      <dgm:spPr/>
    </dgm:pt>
    <dgm:pt modelId="{C8362BF7-B6C4-4FB0-BAED-84F193E487F7}" type="pres">
      <dgm:prSet presAssocID="{214FB16C-8841-4E89-B70B-6C08A056FA15}" presName="sibTrans" presStyleLbl="sibTrans1D1" presStyleIdx="4" presStyleCnt="5"/>
      <dgm:spPr/>
    </dgm:pt>
  </dgm:ptLst>
  <dgm:cxnLst>
    <dgm:cxn modelId="{8DE3C00F-EB2D-4043-A665-CB4BD8DD9839}" type="presOf" srcId="{3FEEF096-FDD2-422D-943D-7360A78308D7}" destId="{22E58A8C-8D89-4E5D-910A-7EAC83CA40CF}" srcOrd="0" destOrd="0" presId="urn:microsoft.com/office/officeart/2005/8/layout/cycle6"/>
    <dgm:cxn modelId="{7F4E1B2A-99C8-4CCB-B347-89D1E4709AB5}" type="presOf" srcId="{09CAE2C6-8912-4520-A895-C89341114E67}" destId="{AA9F3373-AC43-40A7-AC7D-9B4D51122B12}" srcOrd="0" destOrd="0" presId="urn:microsoft.com/office/officeart/2005/8/layout/cycle6"/>
    <dgm:cxn modelId="{9A8D052B-386E-4645-B086-0E6D4A25E358}" type="presOf" srcId="{58AE3BF5-8A3A-4796-9BDD-BD3B3B23846B}" destId="{9F049C3F-CF00-4947-BB31-670D255A9379}" srcOrd="0" destOrd="0" presId="urn:microsoft.com/office/officeart/2005/8/layout/cycle6"/>
    <dgm:cxn modelId="{8C10072C-3E2E-42E1-8D3C-BE3AD86ABA5E}" type="presOf" srcId="{4E3F92EC-553B-46D0-A674-22D5BA68663D}" destId="{5FA15C1B-A264-4666-A137-5F0724DAB224}" srcOrd="0" destOrd="0" presId="urn:microsoft.com/office/officeart/2005/8/layout/cycle6"/>
    <dgm:cxn modelId="{EE97625E-3AD0-4C7A-ADE5-892B8C1C7CEE}" type="presOf" srcId="{6EAD1E47-D5F3-4024-80F6-727A1D4AD300}" destId="{01190F9A-387D-4B8E-B399-BF0C8E7FC8DB}" srcOrd="0" destOrd="0" presId="urn:microsoft.com/office/officeart/2005/8/layout/cycle6"/>
    <dgm:cxn modelId="{7A15B85F-1AC8-4189-8BC7-153494EC2837}" srcId="{CB712002-EE48-4C6D-BF95-35566A3E64A6}" destId="{7924E846-AED3-4C70-A426-26302635178A}" srcOrd="4" destOrd="0" parTransId="{4931AD74-A9F6-40D9-9F00-F97DC27C37C0}" sibTransId="{214FB16C-8841-4E89-B70B-6C08A056FA15}"/>
    <dgm:cxn modelId="{47039363-BE32-48FF-ABEB-8986A031C326}" srcId="{CB712002-EE48-4C6D-BF95-35566A3E64A6}" destId="{6EAD1E47-D5F3-4024-80F6-727A1D4AD300}" srcOrd="0" destOrd="0" parTransId="{337F0C68-4DA1-4D37-935C-61A5AA309825}" sibTransId="{C825E38E-DB45-49D9-97BF-0F2E537ED14C}"/>
    <dgm:cxn modelId="{4A586E4B-34DC-48A6-83DC-C42D3CD25771}" type="presOf" srcId="{214FB16C-8841-4E89-B70B-6C08A056FA15}" destId="{C8362BF7-B6C4-4FB0-BAED-84F193E487F7}" srcOrd="0" destOrd="0" presId="urn:microsoft.com/office/officeart/2005/8/layout/cycle6"/>
    <dgm:cxn modelId="{B25DC86D-64A4-4AAC-A25F-932B5746D9EB}" srcId="{CB712002-EE48-4C6D-BF95-35566A3E64A6}" destId="{D05D5FB9-C5C9-4793-B011-132018CF2915}" srcOrd="3" destOrd="0" parTransId="{6AD837F5-6345-4DFF-9392-10FDB3D13B52}" sibTransId="{4E3F92EC-553B-46D0-A674-22D5BA68663D}"/>
    <dgm:cxn modelId="{D5A79476-E0BE-4593-9847-2C4C1B76BE68}" type="presOf" srcId="{7924E846-AED3-4C70-A426-26302635178A}" destId="{0CE61FD9-A7CA-4E46-AE60-3CA46666186E}" srcOrd="0" destOrd="0" presId="urn:microsoft.com/office/officeart/2005/8/layout/cycle6"/>
    <dgm:cxn modelId="{71905857-F0FA-478A-944D-327DC93AF180}" srcId="{CB712002-EE48-4C6D-BF95-35566A3E64A6}" destId="{58AE3BF5-8A3A-4796-9BDD-BD3B3B23846B}" srcOrd="2" destOrd="0" parTransId="{BF763D91-FB3E-420E-9FEA-B37F86B32FB2}" sibTransId="{3FEEF096-FDD2-422D-943D-7360A78308D7}"/>
    <dgm:cxn modelId="{98A49C87-D8F9-434D-AFFC-8A0A18711B67}" srcId="{CB712002-EE48-4C6D-BF95-35566A3E64A6}" destId="{A314BE80-1920-4598-8334-2C1ADBCE6DF2}" srcOrd="1" destOrd="0" parTransId="{33B192C0-ABFE-40B1-BA55-10B0ED84F021}" sibTransId="{09CAE2C6-8912-4520-A895-C89341114E67}"/>
    <dgm:cxn modelId="{4EF503AF-4D37-4E97-86D8-2B54997B4D1E}" type="presOf" srcId="{C825E38E-DB45-49D9-97BF-0F2E537ED14C}" destId="{C55B72B1-3077-4FA1-83A7-D4321927A232}" srcOrd="0" destOrd="0" presId="urn:microsoft.com/office/officeart/2005/8/layout/cycle6"/>
    <dgm:cxn modelId="{B80E03C4-10F0-4DA3-8AEB-8DF5EC71983B}" type="presOf" srcId="{CB712002-EE48-4C6D-BF95-35566A3E64A6}" destId="{2624600F-BE1C-463E-A79C-2B18748ACCE0}" srcOrd="0" destOrd="0" presId="urn:microsoft.com/office/officeart/2005/8/layout/cycle6"/>
    <dgm:cxn modelId="{915312E7-4758-411F-8548-F48C64B4B9F3}" type="presOf" srcId="{A314BE80-1920-4598-8334-2C1ADBCE6DF2}" destId="{202E702C-5A31-4F1B-9080-8D92ADED5BDE}" srcOrd="0" destOrd="0" presId="urn:microsoft.com/office/officeart/2005/8/layout/cycle6"/>
    <dgm:cxn modelId="{72E318F7-C3A5-4872-805A-AE638D8242FA}" type="presOf" srcId="{D05D5FB9-C5C9-4793-B011-132018CF2915}" destId="{A78BCBDD-ACDA-43E8-9CE5-7AF9EB21D77B}" srcOrd="0" destOrd="0" presId="urn:microsoft.com/office/officeart/2005/8/layout/cycle6"/>
    <dgm:cxn modelId="{6377BC76-DF72-4520-9E1D-D2249405F0F2}" type="presParOf" srcId="{2624600F-BE1C-463E-A79C-2B18748ACCE0}" destId="{01190F9A-387D-4B8E-B399-BF0C8E7FC8DB}" srcOrd="0" destOrd="0" presId="urn:microsoft.com/office/officeart/2005/8/layout/cycle6"/>
    <dgm:cxn modelId="{DEC3EE0C-A18F-4A42-8E89-665930058AC9}" type="presParOf" srcId="{2624600F-BE1C-463E-A79C-2B18748ACCE0}" destId="{8F42E743-BDCC-4950-99CA-39F7312A1C87}" srcOrd="1" destOrd="0" presId="urn:microsoft.com/office/officeart/2005/8/layout/cycle6"/>
    <dgm:cxn modelId="{2237B9E8-5019-4303-98EE-241D4BA77B30}" type="presParOf" srcId="{2624600F-BE1C-463E-A79C-2B18748ACCE0}" destId="{C55B72B1-3077-4FA1-83A7-D4321927A232}" srcOrd="2" destOrd="0" presId="urn:microsoft.com/office/officeart/2005/8/layout/cycle6"/>
    <dgm:cxn modelId="{71F7B361-3C0E-4D3F-BD80-FBFD7181CEF9}" type="presParOf" srcId="{2624600F-BE1C-463E-A79C-2B18748ACCE0}" destId="{202E702C-5A31-4F1B-9080-8D92ADED5BDE}" srcOrd="3" destOrd="0" presId="urn:microsoft.com/office/officeart/2005/8/layout/cycle6"/>
    <dgm:cxn modelId="{83F4E55F-1402-453B-9057-43B60731B7E4}" type="presParOf" srcId="{2624600F-BE1C-463E-A79C-2B18748ACCE0}" destId="{EC948C05-C2CA-40A0-A6C2-B4FECA1BCA23}" srcOrd="4" destOrd="0" presId="urn:microsoft.com/office/officeart/2005/8/layout/cycle6"/>
    <dgm:cxn modelId="{91BBCC50-5840-4D11-9BA8-0C0D80D497BB}" type="presParOf" srcId="{2624600F-BE1C-463E-A79C-2B18748ACCE0}" destId="{AA9F3373-AC43-40A7-AC7D-9B4D51122B12}" srcOrd="5" destOrd="0" presId="urn:microsoft.com/office/officeart/2005/8/layout/cycle6"/>
    <dgm:cxn modelId="{E770FE40-0A8C-42E7-BBBC-0610D14DE4EF}" type="presParOf" srcId="{2624600F-BE1C-463E-A79C-2B18748ACCE0}" destId="{9F049C3F-CF00-4947-BB31-670D255A9379}" srcOrd="6" destOrd="0" presId="urn:microsoft.com/office/officeart/2005/8/layout/cycle6"/>
    <dgm:cxn modelId="{CB9DE856-F46E-4A72-A197-6AA4BE341B71}" type="presParOf" srcId="{2624600F-BE1C-463E-A79C-2B18748ACCE0}" destId="{AA715A8C-B778-43E1-B5E3-50E0A6B95E70}" srcOrd="7" destOrd="0" presId="urn:microsoft.com/office/officeart/2005/8/layout/cycle6"/>
    <dgm:cxn modelId="{7D7F22D8-487B-4FE7-B2F9-CBC4D26A6559}" type="presParOf" srcId="{2624600F-BE1C-463E-A79C-2B18748ACCE0}" destId="{22E58A8C-8D89-4E5D-910A-7EAC83CA40CF}" srcOrd="8" destOrd="0" presId="urn:microsoft.com/office/officeart/2005/8/layout/cycle6"/>
    <dgm:cxn modelId="{AD54E03F-BBAD-413E-A839-56CC4ED41F51}" type="presParOf" srcId="{2624600F-BE1C-463E-A79C-2B18748ACCE0}" destId="{A78BCBDD-ACDA-43E8-9CE5-7AF9EB21D77B}" srcOrd="9" destOrd="0" presId="urn:microsoft.com/office/officeart/2005/8/layout/cycle6"/>
    <dgm:cxn modelId="{D0C6B381-0B5F-4F20-A0E3-5CA89988BC93}" type="presParOf" srcId="{2624600F-BE1C-463E-A79C-2B18748ACCE0}" destId="{7E1FF94F-36EC-4D50-A4E0-9CDE89837F83}" srcOrd="10" destOrd="0" presId="urn:microsoft.com/office/officeart/2005/8/layout/cycle6"/>
    <dgm:cxn modelId="{4BDD064B-5704-4E1D-A43B-2E6B99EC7C7E}" type="presParOf" srcId="{2624600F-BE1C-463E-A79C-2B18748ACCE0}" destId="{5FA15C1B-A264-4666-A137-5F0724DAB224}" srcOrd="11" destOrd="0" presId="urn:microsoft.com/office/officeart/2005/8/layout/cycle6"/>
    <dgm:cxn modelId="{5C4FFD5D-87FE-45CE-982E-F46912D55C74}" type="presParOf" srcId="{2624600F-BE1C-463E-A79C-2B18748ACCE0}" destId="{0CE61FD9-A7CA-4E46-AE60-3CA46666186E}" srcOrd="12" destOrd="0" presId="urn:microsoft.com/office/officeart/2005/8/layout/cycle6"/>
    <dgm:cxn modelId="{804AEBE0-2A31-4F32-BE4C-D62B6D5827D1}" type="presParOf" srcId="{2624600F-BE1C-463E-A79C-2B18748ACCE0}" destId="{BEC0166A-69B5-43CF-B47E-31D2DA407132}" srcOrd="13" destOrd="0" presId="urn:microsoft.com/office/officeart/2005/8/layout/cycle6"/>
    <dgm:cxn modelId="{A9749D57-E542-423C-9D6C-4A555364ACA2}" type="presParOf" srcId="{2624600F-BE1C-463E-A79C-2B18748ACCE0}" destId="{C8362BF7-B6C4-4FB0-BAED-84F193E487F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712002-EE48-4C6D-BF95-35566A3E64A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EAD1E47-D5F3-4024-80F6-727A1D4AD300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肝脏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dirty="0"/>
        </a:p>
      </dgm:t>
    </dgm:pt>
    <dgm:pt modelId="{337F0C68-4DA1-4D37-935C-61A5AA309825}" type="parTrans" cxnId="{47039363-BE32-48FF-ABEB-8986A031C3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C825E38E-DB45-49D9-97BF-0F2E537ED14C}" type="sibTrans" cxnId="{47039363-BE32-48FF-ABEB-8986A031C326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A314BE80-1920-4598-8334-2C1ADBCE6DF2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肌肉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dirty="0"/>
        </a:p>
      </dgm:t>
    </dgm:pt>
    <dgm:pt modelId="{33B192C0-ABFE-40B1-BA55-10B0ED84F021}" type="parTrans" cxnId="{98A49C87-D8F9-434D-AFFC-8A0A18711B6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09CAE2C6-8912-4520-A895-C89341114E67}" type="sibTrans" cxnId="{98A49C87-D8F9-434D-AFFC-8A0A18711B6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58AE3BF5-8A3A-4796-9BDD-BD3B3B23846B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0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认知功能改变及神经系统损坏</a:t>
          </a:r>
          <a:endParaRPr lang="zh-CN" altLang="en-US" sz="2000" b="1" dirty="0"/>
        </a:p>
      </dgm:t>
    </dgm:pt>
    <dgm:pt modelId="{BF763D91-FB3E-420E-9FEA-B37F86B32FB2}" type="parTrans" cxnId="{71905857-F0FA-478A-944D-327DC93AF180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3FEEF096-FDD2-422D-943D-7360A78308D7}" type="sibTrans" cxnId="{71905857-F0FA-478A-944D-327DC93AF180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D05D5FB9-C5C9-4793-B011-132018CF2915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肾脏损伤</a:t>
          </a:r>
          <a:endParaRPr lang="zh-CN" altLang="en-US" sz="2400" b="1" dirty="0"/>
        </a:p>
      </dgm:t>
    </dgm:pt>
    <dgm:pt modelId="{6AD837F5-6345-4DFF-9392-10FDB3D13B52}" type="parTrans" cxnId="{B25DC86D-64A4-4AAC-A25F-932B5746D9E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4E3F92EC-553B-46D0-A674-22D5BA68663D}" type="sibTrans" cxnId="{B25DC86D-64A4-4AAC-A25F-932B5746D9EB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7924E846-AED3-4C70-A426-26302635178A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新发</a:t>
          </a:r>
          <a:endParaRPr lang="en-US" altLang="zh-CN" sz="2400" b="1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24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糖尿病</a:t>
          </a:r>
          <a:endParaRPr lang="zh-CN" altLang="en-US" sz="2400" b="1" dirty="0"/>
        </a:p>
      </dgm:t>
    </dgm:pt>
    <dgm:pt modelId="{4931AD74-A9F6-40D9-9F00-F97DC27C37C0}" type="parTrans" cxnId="{7A15B85F-1AC8-4189-8BC7-153494EC283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214FB16C-8841-4E89-B70B-6C08A056FA15}" type="sibTrans" cxnId="{7A15B85F-1AC8-4189-8BC7-153494EC2837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2400" b="1"/>
        </a:p>
      </dgm:t>
    </dgm:pt>
    <dgm:pt modelId="{2624600F-BE1C-463E-A79C-2B18748ACCE0}" type="pres">
      <dgm:prSet presAssocID="{CB712002-EE48-4C6D-BF95-35566A3E64A6}" presName="cycle" presStyleCnt="0">
        <dgm:presLayoutVars>
          <dgm:dir/>
          <dgm:resizeHandles val="exact"/>
        </dgm:presLayoutVars>
      </dgm:prSet>
      <dgm:spPr/>
    </dgm:pt>
    <dgm:pt modelId="{01190F9A-387D-4B8E-B399-BF0C8E7FC8DB}" type="pres">
      <dgm:prSet presAssocID="{6EAD1E47-D5F3-4024-80F6-727A1D4AD300}" presName="node" presStyleLbl="node1" presStyleIdx="0" presStyleCnt="5">
        <dgm:presLayoutVars>
          <dgm:bulletEnabled val="1"/>
        </dgm:presLayoutVars>
      </dgm:prSet>
      <dgm:spPr/>
    </dgm:pt>
    <dgm:pt modelId="{8F42E743-BDCC-4950-99CA-39F7312A1C87}" type="pres">
      <dgm:prSet presAssocID="{6EAD1E47-D5F3-4024-80F6-727A1D4AD300}" presName="spNode" presStyleCnt="0"/>
      <dgm:spPr/>
    </dgm:pt>
    <dgm:pt modelId="{C55B72B1-3077-4FA1-83A7-D4321927A232}" type="pres">
      <dgm:prSet presAssocID="{C825E38E-DB45-49D9-97BF-0F2E537ED14C}" presName="sibTrans" presStyleLbl="sibTrans1D1" presStyleIdx="0" presStyleCnt="5"/>
      <dgm:spPr/>
    </dgm:pt>
    <dgm:pt modelId="{202E702C-5A31-4F1B-9080-8D92ADED5BDE}" type="pres">
      <dgm:prSet presAssocID="{A314BE80-1920-4598-8334-2C1ADBCE6DF2}" presName="node" presStyleLbl="node1" presStyleIdx="1" presStyleCnt="5">
        <dgm:presLayoutVars>
          <dgm:bulletEnabled val="1"/>
        </dgm:presLayoutVars>
      </dgm:prSet>
      <dgm:spPr/>
    </dgm:pt>
    <dgm:pt modelId="{EC948C05-C2CA-40A0-A6C2-B4FECA1BCA23}" type="pres">
      <dgm:prSet presAssocID="{A314BE80-1920-4598-8334-2C1ADBCE6DF2}" presName="spNode" presStyleCnt="0"/>
      <dgm:spPr/>
    </dgm:pt>
    <dgm:pt modelId="{AA9F3373-AC43-40A7-AC7D-9B4D51122B12}" type="pres">
      <dgm:prSet presAssocID="{09CAE2C6-8912-4520-A895-C89341114E67}" presName="sibTrans" presStyleLbl="sibTrans1D1" presStyleIdx="1" presStyleCnt="5"/>
      <dgm:spPr/>
    </dgm:pt>
    <dgm:pt modelId="{9F049C3F-CF00-4947-BB31-670D255A9379}" type="pres">
      <dgm:prSet presAssocID="{58AE3BF5-8A3A-4796-9BDD-BD3B3B23846B}" presName="node" presStyleLbl="node1" presStyleIdx="2" presStyleCnt="5" custScaleX="160285" custRadScaleRad="107529" custRadScaleInc="-21686">
        <dgm:presLayoutVars>
          <dgm:bulletEnabled val="1"/>
        </dgm:presLayoutVars>
      </dgm:prSet>
      <dgm:spPr/>
    </dgm:pt>
    <dgm:pt modelId="{AA715A8C-B778-43E1-B5E3-50E0A6B95E70}" type="pres">
      <dgm:prSet presAssocID="{58AE3BF5-8A3A-4796-9BDD-BD3B3B23846B}" presName="spNode" presStyleCnt="0"/>
      <dgm:spPr/>
    </dgm:pt>
    <dgm:pt modelId="{22E58A8C-8D89-4E5D-910A-7EAC83CA40CF}" type="pres">
      <dgm:prSet presAssocID="{3FEEF096-FDD2-422D-943D-7360A78308D7}" presName="sibTrans" presStyleLbl="sibTrans1D1" presStyleIdx="2" presStyleCnt="5"/>
      <dgm:spPr/>
    </dgm:pt>
    <dgm:pt modelId="{A78BCBDD-ACDA-43E8-9CE5-7AF9EB21D77B}" type="pres">
      <dgm:prSet presAssocID="{D05D5FB9-C5C9-4793-B011-132018CF2915}" presName="node" presStyleLbl="node1" presStyleIdx="3" presStyleCnt="5" custScaleX="145636">
        <dgm:presLayoutVars>
          <dgm:bulletEnabled val="1"/>
        </dgm:presLayoutVars>
      </dgm:prSet>
      <dgm:spPr/>
    </dgm:pt>
    <dgm:pt modelId="{7E1FF94F-36EC-4D50-A4E0-9CDE89837F83}" type="pres">
      <dgm:prSet presAssocID="{D05D5FB9-C5C9-4793-B011-132018CF2915}" presName="spNode" presStyleCnt="0"/>
      <dgm:spPr/>
    </dgm:pt>
    <dgm:pt modelId="{5FA15C1B-A264-4666-A137-5F0724DAB224}" type="pres">
      <dgm:prSet presAssocID="{4E3F92EC-553B-46D0-A674-22D5BA68663D}" presName="sibTrans" presStyleLbl="sibTrans1D1" presStyleIdx="3" presStyleCnt="5"/>
      <dgm:spPr/>
    </dgm:pt>
    <dgm:pt modelId="{0CE61FD9-A7CA-4E46-AE60-3CA46666186E}" type="pres">
      <dgm:prSet presAssocID="{7924E846-AED3-4C70-A426-26302635178A}" presName="node" presStyleLbl="node1" presStyleIdx="4" presStyleCnt="5">
        <dgm:presLayoutVars>
          <dgm:bulletEnabled val="1"/>
        </dgm:presLayoutVars>
      </dgm:prSet>
      <dgm:spPr/>
    </dgm:pt>
    <dgm:pt modelId="{BEC0166A-69B5-43CF-B47E-31D2DA407132}" type="pres">
      <dgm:prSet presAssocID="{7924E846-AED3-4C70-A426-26302635178A}" presName="spNode" presStyleCnt="0"/>
      <dgm:spPr/>
    </dgm:pt>
    <dgm:pt modelId="{C8362BF7-B6C4-4FB0-BAED-84F193E487F7}" type="pres">
      <dgm:prSet presAssocID="{214FB16C-8841-4E89-B70B-6C08A056FA15}" presName="sibTrans" presStyleLbl="sibTrans1D1" presStyleIdx="4" presStyleCnt="5"/>
      <dgm:spPr/>
    </dgm:pt>
  </dgm:ptLst>
  <dgm:cxnLst>
    <dgm:cxn modelId="{8DE3C00F-EB2D-4043-A665-CB4BD8DD9839}" type="presOf" srcId="{3FEEF096-FDD2-422D-943D-7360A78308D7}" destId="{22E58A8C-8D89-4E5D-910A-7EAC83CA40CF}" srcOrd="0" destOrd="0" presId="urn:microsoft.com/office/officeart/2005/8/layout/cycle6"/>
    <dgm:cxn modelId="{7F4E1B2A-99C8-4CCB-B347-89D1E4709AB5}" type="presOf" srcId="{09CAE2C6-8912-4520-A895-C89341114E67}" destId="{AA9F3373-AC43-40A7-AC7D-9B4D51122B12}" srcOrd="0" destOrd="0" presId="urn:microsoft.com/office/officeart/2005/8/layout/cycle6"/>
    <dgm:cxn modelId="{9A8D052B-386E-4645-B086-0E6D4A25E358}" type="presOf" srcId="{58AE3BF5-8A3A-4796-9BDD-BD3B3B23846B}" destId="{9F049C3F-CF00-4947-BB31-670D255A9379}" srcOrd="0" destOrd="0" presId="urn:microsoft.com/office/officeart/2005/8/layout/cycle6"/>
    <dgm:cxn modelId="{8C10072C-3E2E-42E1-8D3C-BE3AD86ABA5E}" type="presOf" srcId="{4E3F92EC-553B-46D0-A674-22D5BA68663D}" destId="{5FA15C1B-A264-4666-A137-5F0724DAB224}" srcOrd="0" destOrd="0" presId="urn:microsoft.com/office/officeart/2005/8/layout/cycle6"/>
    <dgm:cxn modelId="{EE97625E-3AD0-4C7A-ADE5-892B8C1C7CEE}" type="presOf" srcId="{6EAD1E47-D5F3-4024-80F6-727A1D4AD300}" destId="{01190F9A-387D-4B8E-B399-BF0C8E7FC8DB}" srcOrd="0" destOrd="0" presId="urn:microsoft.com/office/officeart/2005/8/layout/cycle6"/>
    <dgm:cxn modelId="{7A15B85F-1AC8-4189-8BC7-153494EC2837}" srcId="{CB712002-EE48-4C6D-BF95-35566A3E64A6}" destId="{7924E846-AED3-4C70-A426-26302635178A}" srcOrd="4" destOrd="0" parTransId="{4931AD74-A9F6-40D9-9F00-F97DC27C37C0}" sibTransId="{214FB16C-8841-4E89-B70B-6C08A056FA15}"/>
    <dgm:cxn modelId="{47039363-BE32-48FF-ABEB-8986A031C326}" srcId="{CB712002-EE48-4C6D-BF95-35566A3E64A6}" destId="{6EAD1E47-D5F3-4024-80F6-727A1D4AD300}" srcOrd="0" destOrd="0" parTransId="{337F0C68-4DA1-4D37-935C-61A5AA309825}" sibTransId="{C825E38E-DB45-49D9-97BF-0F2E537ED14C}"/>
    <dgm:cxn modelId="{4A586E4B-34DC-48A6-83DC-C42D3CD25771}" type="presOf" srcId="{214FB16C-8841-4E89-B70B-6C08A056FA15}" destId="{C8362BF7-B6C4-4FB0-BAED-84F193E487F7}" srcOrd="0" destOrd="0" presId="urn:microsoft.com/office/officeart/2005/8/layout/cycle6"/>
    <dgm:cxn modelId="{B25DC86D-64A4-4AAC-A25F-932B5746D9EB}" srcId="{CB712002-EE48-4C6D-BF95-35566A3E64A6}" destId="{D05D5FB9-C5C9-4793-B011-132018CF2915}" srcOrd="3" destOrd="0" parTransId="{6AD837F5-6345-4DFF-9392-10FDB3D13B52}" sibTransId="{4E3F92EC-553B-46D0-A674-22D5BA68663D}"/>
    <dgm:cxn modelId="{D5A79476-E0BE-4593-9847-2C4C1B76BE68}" type="presOf" srcId="{7924E846-AED3-4C70-A426-26302635178A}" destId="{0CE61FD9-A7CA-4E46-AE60-3CA46666186E}" srcOrd="0" destOrd="0" presId="urn:microsoft.com/office/officeart/2005/8/layout/cycle6"/>
    <dgm:cxn modelId="{71905857-F0FA-478A-944D-327DC93AF180}" srcId="{CB712002-EE48-4C6D-BF95-35566A3E64A6}" destId="{58AE3BF5-8A3A-4796-9BDD-BD3B3B23846B}" srcOrd="2" destOrd="0" parTransId="{BF763D91-FB3E-420E-9FEA-B37F86B32FB2}" sibTransId="{3FEEF096-FDD2-422D-943D-7360A78308D7}"/>
    <dgm:cxn modelId="{98A49C87-D8F9-434D-AFFC-8A0A18711B67}" srcId="{CB712002-EE48-4C6D-BF95-35566A3E64A6}" destId="{A314BE80-1920-4598-8334-2C1ADBCE6DF2}" srcOrd="1" destOrd="0" parTransId="{33B192C0-ABFE-40B1-BA55-10B0ED84F021}" sibTransId="{09CAE2C6-8912-4520-A895-C89341114E67}"/>
    <dgm:cxn modelId="{4EF503AF-4D37-4E97-86D8-2B54997B4D1E}" type="presOf" srcId="{C825E38E-DB45-49D9-97BF-0F2E537ED14C}" destId="{C55B72B1-3077-4FA1-83A7-D4321927A232}" srcOrd="0" destOrd="0" presId="urn:microsoft.com/office/officeart/2005/8/layout/cycle6"/>
    <dgm:cxn modelId="{B80E03C4-10F0-4DA3-8AEB-8DF5EC71983B}" type="presOf" srcId="{CB712002-EE48-4C6D-BF95-35566A3E64A6}" destId="{2624600F-BE1C-463E-A79C-2B18748ACCE0}" srcOrd="0" destOrd="0" presId="urn:microsoft.com/office/officeart/2005/8/layout/cycle6"/>
    <dgm:cxn modelId="{915312E7-4758-411F-8548-F48C64B4B9F3}" type="presOf" srcId="{A314BE80-1920-4598-8334-2C1ADBCE6DF2}" destId="{202E702C-5A31-4F1B-9080-8D92ADED5BDE}" srcOrd="0" destOrd="0" presId="urn:microsoft.com/office/officeart/2005/8/layout/cycle6"/>
    <dgm:cxn modelId="{72E318F7-C3A5-4872-805A-AE638D8242FA}" type="presOf" srcId="{D05D5FB9-C5C9-4793-B011-132018CF2915}" destId="{A78BCBDD-ACDA-43E8-9CE5-7AF9EB21D77B}" srcOrd="0" destOrd="0" presId="urn:microsoft.com/office/officeart/2005/8/layout/cycle6"/>
    <dgm:cxn modelId="{6377BC76-DF72-4520-9E1D-D2249405F0F2}" type="presParOf" srcId="{2624600F-BE1C-463E-A79C-2B18748ACCE0}" destId="{01190F9A-387D-4B8E-B399-BF0C8E7FC8DB}" srcOrd="0" destOrd="0" presId="urn:microsoft.com/office/officeart/2005/8/layout/cycle6"/>
    <dgm:cxn modelId="{DEC3EE0C-A18F-4A42-8E89-665930058AC9}" type="presParOf" srcId="{2624600F-BE1C-463E-A79C-2B18748ACCE0}" destId="{8F42E743-BDCC-4950-99CA-39F7312A1C87}" srcOrd="1" destOrd="0" presId="urn:microsoft.com/office/officeart/2005/8/layout/cycle6"/>
    <dgm:cxn modelId="{2237B9E8-5019-4303-98EE-241D4BA77B30}" type="presParOf" srcId="{2624600F-BE1C-463E-A79C-2B18748ACCE0}" destId="{C55B72B1-3077-4FA1-83A7-D4321927A232}" srcOrd="2" destOrd="0" presId="urn:microsoft.com/office/officeart/2005/8/layout/cycle6"/>
    <dgm:cxn modelId="{71F7B361-3C0E-4D3F-BD80-FBFD7181CEF9}" type="presParOf" srcId="{2624600F-BE1C-463E-A79C-2B18748ACCE0}" destId="{202E702C-5A31-4F1B-9080-8D92ADED5BDE}" srcOrd="3" destOrd="0" presId="urn:microsoft.com/office/officeart/2005/8/layout/cycle6"/>
    <dgm:cxn modelId="{83F4E55F-1402-453B-9057-43B60731B7E4}" type="presParOf" srcId="{2624600F-BE1C-463E-A79C-2B18748ACCE0}" destId="{EC948C05-C2CA-40A0-A6C2-B4FECA1BCA23}" srcOrd="4" destOrd="0" presId="urn:microsoft.com/office/officeart/2005/8/layout/cycle6"/>
    <dgm:cxn modelId="{91BBCC50-5840-4D11-9BA8-0C0D80D497BB}" type="presParOf" srcId="{2624600F-BE1C-463E-A79C-2B18748ACCE0}" destId="{AA9F3373-AC43-40A7-AC7D-9B4D51122B12}" srcOrd="5" destOrd="0" presId="urn:microsoft.com/office/officeart/2005/8/layout/cycle6"/>
    <dgm:cxn modelId="{E770FE40-0A8C-42E7-BBBC-0610D14DE4EF}" type="presParOf" srcId="{2624600F-BE1C-463E-A79C-2B18748ACCE0}" destId="{9F049C3F-CF00-4947-BB31-670D255A9379}" srcOrd="6" destOrd="0" presId="urn:microsoft.com/office/officeart/2005/8/layout/cycle6"/>
    <dgm:cxn modelId="{CB9DE856-F46E-4A72-A197-6AA4BE341B71}" type="presParOf" srcId="{2624600F-BE1C-463E-A79C-2B18748ACCE0}" destId="{AA715A8C-B778-43E1-B5E3-50E0A6B95E70}" srcOrd="7" destOrd="0" presId="urn:microsoft.com/office/officeart/2005/8/layout/cycle6"/>
    <dgm:cxn modelId="{7D7F22D8-487B-4FE7-B2F9-CBC4D26A6559}" type="presParOf" srcId="{2624600F-BE1C-463E-A79C-2B18748ACCE0}" destId="{22E58A8C-8D89-4E5D-910A-7EAC83CA40CF}" srcOrd="8" destOrd="0" presId="urn:microsoft.com/office/officeart/2005/8/layout/cycle6"/>
    <dgm:cxn modelId="{AD54E03F-BBAD-413E-A839-56CC4ED41F51}" type="presParOf" srcId="{2624600F-BE1C-463E-A79C-2B18748ACCE0}" destId="{A78BCBDD-ACDA-43E8-9CE5-7AF9EB21D77B}" srcOrd="9" destOrd="0" presId="urn:microsoft.com/office/officeart/2005/8/layout/cycle6"/>
    <dgm:cxn modelId="{D0C6B381-0B5F-4F20-A0E3-5CA89988BC93}" type="presParOf" srcId="{2624600F-BE1C-463E-A79C-2B18748ACCE0}" destId="{7E1FF94F-36EC-4D50-A4E0-9CDE89837F83}" srcOrd="10" destOrd="0" presId="urn:microsoft.com/office/officeart/2005/8/layout/cycle6"/>
    <dgm:cxn modelId="{4BDD064B-5704-4E1D-A43B-2E6B99EC7C7E}" type="presParOf" srcId="{2624600F-BE1C-463E-A79C-2B18748ACCE0}" destId="{5FA15C1B-A264-4666-A137-5F0724DAB224}" srcOrd="11" destOrd="0" presId="urn:microsoft.com/office/officeart/2005/8/layout/cycle6"/>
    <dgm:cxn modelId="{5C4FFD5D-87FE-45CE-982E-F46912D55C74}" type="presParOf" srcId="{2624600F-BE1C-463E-A79C-2B18748ACCE0}" destId="{0CE61FD9-A7CA-4E46-AE60-3CA46666186E}" srcOrd="12" destOrd="0" presId="urn:microsoft.com/office/officeart/2005/8/layout/cycle6"/>
    <dgm:cxn modelId="{804AEBE0-2A31-4F32-BE4C-D62B6D5827D1}" type="presParOf" srcId="{2624600F-BE1C-463E-A79C-2B18748ACCE0}" destId="{BEC0166A-69B5-43CF-B47E-31D2DA407132}" srcOrd="13" destOrd="0" presId="urn:microsoft.com/office/officeart/2005/8/layout/cycle6"/>
    <dgm:cxn modelId="{A9749D57-E542-423C-9D6C-4A555364ACA2}" type="presParOf" srcId="{2624600F-BE1C-463E-A79C-2B18748ACCE0}" destId="{C8362BF7-B6C4-4FB0-BAED-84F193E487F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91FA7-0CE7-479E-B696-43C09031512E}">
      <dsp:nvSpPr>
        <dsp:cNvPr id="0" name=""/>
        <dsp:cNvSpPr/>
      </dsp:nvSpPr>
      <dsp:spPr>
        <a:xfrm>
          <a:off x="4141075" y="1484854"/>
          <a:ext cx="91440" cy="727054"/>
        </a:xfrm>
        <a:custGeom>
          <a:avLst/>
          <a:gdLst/>
          <a:ahLst/>
          <a:cxnLst/>
          <a:rect l="0" t="0" r="0" b="0"/>
          <a:pathLst>
            <a:path>
              <a:moveTo>
                <a:pt x="122155" y="0"/>
              </a:moveTo>
              <a:lnTo>
                <a:pt x="122155" y="727054"/>
              </a:lnTo>
              <a:lnTo>
                <a:pt x="45720" y="727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446A6-F868-420E-AFD3-596B5D6218F5}">
      <dsp:nvSpPr>
        <dsp:cNvPr id="0" name=""/>
        <dsp:cNvSpPr/>
      </dsp:nvSpPr>
      <dsp:spPr>
        <a:xfrm>
          <a:off x="4263231" y="1484854"/>
          <a:ext cx="1855097" cy="1728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789"/>
              </a:lnTo>
              <a:lnTo>
                <a:pt x="1855097" y="1599789"/>
              </a:lnTo>
              <a:lnTo>
                <a:pt x="1855097" y="1728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AD05C-CA78-470E-B6C2-0CA7F3FDEB27}">
      <dsp:nvSpPr>
        <dsp:cNvPr id="0" name=""/>
        <dsp:cNvSpPr/>
      </dsp:nvSpPr>
      <dsp:spPr>
        <a:xfrm>
          <a:off x="2604482" y="1484854"/>
          <a:ext cx="1658748" cy="1728201"/>
        </a:xfrm>
        <a:custGeom>
          <a:avLst/>
          <a:gdLst/>
          <a:ahLst/>
          <a:cxnLst/>
          <a:rect l="0" t="0" r="0" b="0"/>
          <a:pathLst>
            <a:path>
              <a:moveTo>
                <a:pt x="1658748" y="0"/>
              </a:moveTo>
              <a:lnTo>
                <a:pt x="1658748" y="1599789"/>
              </a:lnTo>
              <a:lnTo>
                <a:pt x="0" y="1599789"/>
              </a:lnTo>
              <a:lnTo>
                <a:pt x="0" y="1728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54B68-B42B-4BC8-9A9B-CE8514ED69EC}">
      <dsp:nvSpPr>
        <dsp:cNvPr id="0" name=""/>
        <dsp:cNvSpPr/>
      </dsp:nvSpPr>
      <dsp:spPr>
        <a:xfrm>
          <a:off x="768439" y="1484854"/>
          <a:ext cx="3494791" cy="1728201"/>
        </a:xfrm>
        <a:custGeom>
          <a:avLst/>
          <a:gdLst/>
          <a:ahLst/>
          <a:cxnLst/>
          <a:rect l="0" t="0" r="0" b="0"/>
          <a:pathLst>
            <a:path>
              <a:moveTo>
                <a:pt x="3494791" y="0"/>
              </a:moveTo>
              <a:lnTo>
                <a:pt x="3494791" y="1599789"/>
              </a:lnTo>
              <a:lnTo>
                <a:pt x="0" y="1599789"/>
              </a:lnTo>
              <a:lnTo>
                <a:pt x="0" y="1728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70EBB-126E-42CD-9838-E734B39689B6}">
      <dsp:nvSpPr>
        <dsp:cNvPr id="0" name=""/>
        <dsp:cNvSpPr/>
      </dsp:nvSpPr>
      <dsp:spPr>
        <a:xfrm>
          <a:off x="371474" y="2305"/>
          <a:ext cx="7783513" cy="14825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800" b="1" kern="1200" dirty="0">
              <a:solidFill>
                <a:srgbClr val="002060"/>
              </a:solidFill>
              <a:latin typeface="+mn-ea"/>
              <a:ea typeface="+mn-ea"/>
            </a:rPr>
            <a:t>√ 依据</a:t>
          </a:r>
          <a:r>
            <a:rPr lang="en-US" altLang="en-US" sz="1800" b="1" kern="1200" dirty="0">
              <a:solidFill>
                <a:srgbClr val="002060"/>
              </a:solidFill>
              <a:latin typeface="+mn-ea"/>
              <a:ea typeface="+mn-ea"/>
            </a:rPr>
            <a:t>ASCVD </a:t>
          </a:r>
          <a:r>
            <a:rPr lang="zh-CN" altLang="en-US" sz="1800" b="1" kern="1200" dirty="0">
              <a:solidFill>
                <a:srgbClr val="002060"/>
              </a:solidFill>
              <a:latin typeface="+mn-ea"/>
              <a:ea typeface="+mn-ea"/>
            </a:rPr>
            <a:t>发病危险采取不同强度干预措施是血脂异常防治的核心策略</a:t>
          </a:r>
          <a:endParaRPr lang="en-US" altLang="zh-CN" sz="1800" b="1" kern="1200" dirty="0">
            <a:solidFill>
              <a:srgbClr val="002060"/>
            </a:solidFill>
            <a:latin typeface="+mn-ea"/>
            <a:ea typeface="+mn-ea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800" b="1" kern="1200" dirty="0">
              <a:solidFill>
                <a:srgbClr val="002060"/>
              </a:solidFill>
              <a:latin typeface="+mn-ea"/>
              <a:ea typeface="+mn-ea"/>
            </a:rPr>
            <a:t>√ </a:t>
          </a:r>
          <a:r>
            <a:rPr lang="zh-CN" altLang="en-US" sz="1800" b="1" kern="1200" dirty="0">
              <a:solidFill>
                <a:srgbClr val="002060"/>
              </a:solidFill>
              <a:latin typeface="+mn-ea"/>
              <a:ea typeface="+mn-ea"/>
            </a:rPr>
            <a:t>总体心血管危险评估是血脂异常治疗决策的基础</a:t>
          </a:r>
          <a:endParaRPr lang="en-US" altLang="zh-CN" sz="1800" b="1" kern="1200" dirty="0">
            <a:solidFill>
              <a:srgbClr val="002060"/>
            </a:solidFill>
            <a:latin typeface="+mn-ea"/>
            <a:ea typeface="+mn-ea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800" b="1" kern="1200" dirty="0">
              <a:solidFill>
                <a:srgbClr val="002060"/>
              </a:solidFill>
              <a:latin typeface="+mn-ea"/>
              <a:ea typeface="+mn-ea"/>
            </a:rPr>
            <a:t>√ 总体心血管危险评估应按推荐的流程进行</a:t>
          </a:r>
          <a:endParaRPr lang="en-US" altLang="zh-CN" sz="1800" b="1" kern="1200" dirty="0">
            <a:solidFill>
              <a:srgbClr val="002060"/>
            </a:solidFill>
            <a:latin typeface="+mn-ea"/>
            <a:ea typeface="+mn-ea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800" b="1" kern="1200" dirty="0">
              <a:solidFill>
                <a:srgbClr val="002060"/>
              </a:solidFill>
              <a:latin typeface="+mn-ea"/>
              <a:ea typeface="+mn-ea"/>
            </a:rPr>
            <a:t>√ </a:t>
          </a:r>
          <a:r>
            <a:rPr lang="zh-CN" altLang="en-US" sz="1800" b="1" kern="1200" dirty="0">
              <a:solidFill>
                <a:srgbClr val="002060"/>
              </a:solidFill>
              <a:latin typeface="+mn-ea"/>
              <a:ea typeface="+mn-ea"/>
            </a:rPr>
            <a:t>对年龄低于</a:t>
          </a:r>
          <a:r>
            <a:rPr lang="en-US" altLang="en-US" sz="1800" b="1" kern="1200" dirty="0">
              <a:solidFill>
                <a:srgbClr val="002060"/>
              </a:solidFill>
              <a:latin typeface="+mn-ea"/>
              <a:ea typeface="+mn-ea"/>
            </a:rPr>
            <a:t>55 </a:t>
          </a:r>
          <a:r>
            <a:rPr lang="zh-CN" altLang="en-US" sz="1800" b="1" kern="1200" dirty="0">
              <a:solidFill>
                <a:srgbClr val="002060"/>
              </a:solidFill>
              <a:latin typeface="+mn-ea"/>
              <a:ea typeface="+mn-ea"/>
            </a:rPr>
            <a:t>岁人群应关注心血管病余生危险</a:t>
          </a:r>
          <a:endParaRPr lang="zh-CN" altLang="en-US" sz="1800" kern="1200" dirty="0"/>
        </a:p>
      </dsp:txBody>
      <dsp:txXfrm>
        <a:off x="371474" y="2305"/>
        <a:ext cx="7783513" cy="1482548"/>
      </dsp:txXfrm>
    </dsp:sp>
    <dsp:sp modelId="{EED2FBCA-A2E0-4010-816B-7D5E22C93957}">
      <dsp:nvSpPr>
        <dsp:cNvPr id="0" name=""/>
        <dsp:cNvSpPr/>
      </dsp:nvSpPr>
      <dsp:spPr>
        <a:xfrm>
          <a:off x="38875" y="3213055"/>
          <a:ext cx="1459128" cy="1036689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rgbClr val="002060"/>
              </a:solidFill>
            </a:rPr>
            <a:t>ASCVD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002060"/>
              </a:solidFill>
            </a:rPr>
            <a:t>极高危或高危</a:t>
          </a:r>
        </a:p>
      </dsp:txBody>
      <dsp:txXfrm>
        <a:off x="38875" y="3213055"/>
        <a:ext cx="1459128" cy="1036689"/>
      </dsp:txXfrm>
    </dsp:sp>
    <dsp:sp modelId="{188A0BD9-2739-4BAF-B096-D660AA20181A}">
      <dsp:nvSpPr>
        <dsp:cNvPr id="0" name=""/>
        <dsp:cNvSpPr/>
      </dsp:nvSpPr>
      <dsp:spPr>
        <a:xfrm>
          <a:off x="1754828" y="3213055"/>
          <a:ext cx="1699308" cy="158697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zh-CN" sz="1800" b="1" kern="1200" dirty="0">
              <a:solidFill>
                <a:srgbClr val="002060"/>
              </a:solidFill>
            </a:rPr>
            <a:t>        </a:t>
          </a:r>
          <a:r>
            <a:rPr lang="zh-CN" altLang="en-US" sz="1800" b="1" kern="1200" dirty="0">
              <a:solidFill>
                <a:srgbClr val="002060"/>
              </a:solidFill>
            </a:rPr>
            <a:t>进行未来</a:t>
          </a:r>
          <a:r>
            <a:rPr lang="en-US" altLang="en-US" sz="1800" b="1" kern="1200" dirty="0">
              <a:solidFill>
                <a:srgbClr val="002060"/>
              </a:solidFill>
            </a:rPr>
            <a:t>10 </a:t>
          </a:r>
          <a:r>
            <a:rPr lang="zh-CN" altLang="en-US" sz="1800" b="1" kern="1200" dirty="0">
              <a:solidFill>
                <a:srgbClr val="002060"/>
              </a:solidFill>
            </a:rPr>
            <a:t>年间</a:t>
          </a:r>
          <a:r>
            <a:rPr lang="en-US" altLang="en-US" sz="1800" b="1" kern="1200" dirty="0">
              <a:solidFill>
                <a:srgbClr val="002060"/>
              </a:solidFill>
            </a:rPr>
            <a:t>ASCVD </a:t>
          </a:r>
          <a:r>
            <a:rPr lang="zh-CN" altLang="en-US" sz="1800" b="1" kern="1200" dirty="0">
              <a:solidFill>
                <a:srgbClr val="002060"/>
              </a:solidFill>
            </a:rPr>
            <a:t>总体发病危险的评估，考虑是否需要他汀调脂治疗。</a:t>
          </a:r>
        </a:p>
      </dsp:txBody>
      <dsp:txXfrm>
        <a:off x="1754828" y="3213055"/>
        <a:ext cx="1699308" cy="1586978"/>
      </dsp:txXfrm>
    </dsp:sp>
    <dsp:sp modelId="{DA8B7F50-476C-4AD7-A750-03CA4E31B73A}">
      <dsp:nvSpPr>
        <dsp:cNvPr id="0" name=""/>
        <dsp:cNvSpPr/>
      </dsp:nvSpPr>
      <dsp:spPr>
        <a:xfrm>
          <a:off x="3730015" y="3213055"/>
          <a:ext cx="4776626" cy="1536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rgbClr val="002060"/>
              </a:solidFill>
            </a:rPr>
            <a:t>    本次指南修订建议对</a:t>
          </a:r>
          <a:r>
            <a:rPr lang="en-US" altLang="en-US" sz="1800" b="1" kern="1200" dirty="0">
              <a:solidFill>
                <a:srgbClr val="002060"/>
              </a:solidFill>
            </a:rPr>
            <a:t>ASCVD10 </a:t>
          </a:r>
          <a:r>
            <a:rPr lang="zh-CN" altLang="en-US" sz="1800" b="1" kern="1200" dirty="0">
              <a:solidFill>
                <a:srgbClr val="002060"/>
              </a:solidFill>
            </a:rPr>
            <a:t>年发病危险为中危的低于</a:t>
          </a:r>
          <a:r>
            <a:rPr lang="en-US" altLang="zh-CN" sz="1800" b="1" kern="1200" dirty="0">
              <a:solidFill>
                <a:srgbClr val="002060"/>
              </a:solidFill>
            </a:rPr>
            <a:t>55</a:t>
          </a:r>
          <a:r>
            <a:rPr lang="zh-CN" altLang="en-US" sz="1800" b="1" kern="1200" dirty="0">
              <a:solidFill>
                <a:srgbClr val="002060"/>
              </a:solidFill>
            </a:rPr>
            <a:t>岁的人群进行</a:t>
          </a:r>
          <a:r>
            <a:rPr lang="en-US" altLang="en-US" sz="1800" b="1" kern="1200" dirty="0">
              <a:solidFill>
                <a:srgbClr val="002060"/>
              </a:solidFill>
            </a:rPr>
            <a:t>ASCVD </a:t>
          </a:r>
          <a:r>
            <a:rPr lang="zh-CN" altLang="en-US" sz="1800" b="1" kern="1200" dirty="0">
              <a:solidFill>
                <a:srgbClr val="002060"/>
              </a:solidFill>
            </a:rPr>
            <a:t>余生危险的评估，以便识别出中青年</a:t>
          </a:r>
          <a:r>
            <a:rPr lang="en-US" altLang="en-US" sz="1800" b="1" kern="1200" dirty="0">
              <a:solidFill>
                <a:srgbClr val="002060"/>
              </a:solidFill>
            </a:rPr>
            <a:t>ASCVD </a:t>
          </a:r>
          <a:r>
            <a:rPr lang="zh-CN" altLang="en-US" sz="1800" b="1" kern="1200" dirty="0">
              <a:solidFill>
                <a:srgbClr val="002060"/>
              </a:solidFill>
            </a:rPr>
            <a:t>余生危险为高危的个体。</a:t>
          </a:r>
        </a:p>
      </dsp:txBody>
      <dsp:txXfrm>
        <a:off x="3730015" y="3213055"/>
        <a:ext cx="4776626" cy="1536164"/>
      </dsp:txXfrm>
    </dsp:sp>
    <dsp:sp modelId="{17EBEDB7-5255-4B56-B520-9BFBED2EB84E}">
      <dsp:nvSpPr>
        <dsp:cNvPr id="0" name=""/>
        <dsp:cNvSpPr/>
      </dsp:nvSpPr>
      <dsp:spPr>
        <a:xfrm>
          <a:off x="326652" y="1604632"/>
          <a:ext cx="3860142" cy="1214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US" altLang="zh-CN" sz="1800" b="1" i="0" u="none" kern="1200" dirty="0">
              <a:solidFill>
                <a:srgbClr val="002060"/>
              </a:solidFill>
            </a:rPr>
            <a:t>  ?</a:t>
          </a:r>
          <a:r>
            <a:rPr lang="zh-CN" altLang="en-US" sz="1800" b="1" i="0" u="none" kern="1200" dirty="0">
              <a:solidFill>
                <a:srgbClr val="002060"/>
              </a:solidFill>
            </a:rPr>
            <a:t>应该不应该启动他汀调脂治疗？ </a:t>
          </a:r>
          <a:endParaRPr lang="zh-CN" altLang="en-US" sz="1800" b="1" kern="1200" dirty="0">
            <a:solidFill>
              <a:srgbClr val="002060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US" altLang="zh-CN" sz="1800" b="1" i="0" u="none" kern="1200" dirty="0">
              <a:solidFill>
                <a:srgbClr val="002060"/>
              </a:solidFill>
            </a:rPr>
            <a:t>  ?</a:t>
          </a:r>
          <a:r>
            <a:rPr lang="zh-CN" altLang="en-US" sz="1800" b="1" i="0" u="none" kern="1200" dirty="0">
              <a:solidFill>
                <a:srgbClr val="002060"/>
              </a:solidFill>
            </a:rPr>
            <a:t>强效还是中效他汀？</a:t>
          </a:r>
          <a:endParaRPr lang="zh-CN" altLang="en-US" sz="1800" b="1" kern="1200" dirty="0">
            <a:solidFill>
              <a:srgbClr val="002060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US" altLang="zh-CN" sz="1800" b="1" i="0" u="none" kern="1200" dirty="0">
              <a:solidFill>
                <a:srgbClr val="002060"/>
              </a:solidFill>
            </a:rPr>
            <a:t>  ?</a:t>
          </a:r>
          <a:r>
            <a:rPr lang="zh-CN" altLang="en-US" sz="1800" b="1" i="0" u="none" kern="1200" dirty="0">
              <a:solidFill>
                <a:srgbClr val="002060"/>
              </a:solidFill>
            </a:rPr>
            <a:t>调脂治疗的目标值？</a:t>
          </a:r>
          <a:endParaRPr lang="zh-CN" altLang="en-US" sz="1800" b="1" kern="1200" dirty="0">
            <a:solidFill>
              <a:srgbClr val="002060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en-US" altLang="zh-CN" sz="1800" b="1" i="0" u="none" kern="1200" dirty="0">
              <a:solidFill>
                <a:srgbClr val="002060"/>
              </a:solidFill>
            </a:rPr>
            <a:t>  ?</a:t>
          </a:r>
          <a:r>
            <a:rPr lang="zh-CN" altLang="en-US" sz="1800" b="1" i="0" u="none" kern="1200" dirty="0">
              <a:solidFill>
                <a:srgbClr val="002060"/>
              </a:solidFill>
            </a:rPr>
            <a:t>他汀联用非他汀？</a:t>
          </a:r>
          <a:endParaRPr lang="zh-CN" altLang="en-US" sz="1800" b="1" kern="1200" dirty="0">
            <a:solidFill>
              <a:srgbClr val="002060"/>
            </a:solidFill>
          </a:endParaRPr>
        </a:p>
      </dsp:txBody>
      <dsp:txXfrm>
        <a:off x="326652" y="1604632"/>
        <a:ext cx="3860142" cy="1214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90F9A-387D-4B8E-B399-BF0C8E7FC8DB}">
      <dsp:nvSpPr>
        <dsp:cNvPr id="0" name=""/>
        <dsp:cNvSpPr/>
      </dsp:nvSpPr>
      <dsp:spPr>
        <a:xfrm>
          <a:off x="2250281" y="359"/>
          <a:ext cx="1595437" cy="1037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肝脏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kern="1200" dirty="0"/>
        </a:p>
      </dsp:txBody>
      <dsp:txXfrm>
        <a:off x="2300905" y="50983"/>
        <a:ext cx="1494189" cy="935786"/>
      </dsp:txXfrm>
    </dsp:sp>
    <dsp:sp modelId="{C55B72B1-3077-4FA1-83A7-D4321927A232}">
      <dsp:nvSpPr>
        <dsp:cNvPr id="0" name=""/>
        <dsp:cNvSpPr/>
      </dsp:nvSpPr>
      <dsp:spPr>
        <a:xfrm>
          <a:off x="977644" y="518876"/>
          <a:ext cx="4140711" cy="4140711"/>
        </a:xfrm>
        <a:custGeom>
          <a:avLst/>
          <a:gdLst/>
          <a:ahLst/>
          <a:cxnLst/>
          <a:rect l="0" t="0" r="0" b="0"/>
          <a:pathLst>
            <a:path>
              <a:moveTo>
                <a:pt x="2879015" y="164458"/>
              </a:moveTo>
              <a:arcTo wR="2070355" hR="2070355" stAng="17579472" swAng="19596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E702C-5A31-4F1B-9080-8D92ADED5BDE}">
      <dsp:nvSpPr>
        <dsp:cNvPr id="0" name=""/>
        <dsp:cNvSpPr/>
      </dsp:nvSpPr>
      <dsp:spPr>
        <a:xfrm>
          <a:off x="4219306" y="1430940"/>
          <a:ext cx="1595437" cy="1037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肌肉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kern="1200" dirty="0"/>
        </a:p>
      </dsp:txBody>
      <dsp:txXfrm>
        <a:off x="4269930" y="1481564"/>
        <a:ext cx="1494189" cy="935786"/>
      </dsp:txXfrm>
    </dsp:sp>
    <dsp:sp modelId="{AA9F3373-AC43-40A7-AC7D-9B4D51122B12}">
      <dsp:nvSpPr>
        <dsp:cNvPr id="0" name=""/>
        <dsp:cNvSpPr/>
      </dsp:nvSpPr>
      <dsp:spPr>
        <a:xfrm>
          <a:off x="977644" y="518876"/>
          <a:ext cx="4140711" cy="4140711"/>
        </a:xfrm>
        <a:custGeom>
          <a:avLst/>
          <a:gdLst/>
          <a:ahLst/>
          <a:cxnLst/>
          <a:rect l="0" t="0" r="0" b="0"/>
          <a:pathLst>
            <a:path>
              <a:moveTo>
                <a:pt x="4137890" y="1962323"/>
              </a:moveTo>
              <a:arcTo wR="2070355" hR="2070355" stAng="21420536" swAng="21948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49C3F-CF00-4947-BB31-670D255A9379}">
      <dsp:nvSpPr>
        <dsp:cNvPr id="0" name=""/>
        <dsp:cNvSpPr/>
      </dsp:nvSpPr>
      <dsp:spPr>
        <a:xfrm>
          <a:off x="2986301" y="3745668"/>
          <a:ext cx="2557246" cy="1037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认知功能改变及神经系统损坏</a:t>
          </a:r>
          <a:endParaRPr lang="zh-CN" altLang="en-US" sz="2400" b="1" kern="1200" dirty="0"/>
        </a:p>
      </dsp:txBody>
      <dsp:txXfrm>
        <a:off x="3036925" y="3796292"/>
        <a:ext cx="2455998" cy="935786"/>
      </dsp:txXfrm>
    </dsp:sp>
    <dsp:sp modelId="{22E58A8C-8D89-4E5D-910A-7EAC83CA40CF}">
      <dsp:nvSpPr>
        <dsp:cNvPr id="0" name=""/>
        <dsp:cNvSpPr/>
      </dsp:nvSpPr>
      <dsp:spPr>
        <a:xfrm>
          <a:off x="977644" y="518876"/>
          <a:ext cx="4140711" cy="4140711"/>
        </a:xfrm>
        <a:custGeom>
          <a:avLst/>
          <a:gdLst/>
          <a:ahLst/>
          <a:cxnLst/>
          <a:rect l="0" t="0" r="0" b="0"/>
          <a:pathLst>
            <a:path>
              <a:moveTo>
                <a:pt x="2005058" y="4139681"/>
              </a:moveTo>
              <a:arcTo wR="2070355" hR="2070355" stAng="5508441" swAng="5865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BCBDD-ACDA-43E8-9CE5-7AF9EB21D77B}">
      <dsp:nvSpPr>
        <dsp:cNvPr id="0" name=""/>
        <dsp:cNvSpPr/>
      </dsp:nvSpPr>
      <dsp:spPr>
        <a:xfrm>
          <a:off x="1033356" y="3745668"/>
          <a:ext cx="1595437" cy="1037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肾脏损伤</a:t>
          </a:r>
          <a:endParaRPr lang="zh-CN" altLang="en-US" sz="2400" b="1" kern="1200" dirty="0"/>
        </a:p>
      </dsp:txBody>
      <dsp:txXfrm>
        <a:off x="1083980" y="3796292"/>
        <a:ext cx="1494189" cy="935786"/>
      </dsp:txXfrm>
    </dsp:sp>
    <dsp:sp modelId="{5FA15C1B-A264-4666-A137-5F0724DAB224}">
      <dsp:nvSpPr>
        <dsp:cNvPr id="0" name=""/>
        <dsp:cNvSpPr/>
      </dsp:nvSpPr>
      <dsp:spPr>
        <a:xfrm>
          <a:off x="977644" y="518876"/>
          <a:ext cx="4140711" cy="4140711"/>
        </a:xfrm>
        <a:custGeom>
          <a:avLst/>
          <a:gdLst/>
          <a:ahLst/>
          <a:cxnLst/>
          <a:rect l="0" t="0" r="0" b="0"/>
          <a:pathLst>
            <a:path>
              <a:moveTo>
                <a:pt x="345718" y="3215780"/>
              </a:moveTo>
              <a:arcTo wR="2070355" hR="2070355" stAng="8784583" swAng="21948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61FD9-A7CA-4E46-AE60-3CA46666186E}">
      <dsp:nvSpPr>
        <dsp:cNvPr id="0" name=""/>
        <dsp:cNvSpPr/>
      </dsp:nvSpPr>
      <dsp:spPr>
        <a:xfrm>
          <a:off x="281255" y="1430940"/>
          <a:ext cx="1595437" cy="1037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新发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糖尿病</a:t>
          </a:r>
          <a:endParaRPr lang="zh-CN" altLang="en-US" sz="2400" b="1" kern="1200" dirty="0"/>
        </a:p>
      </dsp:txBody>
      <dsp:txXfrm>
        <a:off x="331879" y="1481564"/>
        <a:ext cx="1494189" cy="935786"/>
      </dsp:txXfrm>
    </dsp:sp>
    <dsp:sp modelId="{C8362BF7-B6C4-4FB0-BAED-84F193E487F7}">
      <dsp:nvSpPr>
        <dsp:cNvPr id="0" name=""/>
        <dsp:cNvSpPr/>
      </dsp:nvSpPr>
      <dsp:spPr>
        <a:xfrm>
          <a:off x="977644" y="518876"/>
          <a:ext cx="4140711" cy="4140711"/>
        </a:xfrm>
        <a:custGeom>
          <a:avLst/>
          <a:gdLst/>
          <a:ahLst/>
          <a:cxnLst/>
          <a:rect l="0" t="0" r="0" b="0"/>
          <a:pathLst>
            <a:path>
              <a:moveTo>
                <a:pt x="361002" y="902243"/>
              </a:moveTo>
              <a:arcTo wR="2070355" hR="2070355" stAng="12860840" swAng="19596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90F9A-387D-4B8E-B399-BF0C8E7FC8DB}">
      <dsp:nvSpPr>
        <dsp:cNvPr id="0" name=""/>
        <dsp:cNvSpPr/>
      </dsp:nvSpPr>
      <dsp:spPr>
        <a:xfrm>
          <a:off x="1881722" y="109481"/>
          <a:ext cx="1522930" cy="989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肝脏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kern="1200" dirty="0"/>
        </a:p>
      </dsp:txBody>
      <dsp:txXfrm>
        <a:off x="1930045" y="157804"/>
        <a:ext cx="1426284" cy="893258"/>
      </dsp:txXfrm>
    </dsp:sp>
    <dsp:sp modelId="{C55B72B1-3077-4FA1-83A7-D4321927A232}">
      <dsp:nvSpPr>
        <dsp:cNvPr id="0" name=""/>
        <dsp:cNvSpPr/>
      </dsp:nvSpPr>
      <dsp:spPr>
        <a:xfrm>
          <a:off x="665820" y="604433"/>
          <a:ext cx="3954733" cy="3954733"/>
        </a:xfrm>
        <a:custGeom>
          <a:avLst/>
          <a:gdLst/>
          <a:ahLst/>
          <a:cxnLst/>
          <a:rect l="0" t="0" r="0" b="0"/>
          <a:pathLst>
            <a:path>
              <a:moveTo>
                <a:pt x="2749289" y="156895"/>
              </a:moveTo>
              <a:arcTo wR="1977366" hR="1977366" stAng="17578685" swAng="19610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E702C-5A31-4F1B-9080-8D92ADED5BDE}">
      <dsp:nvSpPr>
        <dsp:cNvPr id="0" name=""/>
        <dsp:cNvSpPr/>
      </dsp:nvSpPr>
      <dsp:spPr>
        <a:xfrm>
          <a:off x="3762309" y="1475808"/>
          <a:ext cx="1522930" cy="989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肌肉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kern="1200" dirty="0"/>
        </a:p>
      </dsp:txBody>
      <dsp:txXfrm>
        <a:off x="3810632" y="1524131"/>
        <a:ext cx="1426284" cy="893258"/>
      </dsp:txXfrm>
    </dsp:sp>
    <dsp:sp modelId="{AA9F3373-AC43-40A7-AC7D-9B4D51122B12}">
      <dsp:nvSpPr>
        <dsp:cNvPr id="0" name=""/>
        <dsp:cNvSpPr/>
      </dsp:nvSpPr>
      <dsp:spPr>
        <a:xfrm>
          <a:off x="665820" y="604433"/>
          <a:ext cx="3954733" cy="3954733"/>
        </a:xfrm>
        <a:custGeom>
          <a:avLst/>
          <a:gdLst/>
          <a:ahLst/>
          <a:cxnLst/>
          <a:rect l="0" t="0" r="0" b="0"/>
          <a:pathLst>
            <a:path>
              <a:moveTo>
                <a:pt x="3952025" y="1873916"/>
              </a:moveTo>
              <a:arcTo wR="1977366" hR="1977366" stAng="21420065" swAng="2195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49C3F-CF00-4947-BB31-670D255A9379}">
      <dsp:nvSpPr>
        <dsp:cNvPr id="0" name=""/>
        <dsp:cNvSpPr/>
      </dsp:nvSpPr>
      <dsp:spPr>
        <a:xfrm>
          <a:off x="2584940" y="3686571"/>
          <a:ext cx="2441028" cy="989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认知功能改变及神经系统损坏</a:t>
          </a:r>
          <a:endParaRPr lang="zh-CN" altLang="en-US" sz="2400" b="1" kern="1200" dirty="0"/>
        </a:p>
      </dsp:txBody>
      <dsp:txXfrm>
        <a:off x="2633263" y="3734894"/>
        <a:ext cx="2344382" cy="893258"/>
      </dsp:txXfrm>
    </dsp:sp>
    <dsp:sp modelId="{22E58A8C-8D89-4E5D-910A-7EAC83CA40CF}">
      <dsp:nvSpPr>
        <dsp:cNvPr id="0" name=""/>
        <dsp:cNvSpPr/>
      </dsp:nvSpPr>
      <dsp:spPr>
        <a:xfrm>
          <a:off x="665820" y="604433"/>
          <a:ext cx="3954733" cy="3954733"/>
        </a:xfrm>
        <a:custGeom>
          <a:avLst/>
          <a:gdLst/>
          <a:ahLst/>
          <a:cxnLst/>
          <a:rect l="0" t="0" r="0" b="0"/>
          <a:pathLst>
            <a:path>
              <a:moveTo>
                <a:pt x="1915671" y="3953770"/>
              </a:moveTo>
              <a:arcTo wR="1977366" hR="1977366" stAng="5507277" swAng="5884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BCBDD-ACDA-43E8-9CE5-7AF9EB21D77B}">
      <dsp:nvSpPr>
        <dsp:cNvPr id="0" name=""/>
        <dsp:cNvSpPr/>
      </dsp:nvSpPr>
      <dsp:spPr>
        <a:xfrm>
          <a:off x="719455" y="3686571"/>
          <a:ext cx="1522930" cy="989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肾脏损伤</a:t>
          </a:r>
          <a:endParaRPr lang="zh-CN" altLang="en-US" sz="2400" b="1" kern="1200" dirty="0"/>
        </a:p>
      </dsp:txBody>
      <dsp:txXfrm>
        <a:off x="767778" y="3734894"/>
        <a:ext cx="1426284" cy="893258"/>
      </dsp:txXfrm>
    </dsp:sp>
    <dsp:sp modelId="{5FA15C1B-A264-4666-A137-5F0724DAB224}">
      <dsp:nvSpPr>
        <dsp:cNvPr id="0" name=""/>
        <dsp:cNvSpPr/>
      </dsp:nvSpPr>
      <dsp:spPr>
        <a:xfrm>
          <a:off x="665820" y="604433"/>
          <a:ext cx="3954733" cy="3954733"/>
        </a:xfrm>
        <a:custGeom>
          <a:avLst/>
          <a:gdLst/>
          <a:ahLst/>
          <a:cxnLst/>
          <a:rect l="0" t="0" r="0" b="0"/>
          <a:pathLst>
            <a:path>
              <a:moveTo>
                <a:pt x="330371" y="3071617"/>
              </a:moveTo>
              <a:arcTo wR="1977366" hR="1977366" stAng="8784015" swAng="21959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61FD9-A7CA-4E46-AE60-3CA46666186E}">
      <dsp:nvSpPr>
        <dsp:cNvPr id="0" name=""/>
        <dsp:cNvSpPr/>
      </dsp:nvSpPr>
      <dsp:spPr>
        <a:xfrm>
          <a:off x="1134" y="1475808"/>
          <a:ext cx="1522930" cy="989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新发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糖尿病</a:t>
          </a:r>
          <a:endParaRPr lang="zh-CN" altLang="en-US" sz="2400" b="1" kern="1200" dirty="0"/>
        </a:p>
      </dsp:txBody>
      <dsp:txXfrm>
        <a:off x="49457" y="1524131"/>
        <a:ext cx="1426284" cy="893258"/>
      </dsp:txXfrm>
    </dsp:sp>
    <dsp:sp modelId="{C8362BF7-B6C4-4FB0-BAED-84F193E487F7}">
      <dsp:nvSpPr>
        <dsp:cNvPr id="0" name=""/>
        <dsp:cNvSpPr/>
      </dsp:nvSpPr>
      <dsp:spPr>
        <a:xfrm>
          <a:off x="665820" y="604433"/>
          <a:ext cx="3954733" cy="3954733"/>
        </a:xfrm>
        <a:custGeom>
          <a:avLst/>
          <a:gdLst/>
          <a:ahLst/>
          <a:cxnLst/>
          <a:rect l="0" t="0" r="0" b="0"/>
          <a:pathLst>
            <a:path>
              <a:moveTo>
                <a:pt x="344605" y="861988"/>
              </a:moveTo>
              <a:arcTo wR="1977366" hR="1977366" stAng="12860275" swAng="196104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90F9A-387D-4B8E-B399-BF0C8E7FC8DB}">
      <dsp:nvSpPr>
        <dsp:cNvPr id="0" name=""/>
        <dsp:cNvSpPr/>
      </dsp:nvSpPr>
      <dsp:spPr>
        <a:xfrm>
          <a:off x="1725200" y="288706"/>
          <a:ext cx="1404937" cy="913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肝脏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kern="1200" dirty="0"/>
        </a:p>
      </dsp:txBody>
      <dsp:txXfrm>
        <a:off x="1769779" y="333285"/>
        <a:ext cx="1315779" cy="824051"/>
      </dsp:txXfrm>
    </dsp:sp>
    <dsp:sp modelId="{C55B72B1-3077-4FA1-83A7-D4321927A232}">
      <dsp:nvSpPr>
        <dsp:cNvPr id="0" name=""/>
        <dsp:cNvSpPr/>
      </dsp:nvSpPr>
      <dsp:spPr>
        <a:xfrm>
          <a:off x="603274" y="745311"/>
          <a:ext cx="3648789" cy="3648789"/>
        </a:xfrm>
        <a:custGeom>
          <a:avLst/>
          <a:gdLst/>
          <a:ahLst/>
          <a:cxnLst/>
          <a:rect l="0" t="0" r="0" b="0"/>
          <a:pathLst>
            <a:path>
              <a:moveTo>
                <a:pt x="2536513" y="144721"/>
              </a:moveTo>
              <a:arcTo wR="1824394" hR="1824394" stAng="17578508" swAng="19613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E702C-5A31-4F1B-9080-8D92ADED5BDE}">
      <dsp:nvSpPr>
        <dsp:cNvPr id="0" name=""/>
        <dsp:cNvSpPr/>
      </dsp:nvSpPr>
      <dsp:spPr>
        <a:xfrm>
          <a:off x="3460303" y="1549332"/>
          <a:ext cx="1404937" cy="913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肌肉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kern="1200" dirty="0"/>
        </a:p>
      </dsp:txBody>
      <dsp:txXfrm>
        <a:off x="3504882" y="1593911"/>
        <a:ext cx="1315779" cy="824051"/>
      </dsp:txXfrm>
    </dsp:sp>
    <dsp:sp modelId="{AA9F3373-AC43-40A7-AC7D-9B4D51122B12}">
      <dsp:nvSpPr>
        <dsp:cNvPr id="0" name=""/>
        <dsp:cNvSpPr/>
      </dsp:nvSpPr>
      <dsp:spPr>
        <a:xfrm>
          <a:off x="603274" y="745311"/>
          <a:ext cx="3648789" cy="3648789"/>
        </a:xfrm>
        <a:custGeom>
          <a:avLst/>
          <a:gdLst/>
          <a:ahLst/>
          <a:cxnLst/>
          <a:rect l="0" t="0" r="0" b="0"/>
          <a:pathLst>
            <a:path>
              <a:moveTo>
                <a:pt x="3646287" y="1728891"/>
              </a:moveTo>
              <a:arcTo wR="1824394" hR="1824394" stAng="21419959" swAng="21961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49C3F-CF00-4947-BB31-670D255A9379}">
      <dsp:nvSpPr>
        <dsp:cNvPr id="0" name=""/>
        <dsp:cNvSpPr/>
      </dsp:nvSpPr>
      <dsp:spPr>
        <a:xfrm>
          <a:off x="2113341" y="3589067"/>
          <a:ext cx="2773360" cy="913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认知功能改变及神经系统损坏</a:t>
          </a:r>
          <a:endParaRPr lang="zh-CN" altLang="en-US" sz="2400" b="1" kern="1200" dirty="0"/>
        </a:p>
      </dsp:txBody>
      <dsp:txXfrm>
        <a:off x="2157920" y="3633646"/>
        <a:ext cx="2684202" cy="824051"/>
      </dsp:txXfrm>
    </dsp:sp>
    <dsp:sp modelId="{22E58A8C-8D89-4E5D-910A-7EAC83CA40CF}">
      <dsp:nvSpPr>
        <dsp:cNvPr id="0" name=""/>
        <dsp:cNvSpPr/>
      </dsp:nvSpPr>
      <dsp:spPr>
        <a:xfrm>
          <a:off x="-1025660" y="1277424"/>
          <a:ext cx="3648789" cy="3648789"/>
        </a:xfrm>
        <a:custGeom>
          <a:avLst/>
          <a:gdLst/>
          <a:ahLst/>
          <a:cxnLst/>
          <a:rect l="0" t="0" r="0" b="0"/>
          <a:pathLst>
            <a:path>
              <a:moveTo>
                <a:pt x="3137623" y="3090824"/>
              </a:moveTo>
              <a:arcTo wR="1824394" hR="1824394" stAng="2637641" swAng="3671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BCBDD-ACDA-43E8-9CE5-7AF9EB21D77B}">
      <dsp:nvSpPr>
        <dsp:cNvPr id="0" name=""/>
        <dsp:cNvSpPr/>
      </dsp:nvSpPr>
      <dsp:spPr>
        <a:xfrm>
          <a:off x="167451" y="3589068"/>
          <a:ext cx="1861359" cy="913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肾脏损伤</a:t>
          </a:r>
          <a:endParaRPr lang="zh-CN" altLang="en-US" sz="2400" b="1" kern="1200" dirty="0"/>
        </a:p>
      </dsp:txBody>
      <dsp:txXfrm>
        <a:off x="212030" y="3633647"/>
        <a:ext cx="1772201" cy="824051"/>
      </dsp:txXfrm>
    </dsp:sp>
    <dsp:sp modelId="{5FA15C1B-A264-4666-A137-5F0724DAB224}">
      <dsp:nvSpPr>
        <dsp:cNvPr id="0" name=""/>
        <dsp:cNvSpPr/>
      </dsp:nvSpPr>
      <dsp:spPr>
        <a:xfrm>
          <a:off x="565282" y="1023408"/>
          <a:ext cx="3648789" cy="3648789"/>
        </a:xfrm>
        <a:custGeom>
          <a:avLst/>
          <a:gdLst/>
          <a:ahLst/>
          <a:cxnLst/>
          <a:rect l="0" t="0" r="0" b="0"/>
          <a:pathLst>
            <a:path>
              <a:moveTo>
                <a:pt x="152809" y="2555298"/>
              </a:moveTo>
              <a:arcTo wR="1824394" hR="1824394" stAng="9382954" swAng="21271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61FD9-A7CA-4E46-AE60-3CA46666186E}">
      <dsp:nvSpPr>
        <dsp:cNvPr id="0" name=""/>
        <dsp:cNvSpPr/>
      </dsp:nvSpPr>
      <dsp:spPr>
        <a:xfrm>
          <a:off x="-9901" y="1549332"/>
          <a:ext cx="1404937" cy="913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新发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糖尿病</a:t>
          </a:r>
          <a:endParaRPr lang="zh-CN" altLang="en-US" sz="2400" b="1" kern="1200" dirty="0"/>
        </a:p>
      </dsp:txBody>
      <dsp:txXfrm>
        <a:off x="34678" y="1593911"/>
        <a:ext cx="1315779" cy="824051"/>
      </dsp:txXfrm>
    </dsp:sp>
    <dsp:sp modelId="{C8362BF7-B6C4-4FB0-BAED-84F193E487F7}">
      <dsp:nvSpPr>
        <dsp:cNvPr id="0" name=""/>
        <dsp:cNvSpPr/>
      </dsp:nvSpPr>
      <dsp:spPr>
        <a:xfrm>
          <a:off x="603274" y="745311"/>
          <a:ext cx="3648789" cy="3648789"/>
        </a:xfrm>
        <a:custGeom>
          <a:avLst/>
          <a:gdLst/>
          <a:ahLst/>
          <a:cxnLst/>
          <a:rect l="0" t="0" r="0" b="0"/>
          <a:pathLst>
            <a:path>
              <a:moveTo>
                <a:pt x="317907" y="795359"/>
              </a:moveTo>
              <a:arcTo wR="1824394" hR="1824394" stAng="12860147" swAng="19613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90F9A-387D-4B8E-B399-BF0C8E7FC8DB}">
      <dsp:nvSpPr>
        <dsp:cNvPr id="0" name=""/>
        <dsp:cNvSpPr/>
      </dsp:nvSpPr>
      <dsp:spPr>
        <a:xfrm>
          <a:off x="1668121" y="371761"/>
          <a:ext cx="1350057" cy="877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肝脏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kern="1200" dirty="0"/>
        </a:p>
      </dsp:txBody>
      <dsp:txXfrm>
        <a:off x="1710959" y="414599"/>
        <a:ext cx="1264381" cy="791861"/>
      </dsp:txXfrm>
    </dsp:sp>
    <dsp:sp modelId="{C55B72B1-3077-4FA1-83A7-D4321927A232}">
      <dsp:nvSpPr>
        <dsp:cNvPr id="0" name=""/>
        <dsp:cNvSpPr/>
      </dsp:nvSpPr>
      <dsp:spPr>
        <a:xfrm>
          <a:off x="589598" y="810529"/>
          <a:ext cx="3507102" cy="3507102"/>
        </a:xfrm>
        <a:custGeom>
          <a:avLst/>
          <a:gdLst/>
          <a:ahLst/>
          <a:cxnLst/>
          <a:rect l="0" t="0" r="0" b="0"/>
          <a:pathLst>
            <a:path>
              <a:moveTo>
                <a:pt x="2437858" y="139034"/>
              </a:moveTo>
              <a:arcTo wR="1753551" hR="1753551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E702C-5A31-4F1B-9080-8D92ADED5BDE}">
      <dsp:nvSpPr>
        <dsp:cNvPr id="0" name=""/>
        <dsp:cNvSpPr/>
      </dsp:nvSpPr>
      <dsp:spPr>
        <a:xfrm>
          <a:off x="3335847" y="1583435"/>
          <a:ext cx="1350057" cy="877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肌肉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kern="1200" dirty="0"/>
        </a:p>
      </dsp:txBody>
      <dsp:txXfrm>
        <a:off x="3378685" y="1626273"/>
        <a:ext cx="1264381" cy="791861"/>
      </dsp:txXfrm>
    </dsp:sp>
    <dsp:sp modelId="{AA9F3373-AC43-40A7-AC7D-9B4D51122B12}">
      <dsp:nvSpPr>
        <dsp:cNvPr id="0" name=""/>
        <dsp:cNvSpPr/>
      </dsp:nvSpPr>
      <dsp:spPr>
        <a:xfrm>
          <a:off x="617617" y="1035961"/>
          <a:ext cx="3507102" cy="3507102"/>
        </a:xfrm>
        <a:custGeom>
          <a:avLst/>
          <a:gdLst/>
          <a:ahLst/>
          <a:cxnLst/>
          <a:rect l="0" t="0" r="0" b="0"/>
          <a:pathLst>
            <a:path>
              <a:moveTo>
                <a:pt x="3478062" y="1435742"/>
              </a:moveTo>
              <a:arcTo wR="1753551" hR="1753551" stAng="20973491" swAng="21340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49C3F-CF00-4947-BB31-670D255A9379}">
      <dsp:nvSpPr>
        <dsp:cNvPr id="0" name=""/>
        <dsp:cNvSpPr/>
      </dsp:nvSpPr>
      <dsp:spPr>
        <a:xfrm>
          <a:off x="2503304" y="3543947"/>
          <a:ext cx="2163939" cy="877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认知功能改变及神经系统损坏</a:t>
          </a:r>
          <a:endParaRPr lang="zh-CN" altLang="en-US" sz="2000" b="1" kern="1200" dirty="0"/>
        </a:p>
      </dsp:txBody>
      <dsp:txXfrm>
        <a:off x="2546142" y="3586785"/>
        <a:ext cx="2078263" cy="791861"/>
      </dsp:txXfrm>
    </dsp:sp>
    <dsp:sp modelId="{22E58A8C-8D89-4E5D-910A-7EAC83CA40CF}">
      <dsp:nvSpPr>
        <dsp:cNvPr id="0" name=""/>
        <dsp:cNvSpPr/>
      </dsp:nvSpPr>
      <dsp:spPr>
        <a:xfrm>
          <a:off x="1199077" y="937656"/>
          <a:ext cx="3507102" cy="3507102"/>
        </a:xfrm>
        <a:custGeom>
          <a:avLst/>
          <a:gdLst/>
          <a:ahLst/>
          <a:cxnLst/>
          <a:rect l="0" t="0" r="0" b="0"/>
          <a:pathLst>
            <a:path>
              <a:moveTo>
                <a:pt x="1464986" y="3483195"/>
              </a:moveTo>
              <a:arcTo wR="1753551" hR="1753551" stAng="5968301" swAng="744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BCBDD-ACDA-43E8-9CE5-7AF9EB21D77B}">
      <dsp:nvSpPr>
        <dsp:cNvPr id="0" name=""/>
        <dsp:cNvSpPr/>
      </dsp:nvSpPr>
      <dsp:spPr>
        <a:xfrm>
          <a:off x="329353" y="3543964"/>
          <a:ext cx="1966169" cy="877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肾脏损伤</a:t>
          </a:r>
          <a:endParaRPr lang="zh-CN" altLang="en-US" sz="2400" b="1" kern="1200" dirty="0"/>
        </a:p>
      </dsp:txBody>
      <dsp:txXfrm>
        <a:off x="372191" y="3586802"/>
        <a:ext cx="1880493" cy="791861"/>
      </dsp:txXfrm>
    </dsp:sp>
    <dsp:sp modelId="{5FA15C1B-A264-4666-A137-5F0724DAB224}">
      <dsp:nvSpPr>
        <dsp:cNvPr id="0" name=""/>
        <dsp:cNvSpPr/>
      </dsp:nvSpPr>
      <dsp:spPr>
        <a:xfrm>
          <a:off x="589598" y="810529"/>
          <a:ext cx="3507102" cy="3507102"/>
        </a:xfrm>
        <a:custGeom>
          <a:avLst/>
          <a:gdLst/>
          <a:ahLst/>
          <a:cxnLst/>
          <a:rect l="0" t="0" r="0" b="0"/>
          <a:pathLst>
            <a:path>
              <a:moveTo>
                <a:pt x="293082" y="2724103"/>
              </a:moveTo>
              <a:arcTo wR="1753551" hR="1753551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61FD9-A7CA-4E46-AE60-3CA46666186E}">
      <dsp:nvSpPr>
        <dsp:cNvPr id="0" name=""/>
        <dsp:cNvSpPr/>
      </dsp:nvSpPr>
      <dsp:spPr>
        <a:xfrm>
          <a:off x="395" y="1583435"/>
          <a:ext cx="1350057" cy="877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新发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糖尿病</a:t>
          </a:r>
          <a:endParaRPr lang="zh-CN" altLang="en-US" sz="2400" b="1" kern="1200" dirty="0"/>
        </a:p>
      </dsp:txBody>
      <dsp:txXfrm>
        <a:off x="43233" y="1626273"/>
        <a:ext cx="1264381" cy="791861"/>
      </dsp:txXfrm>
    </dsp:sp>
    <dsp:sp modelId="{C8362BF7-B6C4-4FB0-BAED-84F193E487F7}">
      <dsp:nvSpPr>
        <dsp:cNvPr id="0" name=""/>
        <dsp:cNvSpPr/>
      </dsp:nvSpPr>
      <dsp:spPr>
        <a:xfrm>
          <a:off x="589598" y="810529"/>
          <a:ext cx="3507102" cy="3507102"/>
        </a:xfrm>
        <a:custGeom>
          <a:avLst/>
          <a:gdLst/>
          <a:ahLst/>
          <a:cxnLst/>
          <a:rect l="0" t="0" r="0" b="0"/>
          <a:pathLst>
            <a:path>
              <a:moveTo>
                <a:pt x="305492" y="764577"/>
              </a:moveTo>
              <a:arcTo wR="1753551" hR="1753551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90F9A-387D-4B8E-B399-BF0C8E7FC8DB}">
      <dsp:nvSpPr>
        <dsp:cNvPr id="0" name=""/>
        <dsp:cNvSpPr/>
      </dsp:nvSpPr>
      <dsp:spPr>
        <a:xfrm>
          <a:off x="1703589" y="2482"/>
          <a:ext cx="1279121" cy="831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肝脏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kern="1200" dirty="0"/>
        </a:p>
      </dsp:txBody>
      <dsp:txXfrm>
        <a:off x="1744176" y="43069"/>
        <a:ext cx="1197947" cy="750255"/>
      </dsp:txXfrm>
    </dsp:sp>
    <dsp:sp modelId="{C55B72B1-3077-4FA1-83A7-D4321927A232}">
      <dsp:nvSpPr>
        <dsp:cNvPr id="0" name=""/>
        <dsp:cNvSpPr/>
      </dsp:nvSpPr>
      <dsp:spPr>
        <a:xfrm>
          <a:off x="682374" y="418196"/>
          <a:ext cx="3321551" cy="3321551"/>
        </a:xfrm>
        <a:custGeom>
          <a:avLst/>
          <a:gdLst/>
          <a:ahLst/>
          <a:cxnLst/>
          <a:rect l="0" t="0" r="0" b="0"/>
          <a:pathLst>
            <a:path>
              <a:moveTo>
                <a:pt x="2309119" y="131780"/>
              </a:moveTo>
              <a:arcTo wR="1660775" hR="1660775" stAng="17578712" swAng="19609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E702C-5A31-4F1B-9080-8D92ADED5BDE}">
      <dsp:nvSpPr>
        <dsp:cNvPr id="0" name=""/>
        <dsp:cNvSpPr/>
      </dsp:nvSpPr>
      <dsp:spPr>
        <a:xfrm>
          <a:off x="3283080" y="1150049"/>
          <a:ext cx="1279121" cy="831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肌肉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安全性</a:t>
          </a:r>
          <a:endParaRPr lang="zh-CN" altLang="en-US" sz="2400" b="1" kern="1200" dirty="0"/>
        </a:p>
      </dsp:txBody>
      <dsp:txXfrm>
        <a:off x="3323667" y="1190636"/>
        <a:ext cx="1197947" cy="750255"/>
      </dsp:txXfrm>
    </dsp:sp>
    <dsp:sp modelId="{AA9F3373-AC43-40A7-AC7D-9B4D51122B12}">
      <dsp:nvSpPr>
        <dsp:cNvPr id="0" name=""/>
        <dsp:cNvSpPr/>
      </dsp:nvSpPr>
      <dsp:spPr>
        <a:xfrm>
          <a:off x="708901" y="631765"/>
          <a:ext cx="3321551" cy="3321551"/>
        </a:xfrm>
        <a:custGeom>
          <a:avLst/>
          <a:gdLst/>
          <a:ahLst/>
          <a:cxnLst/>
          <a:rect l="0" t="0" r="0" b="0"/>
          <a:pathLst>
            <a:path>
              <a:moveTo>
                <a:pt x="3294065" y="1359875"/>
              </a:moveTo>
              <a:arcTo wR="1660775" hR="1660775" stAng="20973688" swAng="21333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49C3F-CF00-4947-BB31-670D255A9379}">
      <dsp:nvSpPr>
        <dsp:cNvPr id="0" name=""/>
        <dsp:cNvSpPr/>
      </dsp:nvSpPr>
      <dsp:spPr>
        <a:xfrm>
          <a:off x="2494436" y="3006836"/>
          <a:ext cx="2050240" cy="831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认知功能改变及神经系统损坏</a:t>
          </a:r>
          <a:endParaRPr lang="zh-CN" altLang="en-US" sz="2000" b="1" kern="1200" dirty="0"/>
        </a:p>
      </dsp:txBody>
      <dsp:txXfrm>
        <a:off x="2535023" y="3047423"/>
        <a:ext cx="1969066" cy="750255"/>
      </dsp:txXfrm>
    </dsp:sp>
    <dsp:sp modelId="{22E58A8C-8D89-4E5D-910A-7EAC83CA40CF}">
      <dsp:nvSpPr>
        <dsp:cNvPr id="0" name=""/>
        <dsp:cNvSpPr/>
      </dsp:nvSpPr>
      <dsp:spPr>
        <a:xfrm>
          <a:off x="1261475" y="539218"/>
          <a:ext cx="3321551" cy="3321551"/>
        </a:xfrm>
        <a:custGeom>
          <a:avLst/>
          <a:gdLst/>
          <a:ahLst/>
          <a:cxnLst/>
          <a:rect l="0" t="0" r="0" b="0"/>
          <a:pathLst>
            <a:path>
              <a:moveTo>
                <a:pt x="1384705" y="3298444"/>
              </a:moveTo>
              <a:arcTo wR="1660775" hR="1660775" stAng="5974121" swAng="7421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BCBDD-ACDA-43E8-9CE5-7AF9EB21D77B}">
      <dsp:nvSpPr>
        <dsp:cNvPr id="0" name=""/>
        <dsp:cNvSpPr/>
      </dsp:nvSpPr>
      <dsp:spPr>
        <a:xfrm>
          <a:off x="435539" y="3006853"/>
          <a:ext cx="1862862" cy="831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肾脏损伤</a:t>
          </a:r>
          <a:endParaRPr lang="zh-CN" altLang="en-US" sz="2400" b="1" kern="1200" dirty="0"/>
        </a:p>
      </dsp:txBody>
      <dsp:txXfrm>
        <a:off x="476126" y="3047440"/>
        <a:ext cx="1781688" cy="750255"/>
      </dsp:txXfrm>
    </dsp:sp>
    <dsp:sp modelId="{5FA15C1B-A264-4666-A137-5F0724DAB224}">
      <dsp:nvSpPr>
        <dsp:cNvPr id="0" name=""/>
        <dsp:cNvSpPr/>
      </dsp:nvSpPr>
      <dsp:spPr>
        <a:xfrm>
          <a:off x="682374" y="418196"/>
          <a:ext cx="3321551" cy="3321551"/>
        </a:xfrm>
        <a:custGeom>
          <a:avLst/>
          <a:gdLst/>
          <a:ahLst/>
          <a:cxnLst/>
          <a:rect l="0" t="0" r="0" b="0"/>
          <a:pathLst>
            <a:path>
              <a:moveTo>
                <a:pt x="277471" y="2579821"/>
              </a:moveTo>
              <a:arcTo wR="1660775" hR="1660775" stAng="8784034" swAng="21958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61FD9-A7CA-4E46-AE60-3CA46666186E}">
      <dsp:nvSpPr>
        <dsp:cNvPr id="0" name=""/>
        <dsp:cNvSpPr/>
      </dsp:nvSpPr>
      <dsp:spPr>
        <a:xfrm>
          <a:off x="124097" y="1150049"/>
          <a:ext cx="1279121" cy="831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新发</a:t>
          </a:r>
          <a:endParaRPr lang="en-US" altLang="zh-CN" sz="2400" b="1" kern="1200" dirty="0">
            <a:solidFill>
              <a:srgbClr val="002060"/>
            </a:solidFill>
            <a:latin typeface="华文细黑" panose="02010600040101010101" pitchFamily="2" charset="-122"/>
            <a:ea typeface="华文细黑" panose="02010600040101010101" pitchFamily="2" charset="-12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400" b="1" kern="1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rPr>
            <a:t>糖尿病</a:t>
          </a:r>
          <a:endParaRPr lang="zh-CN" altLang="en-US" sz="2400" b="1" kern="1200" dirty="0"/>
        </a:p>
      </dsp:txBody>
      <dsp:txXfrm>
        <a:off x="164684" y="1190636"/>
        <a:ext cx="1197947" cy="750255"/>
      </dsp:txXfrm>
    </dsp:sp>
    <dsp:sp modelId="{C8362BF7-B6C4-4FB0-BAED-84F193E487F7}">
      <dsp:nvSpPr>
        <dsp:cNvPr id="0" name=""/>
        <dsp:cNvSpPr/>
      </dsp:nvSpPr>
      <dsp:spPr>
        <a:xfrm>
          <a:off x="682374" y="418196"/>
          <a:ext cx="3321551" cy="3321551"/>
        </a:xfrm>
        <a:custGeom>
          <a:avLst/>
          <a:gdLst/>
          <a:ahLst/>
          <a:cxnLst/>
          <a:rect l="0" t="0" r="0" b="0"/>
          <a:pathLst>
            <a:path>
              <a:moveTo>
                <a:pt x="289436" y="723969"/>
              </a:moveTo>
              <a:arcTo wR="1660775" hR="1660775" stAng="12860294" swAng="19609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2FBF-955C-4578-ADE2-D6617D4D6744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75BFD-C75F-4600-A9A4-A8982D015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07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2BD2B-5F00-472B-AEA1-E745519B837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2BD2B-5F00-472B-AEA1-E745519B837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2BD2B-5F00-472B-AEA1-E745519B837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2CE3-91DB-4F05-91E3-CDE3ADF67D1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75BFD-C75F-4600-A9A4-A8982D0157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03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75BFD-C75F-4600-A9A4-A8982D0157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72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75BFD-C75F-4600-A9A4-A8982D01578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93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75BFD-C75F-4600-A9A4-A8982D01578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3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CAA925-BCAE-4763-B8E9-52417E9BD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34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5800" y="1196751"/>
            <a:ext cx="7772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772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6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4978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4978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08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defRPr>
            </a:lvl1pPr>
          </a:lstStyle>
          <a:p>
            <a:fld id="{B1CAA925-BCAE-4763-B8E9-52417E9BD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891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2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19161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9161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5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7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AA925-BCAE-4763-B8E9-52417E9BDA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3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250704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751037"/>
            <a:ext cx="3250704" cy="4375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5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740353" y="6237314"/>
            <a:ext cx="1197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91880" y="62373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pic>
        <p:nvPicPr>
          <p:cNvPr id="7" name="图片 6" descr="院徽正版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2"/>
            <a:ext cx="763910" cy="842255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 l="20345" t="3917" r="58135" b="86943"/>
          <a:stretch>
            <a:fillRect/>
          </a:stretch>
        </p:blipFill>
        <p:spPr bwMode="auto">
          <a:xfrm>
            <a:off x="899593" y="188640"/>
            <a:ext cx="30140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19831" t="77039" r="59604"/>
          <a:stretch>
            <a:fillRect/>
          </a:stretch>
        </p:blipFill>
        <p:spPr bwMode="auto">
          <a:xfrm>
            <a:off x="0" y="4800707"/>
            <a:ext cx="3275856" cy="205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47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图片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161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accent2"/>
                </a:solidFill>
                <a:latin typeface="+mn-lt"/>
                <a:ea typeface="宋体" pitchFamily="2" charset="-122"/>
              </a:defRPr>
            </a:lvl1pPr>
          </a:lstStyle>
          <a:p>
            <a:fld id="{8D13894F-BFD6-46C2-8D6E-D85333922DDC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宋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37242E-923E-4BAA-9ABE-3436C0C349D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8" y="41556"/>
            <a:ext cx="880409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8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ea typeface="华文新魏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ea typeface="华文新魏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ea typeface="华文新魏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ea typeface="华文新魏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ea typeface="华文新魏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ea typeface="华文新魏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ea typeface="华文新魏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ea typeface="华文新魏" pitchFamily="2" charset="-122"/>
        </a:defRPr>
      </a:lvl9pPr>
    </p:titleStyle>
    <p:bodyStyle>
      <a:lvl1pPr marL="342900" indent="-342900" algn="just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u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–"/>
        <a:defRPr sz="2800" b="1">
          <a:solidFill>
            <a:srgbClr val="000066"/>
          </a:solidFill>
          <a:latin typeface="+mn-lt"/>
          <a:ea typeface="+mn-ea"/>
        </a:defRPr>
      </a:lvl2pPr>
      <a:lvl3pPr marL="1143000" indent="-228600" algn="just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•"/>
        <a:defRPr sz="2400" b="1">
          <a:solidFill>
            <a:srgbClr val="000066"/>
          </a:solidFill>
          <a:latin typeface="+mn-lt"/>
          <a:ea typeface="+mn-ea"/>
        </a:defRPr>
      </a:lvl3pPr>
      <a:lvl4pPr marL="1600200" indent="-228600" algn="just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–"/>
        <a:defRPr sz="2000" b="1">
          <a:solidFill>
            <a:srgbClr val="000066"/>
          </a:solidFill>
          <a:latin typeface="+mn-lt"/>
          <a:ea typeface="+mn-ea"/>
        </a:defRPr>
      </a:lvl4pPr>
      <a:lvl5pPr marL="2057400" indent="-228600" algn="just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ea typeface="+mn-ea"/>
        </a:defRPr>
      </a:lvl5pPr>
      <a:lvl6pPr marL="2514600" indent="-228600" algn="just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ea typeface="+mn-ea"/>
        </a:defRPr>
      </a:lvl6pPr>
      <a:lvl7pPr marL="2971800" indent="-228600" algn="just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ea typeface="+mn-ea"/>
        </a:defRPr>
      </a:lvl7pPr>
      <a:lvl8pPr marL="3429000" indent="-228600" algn="just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ea typeface="+mn-ea"/>
        </a:defRPr>
      </a:lvl8pPr>
      <a:lvl9pPr marL="3886200" indent="-228600" algn="just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50157-001B-4DE1-9246-639B86BC6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75595"/>
            <a:ext cx="7772400" cy="1470025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</a:rPr>
              <a:t>调脂药物治疗指南解读与用药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C97D7E2-81E7-49C2-B286-7A7D87031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11050"/>
            <a:ext cx="6400800" cy="175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002060"/>
                </a:solidFill>
              </a:rPr>
              <a:t>陈源源</a:t>
            </a:r>
            <a:endParaRPr lang="en-US" altLang="zh-CN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002060"/>
                </a:solidFill>
              </a:rPr>
              <a:t>北京大学人民医院</a:t>
            </a:r>
          </a:p>
        </p:txBody>
      </p:sp>
    </p:spTree>
    <p:extLst>
      <p:ext uri="{BB962C8B-B14F-4D97-AF65-F5344CB8AC3E}">
        <p14:creationId xmlns:p14="http://schemas.microsoft.com/office/powerpoint/2010/main" val="207602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C8F48-7995-4A5C-96DA-F14A0BF8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10" y="318001"/>
            <a:ext cx="7772400" cy="700087"/>
          </a:xfrm>
        </p:spPr>
        <p:txBody>
          <a:bodyPr/>
          <a:lstStyle/>
          <a:p>
            <a:r>
              <a:rPr lang="zh-CN" altLang="en-US" sz="3600" dirty="0"/>
              <a:t>动脉粥样硬化性心血管病危险分层</a:t>
            </a: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2E4808AF-8B88-4141-A92F-FE0F50DE6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994652"/>
              </p:ext>
            </p:extLst>
          </p:nvPr>
        </p:nvGraphicFramePr>
        <p:xfrm>
          <a:off x="684213" y="1916112"/>
          <a:ext cx="7772400" cy="190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93866188"/>
                    </a:ext>
                  </a:extLst>
                </a:gridCol>
              </a:tblGrid>
              <a:tr h="579750">
                <a:tc>
                  <a:txBody>
                    <a:bodyPr/>
                    <a:lstStyle/>
                    <a:p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符合下列任意条件者，可直接列为高危或极高危人群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680170"/>
                  </a:ext>
                </a:extLst>
              </a:tr>
              <a:tr h="132794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极高危：</a:t>
                      </a:r>
                      <a:r>
                        <a:rPr lang="en-US" altLang="zh-CN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ASCVD </a:t>
                      </a: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患者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高危： （</a:t>
                      </a:r>
                      <a:r>
                        <a:rPr lang="en-US" altLang="zh-CN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r>
                        <a:rPr lang="en-US" altLang="zh-CN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≥ 4.9 mmol/L </a:t>
                      </a: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CN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TC ≥ 7.2 mmol/L</a:t>
                      </a:r>
                    </a:p>
                    <a:p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　　         （</a:t>
                      </a:r>
                      <a:r>
                        <a:rPr lang="en-US" altLang="zh-CN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 糖尿病患者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847671"/>
                  </a:ext>
                </a:extLst>
              </a:tr>
            </a:tbl>
          </a:graphicData>
        </a:graphic>
      </p:graphicFrame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2FFE97EB-CF91-49B8-A62B-9F653F8940F5}"/>
              </a:ext>
            </a:extLst>
          </p:cNvPr>
          <p:cNvSpPr/>
          <p:nvPr/>
        </p:nvSpPr>
        <p:spPr>
          <a:xfrm>
            <a:off x="601769" y="4294682"/>
            <a:ext cx="3190744" cy="1963711"/>
          </a:xfrm>
          <a:prstGeom prst="wedgeRoundRectCallout">
            <a:avLst>
              <a:gd name="adj1" fmla="val -2034"/>
              <a:gd name="adj2" fmla="val -115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002060"/>
                </a:solidFill>
                <a:latin typeface="+mj-ea"/>
                <a:ea typeface="+mj-ea"/>
              </a:rPr>
              <a:t>动脉粥样硬化性心脑血管疾病</a:t>
            </a:r>
            <a:endParaRPr lang="en-US" altLang="zh-CN" sz="28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800" dirty="0">
                <a:solidFill>
                  <a:srgbClr val="002060"/>
                </a:solidFill>
                <a:latin typeface="+mj-ea"/>
                <a:ea typeface="+mj-ea"/>
              </a:rPr>
              <a:t>二级预防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BFAC06B-5B58-48D6-9476-CE08E8B11091}"/>
              </a:ext>
            </a:extLst>
          </p:cNvPr>
          <p:cNvSpPr/>
          <p:nvPr/>
        </p:nvSpPr>
        <p:spPr>
          <a:xfrm>
            <a:off x="5044190" y="4234720"/>
            <a:ext cx="3132944" cy="1963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002060"/>
                </a:solidFill>
                <a:latin typeface="+mj-ea"/>
                <a:ea typeface="+mj-ea"/>
              </a:rPr>
              <a:t>动脉粥样硬化性心脑血管疾病</a:t>
            </a:r>
            <a:endParaRPr lang="en-US" altLang="zh-CN" sz="280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800" dirty="0">
                <a:solidFill>
                  <a:srgbClr val="002060"/>
                </a:solidFill>
                <a:latin typeface="+mj-ea"/>
                <a:ea typeface="+mj-ea"/>
              </a:rPr>
              <a:t>一级预防</a:t>
            </a:r>
          </a:p>
        </p:txBody>
      </p:sp>
    </p:spTree>
    <p:extLst>
      <p:ext uri="{BB962C8B-B14F-4D97-AF65-F5344CB8AC3E}">
        <p14:creationId xmlns:p14="http://schemas.microsoft.com/office/powerpoint/2010/main" val="394040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C8F48-7995-4A5C-96DA-F14A0BF8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10" y="318001"/>
            <a:ext cx="7772400" cy="700087"/>
          </a:xfrm>
        </p:spPr>
        <p:txBody>
          <a:bodyPr/>
          <a:lstStyle/>
          <a:p>
            <a:r>
              <a:rPr lang="zh-CN" altLang="en-US" sz="3600" dirty="0"/>
              <a:t>动脉粥样硬化性心血管病危险分层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6A3303D-B209-493C-9C85-F6CC0DA8A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663810"/>
              </p:ext>
            </p:extLst>
          </p:nvPr>
        </p:nvGraphicFramePr>
        <p:xfrm>
          <a:off x="577121" y="1201400"/>
          <a:ext cx="816964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410">
                  <a:extLst>
                    <a:ext uri="{9D8B030D-6E8A-4147-A177-3AD203B41FA5}">
                      <a16:colId xmlns:a16="http://schemas.microsoft.com/office/drawing/2014/main" val="2963591827"/>
                    </a:ext>
                  </a:extLst>
                </a:gridCol>
                <a:gridCol w="2042410">
                  <a:extLst>
                    <a:ext uri="{9D8B030D-6E8A-4147-A177-3AD203B41FA5}">
                      <a16:colId xmlns:a16="http://schemas.microsoft.com/office/drawing/2014/main" val="3847540963"/>
                    </a:ext>
                  </a:extLst>
                </a:gridCol>
                <a:gridCol w="2042410">
                  <a:extLst>
                    <a:ext uri="{9D8B030D-6E8A-4147-A177-3AD203B41FA5}">
                      <a16:colId xmlns:a16="http://schemas.microsoft.com/office/drawing/2014/main" val="3736550802"/>
                    </a:ext>
                  </a:extLst>
                </a:gridCol>
                <a:gridCol w="2042410">
                  <a:extLst>
                    <a:ext uri="{9D8B030D-6E8A-4147-A177-3AD203B41FA5}">
                      <a16:colId xmlns:a16="http://schemas.microsoft.com/office/drawing/2014/main" val="1221170395"/>
                    </a:ext>
                  </a:extLst>
                </a:gridCol>
              </a:tblGrid>
              <a:tr h="352238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不符合者，评估</a:t>
                      </a:r>
                      <a:r>
                        <a:rPr lang="en-US" altLang="zh-CN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ASCVD </a:t>
                      </a: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发病危险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27341"/>
                  </a:ext>
                </a:extLst>
              </a:tr>
              <a:tr h="35223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危险因素</a:t>
                      </a:r>
                    </a:p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个数*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血清胆固醇水平分层（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mmol/L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513631"/>
                  </a:ext>
                </a:extLst>
              </a:tr>
              <a:tr h="615457">
                <a:tc vMerge="1">
                  <a:txBody>
                    <a:bodyPr/>
                    <a:lstStyle/>
                    <a:p>
                      <a:endParaRPr lang="zh-CN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3.1 ≤ TC &lt;4.1(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1.8 ≤ LDL-C &lt;2.6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4.1 ≤ TC &lt;5.2(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2.6 ≤ LDL-C &lt;3.4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5.2 ≤ TC &lt;7.2(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3.4 ≤ LDL-C &lt;4.9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638450"/>
                  </a:ext>
                </a:extLst>
              </a:tr>
              <a:tr h="352238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rgbClr val="002060"/>
                          </a:solidFill>
                        </a:rPr>
                        <a:t>无高血压：</a:t>
                      </a:r>
                      <a:r>
                        <a:rPr lang="en-US" altLang="zh-CN" sz="1800" b="1" dirty="0">
                          <a:solidFill>
                            <a:srgbClr val="002060"/>
                          </a:solidFill>
                        </a:rPr>
                        <a:t>0-1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低危（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低危（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低危（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23613"/>
                  </a:ext>
                </a:extLst>
              </a:tr>
              <a:tr h="352238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002060"/>
                          </a:solidFill>
                        </a:rPr>
                        <a:t>                    2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低危（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低危（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中危（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5%~9%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15063"/>
                  </a:ext>
                </a:extLst>
              </a:tr>
              <a:tr h="352238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002060"/>
                          </a:solidFill>
                        </a:rPr>
                        <a:t>                    3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低危（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中危（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5%~9%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中危（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5%~9%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0926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endParaRPr lang="zh-CN" altLang="en-US" sz="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900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9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241996"/>
                  </a:ext>
                </a:extLst>
              </a:tr>
              <a:tr h="352238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rgbClr val="002060"/>
                          </a:solidFill>
                        </a:rPr>
                        <a:t>有高血压：</a:t>
                      </a:r>
                      <a:r>
                        <a:rPr lang="en-US" altLang="zh-CN" sz="1800" b="1" dirty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低危（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低危（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低危（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453947"/>
                  </a:ext>
                </a:extLst>
              </a:tr>
              <a:tr h="352238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002060"/>
                          </a:solidFill>
                        </a:rPr>
                        <a:t>                    1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低危（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&lt;5%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中危（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5%~9%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中危（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5%~9%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71848"/>
                  </a:ext>
                </a:extLst>
              </a:tr>
              <a:tr h="352238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002060"/>
                          </a:solidFill>
                        </a:rPr>
                        <a:t>                    2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中危（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5%~9%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高危（≥ 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高危（≥ 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68833"/>
                  </a:ext>
                </a:extLst>
              </a:tr>
              <a:tr h="352238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002060"/>
                          </a:solidFill>
                        </a:rPr>
                        <a:t>                    3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高危（≥ 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高危（≥ 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高危（≥ 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20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0FDBAB6-05C4-4F47-B0EF-325C33AB0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95114"/>
              </p:ext>
            </p:extLst>
          </p:nvPr>
        </p:nvGraphicFramePr>
        <p:xfrm>
          <a:off x="587116" y="5469910"/>
          <a:ext cx="6248402" cy="1341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54349">
                  <a:extLst>
                    <a:ext uri="{9D8B030D-6E8A-4147-A177-3AD203B41FA5}">
                      <a16:colId xmlns:a16="http://schemas.microsoft.com/office/drawing/2014/main" val="4142947343"/>
                    </a:ext>
                  </a:extLst>
                </a:gridCol>
                <a:gridCol w="3994053">
                  <a:extLst>
                    <a:ext uri="{9D8B030D-6E8A-4147-A177-3AD203B41FA5}">
                      <a16:colId xmlns:a16="http://schemas.microsoft.com/office/drawing/2014/main" val="850334608"/>
                    </a:ext>
                  </a:extLst>
                </a:gridCol>
              </a:tblGrid>
              <a:tr h="286260">
                <a:tc rowSpan="4">
                  <a:txBody>
                    <a:bodyPr/>
                    <a:lstStyle/>
                    <a:p>
                      <a:r>
                        <a:rPr lang="en-US" altLang="zh-CN" sz="2000" b="1" dirty="0"/>
                        <a:t>ASCVD</a:t>
                      </a:r>
                      <a:r>
                        <a:rPr lang="zh-CN" altLang="en-US" sz="2000" b="1" dirty="0"/>
                        <a:t>危险因素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1</a:t>
                      </a:r>
                      <a:r>
                        <a:rPr lang="zh-CN" altLang="en-US" sz="1600" b="1" dirty="0"/>
                        <a:t>、吸烟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177246"/>
                  </a:ext>
                </a:extLst>
              </a:tr>
              <a:tr h="286260">
                <a:tc vMerge="1">
                  <a:txBody>
                    <a:bodyPr/>
                    <a:lstStyle/>
                    <a:p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2</a:t>
                      </a:r>
                      <a:r>
                        <a:rPr lang="zh-CN" altLang="en-US" sz="1600" b="1" dirty="0"/>
                        <a:t>、</a:t>
                      </a:r>
                      <a:r>
                        <a:rPr lang="zh-CN" alt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低</a:t>
                      </a:r>
                      <a:r>
                        <a:rPr lang="en-US" altLang="zh-C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HDL-C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7347"/>
                  </a:ext>
                </a:extLst>
              </a:tr>
              <a:tr h="286260">
                <a:tc vMerge="1">
                  <a:txBody>
                    <a:bodyPr/>
                    <a:lstStyle/>
                    <a:p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3</a:t>
                      </a:r>
                      <a:r>
                        <a:rPr lang="zh-CN" altLang="en-US" sz="1600" b="1" dirty="0"/>
                        <a:t>、</a:t>
                      </a:r>
                      <a:r>
                        <a:rPr lang="zh-CN" alt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男性≥ </a:t>
                      </a:r>
                      <a:r>
                        <a:rPr lang="en-US" altLang="zh-C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</a:t>
                      </a:r>
                      <a:r>
                        <a:rPr lang="zh-CN" alt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岁或女性≥ </a:t>
                      </a:r>
                      <a:r>
                        <a:rPr lang="en-US" altLang="zh-CN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</a:t>
                      </a:r>
                      <a:r>
                        <a:rPr lang="zh-CN" alt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岁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281295"/>
                  </a:ext>
                </a:extLst>
              </a:tr>
              <a:tr h="286260">
                <a:tc vMerge="1">
                  <a:txBody>
                    <a:bodyPr/>
                    <a:lstStyle/>
                    <a:p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4</a:t>
                      </a:r>
                      <a:r>
                        <a:rPr lang="zh-CN" altLang="en-US" sz="1600" b="1" dirty="0"/>
                        <a:t>、</a:t>
                      </a:r>
                      <a:r>
                        <a:rPr lang="zh-CN" alt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慢性肾病患者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64770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E32E1675-BD1C-4F8F-B609-C6033FB6C982}"/>
              </a:ext>
            </a:extLst>
          </p:cNvPr>
          <p:cNvSpPr/>
          <p:nvPr/>
        </p:nvSpPr>
        <p:spPr>
          <a:xfrm>
            <a:off x="2628900" y="2686050"/>
            <a:ext cx="6117861" cy="275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0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C8F48-7995-4A5C-96DA-F14A0BF8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10" y="318001"/>
            <a:ext cx="7772400" cy="700087"/>
          </a:xfrm>
        </p:spPr>
        <p:txBody>
          <a:bodyPr/>
          <a:lstStyle/>
          <a:p>
            <a:r>
              <a:rPr lang="zh-CN" altLang="en-US" sz="3600" dirty="0"/>
              <a:t>动脉粥样硬化性心血管病危险分层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EEC1CE16-83EA-49A0-8A22-EB29F3197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485638"/>
              </p:ext>
            </p:extLst>
          </p:nvPr>
        </p:nvGraphicFramePr>
        <p:xfrm>
          <a:off x="389743" y="1648918"/>
          <a:ext cx="8461948" cy="4039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1948">
                  <a:extLst>
                    <a:ext uri="{9D8B030D-6E8A-4147-A177-3AD203B41FA5}">
                      <a16:colId xmlns:a16="http://schemas.microsoft.com/office/drawing/2014/main" val="768999038"/>
                    </a:ext>
                  </a:extLst>
                </a:gridCol>
              </a:tblGrid>
              <a:tr h="544233">
                <a:tc>
                  <a:txBody>
                    <a:bodyPr/>
                    <a:lstStyle/>
                    <a:p>
                      <a:r>
                        <a:rPr lang="en-US" altLang="zh-CN" sz="22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ASCVD10 </a:t>
                      </a:r>
                      <a:r>
                        <a:rPr lang="zh-CN" altLang="en-US" sz="22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年发病危险为中危且年龄小于</a:t>
                      </a:r>
                      <a:r>
                        <a:rPr lang="en-US" altLang="zh-CN" sz="22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55 </a:t>
                      </a:r>
                      <a:r>
                        <a:rPr lang="zh-CN" altLang="en-US" sz="22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岁者，评估余生危险</a:t>
                      </a:r>
                      <a:endParaRPr lang="zh-CN" alt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0080922"/>
                  </a:ext>
                </a:extLst>
              </a:tr>
              <a:tr h="583108">
                <a:tc>
                  <a:txBody>
                    <a:bodyPr/>
                    <a:lstStyle/>
                    <a:p>
                      <a:r>
                        <a:rPr lang="zh-CN" altLang="en-US" sz="24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具有以下任意</a:t>
                      </a:r>
                      <a:r>
                        <a:rPr lang="en-US" altLang="zh-CN" sz="24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zh-CN" altLang="en-US" sz="24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项及以上危险因素者，定义为高危：</a:t>
                      </a:r>
                      <a:endParaRPr lang="zh-CN" alt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291094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r>
                        <a:rPr lang="zh-CN" altLang="en-US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◎ 收缩压≥ </a:t>
                      </a:r>
                      <a:r>
                        <a:rPr lang="en-US" altLang="zh-CN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160 mmHg </a:t>
                      </a:r>
                      <a:r>
                        <a:rPr lang="zh-CN" altLang="en-US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或舒张压≥ </a:t>
                      </a:r>
                      <a:r>
                        <a:rPr lang="en-US" altLang="zh-CN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 mmHg</a:t>
                      </a:r>
                      <a:endParaRPr lang="zh-CN" alt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647994"/>
                  </a:ext>
                </a:extLst>
              </a:tr>
              <a:tr h="583108">
                <a:tc>
                  <a:txBody>
                    <a:bodyPr/>
                    <a:lstStyle/>
                    <a:p>
                      <a:r>
                        <a:rPr lang="zh-CN" altLang="en-US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◎ 非</a:t>
                      </a:r>
                      <a:r>
                        <a:rPr lang="en-US" altLang="zh-CN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-HDL-C ≥ 5.2 mmol/L</a:t>
                      </a:r>
                      <a:r>
                        <a:rPr lang="zh-CN" altLang="en-US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200 mg/dl</a:t>
                      </a:r>
                      <a:r>
                        <a:rPr lang="zh-CN" altLang="en-US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7986659"/>
                  </a:ext>
                </a:extLst>
              </a:tr>
              <a:tr h="583108">
                <a:tc>
                  <a:txBody>
                    <a:bodyPr/>
                    <a:lstStyle/>
                    <a:p>
                      <a:r>
                        <a:rPr lang="en-US" altLang="zh-CN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◎ HDL-C </a:t>
                      </a:r>
                      <a:r>
                        <a:rPr lang="zh-CN" altLang="en-US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＜ </a:t>
                      </a:r>
                      <a:r>
                        <a:rPr lang="en-US" altLang="zh-CN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1.0 mmol/L</a:t>
                      </a:r>
                      <a:r>
                        <a:rPr lang="zh-CN" altLang="en-US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40 mg/dl</a:t>
                      </a:r>
                      <a:r>
                        <a:rPr lang="zh-CN" altLang="en-US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2506638"/>
                  </a:ext>
                </a:extLst>
              </a:tr>
              <a:tr h="583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◎ BMI ≥ 28 kg/m</a:t>
                      </a:r>
                      <a:r>
                        <a:rPr lang="en-US" altLang="zh-CN" sz="2200" b="0" i="0" u="none" strike="noStrike" kern="1200" baseline="300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22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783"/>
                  </a:ext>
                </a:extLst>
              </a:tr>
              <a:tr h="583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◎ 吸烟</a:t>
                      </a:r>
                      <a:endParaRPr lang="zh-CN" alt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161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79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C8F48-7995-4A5C-96DA-F14A0BF8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70" y="332991"/>
            <a:ext cx="8278318" cy="700087"/>
          </a:xfrm>
        </p:spPr>
        <p:txBody>
          <a:bodyPr/>
          <a:lstStyle/>
          <a:p>
            <a:r>
              <a:rPr lang="zh-CN" altLang="en-US" sz="3600" dirty="0"/>
              <a:t>血脂异常治疗原则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D43B521-2E6E-4C0D-8623-8C5CC57BB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760831"/>
              </p:ext>
            </p:extLst>
          </p:nvPr>
        </p:nvGraphicFramePr>
        <p:xfrm>
          <a:off x="434716" y="1653523"/>
          <a:ext cx="8574374" cy="487148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01841">
                  <a:extLst>
                    <a:ext uri="{9D8B030D-6E8A-4147-A177-3AD203B41FA5}">
                      <a16:colId xmlns:a16="http://schemas.microsoft.com/office/drawing/2014/main" val="3813697115"/>
                    </a:ext>
                  </a:extLst>
                </a:gridCol>
                <a:gridCol w="7872533">
                  <a:extLst>
                    <a:ext uri="{9D8B030D-6E8A-4147-A177-3AD203B41FA5}">
                      <a16:colId xmlns:a16="http://schemas.microsoft.com/office/drawing/2014/main" val="4209519234"/>
                    </a:ext>
                  </a:extLst>
                </a:gridCol>
              </a:tblGrid>
              <a:tr h="8751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2060"/>
                          </a:solidFill>
                        </a:rPr>
                        <a:t>1     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1" u="none" strike="noStrike" kern="1200" baseline="0" dirty="0">
                          <a:solidFill>
                            <a:srgbClr val="002060"/>
                          </a:solidFill>
                        </a:rPr>
                        <a:t>临床上应根据个体</a:t>
                      </a:r>
                      <a:r>
                        <a:rPr lang="en-US" altLang="zh-CN" sz="1800" b="1" u="none" strike="noStrike" kern="1200" baseline="0" dirty="0">
                          <a:solidFill>
                            <a:srgbClr val="002060"/>
                          </a:solidFill>
                        </a:rPr>
                        <a:t>ASCVD </a:t>
                      </a:r>
                      <a:r>
                        <a:rPr lang="zh-CN" altLang="en-US" sz="1800" b="1" u="none" strike="noStrike" kern="1200" baseline="0" dirty="0">
                          <a:solidFill>
                            <a:srgbClr val="002060"/>
                          </a:solidFill>
                        </a:rPr>
                        <a:t>危险程度，决定是否启动药物调脂治疗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2180128"/>
                  </a:ext>
                </a:extLst>
              </a:tr>
              <a:tr h="8751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u="none" strike="noStrike" kern="1200" baseline="0" dirty="0">
                          <a:solidFill>
                            <a:srgbClr val="002060"/>
                          </a:solidFill>
                        </a:rPr>
                        <a:t>将降低</a:t>
                      </a:r>
                      <a:r>
                        <a:rPr lang="en-US" altLang="zh-CN" sz="1800" b="1" u="none" strike="noStrike" kern="1200" baseline="0" dirty="0">
                          <a:solidFill>
                            <a:srgbClr val="002060"/>
                          </a:solidFill>
                        </a:rPr>
                        <a:t>LDL-C </a:t>
                      </a:r>
                      <a:r>
                        <a:rPr lang="zh-CN" altLang="en-US" sz="1800" b="1" u="none" strike="noStrike" kern="1200" baseline="0" dirty="0">
                          <a:solidFill>
                            <a:srgbClr val="002060"/>
                          </a:solidFill>
                        </a:rPr>
                        <a:t>水平作为防控</a:t>
                      </a:r>
                      <a:r>
                        <a:rPr lang="en-US" altLang="zh-CN" sz="1800" b="1" u="none" strike="noStrike" kern="1200" baseline="0" dirty="0">
                          <a:solidFill>
                            <a:srgbClr val="002060"/>
                          </a:solidFill>
                        </a:rPr>
                        <a:t>ASCVD </a:t>
                      </a:r>
                      <a:r>
                        <a:rPr lang="zh-CN" altLang="en-US" sz="1800" b="1" u="none" strike="noStrike" kern="1200" baseline="0" dirty="0">
                          <a:solidFill>
                            <a:srgbClr val="002060"/>
                          </a:solidFill>
                        </a:rPr>
                        <a:t>危险的首要干预靶点</a:t>
                      </a:r>
                      <a:endParaRPr lang="en-US" altLang="zh-CN" sz="1800" b="1" u="none" strike="noStrike" kern="1200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b="1" u="none" strike="noStrike" kern="1200" baseline="0" dirty="0">
                          <a:solidFill>
                            <a:srgbClr val="002060"/>
                          </a:solidFill>
                        </a:rPr>
                        <a:t>非</a:t>
                      </a:r>
                      <a:r>
                        <a:rPr lang="en-US" altLang="zh-CN" sz="1800" b="1" u="none" strike="noStrike" kern="1200" baseline="0" dirty="0">
                          <a:solidFill>
                            <a:srgbClr val="002060"/>
                          </a:solidFill>
                        </a:rPr>
                        <a:t>-HDL-C </a:t>
                      </a:r>
                      <a:r>
                        <a:rPr lang="zh-CN" altLang="en-US" sz="1800" b="1" u="none" strike="noStrike" kern="1200" baseline="0" dirty="0">
                          <a:solidFill>
                            <a:srgbClr val="002060"/>
                          </a:solidFill>
                        </a:rPr>
                        <a:t>可作为次要干预靶点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241926"/>
                  </a:ext>
                </a:extLst>
              </a:tr>
              <a:tr h="1122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800" b="1" u="none" strike="noStrike" kern="1200" baseline="0" dirty="0">
                          <a:solidFill>
                            <a:srgbClr val="002060"/>
                          </a:solidFill>
                        </a:rPr>
                        <a:t>调脂治疗需设定目标值：极高危者            </a:t>
                      </a:r>
                      <a:r>
                        <a:rPr lang="en-US" altLang="zh-CN" sz="1800" b="1" u="none" strike="noStrike" kern="1200" baseline="0" dirty="0">
                          <a:solidFill>
                            <a:srgbClr val="002060"/>
                          </a:solidFill>
                        </a:rPr>
                        <a:t>LDL-C&lt;1.8 mmol/L</a:t>
                      </a:r>
                    </a:p>
                    <a:p>
                      <a:r>
                        <a:rPr lang="en-US" altLang="zh-CN" sz="1800" b="1" u="none" strike="noStrike" kern="1200" baseline="0" dirty="0">
                          <a:solidFill>
                            <a:srgbClr val="002060"/>
                          </a:solidFill>
                        </a:rPr>
                        <a:t>                                            </a:t>
                      </a:r>
                      <a:r>
                        <a:rPr lang="zh-CN" altLang="en-US" sz="1800" b="1" u="none" strike="noStrike" kern="1200" baseline="0" dirty="0">
                          <a:solidFill>
                            <a:srgbClr val="002060"/>
                          </a:solidFill>
                        </a:rPr>
                        <a:t>高危者                </a:t>
                      </a:r>
                      <a:r>
                        <a:rPr lang="en-US" altLang="zh-CN" sz="1800" b="1" u="none" strike="noStrike" kern="1200" baseline="0" dirty="0">
                          <a:solidFill>
                            <a:srgbClr val="002060"/>
                          </a:solidFill>
                        </a:rPr>
                        <a:t>LDL-C&lt;2.6 mmol/L</a:t>
                      </a:r>
                    </a:p>
                    <a:p>
                      <a:r>
                        <a:rPr lang="en-US" altLang="zh-CN" sz="1800" b="1" u="none" strike="noStrike" kern="1200" baseline="0" dirty="0">
                          <a:solidFill>
                            <a:srgbClr val="002060"/>
                          </a:solidFill>
                        </a:rPr>
                        <a:t>                                            </a:t>
                      </a:r>
                      <a:r>
                        <a:rPr lang="zh-CN" altLang="en-US" sz="1800" b="1" u="none" strike="noStrike" kern="1200" baseline="0" dirty="0">
                          <a:solidFill>
                            <a:srgbClr val="002060"/>
                          </a:solidFill>
                        </a:rPr>
                        <a:t>中危和低危者    </a:t>
                      </a:r>
                      <a:r>
                        <a:rPr lang="en-US" altLang="zh-CN" sz="1800" b="1" u="none" strike="noStrike" kern="1200" baseline="0" dirty="0">
                          <a:solidFill>
                            <a:srgbClr val="002060"/>
                          </a:solidFill>
                        </a:rPr>
                        <a:t>LDL-C&lt;3.4 mmol/L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9587370"/>
                  </a:ext>
                </a:extLst>
              </a:tr>
              <a:tr h="8751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基线值较高不能达目标值者，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至少降低  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极高危患者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基线在目标值以内者，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仍应降低  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左右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864200"/>
                  </a:ext>
                </a:extLst>
              </a:tr>
              <a:tr h="1122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临床调脂达标，首选他汀类调脂药物</a:t>
                      </a:r>
                      <a:endParaRPr lang="en-US" altLang="zh-CN" sz="18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起始宜应用中等强度他汀，根据个体调脂疗效和耐受情况，适当调整剂量</a:t>
                      </a:r>
                      <a:endParaRPr lang="en-US" altLang="zh-CN" sz="18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若胆固醇水平不能达标，与其他调脂药物联合使用</a:t>
                      </a:r>
                      <a:endParaRPr lang="zh-CN" alt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83893"/>
                  </a:ext>
                </a:extLst>
              </a:tr>
            </a:tbl>
          </a:graphicData>
        </a:graphic>
      </p:graphicFrame>
      <p:sp>
        <p:nvSpPr>
          <p:cNvPr id="5" name="椭圆 4">
            <a:extLst>
              <a:ext uri="{FF2B5EF4-FFF2-40B4-BE49-F238E27FC236}">
                <a16:creationId xmlns:a16="http://schemas.microsoft.com/office/drawing/2014/main" id="{C93B3AE6-BFF0-4516-9DA5-E872DF70195F}"/>
              </a:ext>
            </a:extLst>
          </p:cNvPr>
          <p:cNvSpPr/>
          <p:nvPr/>
        </p:nvSpPr>
        <p:spPr>
          <a:xfrm>
            <a:off x="3492704" y="1603952"/>
            <a:ext cx="1431561" cy="727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EBCFB9A-47F0-4E56-82A6-BC4EFE317313}"/>
              </a:ext>
            </a:extLst>
          </p:cNvPr>
          <p:cNvSpPr/>
          <p:nvPr/>
        </p:nvSpPr>
        <p:spPr>
          <a:xfrm>
            <a:off x="5863651" y="2463385"/>
            <a:ext cx="1431561" cy="589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EBA822D-3963-457C-A194-73F77D5FF0D9}"/>
              </a:ext>
            </a:extLst>
          </p:cNvPr>
          <p:cNvSpPr/>
          <p:nvPr/>
        </p:nvSpPr>
        <p:spPr>
          <a:xfrm>
            <a:off x="6836139" y="4561537"/>
            <a:ext cx="809470" cy="512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D571B6E-95D1-4452-A970-49B6CDE6F5FE}"/>
              </a:ext>
            </a:extLst>
          </p:cNvPr>
          <p:cNvSpPr/>
          <p:nvPr/>
        </p:nvSpPr>
        <p:spPr>
          <a:xfrm>
            <a:off x="2985537" y="5466574"/>
            <a:ext cx="1431561" cy="447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3C4167E-6791-46D3-92C3-FB238A687555}"/>
              </a:ext>
            </a:extLst>
          </p:cNvPr>
          <p:cNvSpPr/>
          <p:nvPr/>
        </p:nvSpPr>
        <p:spPr>
          <a:xfrm>
            <a:off x="2201053" y="3433681"/>
            <a:ext cx="1431561" cy="589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0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C8F48-7995-4A5C-96DA-F14A0BF8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75" y="288021"/>
            <a:ext cx="7772400" cy="700087"/>
          </a:xfrm>
        </p:spPr>
        <p:txBody>
          <a:bodyPr/>
          <a:lstStyle/>
          <a:p>
            <a:r>
              <a:rPr lang="zh-CN" altLang="en-US" sz="3600" kern="1200" dirty="0">
                <a:solidFill>
                  <a:srgbClr val="002060"/>
                </a:solidFill>
              </a:rPr>
              <a:t>防控</a:t>
            </a:r>
            <a:r>
              <a:rPr lang="en-US" altLang="zh-CN" sz="3600" kern="1200" dirty="0">
                <a:solidFill>
                  <a:srgbClr val="002060"/>
                </a:solidFill>
              </a:rPr>
              <a:t>ASCVD </a:t>
            </a:r>
            <a:r>
              <a:rPr lang="zh-CN" altLang="en-US" sz="3600" kern="1200" dirty="0">
                <a:solidFill>
                  <a:srgbClr val="002060"/>
                </a:solidFill>
              </a:rPr>
              <a:t>危险的干预靶点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538A5B-61A4-4E9B-8323-39157816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18" y="1481403"/>
            <a:ext cx="7772400" cy="41148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/>
              <a:t> </a:t>
            </a:r>
            <a:r>
              <a:rPr lang="en-US" altLang="zh-CN" sz="2400" b="0" dirty="0"/>
              <a:t>LDL-C </a:t>
            </a:r>
            <a:r>
              <a:rPr lang="zh-CN" altLang="en-US" sz="2400" b="0" dirty="0"/>
              <a:t>升高是导致</a:t>
            </a:r>
            <a:r>
              <a:rPr lang="en-US" altLang="zh-CN" sz="2400" b="0" dirty="0"/>
              <a:t>ASCVD </a:t>
            </a:r>
            <a:r>
              <a:rPr lang="zh-CN" altLang="en-US" sz="2400" b="0" dirty="0"/>
              <a:t>发生、发展的关键因素。</a:t>
            </a:r>
            <a:endParaRPr lang="en-US" altLang="zh-CN" sz="2400" b="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b="0" dirty="0"/>
              <a:t>无论采取何种药物或措施，只要能使血清</a:t>
            </a:r>
            <a:r>
              <a:rPr lang="en-US" altLang="zh-CN" sz="2400" b="0" dirty="0"/>
              <a:t>LDL-C </a:t>
            </a:r>
            <a:r>
              <a:rPr lang="zh-CN" altLang="en-US" sz="2400" b="0" dirty="0"/>
              <a:t>水平下降，就可稳定、延缓或消退动脉粥样硬化病变， 并能显著减少</a:t>
            </a:r>
            <a:r>
              <a:rPr lang="en-US" altLang="zh-CN" sz="2400" b="0" dirty="0"/>
              <a:t>ASCVD </a:t>
            </a:r>
            <a:r>
              <a:rPr lang="zh-CN" altLang="en-US" sz="2400" b="0" dirty="0"/>
              <a:t>的发生率、致残率和死亡率。</a:t>
            </a:r>
            <a:endParaRPr lang="en-US" altLang="zh-CN" sz="2400" b="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sz="2400" b="0" dirty="0"/>
              <a:t>国内外血脂异常防治指南均强调，</a:t>
            </a:r>
            <a:r>
              <a:rPr lang="en-US" altLang="zh-CN" sz="2400" b="0" dirty="0"/>
              <a:t>LDL-C </a:t>
            </a:r>
            <a:r>
              <a:rPr lang="zh-CN" altLang="en-US" sz="2400" b="0" dirty="0"/>
              <a:t>在</a:t>
            </a:r>
            <a:r>
              <a:rPr lang="en-US" altLang="zh-CN" sz="2400" b="0" dirty="0"/>
              <a:t>ASCVD </a:t>
            </a:r>
            <a:r>
              <a:rPr lang="zh-CN" altLang="en-US" sz="2400" b="0" dirty="0"/>
              <a:t>发病中起着核心作用，提倡以降低血清</a:t>
            </a:r>
            <a:r>
              <a:rPr lang="en-US" altLang="zh-CN" sz="2400" b="0" dirty="0"/>
              <a:t>LDL-C </a:t>
            </a:r>
            <a:r>
              <a:rPr lang="zh-CN" altLang="en-US" sz="2400" b="0" dirty="0"/>
              <a:t>水平来防控</a:t>
            </a:r>
            <a:r>
              <a:rPr lang="en-US" altLang="zh-CN" sz="2400" b="0" dirty="0"/>
              <a:t>ASCVD </a:t>
            </a:r>
            <a:r>
              <a:rPr lang="zh-CN" altLang="en-US" sz="2400" b="0" dirty="0"/>
              <a:t>危险。</a:t>
            </a:r>
            <a:endParaRPr lang="en-US" altLang="zh-CN" sz="2400" b="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endParaRPr lang="en-US" altLang="zh-CN" sz="2400" b="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/>
              <a:t>推荐以</a:t>
            </a:r>
            <a:r>
              <a:rPr lang="en-US" altLang="zh-CN" sz="2800" dirty="0"/>
              <a:t>LDL-C </a:t>
            </a:r>
            <a:r>
              <a:rPr lang="zh-CN" altLang="en-US" sz="2800" dirty="0"/>
              <a:t>为首要干预靶点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18B028A-CC1E-458E-9782-5C4C3549022C}"/>
              </a:ext>
            </a:extLst>
          </p:cNvPr>
          <p:cNvSpPr/>
          <p:nvPr/>
        </p:nvSpPr>
        <p:spPr>
          <a:xfrm>
            <a:off x="2085975" y="2314575"/>
            <a:ext cx="5810250" cy="476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C8F48-7995-4A5C-96DA-F14A0BF8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8021"/>
            <a:ext cx="7772400" cy="700087"/>
          </a:xfrm>
        </p:spPr>
        <p:txBody>
          <a:bodyPr/>
          <a:lstStyle/>
          <a:p>
            <a:r>
              <a:rPr lang="zh-CN" altLang="en-US" kern="1200" dirty="0">
                <a:solidFill>
                  <a:srgbClr val="002060"/>
                </a:solidFill>
              </a:rPr>
              <a:t>调脂治疗目标值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057C4ED-A81D-4A9F-AA01-0E2389948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301723"/>
              </p:ext>
            </p:extLst>
          </p:nvPr>
        </p:nvGraphicFramePr>
        <p:xfrm>
          <a:off x="407364" y="1601057"/>
          <a:ext cx="8050836" cy="4052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929">
                  <a:extLst>
                    <a:ext uri="{9D8B030D-6E8A-4147-A177-3AD203B41FA5}">
                      <a16:colId xmlns:a16="http://schemas.microsoft.com/office/drawing/2014/main" val="1110203831"/>
                    </a:ext>
                  </a:extLst>
                </a:gridCol>
                <a:gridCol w="1709432">
                  <a:extLst>
                    <a:ext uri="{9D8B030D-6E8A-4147-A177-3AD203B41FA5}">
                      <a16:colId xmlns:a16="http://schemas.microsoft.com/office/drawing/2014/main" val="3783499773"/>
                    </a:ext>
                  </a:extLst>
                </a:gridCol>
                <a:gridCol w="1678165">
                  <a:extLst>
                    <a:ext uri="{9D8B030D-6E8A-4147-A177-3AD203B41FA5}">
                      <a16:colId xmlns:a16="http://schemas.microsoft.com/office/drawing/2014/main" val="3167300637"/>
                    </a:ext>
                  </a:extLst>
                </a:gridCol>
                <a:gridCol w="2122310">
                  <a:extLst>
                    <a:ext uri="{9D8B030D-6E8A-4147-A177-3AD203B41FA5}">
                      <a16:colId xmlns:a16="http://schemas.microsoft.com/office/drawing/2014/main" val="3148806347"/>
                    </a:ext>
                  </a:extLst>
                </a:gridCol>
              </a:tblGrid>
              <a:tr h="81045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2060"/>
                          </a:solidFill>
                          <a:effectLst/>
                        </a:rPr>
                        <a:t>临床状态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2060"/>
                          </a:solidFill>
                          <a:effectLst/>
                        </a:rPr>
                        <a:t>危险分层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2060"/>
                          </a:solidFill>
                          <a:effectLst/>
                        </a:rPr>
                        <a:t>LDL-C</a:t>
                      </a:r>
                      <a:r>
                        <a:rPr lang="zh-CN" sz="2400" b="1" kern="100" dirty="0">
                          <a:solidFill>
                            <a:srgbClr val="002060"/>
                          </a:solidFill>
                          <a:effectLst/>
                        </a:rPr>
                        <a:t>目标水平（</a:t>
                      </a:r>
                      <a:r>
                        <a:rPr lang="en-US" sz="2400" b="1" kern="100" dirty="0">
                          <a:solidFill>
                            <a:srgbClr val="002060"/>
                          </a:solidFill>
                          <a:effectLst/>
                        </a:rPr>
                        <a:t>mmol/L</a:t>
                      </a:r>
                      <a:r>
                        <a:rPr lang="zh-CN" sz="2400" b="1" kern="100" dirty="0">
                          <a:solidFill>
                            <a:srgbClr val="002060"/>
                          </a:solidFill>
                          <a:effectLst/>
                        </a:rPr>
                        <a:t>）</a:t>
                      </a:r>
                      <a:endParaRPr lang="zh-CN" sz="24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1073158"/>
                  </a:ext>
                </a:extLst>
              </a:tr>
              <a:tr h="81045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2060"/>
                          </a:solidFill>
                          <a:effectLst/>
                        </a:rPr>
                        <a:t>ASCVD</a:t>
                      </a:r>
                      <a:r>
                        <a:rPr lang="zh-CN" sz="2000" b="1" kern="100">
                          <a:solidFill>
                            <a:srgbClr val="002060"/>
                          </a:solidFill>
                          <a:effectLst/>
                        </a:rPr>
                        <a:t>患者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2060"/>
                          </a:solidFill>
                          <a:effectLst/>
                        </a:rPr>
                        <a:t>极高危</a:t>
                      </a:r>
                      <a:endParaRPr lang="zh-CN" sz="28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2060"/>
                          </a:solidFill>
                          <a:effectLst/>
                        </a:rPr>
                        <a:t>＜</a:t>
                      </a:r>
                      <a:r>
                        <a:rPr lang="en-US" sz="2800" b="1" kern="100" dirty="0">
                          <a:solidFill>
                            <a:srgbClr val="002060"/>
                          </a:solidFill>
                          <a:effectLst/>
                        </a:rPr>
                        <a:t>1.8</a:t>
                      </a:r>
                      <a:endParaRPr lang="zh-CN" sz="28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altLang="zh-CN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基线值较高不能达目标值者，</a:t>
                      </a:r>
                      <a:r>
                        <a:rPr lang="en-US" altLang="zh-CN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至少降低</a:t>
                      </a:r>
                      <a:r>
                        <a:rPr lang="en-US" altLang="zh-CN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r>
                        <a:rPr lang="zh-CN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20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极高危患者</a:t>
                      </a:r>
                      <a:r>
                        <a:rPr lang="en-US" altLang="zh-CN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基线在目标值以内者，</a:t>
                      </a:r>
                      <a:r>
                        <a:rPr lang="en-US" altLang="zh-CN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仍应降低</a:t>
                      </a:r>
                      <a:r>
                        <a:rPr lang="en-US" altLang="zh-CN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r>
                        <a:rPr lang="zh-CN" altLang="en-US" sz="20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左右。’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92780"/>
                  </a:ext>
                </a:extLst>
              </a:tr>
              <a:tr h="81045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rgbClr val="002060"/>
                          </a:solidFill>
                          <a:effectLst/>
                        </a:rPr>
                        <a:t>高血压合并糖尿病</a:t>
                      </a:r>
                      <a:endParaRPr lang="zh-CN" sz="2000" b="1" kern="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2060"/>
                          </a:solidFill>
                          <a:effectLst/>
                        </a:rPr>
                        <a:t>高危</a:t>
                      </a:r>
                      <a:endParaRPr lang="zh-CN" sz="28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2060"/>
                          </a:solidFill>
                          <a:effectLst/>
                        </a:rPr>
                        <a:t>＜</a:t>
                      </a:r>
                      <a:r>
                        <a:rPr lang="en-US" sz="2800" b="1" kern="100" dirty="0">
                          <a:solidFill>
                            <a:srgbClr val="002060"/>
                          </a:solidFill>
                          <a:effectLst/>
                        </a:rPr>
                        <a:t>2.6</a:t>
                      </a:r>
                      <a:endParaRPr lang="zh-CN" sz="28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87686"/>
                  </a:ext>
                </a:extLst>
              </a:tr>
              <a:tr h="81045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2060"/>
                          </a:solidFill>
                          <a:effectLst/>
                        </a:rPr>
                        <a:t>高血压合并≥</a:t>
                      </a:r>
                      <a:r>
                        <a:rPr lang="en-US" sz="2000" b="1" kern="1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zh-CN" sz="2000" b="1" kern="100" dirty="0">
                          <a:solidFill>
                            <a:srgbClr val="002060"/>
                          </a:solidFill>
                          <a:effectLst/>
                        </a:rPr>
                        <a:t>个</a:t>
                      </a:r>
                      <a:endParaRPr lang="en-US" altLang="zh-CN" sz="2000" b="1" kern="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2060"/>
                          </a:solidFill>
                          <a:effectLst/>
                        </a:rPr>
                        <a:t>风险因素</a:t>
                      </a:r>
                      <a:endParaRPr lang="zh-CN" sz="20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56955"/>
                  </a:ext>
                </a:extLst>
              </a:tr>
              <a:tr h="81045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2060"/>
                          </a:solidFill>
                          <a:effectLst/>
                        </a:rPr>
                        <a:t>高血压合并</a:t>
                      </a:r>
                      <a:r>
                        <a:rPr lang="en-US" sz="2000" b="1" kern="1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zh-CN" sz="2000" b="1" kern="100" dirty="0">
                          <a:solidFill>
                            <a:srgbClr val="002060"/>
                          </a:solidFill>
                          <a:effectLst/>
                        </a:rPr>
                        <a:t>个</a:t>
                      </a:r>
                      <a:endParaRPr lang="en-US" altLang="zh-CN" sz="2000" b="1" kern="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002060"/>
                          </a:solidFill>
                          <a:effectLst/>
                        </a:rPr>
                        <a:t>危险因素</a:t>
                      </a:r>
                      <a:endParaRPr lang="zh-CN" sz="20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2060"/>
                          </a:solidFill>
                          <a:effectLst/>
                        </a:rPr>
                        <a:t>中危</a:t>
                      </a:r>
                      <a:endParaRPr lang="zh-CN" sz="28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2060"/>
                          </a:solidFill>
                          <a:effectLst/>
                        </a:rPr>
                        <a:t>＜</a:t>
                      </a:r>
                      <a:r>
                        <a:rPr lang="en-US" sz="2800" b="1" kern="100" dirty="0">
                          <a:solidFill>
                            <a:srgbClr val="002060"/>
                          </a:solidFill>
                          <a:effectLst/>
                        </a:rPr>
                        <a:t>3.4</a:t>
                      </a:r>
                      <a:endParaRPr lang="zh-CN" sz="2800" b="1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2000" kern="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23769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708955A4-F5CD-4264-8ACF-DB31DA4D90F6}"/>
              </a:ext>
            </a:extLst>
          </p:cNvPr>
          <p:cNvSpPr/>
          <p:nvPr/>
        </p:nvSpPr>
        <p:spPr>
          <a:xfrm>
            <a:off x="6366448" y="2390932"/>
            <a:ext cx="2083633" cy="3262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1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5474"/>
            <a:ext cx="7772400" cy="700087"/>
          </a:xfrm>
        </p:spPr>
        <p:txBody>
          <a:bodyPr/>
          <a:lstStyle/>
          <a:p>
            <a:r>
              <a:rPr lang="zh-CN" altLang="en-US" dirty="0">
                <a:latin typeface="+mj-ea"/>
              </a:rPr>
              <a:t>治疗</a:t>
            </a:r>
            <a:r>
              <a:rPr lang="zh-CN" altLang="en-US" kern="1200" dirty="0">
                <a:solidFill>
                  <a:srgbClr val="002060"/>
                </a:solidFill>
                <a:latin typeface="+mj-ea"/>
              </a:rPr>
              <a:t>性生活</a:t>
            </a:r>
            <a:r>
              <a:rPr lang="zh-CN" altLang="en-US" dirty="0">
                <a:latin typeface="+mj-ea"/>
              </a:rPr>
              <a:t>方式改变</a:t>
            </a: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24F3163C-28C2-4D6D-A4BF-96656518E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804799"/>
              </p:ext>
            </p:extLst>
          </p:nvPr>
        </p:nvGraphicFramePr>
        <p:xfrm>
          <a:off x="457200" y="1916113"/>
          <a:ext cx="8349521" cy="346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873">
                  <a:extLst>
                    <a:ext uri="{9D8B030D-6E8A-4147-A177-3AD203B41FA5}">
                      <a16:colId xmlns:a16="http://schemas.microsoft.com/office/drawing/2014/main" val="425567046"/>
                    </a:ext>
                  </a:extLst>
                </a:gridCol>
                <a:gridCol w="4889648">
                  <a:extLst>
                    <a:ext uri="{9D8B030D-6E8A-4147-A177-3AD203B41FA5}">
                      <a16:colId xmlns:a16="http://schemas.microsoft.com/office/drawing/2014/main" val="1269995169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要素</a:t>
                      </a:r>
                      <a:endParaRPr lang="en-US" altLang="zh-CN" sz="2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建议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4049282"/>
                  </a:ext>
                </a:extLst>
              </a:tr>
              <a:tr h="4909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限制使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升高的膳食成分</a:t>
                      </a:r>
                    </a:p>
                    <a:p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饱和脂肪酸</a:t>
                      </a:r>
                      <a:endParaRPr lang="en-US" altLang="zh-CN" sz="18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膳食胆固醇</a:t>
                      </a:r>
                      <a:endParaRPr lang="zh-CN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＜总能量的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＜ 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300 mg/d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058837"/>
                  </a:ext>
                </a:extLst>
              </a:tr>
              <a:tr h="997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增加降低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的膳食成分</a:t>
                      </a:r>
                      <a:endParaRPr lang="en-US" altLang="zh-CN" sz="18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植物固醇</a:t>
                      </a:r>
                      <a:endParaRPr lang="en-US" altLang="zh-CN" sz="18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水溶性膳食纤维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2~3 g/d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10~25 g/d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1435128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总能量</a:t>
                      </a:r>
                      <a:endParaRPr lang="en-US" altLang="zh-CN" sz="18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身体活动</a:t>
                      </a:r>
                      <a:endParaRPr lang="zh-CN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调节到能够保持理想体重或减轻体重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保持中等强度锻炼，每天至少消耗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200 kcal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热量</a:t>
                      </a:r>
                      <a:endParaRPr lang="zh-CN" alt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78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95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5474"/>
            <a:ext cx="7772400" cy="700087"/>
          </a:xfrm>
        </p:spPr>
        <p:txBody>
          <a:bodyPr/>
          <a:lstStyle/>
          <a:p>
            <a:r>
              <a:rPr lang="zh-CN" altLang="en-US" dirty="0"/>
              <a:t>调脂药物治疗</a:t>
            </a:r>
            <a:endParaRPr lang="zh-CN" altLang="en-US" dirty="0">
              <a:latin typeface="+mj-ea"/>
            </a:endParaRP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A469C5A7-FF11-4783-B69C-ACB64C306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219280"/>
              </p:ext>
            </p:extLst>
          </p:nvPr>
        </p:nvGraphicFramePr>
        <p:xfrm>
          <a:off x="941388" y="1620837"/>
          <a:ext cx="7772400" cy="421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36">
                  <a:extLst>
                    <a:ext uri="{9D8B030D-6E8A-4147-A177-3AD203B41FA5}">
                      <a16:colId xmlns:a16="http://schemas.microsoft.com/office/drawing/2014/main" val="3607529869"/>
                    </a:ext>
                  </a:extLst>
                </a:gridCol>
                <a:gridCol w="7159964">
                  <a:extLst>
                    <a:ext uri="{9D8B030D-6E8A-4147-A177-3AD203B41FA5}">
                      <a16:colId xmlns:a16="http://schemas.microsoft.com/office/drawing/2014/main" val="3790931240"/>
                    </a:ext>
                  </a:extLst>
                </a:gridCol>
              </a:tblGrid>
              <a:tr h="630327">
                <a:tc gridSpan="2"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002060"/>
                          </a:solidFill>
                        </a:rPr>
                        <a:t>调脂药物治疗原则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70319"/>
                  </a:ext>
                </a:extLst>
              </a:tr>
              <a:tr h="54628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、</a:t>
                      </a:r>
                      <a:endParaRPr lang="en-US" altLang="zh-CN" sz="24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他汀类药物是血脂异常药物治疗的基石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546548"/>
                  </a:ext>
                </a:extLst>
              </a:tr>
              <a:tr h="86368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推荐将</a:t>
                      </a:r>
                      <a:r>
                        <a:rPr lang="zh-CN" altLang="en-US" sz="24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中等强度</a:t>
                      </a: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的他汀作为中国血脂异常人群的常用药物</a:t>
                      </a:r>
                      <a:endParaRPr lang="zh-CN" altLang="en-US" sz="24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51315"/>
                  </a:ext>
                </a:extLst>
              </a:tr>
              <a:tr h="163140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他汀不耐受</a:t>
                      </a:r>
                      <a:endParaRPr lang="en-US" altLang="zh-CN" sz="2400" b="1" i="0" u="none" strike="noStrike" kern="1200" baseline="0" dirty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胆固醇水平不达标者</a:t>
                      </a:r>
                      <a:endParaRPr lang="en-US" altLang="zh-CN" sz="2400" b="1" i="0" u="none" strike="noStrike" kern="1200" baseline="0" dirty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严重混合型高脂血症者</a:t>
                      </a:r>
                      <a:endParaRPr lang="en-US" altLang="zh-CN" sz="2400" b="1" i="0" u="none" strike="noStrike" kern="1200" baseline="0" dirty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应考虑调脂药物的联合应用</a:t>
                      </a:r>
                      <a:endParaRPr lang="zh-CN" altLang="en-US" sz="24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92096"/>
                  </a:ext>
                </a:extLst>
              </a:tr>
              <a:tr h="54628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2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i="0" u="none" strike="noStrike" kern="1200" baseline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  <a:cs typeface="+mn-cs"/>
                        </a:rPr>
                        <a:t>注意观察调脂药物的不良反应</a:t>
                      </a:r>
                      <a:endParaRPr lang="zh-CN" altLang="en-US" sz="24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3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08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5474"/>
            <a:ext cx="7772400" cy="700087"/>
          </a:xfrm>
        </p:spPr>
        <p:txBody>
          <a:bodyPr/>
          <a:lstStyle/>
          <a:p>
            <a:r>
              <a:rPr lang="zh-CN" altLang="en-US" dirty="0"/>
              <a:t>调脂药物治疗</a:t>
            </a:r>
            <a:endParaRPr lang="zh-CN" altLang="en-US" dirty="0">
              <a:latin typeface="+mj-ea"/>
            </a:endParaRP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A469C5A7-FF11-4783-B69C-ACB64C306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002280"/>
              </p:ext>
            </p:extLst>
          </p:nvPr>
        </p:nvGraphicFramePr>
        <p:xfrm>
          <a:off x="684213" y="1076670"/>
          <a:ext cx="7772400" cy="316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36">
                  <a:extLst>
                    <a:ext uri="{9D8B030D-6E8A-4147-A177-3AD203B41FA5}">
                      <a16:colId xmlns:a16="http://schemas.microsoft.com/office/drawing/2014/main" val="3607529869"/>
                    </a:ext>
                  </a:extLst>
                </a:gridCol>
                <a:gridCol w="7159964">
                  <a:extLst>
                    <a:ext uri="{9D8B030D-6E8A-4147-A177-3AD203B41FA5}">
                      <a16:colId xmlns:a16="http://schemas.microsoft.com/office/drawing/2014/main" val="3790931240"/>
                    </a:ext>
                  </a:extLst>
                </a:gridCol>
              </a:tblGrid>
              <a:tr h="454684">
                <a:tc gridSpan="2"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rgbClr val="002060"/>
                          </a:solidFill>
                        </a:rPr>
                        <a:t>他汀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270319"/>
                  </a:ext>
                </a:extLst>
              </a:tr>
              <a:tr h="39406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、</a:t>
                      </a:r>
                      <a:endParaRPr lang="en-US" altLang="zh-CN" sz="18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不同种类与剂量的他汀降胆固醇幅度有较大差别</a:t>
                      </a:r>
                      <a:endParaRPr lang="zh-CN" altLang="en-US" sz="1800" b="1" i="0" u="none" strike="noStrike" kern="1200" baseline="0" dirty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546548"/>
                  </a:ext>
                </a:extLst>
              </a:tr>
              <a:tr h="6031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CN" sz="1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任何一种他汀剂量倍增时，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进一步降低幅度仅约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％，即所谓“他汀疗效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6%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效应”。</a:t>
                      </a:r>
                      <a:endParaRPr lang="zh-CN" altLang="en-US" sz="1800" b="1" i="0" u="none" strike="noStrike" kern="1200" baseline="0" dirty="0"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51315"/>
                  </a:ext>
                </a:extLst>
              </a:tr>
              <a:tr h="6031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CN" sz="1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他汀可在任何时间段每天服用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次，但在晚上服用时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LDL-C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降低幅度可稍有增多。</a:t>
                      </a:r>
                      <a:endParaRPr lang="zh-CN" altLang="en-US" sz="18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92096"/>
                  </a:ext>
                </a:extLst>
              </a:tr>
              <a:tr h="394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CN" sz="1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取得预期疗效后应继续长期应用，如能耐受应避免停用。</a:t>
                      </a:r>
                      <a:endParaRPr lang="zh-CN" altLang="en-US" sz="18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35463"/>
                  </a:ext>
                </a:extLst>
              </a:tr>
              <a:tr h="3940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CN" sz="1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8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治疗</a:t>
                      </a:r>
                      <a:r>
                        <a:rPr lang="en-US" altLang="zh-CN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3~6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个月后，血脂仍未达到目标值，则需调整调脂药剂量或种类，</a:t>
                      </a:r>
                    </a:p>
                    <a:p>
                      <a:r>
                        <a:rPr lang="zh-CN" altLang="en-US" sz="1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或联合应用不同作用机制的调脂药进行治疗。</a:t>
                      </a:r>
                      <a:endParaRPr lang="zh-CN" altLang="en-US" sz="1800" b="1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15075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04A7718-6FF6-4333-9D36-EDB2256C2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44617"/>
              </p:ext>
            </p:extLst>
          </p:nvPr>
        </p:nvGraphicFramePr>
        <p:xfrm>
          <a:off x="691708" y="4260121"/>
          <a:ext cx="7772400" cy="2621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322663593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4093358222"/>
                    </a:ext>
                  </a:extLst>
                </a:gridCol>
              </a:tblGrid>
              <a:tr h="5789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高强度</a:t>
                      </a:r>
                    </a:p>
                    <a:p>
                      <a:pPr algn="ctr"/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( </a:t>
                      </a:r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每日剂量可降低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LDL-C ≥ 50%)</a:t>
                      </a:r>
                      <a:endParaRPr lang="zh-CN" alt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中等强度</a:t>
                      </a:r>
                    </a:p>
                    <a:p>
                      <a:pPr algn="ctr"/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( </a:t>
                      </a:r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每日剂量可降低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LDL-C 25%~50%)</a:t>
                      </a:r>
                      <a:endParaRPr lang="zh-CN" alt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83225"/>
                  </a:ext>
                </a:extLst>
              </a:tr>
              <a:tr h="2041445">
                <a:tc>
                  <a:txBody>
                    <a:bodyPr/>
                    <a:lstStyle/>
                    <a:p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阿托伐他汀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40~80 mg*</a:t>
                      </a:r>
                    </a:p>
                    <a:p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瑞舒伐他汀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20 mg</a:t>
                      </a:r>
                      <a:endParaRPr lang="zh-CN" alt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阿托伐他汀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10~20 mg</a:t>
                      </a:r>
                    </a:p>
                    <a:p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瑞舒伐他汀  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5~10 mg</a:t>
                      </a:r>
                    </a:p>
                    <a:p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氟伐他汀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80 mg</a:t>
                      </a:r>
                    </a:p>
                    <a:p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洛伐他汀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40 mg</a:t>
                      </a:r>
                    </a:p>
                    <a:p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匹伐他汀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2~4 mg</a:t>
                      </a:r>
                    </a:p>
                    <a:p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普伐他汀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40 mg</a:t>
                      </a:r>
                    </a:p>
                    <a:p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辛伐他汀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20~40 mg</a:t>
                      </a:r>
                    </a:p>
                    <a:p>
                      <a:r>
                        <a:rPr lang="zh-CN" altLang="en-US" sz="1600" b="1" u="none" strike="noStrike" kern="1200" baseline="0" dirty="0">
                          <a:solidFill>
                            <a:srgbClr val="002060"/>
                          </a:solidFill>
                        </a:rPr>
                        <a:t>血脂康 </a:t>
                      </a:r>
                      <a:r>
                        <a:rPr lang="en-US" altLang="zh-CN" sz="1600" b="1" u="none" strike="noStrike" kern="1200" baseline="0" dirty="0">
                          <a:solidFill>
                            <a:srgbClr val="002060"/>
                          </a:solidFill>
                        </a:rPr>
                        <a:t>1.2 g</a:t>
                      </a:r>
                      <a:endParaRPr lang="zh-CN" alt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120116"/>
                  </a:ext>
                </a:extLst>
              </a:tr>
            </a:tbl>
          </a:graphicData>
        </a:graphic>
      </p:graphicFrame>
      <p:sp>
        <p:nvSpPr>
          <p:cNvPr id="4" name="矩形: 圆角 3">
            <a:extLst>
              <a:ext uri="{FF2B5EF4-FFF2-40B4-BE49-F238E27FC236}">
                <a16:creationId xmlns:a16="http://schemas.microsoft.com/office/drawing/2014/main" id="{547ACF2D-2BE9-436D-80C7-7DD223E830D2}"/>
              </a:ext>
            </a:extLst>
          </p:cNvPr>
          <p:cNvSpPr/>
          <p:nvPr/>
        </p:nvSpPr>
        <p:spPr>
          <a:xfrm>
            <a:off x="691708" y="4876800"/>
            <a:ext cx="7414067" cy="50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474"/>
            <a:ext cx="7772400" cy="700087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+mj-ea"/>
              </a:rPr>
              <a:t>中国他汀安全性评价专家共识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3B86E1B9-F717-42C9-BF4C-551309EAF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948123"/>
              </p:ext>
            </p:extLst>
          </p:nvPr>
        </p:nvGraphicFramePr>
        <p:xfrm>
          <a:off x="1524000" y="1597025"/>
          <a:ext cx="6096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17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wang\AppData\Roaming\Tencent\Users\342753924\QQ\WinTemp\RichOle\CSE%DV0}(_}IZWPVBEDHB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6307634" cy="220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/>
          <p:cNvSpPr/>
          <p:nvPr/>
        </p:nvSpPr>
        <p:spPr>
          <a:xfrm>
            <a:off x="179512" y="3573016"/>
            <a:ext cx="6288991" cy="978729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324000" indent="-3240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1948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年，美国国家心肺血液研究所和波士顿大学在马塞诸塞州的一个小镇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Framingham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启动了 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Framingham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心脏研究”。从此，一个小镇的研究开启了全球心血管领域新的历史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337032" y="6453336"/>
            <a:ext cx="2765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Ann Intern Med. 1961 Jul;55:33-50</a:t>
            </a:r>
            <a:endParaRPr lang="fr-FR" altLang="zh-CN" sz="7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fr-FR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Lancet. 2014 Mar 15;383(9921):999-1008</a:t>
            </a:r>
            <a:endParaRPr lang="sv-SE" altLang="zh-CN" sz="700" dirty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pic>
        <p:nvPicPr>
          <p:cNvPr id="6" name="图片 5" descr="D:\360安全浏览器下载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2250" y="4335260"/>
            <a:ext cx="3126254" cy="255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95B441A3-717D-4755-8DC6-67B809CBA67F}"/>
              </a:ext>
            </a:extLst>
          </p:cNvPr>
          <p:cNvSpPr txBox="1">
            <a:spLocks/>
          </p:cNvSpPr>
          <p:nvPr/>
        </p:nvSpPr>
        <p:spPr bwMode="auto">
          <a:xfrm>
            <a:off x="685800" y="288021"/>
            <a:ext cx="7772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9pPr>
          </a:lstStyle>
          <a:p>
            <a:r>
              <a:rPr lang="zh-CN" altLang="en-US" kern="0" dirty="0"/>
              <a:t>调脂治疗的由来</a:t>
            </a:r>
          </a:p>
        </p:txBody>
      </p:sp>
    </p:spTree>
    <p:extLst>
      <p:ext uri="{BB962C8B-B14F-4D97-AF65-F5344CB8AC3E}">
        <p14:creationId xmlns:p14="http://schemas.microsoft.com/office/powerpoint/2010/main" val="295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474"/>
            <a:ext cx="7772400" cy="700087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+mj-ea"/>
              </a:rPr>
              <a:t>中国他汀安全性评价专家共识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3B86E1B9-F717-42C9-BF4C-551309EAF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267873"/>
              </p:ext>
            </p:extLst>
          </p:nvPr>
        </p:nvGraphicFramePr>
        <p:xfrm>
          <a:off x="333375" y="1651126"/>
          <a:ext cx="5286375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40934A1A-6F6C-4A0A-890A-3A2AF0873915}"/>
              </a:ext>
            </a:extLst>
          </p:cNvPr>
          <p:cNvSpPr/>
          <p:nvPr/>
        </p:nvSpPr>
        <p:spPr>
          <a:xfrm>
            <a:off x="5438775" y="1143000"/>
            <a:ext cx="3943350" cy="5076825"/>
          </a:xfrm>
          <a:prstGeom prst="wedgeRoundRectCallout">
            <a:avLst>
              <a:gd name="adj1" fmla="val -86485"/>
              <a:gd name="adj2" fmla="val -29974"/>
              <a:gd name="adj3" fmla="val 16667"/>
            </a:avLst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所有他汀都可能引发肝酶增高</a:t>
            </a:r>
            <a:endParaRPr lang="en-US" altLang="zh-CN" sz="24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准确评价肝功能的指标：</a:t>
            </a:r>
            <a:endParaRPr lang="en-US" altLang="zh-CN" sz="24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1"/>
            <a:r>
              <a:rPr lang="zh-CN" altLang="en-US" sz="2400" dirty="0">
                <a:solidFill>
                  <a:srgbClr val="002060"/>
                </a:solidFill>
              </a:rPr>
              <a:t>肝酶</a:t>
            </a:r>
            <a:r>
              <a:rPr lang="en-US" altLang="zh-CN" sz="2400" dirty="0">
                <a:solidFill>
                  <a:srgbClr val="002060"/>
                </a:solidFill>
              </a:rPr>
              <a:t>+</a:t>
            </a:r>
            <a:r>
              <a:rPr lang="zh-CN" altLang="en-US" sz="2400" dirty="0">
                <a:solidFill>
                  <a:srgbClr val="002060"/>
                </a:solidFill>
              </a:rPr>
              <a:t>白蛋白</a:t>
            </a:r>
            <a:r>
              <a:rPr lang="en-US" altLang="zh-CN" sz="2400" dirty="0">
                <a:solidFill>
                  <a:srgbClr val="002060"/>
                </a:solidFill>
              </a:rPr>
              <a:t>+</a:t>
            </a:r>
            <a:r>
              <a:rPr lang="zh-CN" altLang="en-US" sz="2400" dirty="0">
                <a:solidFill>
                  <a:srgbClr val="002060"/>
                </a:solidFill>
              </a:rPr>
              <a:t>直胆</a:t>
            </a:r>
            <a:r>
              <a:rPr lang="en-US" altLang="zh-CN" sz="2400" dirty="0">
                <a:solidFill>
                  <a:srgbClr val="002060"/>
                </a:solidFill>
              </a:rPr>
              <a:t>+</a:t>
            </a:r>
            <a:r>
              <a:rPr lang="zh-CN" altLang="en-US" sz="2400" dirty="0">
                <a:solidFill>
                  <a:srgbClr val="002060"/>
                </a:solidFill>
              </a:rPr>
              <a:t>凝血酶原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2060"/>
                </a:solidFill>
              </a:rPr>
              <a:t>开始治疗后</a:t>
            </a:r>
            <a:r>
              <a:rPr lang="en-US" altLang="zh-CN" sz="2400" dirty="0">
                <a:solidFill>
                  <a:srgbClr val="002060"/>
                </a:solidFill>
              </a:rPr>
              <a:t>4-8</a:t>
            </a:r>
            <a:r>
              <a:rPr lang="zh-CN" altLang="en-US" sz="2400" dirty="0">
                <a:solidFill>
                  <a:srgbClr val="002060"/>
                </a:solidFill>
              </a:rPr>
              <a:t>周复查肝功能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2060"/>
                </a:solidFill>
              </a:rPr>
              <a:t>无异常则逐步调整为</a:t>
            </a:r>
            <a:r>
              <a:rPr lang="en-US" altLang="zh-CN" sz="2400" dirty="0">
                <a:solidFill>
                  <a:srgbClr val="002060"/>
                </a:solidFill>
              </a:rPr>
              <a:t>6-12</a:t>
            </a:r>
            <a:r>
              <a:rPr lang="zh-CN" altLang="en-US" sz="2400" dirty="0">
                <a:solidFill>
                  <a:srgbClr val="002060"/>
                </a:solidFill>
              </a:rPr>
              <a:t>个月复查一次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2060"/>
                </a:solidFill>
              </a:rPr>
              <a:t>注意脂肪肝、大量饮酒、药物相互作用者</a:t>
            </a:r>
            <a:endParaRPr lang="en-US" altLang="zh-C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4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474"/>
            <a:ext cx="7772400" cy="700087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+mj-ea"/>
              </a:rPr>
              <a:t>中国他汀安全性评价专家共识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3B86E1B9-F717-42C9-BF4C-551309EAF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836202"/>
              </p:ext>
            </p:extLst>
          </p:nvPr>
        </p:nvGraphicFramePr>
        <p:xfrm>
          <a:off x="333376" y="1651126"/>
          <a:ext cx="4876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40934A1A-6F6C-4A0A-890A-3A2AF0873915}"/>
              </a:ext>
            </a:extLst>
          </p:cNvPr>
          <p:cNvSpPr/>
          <p:nvPr/>
        </p:nvSpPr>
        <p:spPr>
          <a:xfrm>
            <a:off x="5457825" y="1651126"/>
            <a:ext cx="3971925" cy="4492499"/>
          </a:xfrm>
          <a:prstGeom prst="wedgeRoundRectCallout">
            <a:avLst>
              <a:gd name="adj1" fmla="val -56567"/>
              <a:gd name="adj2" fmla="val 4473"/>
              <a:gd name="adj3" fmla="val 16667"/>
            </a:avLst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剂量依赖性，发生风险约为</a:t>
            </a:r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0.04% - 0.2%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易患因素：</a:t>
            </a:r>
            <a:endParaRPr lang="en-US" altLang="zh-CN" sz="2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高龄、女性</a:t>
            </a:r>
            <a:endParaRPr lang="en-US" altLang="zh-CN" sz="2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体型瘦小、虚弱</a:t>
            </a:r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 </a:t>
            </a:r>
          </a:p>
          <a:p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多系统疾病（尤肾损害）</a:t>
            </a:r>
            <a:endParaRPr lang="en-US" altLang="zh-CN" sz="2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甲减</a:t>
            </a:r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</a:t>
            </a:r>
          </a:p>
          <a:p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药物相互作用（</a:t>
            </a:r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P-450</a:t>
            </a:r>
          </a:p>
          <a:p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酶系代谢）</a:t>
            </a:r>
            <a:endParaRPr lang="en-US" altLang="zh-CN" sz="2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大剂量他汀</a:t>
            </a:r>
            <a:endParaRPr lang="en-US" altLang="zh-CN" sz="2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服药前</a:t>
            </a:r>
            <a:r>
              <a:rPr lang="en-US" altLang="zh-CN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CK</a:t>
            </a:r>
            <a:r>
              <a:rPr lang="zh-CN" altLang="en-US" sz="22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检测并定期复查</a:t>
            </a:r>
            <a:endParaRPr lang="en-US" altLang="zh-CN" sz="22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0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474"/>
            <a:ext cx="7772400" cy="700087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+mj-ea"/>
              </a:rPr>
              <a:t>中国他汀安全性评价专家共识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3B86E1B9-F717-42C9-BF4C-551309EAF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073303"/>
              </p:ext>
            </p:extLst>
          </p:nvPr>
        </p:nvGraphicFramePr>
        <p:xfrm>
          <a:off x="3238501" y="1003300"/>
          <a:ext cx="46863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EBEFA1AE-EDCA-40D6-9C42-5AE17E606760}"/>
              </a:ext>
            </a:extLst>
          </p:cNvPr>
          <p:cNvSpPr/>
          <p:nvPr/>
        </p:nvSpPr>
        <p:spPr>
          <a:xfrm>
            <a:off x="-66676" y="1228724"/>
            <a:ext cx="2924175" cy="5629275"/>
          </a:xfrm>
          <a:prstGeom prst="wedgeRoundRectCallout">
            <a:avLst>
              <a:gd name="adj1" fmla="val 63848"/>
              <a:gd name="adj2" fmla="val -19327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rgbClr val="002060"/>
                </a:solidFill>
              </a:rPr>
              <a:t>导致新发糖尿病风险轻微增加，获益风险比</a:t>
            </a:r>
            <a:r>
              <a:rPr lang="en-US" altLang="zh-CN" sz="2200" b="1" dirty="0">
                <a:solidFill>
                  <a:srgbClr val="002060"/>
                </a:solidFill>
              </a:rPr>
              <a:t>9:1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年龄、性别、空腹血糖高、甘油三酯高、</a:t>
            </a:r>
            <a:r>
              <a:rPr lang="en-US" altLang="zh-CN" sz="22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BMI</a:t>
            </a:r>
            <a:r>
              <a:rPr lang="zh-CN" altLang="en-US" sz="22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altLang="zh-CN" sz="22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22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、高血压等因素与新发糖尿病有关</a:t>
            </a:r>
            <a:endParaRPr lang="en-US" altLang="zh-CN" sz="22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200" b="1" dirty="0">
                <a:solidFill>
                  <a:srgbClr val="002060"/>
                </a:solidFill>
              </a:rPr>
              <a:t>ASCVD</a:t>
            </a:r>
            <a:r>
              <a:rPr lang="zh-CN" altLang="en-US" sz="2200" b="1" dirty="0">
                <a:solidFill>
                  <a:srgbClr val="002060"/>
                </a:solidFill>
              </a:rPr>
              <a:t>中危以上，他汀应用方案和地位无需更改</a:t>
            </a:r>
            <a:endParaRPr lang="en-US" altLang="zh-CN" sz="22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rgbClr val="002060"/>
                </a:solidFill>
              </a:rPr>
              <a:t>高剂量他汀应用应监测血糖</a:t>
            </a:r>
            <a:endParaRPr lang="en-US" altLang="zh-CN" sz="22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solidFill>
                  <a:srgbClr val="002060"/>
                </a:solidFill>
              </a:rPr>
              <a:t>必要时应用降糖药</a:t>
            </a:r>
            <a:endParaRPr lang="en-US" altLang="zh-CN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0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474"/>
            <a:ext cx="7772400" cy="700087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+mj-ea"/>
              </a:rPr>
              <a:t>中国他汀安全性评价专家共识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3B86E1B9-F717-42C9-BF4C-551309EAF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165149"/>
              </p:ext>
            </p:extLst>
          </p:nvPr>
        </p:nvGraphicFramePr>
        <p:xfrm>
          <a:off x="2333626" y="1085850"/>
          <a:ext cx="4686300" cy="38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EBEFA1AE-EDCA-40D6-9C42-5AE17E606760}"/>
              </a:ext>
            </a:extLst>
          </p:cNvPr>
          <p:cNvSpPr/>
          <p:nvPr/>
        </p:nvSpPr>
        <p:spPr>
          <a:xfrm>
            <a:off x="-66676" y="2762250"/>
            <a:ext cx="2571751" cy="4095749"/>
          </a:xfrm>
          <a:prstGeom prst="wedgeRoundRectCallout">
            <a:avLst>
              <a:gd name="adj1" fmla="val 59784"/>
              <a:gd name="adj2" fmla="val -16789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他汀不会导致与肌病无关的急性肾功能衰竭或肾功能不全</a:t>
            </a:r>
            <a:endParaRPr lang="en-US" altLang="zh-CN" sz="20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他汀对慢性肾脏疾病（</a:t>
            </a:r>
            <a:r>
              <a:rPr lang="en-US" altLang="zh-CN" sz="20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CKD</a:t>
            </a:r>
            <a:r>
              <a:rPr lang="zh-CN" altLang="en-US" sz="20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）患者的肾功能无不良影响</a:t>
            </a:r>
            <a:endParaRPr lang="en-US" altLang="zh-CN" sz="20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CKD</a:t>
            </a:r>
            <a:r>
              <a:rPr lang="zh-CN" altLang="en-US" sz="2000" b="1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患者均需接受他汀治疗以延缓终末期肾病进展</a:t>
            </a:r>
            <a:endParaRPr lang="en-US" altLang="zh-CN" sz="2000" b="1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2471FF1B-6207-44FF-B0B7-37C662923FA3}"/>
              </a:ext>
            </a:extLst>
          </p:cNvPr>
          <p:cNvSpPr/>
          <p:nvPr/>
        </p:nvSpPr>
        <p:spPr>
          <a:xfrm>
            <a:off x="7019926" y="1800225"/>
            <a:ext cx="2000249" cy="4702301"/>
          </a:xfrm>
          <a:prstGeom prst="wedgeRoundRectCallout">
            <a:avLst>
              <a:gd name="adj1" fmla="val -59881"/>
              <a:gd name="adj2" fmla="val 15154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他汀相关认知改变较少见，且并未在大型临床试验中持续出现，即使出现通常也不严重，停药后通常会消失。</a:t>
            </a:r>
            <a:endParaRPr lang="en-US" altLang="zh-CN" sz="20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获益远大于认知功能障碍及神经系统副作用风险。</a:t>
            </a:r>
            <a:endParaRPr lang="en-US" altLang="zh-CN" sz="2000" dirty="0">
              <a:solidFill>
                <a:srgbClr val="00206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11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474"/>
            <a:ext cx="7772400" cy="700087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+mj-ea"/>
              </a:rPr>
              <a:t>调脂联合治疗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978DD4-505A-4064-BE94-999ABBF54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1611313"/>
            <a:ext cx="7772400" cy="41148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他汀联合胆固醇吸收抑制剂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zh-CN" altLang="en-US" dirty="0"/>
              <a:t>他汀联合</a:t>
            </a:r>
            <a:r>
              <a:rPr lang="en-US" altLang="zh-CN" dirty="0"/>
              <a:t>PCSK9</a:t>
            </a:r>
            <a:r>
              <a:rPr lang="zh-CN" altLang="en-US" dirty="0"/>
              <a:t>抑制剂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zh-CN" altLang="en-US" dirty="0"/>
              <a:t>他汀联合贝特</a:t>
            </a:r>
          </a:p>
        </p:txBody>
      </p:sp>
    </p:spTree>
    <p:extLst>
      <p:ext uri="{BB962C8B-B14F-4D97-AF65-F5344CB8AC3E}">
        <p14:creationId xmlns:p14="http://schemas.microsoft.com/office/powerpoint/2010/main" val="207699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474"/>
            <a:ext cx="7772400" cy="700087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+mj-ea"/>
              </a:rPr>
              <a:t>调脂联合治疗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978DD4-505A-4064-BE94-999ABBF54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32" y="1083568"/>
            <a:ext cx="7772400" cy="984201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他汀联合胆固醇吸收抑制剂</a:t>
            </a:r>
            <a:endParaRPr lang="en-US" altLang="zh-CN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E138BA-04CB-4A6C-B4A7-756933E60720}"/>
              </a:ext>
            </a:extLst>
          </p:cNvPr>
          <p:cNvGrpSpPr/>
          <p:nvPr/>
        </p:nvGrpSpPr>
        <p:grpSpPr>
          <a:xfrm>
            <a:off x="296864" y="2201863"/>
            <a:ext cx="7995268" cy="4171186"/>
            <a:chOff x="611188" y="1773238"/>
            <a:chExt cx="8708897" cy="4621951"/>
          </a:xfrm>
        </p:grpSpPr>
        <p:sp>
          <p:nvSpPr>
            <p:cNvPr id="6" name="Line 14">
              <a:extLst>
                <a:ext uri="{FF2B5EF4-FFF2-40B4-BE49-F238E27FC236}">
                  <a16:creationId xmlns:a16="http://schemas.microsoft.com/office/drawing/2014/main" id="{57A5D9F2-7221-4CC2-B027-DB1185062B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6382544" y="3521869"/>
              <a:ext cx="936625" cy="1587"/>
            </a:xfrm>
            <a:prstGeom prst="line">
              <a:avLst/>
            </a:prstGeom>
            <a:ln>
              <a:solidFill>
                <a:srgbClr val="FFC000"/>
              </a:solidFill>
              <a:headEnd/>
              <a:tailEnd type="stealth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ea typeface="黑体" pitchFamily="49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3210374-42A5-4B9B-A0BD-B9105265AAF0}"/>
                </a:ext>
              </a:extLst>
            </p:cNvPr>
            <p:cNvSpPr/>
            <p:nvPr/>
          </p:nvSpPr>
          <p:spPr>
            <a:xfrm>
              <a:off x="5267908" y="2050409"/>
              <a:ext cx="2760476" cy="109056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5763D63B-C47B-4653-A3F1-9E7A45563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3429000"/>
              <a:ext cx="1552575" cy="48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2" y="0"/>
                </a:cxn>
                <a:cxn ang="0">
                  <a:pos x="992" y="304"/>
                </a:cxn>
              </a:cxnLst>
              <a:rect l="0" t="0" r="r" b="b"/>
              <a:pathLst>
                <a:path w="992" h="304">
                  <a:moveTo>
                    <a:pt x="0" y="0"/>
                  </a:moveTo>
                  <a:lnTo>
                    <a:pt x="992" y="0"/>
                  </a:lnTo>
                  <a:lnTo>
                    <a:pt x="992" y="304"/>
                  </a:lnTo>
                </a:path>
              </a:pathLst>
            </a:custGeom>
            <a:ln>
              <a:solidFill>
                <a:srgbClr val="FFC000"/>
              </a:solidFill>
              <a:headEnd/>
              <a:tailEnd type="stealth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65868B5-7490-4858-8EEF-A539569CEAAC}"/>
                </a:ext>
              </a:extLst>
            </p:cNvPr>
            <p:cNvCxnSpPr/>
            <p:nvPr/>
          </p:nvCxnSpPr>
          <p:spPr>
            <a:xfrm>
              <a:off x="1403350" y="5157788"/>
              <a:ext cx="4968875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8C873AE6-DD28-4330-90C7-1959D7A02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859" y="2413682"/>
              <a:ext cx="2143125" cy="5359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en-US" sz="1600" b="1" dirty="0">
                  <a:solidFill>
                    <a:prstClr val="black"/>
                  </a:solidFill>
                  <a:ea typeface="黑体" pitchFamily="49" charset="-122"/>
                </a:rPr>
                <a:t>饮食胆固醇</a:t>
              </a:r>
              <a:br>
                <a:rPr lang="zh-CN" altLang="en-US" sz="1600" b="1" dirty="0">
                  <a:solidFill>
                    <a:prstClr val="black"/>
                  </a:solidFill>
                  <a:ea typeface="黑体" pitchFamily="49" charset="-122"/>
                </a:rPr>
              </a:br>
              <a:r>
                <a:rPr lang="en-US" altLang="zh-CN" sz="1600" b="1" dirty="0">
                  <a:solidFill>
                    <a:prstClr val="black"/>
                  </a:solidFill>
                  <a:ea typeface="黑体" pitchFamily="49" charset="-122"/>
                </a:rPr>
                <a:t>(</a:t>
              </a:r>
              <a:r>
                <a:rPr lang="zh-CN" altLang="en-US" sz="1600" b="1" dirty="0">
                  <a:solidFill>
                    <a:prstClr val="black"/>
                  </a:solidFill>
                  <a:ea typeface="黑体" pitchFamily="49" charset="-122"/>
                </a:rPr>
                <a:t>约</a:t>
              </a:r>
              <a:r>
                <a:rPr lang="en-US" altLang="zh-CN" sz="1600" b="1" dirty="0">
                  <a:solidFill>
                    <a:prstClr val="black"/>
                  </a:solidFill>
                  <a:ea typeface="黑体" pitchFamily="49" charset="-122"/>
                </a:rPr>
                <a:t>300–700 mg/</a:t>
              </a:r>
              <a:r>
                <a:rPr lang="zh-CN" altLang="en-US" sz="1600" b="1" dirty="0">
                  <a:solidFill>
                    <a:prstClr val="black"/>
                  </a:solidFill>
                  <a:ea typeface="黑体" pitchFamily="49" charset="-122"/>
                </a:rPr>
                <a:t>天</a:t>
              </a:r>
              <a:r>
                <a:rPr lang="en-US" altLang="zh-CN" sz="1600" b="1" dirty="0">
                  <a:solidFill>
                    <a:prstClr val="black"/>
                  </a:solidFill>
                  <a:ea typeface="黑体" pitchFamily="49" charset="-122"/>
                </a:rPr>
                <a:t>)</a:t>
              </a:r>
            </a:p>
          </p:txBody>
        </p:sp>
        <p:sp>
          <p:nvSpPr>
            <p:cNvPr id="11" name="任意多边形 3">
              <a:extLst>
                <a:ext uri="{FF2B5EF4-FFF2-40B4-BE49-F238E27FC236}">
                  <a16:creationId xmlns:a16="http://schemas.microsoft.com/office/drawing/2014/main" id="{CA1015B1-D514-481E-8288-94D2827088EA}"/>
                </a:ext>
              </a:extLst>
            </p:cNvPr>
            <p:cNvSpPr/>
            <p:nvPr/>
          </p:nvSpPr>
          <p:spPr>
            <a:xfrm flipH="1">
              <a:off x="6257925" y="5603875"/>
              <a:ext cx="508000" cy="469900"/>
            </a:xfrm>
            <a:custGeom>
              <a:avLst/>
              <a:gdLst>
                <a:gd name="connsiteX0" fmla="*/ 0 w 508000"/>
                <a:gd name="connsiteY0" fmla="*/ 0 h 469900"/>
                <a:gd name="connsiteX1" fmla="*/ 0 w 508000"/>
                <a:gd name="connsiteY1" fmla="*/ 469900 h 469900"/>
                <a:gd name="connsiteX2" fmla="*/ 508000 w 508000"/>
                <a:gd name="connsiteY2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469900">
                  <a:moveTo>
                    <a:pt x="0" y="0"/>
                  </a:moveTo>
                  <a:lnTo>
                    <a:pt x="0" y="469900"/>
                  </a:lnTo>
                  <a:lnTo>
                    <a:pt x="508000" y="469900"/>
                  </a:lnTo>
                </a:path>
              </a:pathLst>
            </a:custGeom>
            <a:ln>
              <a:solidFill>
                <a:srgbClr val="80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  <a:ea typeface="黑体" pitchFamily="49" charset="-122"/>
              </a:endParaRPr>
            </a:p>
          </p:txBody>
        </p:sp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159EE31F-9790-4DB3-BED0-A024C4174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9381" y="5786438"/>
              <a:ext cx="2641881" cy="608751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en-US" sz="1600" b="1" dirty="0">
                  <a:solidFill>
                    <a:prstClr val="black"/>
                  </a:solidFill>
                  <a:ea typeface="黑体" pitchFamily="49" charset="-122"/>
                </a:rPr>
                <a:t>粪胆汁酸和中性固醇类</a:t>
              </a:r>
            </a:p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en-US" sz="1600" b="1" dirty="0">
                  <a:solidFill>
                    <a:prstClr val="black"/>
                  </a:solidFill>
                  <a:ea typeface="黑体" pitchFamily="49" charset="-122"/>
                </a:rPr>
                <a:t> </a:t>
              </a:r>
              <a:r>
                <a:rPr lang="en-US" altLang="zh-CN" sz="1600" b="1" dirty="0">
                  <a:solidFill>
                    <a:prstClr val="black"/>
                  </a:solidFill>
                  <a:ea typeface="黑体" pitchFamily="49" charset="-122"/>
                </a:rPr>
                <a:t>(</a:t>
              </a:r>
              <a:r>
                <a:rPr lang="zh-CN" altLang="en-US" sz="1600" b="1" dirty="0">
                  <a:solidFill>
                    <a:prstClr val="black"/>
                  </a:solidFill>
                  <a:ea typeface="黑体" pitchFamily="49" charset="-122"/>
                </a:rPr>
                <a:t>约</a:t>
              </a:r>
              <a:r>
                <a:rPr lang="en-US" altLang="zh-CN" sz="1600" b="1" dirty="0">
                  <a:solidFill>
                    <a:prstClr val="black"/>
                  </a:solidFill>
                  <a:ea typeface="黑体" pitchFamily="49" charset="-122"/>
                </a:rPr>
                <a:t>700 mg/</a:t>
              </a:r>
              <a:r>
                <a:rPr lang="zh-CN" altLang="en-US" sz="1600" b="1" dirty="0">
                  <a:solidFill>
                    <a:prstClr val="black"/>
                  </a:solidFill>
                  <a:ea typeface="黑体" pitchFamily="49" charset="-122"/>
                </a:rPr>
                <a:t>天</a:t>
              </a:r>
              <a:r>
                <a:rPr lang="en-US" altLang="zh-CN" sz="1600" b="1" dirty="0">
                  <a:solidFill>
                    <a:prstClr val="black"/>
                  </a:solidFill>
                  <a:ea typeface="黑体" pitchFamily="49" charset="-122"/>
                </a:rPr>
                <a:t>)</a:t>
              </a: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8A7E3925-7898-40D6-A603-697093795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8130" y="4419246"/>
              <a:ext cx="1498809" cy="57502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8" tIns="44450" rIns="90488" bIns="44450" anchor="b">
              <a:spAutoFit/>
            </a:bodyPr>
            <a:lstStyle/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en-US" sz="1600" b="1" dirty="0">
                  <a:solidFill>
                    <a:srgbClr val="C00000"/>
                  </a:solidFill>
                  <a:ea typeface="黑体" pitchFamily="49" charset="-122"/>
                </a:rPr>
                <a:t>吸收</a:t>
              </a:r>
            </a:p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altLang="zh-CN" sz="1600" b="1" dirty="0">
                  <a:solidFill>
                    <a:srgbClr val="C00000"/>
                  </a:solidFill>
                  <a:ea typeface="黑体" pitchFamily="49" charset="-122"/>
                </a:rPr>
                <a:t>(</a:t>
              </a:r>
              <a:r>
                <a:rPr lang="zh-CN" altLang="en-US" sz="1600" b="1" dirty="0">
                  <a:solidFill>
                    <a:srgbClr val="C00000"/>
                  </a:solidFill>
                  <a:ea typeface="黑体" pitchFamily="49" charset="-122"/>
                </a:rPr>
                <a:t>约</a:t>
              </a:r>
              <a:r>
                <a:rPr lang="en-US" altLang="zh-CN" sz="1600" b="1" dirty="0">
                  <a:solidFill>
                    <a:srgbClr val="C00000"/>
                  </a:solidFill>
                  <a:ea typeface="黑体" pitchFamily="49" charset="-122"/>
                </a:rPr>
                <a:t>700 mg/</a:t>
              </a:r>
              <a:r>
                <a:rPr lang="zh-CN" altLang="en-US" sz="1600" b="1" dirty="0">
                  <a:solidFill>
                    <a:srgbClr val="C00000"/>
                  </a:solidFill>
                  <a:ea typeface="黑体" pitchFamily="49" charset="-122"/>
                </a:rPr>
                <a:t>天</a:t>
              </a:r>
              <a:r>
                <a:rPr lang="en-US" altLang="zh-CN" sz="1600" b="1" dirty="0">
                  <a:solidFill>
                    <a:srgbClr val="C00000"/>
                  </a:solidFill>
                  <a:ea typeface="黑体" pitchFamily="49" charset="-122"/>
                </a:rPr>
                <a:t>)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E6421901-D089-45AF-8C13-8BAB070A9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188" y="1773238"/>
              <a:ext cx="2447925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63A872B4-BE14-4F8E-AE45-728C64A7F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988" y="2276475"/>
              <a:ext cx="647700" cy="36671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20000"/>
                </a:spcAft>
              </a:pPr>
              <a:r>
                <a:rPr lang="zh-CN" altLang="en-US" b="1">
                  <a:solidFill>
                    <a:prstClr val="black"/>
                  </a:solidFill>
                  <a:ea typeface="黑体" pitchFamily="49" charset="-122"/>
                </a:rPr>
                <a:t>肝脏</a:t>
              </a:r>
              <a:endParaRPr lang="zh-CN" altLang="en-US" sz="1600" b="1">
                <a:solidFill>
                  <a:prstClr val="black"/>
                </a:solidFill>
                <a:ea typeface="黑体" pitchFamily="49" charset="-122"/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0DFF5771-DD66-447D-93AD-F708F0026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2565400"/>
              <a:ext cx="1127125" cy="52546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en-US" sz="1600" b="1" dirty="0">
                  <a:solidFill>
                    <a:srgbClr val="C00000"/>
                  </a:solidFill>
                  <a:ea typeface="黑体" pitchFamily="49" charset="-122"/>
                </a:rPr>
                <a:t>合成*</a:t>
              </a:r>
              <a:br>
                <a:rPr lang="zh-CN" altLang="en-US" sz="1600" b="1" dirty="0">
                  <a:solidFill>
                    <a:srgbClr val="C00000"/>
                  </a:solidFill>
                  <a:ea typeface="黑体" pitchFamily="49" charset="-122"/>
                </a:rPr>
              </a:br>
              <a:r>
                <a:rPr lang="en-US" altLang="zh-CN" sz="1200" b="1" dirty="0">
                  <a:solidFill>
                    <a:srgbClr val="C00000"/>
                  </a:solidFill>
                  <a:ea typeface="黑体" pitchFamily="49" charset="-122"/>
                </a:rPr>
                <a:t>(</a:t>
              </a:r>
              <a:r>
                <a:rPr lang="zh-CN" altLang="en-US" sz="1200" b="1" dirty="0">
                  <a:solidFill>
                    <a:srgbClr val="C00000"/>
                  </a:solidFill>
                  <a:ea typeface="黑体" pitchFamily="49" charset="-122"/>
                </a:rPr>
                <a:t>约</a:t>
              </a:r>
              <a:r>
                <a:rPr lang="en-US" altLang="zh-CN" sz="1200" b="1" dirty="0">
                  <a:solidFill>
                    <a:srgbClr val="C00000"/>
                  </a:solidFill>
                  <a:ea typeface="黑体" pitchFamily="49" charset="-122"/>
                </a:rPr>
                <a:t>800 mg/</a:t>
              </a:r>
              <a:r>
                <a:rPr lang="zh-CN" altLang="en-US" sz="1200" b="1" dirty="0">
                  <a:solidFill>
                    <a:srgbClr val="C00000"/>
                  </a:solidFill>
                  <a:ea typeface="黑体" pitchFamily="49" charset="-122"/>
                </a:rPr>
                <a:t>天</a:t>
              </a:r>
              <a:r>
                <a:rPr lang="en-US" altLang="zh-CN" sz="1200" b="1" dirty="0">
                  <a:solidFill>
                    <a:srgbClr val="C00000"/>
                  </a:solidFill>
                  <a:ea typeface="黑体" pitchFamily="49" charset="-122"/>
                </a:rPr>
                <a:t>)</a:t>
              </a:r>
            </a:p>
          </p:txBody>
        </p:sp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873C3841-0D5E-413D-A85A-F1308C0EE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38" y="3979863"/>
              <a:ext cx="885825" cy="1700212"/>
            </a:xfrm>
            <a:prstGeom prst="can">
              <a:avLst>
                <a:gd name="adj" fmla="val 66467"/>
              </a:avLst>
            </a:prstGeom>
            <a:gradFill rotWithShape="0">
              <a:gsLst>
                <a:gs pos="0">
                  <a:srgbClr val="FFCC66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b="1">
                <a:solidFill>
                  <a:prstClr val="black"/>
                </a:solidFill>
                <a:ea typeface="黑体" pitchFamily="49" charset="-122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E0E0DBD-FDFD-46EB-AFC5-E57642F6FD5D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6177757" y="4874418"/>
              <a:ext cx="635000" cy="366713"/>
            </a:xfrm>
            <a:custGeom>
              <a:avLst/>
              <a:gdLst>
                <a:gd name="T0" fmla="*/ 2147483647 w 802"/>
                <a:gd name="T1" fmla="*/ 2147483647 h 550"/>
                <a:gd name="T2" fmla="*/ 2147483647 w 802"/>
                <a:gd name="T3" fmla="*/ 2147483647 h 550"/>
                <a:gd name="T4" fmla="*/ 2147483647 w 802"/>
                <a:gd name="T5" fmla="*/ 2147483647 h 550"/>
                <a:gd name="T6" fmla="*/ 2147483647 w 802"/>
                <a:gd name="T7" fmla="*/ 2147483647 h 550"/>
                <a:gd name="T8" fmla="*/ 2147483647 w 802"/>
                <a:gd name="T9" fmla="*/ 2147483647 h 550"/>
                <a:gd name="T10" fmla="*/ 2147483647 w 802"/>
                <a:gd name="T11" fmla="*/ 2147483647 h 550"/>
                <a:gd name="T12" fmla="*/ 2147483647 w 802"/>
                <a:gd name="T13" fmla="*/ 2147483647 h 550"/>
                <a:gd name="T14" fmla="*/ 2147483647 w 802"/>
                <a:gd name="T15" fmla="*/ 2147483647 h 550"/>
                <a:gd name="T16" fmla="*/ 2147483647 w 802"/>
                <a:gd name="T17" fmla="*/ 2147483647 h 550"/>
                <a:gd name="T18" fmla="*/ 2147483647 w 802"/>
                <a:gd name="T19" fmla="*/ 2147483647 h 550"/>
                <a:gd name="T20" fmla="*/ 2147483647 w 802"/>
                <a:gd name="T21" fmla="*/ 2147483647 h 550"/>
                <a:gd name="T22" fmla="*/ 2147483647 w 802"/>
                <a:gd name="T23" fmla="*/ 2147483647 h 550"/>
                <a:gd name="T24" fmla="*/ 2147483647 w 802"/>
                <a:gd name="T25" fmla="*/ 0 h 550"/>
                <a:gd name="T26" fmla="*/ 2147483647 w 802"/>
                <a:gd name="T27" fmla="*/ 2147483647 h 5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2"/>
                <a:gd name="T43" fmla="*/ 0 h 550"/>
                <a:gd name="T44" fmla="*/ 802 w 802"/>
                <a:gd name="T45" fmla="*/ 550 h 5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2" h="550">
                  <a:moveTo>
                    <a:pt x="35" y="190"/>
                  </a:moveTo>
                  <a:cubicBezTo>
                    <a:pt x="45" y="275"/>
                    <a:pt x="55" y="521"/>
                    <a:pt x="98" y="523"/>
                  </a:cubicBezTo>
                  <a:cubicBezTo>
                    <a:pt x="141" y="527"/>
                    <a:pt x="152" y="190"/>
                    <a:pt x="185" y="192"/>
                  </a:cubicBezTo>
                  <a:cubicBezTo>
                    <a:pt x="216" y="194"/>
                    <a:pt x="255" y="536"/>
                    <a:pt x="290" y="537"/>
                  </a:cubicBezTo>
                  <a:cubicBezTo>
                    <a:pt x="346" y="537"/>
                    <a:pt x="359" y="180"/>
                    <a:pt x="397" y="197"/>
                  </a:cubicBezTo>
                  <a:cubicBezTo>
                    <a:pt x="432" y="197"/>
                    <a:pt x="466" y="538"/>
                    <a:pt x="507" y="537"/>
                  </a:cubicBezTo>
                  <a:cubicBezTo>
                    <a:pt x="550" y="550"/>
                    <a:pt x="607" y="173"/>
                    <a:pt x="643" y="192"/>
                  </a:cubicBezTo>
                  <a:cubicBezTo>
                    <a:pt x="674" y="192"/>
                    <a:pt x="673" y="537"/>
                    <a:pt x="696" y="537"/>
                  </a:cubicBezTo>
                  <a:cubicBezTo>
                    <a:pt x="766" y="531"/>
                    <a:pt x="766" y="273"/>
                    <a:pt x="782" y="190"/>
                  </a:cubicBezTo>
                  <a:cubicBezTo>
                    <a:pt x="800" y="102"/>
                    <a:pt x="800" y="36"/>
                    <a:pt x="802" y="5"/>
                  </a:cubicBezTo>
                  <a:lnTo>
                    <a:pt x="794" y="6"/>
                  </a:lnTo>
                  <a:cubicBezTo>
                    <a:pt x="726" y="6"/>
                    <a:pt x="525" y="7"/>
                    <a:pt x="394" y="6"/>
                  </a:cubicBezTo>
                  <a:cubicBezTo>
                    <a:pt x="265" y="5"/>
                    <a:pt x="92" y="5"/>
                    <a:pt x="10" y="0"/>
                  </a:cubicBezTo>
                  <a:cubicBezTo>
                    <a:pt x="0" y="85"/>
                    <a:pt x="37" y="149"/>
                    <a:pt x="35" y="190"/>
                  </a:cubicBezTo>
                  <a:close/>
                </a:path>
              </a:pathLst>
            </a:custGeom>
            <a:solidFill>
              <a:srgbClr val="FFCCCC"/>
            </a:solidFill>
            <a:ln w="38100">
              <a:noFill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624086ED-3E17-4319-8FA1-247035EEC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463" y="4419600"/>
              <a:ext cx="2190622" cy="587152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en-US" b="1" dirty="0">
                  <a:solidFill>
                    <a:prstClr val="black"/>
                  </a:solidFill>
                  <a:ea typeface="黑体" pitchFamily="49" charset="-122"/>
                </a:rPr>
                <a:t>小肠</a:t>
              </a:r>
              <a:endParaRPr lang="en-US" altLang="zh-CN" b="1" dirty="0">
                <a:solidFill>
                  <a:prstClr val="black"/>
                </a:solidFill>
                <a:ea typeface="黑体" pitchFamily="49" charset="-122"/>
              </a:endParaRPr>
            </a:p>
            <a:p>
              <a:pPr algn="ctr" eaLnBrk="0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en-US" altLang="zh-CN" sz="1600" b="1" dirty="0">
                  <a:solidFill>
                    <a:prstClr val="black"/>
                  </a:solidFill>
                  <a:ea typeface="黑体" pitchFamily="49" charset="-122"/>
                </a:rPr>
                <a:t>(1300-1700mg/</a:t>
              </a:r>
              <a:r>
                <a:rPr lang="zh-CN" altLang="en-US" sz="1600" b="1" dirty="0">
                  <a:solidFill>
                    <a:prstClr val="black"/>
                  </a:solidFill>
                  <a:ea typeface="黑体" pitchFamily="49" charset="-122"/>
                </a:rPr>
                <a:t>天</a:t>
              </a:r>
              <a:r>
                <a:rPr lang="en-US" altLang="zh-CN" sz="1600" b="1" dirty="0">
                  <a:solidFill>
                    <a:prstClr val="black"/>
                  </a:solidFill>
                  <a:ea typeface="黑体" pitchFamily="49" charset="-122"/>
                </a:rPr>
                <a:t>)</a:t>
              </a:r>
              <a:endParaRPr lang="zh-CN" altLang="en-US" sz="1600" b="1" dirty="0">
                <a:solidFill>
                  <a:prstClr val="black"/>
                </a:solidFill>
                <a:ea typeface="黑体" pitchFamily="49" charset="-122"/>
              </a:endParaRPr>
            </a:p>
          </p:txBody>
        </p:sp>
        <p:sp>
          <p:nvSpPr>
            <p:cNvPr id="20" name="Text Box 22">
              <a:extLst>
                <a:ext uri="{FF2B5EF4-FFF2-40B4-BE49-F238E27FC236}">
                  <a16:creationId xmlns:a16="http://schemas.microsoft.com/office/drawing/2014/main" id="{8AEB6B0C-527D-45B9-ACCE-78253CD04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294188"/>
              <a:ext cx="850900" cy="520700"/>
            </a:xfrm>
            <a:prstGeom prst="rect">
              <a:avLst/>
            </a:prstGeom>
            <a:solidFill>
              <a:srgbClr val="CC9900"/>
            </a:solidFill>
            <a:ln w="508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en-US" sz="1600" b="1">
                  <a:solidFill>
                    <a:prstClr val="white"/>
                  </a:solidFill>
                  <a:ea typeface="黑体" pitchFamily="49" charset="-122"/>
                </a:rPr>
                <a:t>肝外</a:t>
              </a:r>
              <a:br>
                <a:rPr lang="zh-CN" altLang="en-US" sz="1600" b="1">
                  <a:solidFill>
                    <a:prstClr val="white"/>
                  </a:solidFill>
                  <a:ea typeface="黑体" pitchFamily="49" charset="-122"/>
                </a:rPr>
              </a:br>
              <a:r>
                <a:rPr lang="zh-CN" altLang="en-US" sz="1600" b="1">
                  <a:solidFill>
                    <a:prstClr val="white"/>
                  </a:solidFill>
                  <a:ea typeface="黑体" pitchFamily="49" charset="-122"/>
                </a:rPr>
                <a:t>组织</a:t>
              </a: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259A5013-AADC-40FD-A432-038BDE3D1650}"/>
                </a:ext>
              </a:extLst>
            </p:cNvPr>
            <p:cNvCxnSpPr/>
            <p:nvPr/>
          </p:nvCxnSpPr>
          <p:spPr>
            <a:xfrm flipV="1">
              <a:off x="1403350" y="3789363"/>
              <a:ext cx="0" cy="1368425"/>
            </a:xfrm>
            <a:prstGeom prst="straightConnector1">
              <a:avLst/>
            </a:prstGeom>
            <a:ln>
              <a:solidFill>
                <a:srgbClr val="80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37ECF9F-EA14-49F3-9B1C-F57FE7146E31}"/>
                </a:ext>
              </a:extLst>
            </p:cNvPr>
            <p:cNvCxnSpPr/>
            <p:nvPr/>
          </p:nvCxnSpPr>
          <p:spPr>
            <a:xfrm>
              <a:off x="1979613" y="3429000"/>
              <a:ext cx="1368425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2BA7E10-7957-43C9-B996-4B7D3CD0402B}"/>
                </a:ext>
              </a:extLst>
            </p:cNvPr>
            <p:cNvCxnSpPr/>
            <p:nvPr/>
          </p:nvCxnSpPr>
          <p:spPr>
            <a:xfrm>
              <a:off x="1979613" y="3213100"/>
              <a:ext cx="0" cy="100806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E0F97979-1A80-4DDB-A3C0-878462637886}"/>
                </a:ext>
              </a:extLst>
            </p:cNvPr>
            <p:cNvSpPr/>
            <p:nvPr/>
          </p:nvSpPr>
          <p:spPr>
            <a:xfrm>
              <a:off x="3059832" y="2996952"/>
              <a:ext cx="2376264" cy="1008112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6D716F2E-E075-4A9D-A94E-520F59D17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475" y="3141663"/>
              <a:ext cx="1847714" cy="75426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  <a:ea typeface="黑体" pitchFamily="49" charset="-122"/>
                </a:rPr>
                <a:t>胆汁</a:t>
              </a:r>
              <a:br>
                <a:rPr lang="zh-CN" altLang="en-US" sz="1600" b="1" dirty="0">
                  <a:solidFill>
                    <a:schemeClr val="bg1"/>
                  </a:solidFill>
                  <a:ea typeface="黑体" pitchFamily="49" charset="-122"/>
                </a:rPr>
              </a:br>
              <a:r>
                <a:rPr lang="zh-CN" altLang="en-US" sz="1600" b="1" dirty="0">
                  <a:solidFill>
                    <a:schemeClr val="bg1"/>
                  </a:solidFill>
                  <a:ea typeface="黑体" pitchFamily="49" charset="-122"/>
                </a:rPr>
                <a:t>胆固醇</a:t>
              </a:r>
              <a:br>
                <a:rPr lang="zh-CN" altLang="en-US" sz="1600" b="1" dirty="0">
                  <a:solidFill>
                    <a:schemeClr val="bg1"/>
                  </a:solidFill>
                  <a:ea typeface="黑体" pitchFamily="49" charset="-122"/>
                </a:rPr>
              </a:br>
              <a:r>
                <a:rPr lang="en-US" altLang="zh-CN" sz="1600" b="1" dirty="0">
                  <a:solidFill>
                    <a:schemeClr val="bg1"/>
                  </a:solidFill>
                  <a:ea typeface="黑体" pitchFamily="49" charset="-122"/>
                </a:rPr>
                <a:t>(</a:t>
              </a:r>
              <a:r>
                <a:rPr lang="zh-CN" altLang="en-US" sz="1600" b="1" dirty="0">
                  <a:solidFill>
                    <a:schemeClr val="bg1"/>
                  </a:solidFill>
                  <a:ea typeface="黑体" pitchFamily="49" charset="-122"/>
                </a:rPr>
                <a:t>约</a:t>
              </a:r>
              <a:r>
                <a:rPr lang="en-US" altLang="zh-CN" sz="1600" b="1" dirty="0">
                  <a:solidFill>
                    <a:schemeClr val="bg1"/>
                  </a:solidFill>
                  <a:ea typeface="黑体" pitchFamily="49" charset="-122"/>
                </a:rPr>
                <a:t>1000 mg/</a:t>
              </a:r>
              <a:r>
                <a:rPr lang="zh-CN" altLang="en-US" sz="1600" b="1" dirty="0">
                  <a:solidFill>
                    <a:schemeClr val="bg1"/>
                  </a:solidFill>
                  <a:ea typeface="黑体" pitchFamily="49" charset="-122"/>
                </a:rPr>
                <a:t>天</a:t>
              </a:r>
              <a:r>
                <a:rPr lang="en-US" altLang="zh-CN" sz="1600" b="1" dirty="0">
                  <a:solidFill>
                    <a:schemeClr val="bg1"/>
                  </a:solidFill>
                  <a:ea typeface="黑体" pitchFamily="49" charset="-122"/>
                </a:rPr>
                <a:t>)</a:t>
              </a:r>
            </a:p>
          </p:txBody>
        </p:sp>
      </p:grpSp>
      <p:sp>
        <p:nvSpPr>
          <p:cNvPr id="26" name="Rectangle 2">
            <a:extLst>
              <a:ext uri="{FF2B5EF4-FFF2-40B4-BE49-F238E27FC236}">
                <a16:creationId xmlns:a16="http://schemas.microsoft.com/office/drawing/2014/main" id="{B64F21C6-2665-4858-833F-EB421CDCB743}"/>
              </a:ext>
            </a:extLst>
          </p:cNvPr>
          <p:cNvSpPr txBox="1">
            <a:spLocks noChangeArrowheads="1"/>
          </p:cNvSpPr>
          <p:nvPr/>
        </p:nvSpPr>
        <p:spPr>
          <a:xfrm>
            <a:off x="310133" y="1997224"/>
            <a:ext cx="4416274" cy="452278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Calibri" panose="020F0502020204030204" pitchFamily="34" charset="0"/>
              </a:rPr>
              <a:t>依折麦布分布在小肠刷状缘并在此通过</a:t>
            </a:r>
            <a:r>
              <a:rPr lang="en-US" altLang="zh-CN" sz="2000" b="1" dirty="0">
                <a:solidFill>
                  <a:srgbClr val="002060"/>
                </a:solidFill>
                <a:latin typeface="+mn-ea"/>
                <a:ea typeface="+mn-ea"/>
                <a:cs typeface="Calibri" panose="020F0502020204030204" pitchFamily="34" charset="0"/>
              </a:rPr>
              <a:t>NPC1L1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Calibri" panose="020F0502020204030204" pitchFamily="34" charset="0"/>
              </a:rPr>
              <a:t>抑制胆固醇吸收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Calibri" panose="020F050202020403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Calibri" panose="020F0502020204030204" pitchFamily="34" charset="0"/>
              </a:rPr>
              <a:t>依折麦布抑制全部肠内胆固醇吸收的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Calibri" panose="020F0502020204030204" pitchFamily="34" charset="0"/>
              </a:rPr>
              <a:t>54%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Calibri" panose="020F0502020204030204" pitchFamily="34" charset="0"/>
              </a:rPr>
              <a:t>导致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Calibri" panose="020F0502020204030204" pitchFamily="34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Calibri" panose="020F0502020204030204" pitchFamily="34" charset="0"/>
              </a:rPr>
              <a:t>减少肠内胆固醇向肝脏输送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Calibri" panose="020F0502020204030204" pitchFamily="34" charset="0"/>
              </a:rPr>
              <a:t>减少肝脏胆固醇储存，并增加血液内的胆固醇清除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Calibri" panose="020F0502020204030204" pitchFamily="34" charset="0"/>
              </a:rPr>
              <a:t>不影响甘油三酯和脂溶性维生素的吸收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002060"/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  <a:cs typeface="Calibri" panose="020F0502020204030204" pitchFamily="34" charset="0"/>
              </a:rPr>
              <a:t>可使血清</a:t>
            </a:r>
            <a:r>
              <a:rPr lang="en-US" altLang="zh-CN" sz="2000" b="1" dirty="0">
                <a:solidFill>
                  <a:srgbClr val="002060"/>
                </a:solidFill>
                <a:latin typeface="+mn-ea"/>
                <a:ea typeface="+mn-ea"/>
                <a:cs typeface="Calibri" panose="020F0502020204030204" pitchFamily="34" charset="0"/>
              </a:rPr>
              <a:t>LDL-C </a:t>
            </a:r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  <a:cs typeface="Calibri" panose="020F0502020204030204" pitchFamily="34" charset="0"/>
              </a:rPr>
              <a:t>在他汀治疗的基础上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cs typeface="Calibri" panose="020F0502020204030204" pitchFamily="34" charset="0"/>
              </a:rPr>
              <a:t>再下降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  <a:cs typeface="Calibri" panose="020F0502020204030204" pitchFamily="34" charset="0"/>
              </a:rPr>
              <a:t>18% 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  <a:cs typeface="Calibri" panose="020F0502020204030204" pitchFamily="34" charset="0"/>
              </a:rPr>
              <a:t>左右</a:t>
            </a:r>
            <a:r>
              <a:rPr lang="zh-CN" altLang="en-US" sz="2000" b="1" dirty="0">
                <a:solidFill>
                  <a:srgbClr val="002060"/>
                </a:solidFill>
                <a:latin typeface="+mn-ea"/>
                <a:ea typeface="+mn-ea"/>
                <a:cs typeface="Calibri" panose="020F0502020204030204" pitchFamily="34" charset="0"/>
              </a:rPr>
              <a:t>，且不增加他汀类的不良反应</a:t>
            </a:r>
            <a:endParaRPr lang="en-US" altLang="zh-CN" sz="2000" b="1" dirty="0">
              <a:solidFill>
                <a:srgbClr val="002060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474"/>
            <a:ext cx="7772400" cy="700087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+mj-ea"/>
              </a:rPr>
              <a:t>调脂联合治疗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978DD4-505A-4064-BE94-999ABBF54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31" y="1083568"/>
            <a:ext cx="8176593" cy="5602982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1800"/>
              </a:spcAft>
            </a:pPr>
            <a:r>
              <a:rPr lang="zh-CN" altLang="en-US" dirty="0"/>
              <a:t>他汀联用</a:t>
            </a:r>
            <a:r>
              <a:rPr lang="en-US" altLang="zh-CN" dirty="0"/>
              <a:t>PCSK9</a:t>
            </a:r>
            <a:r>
              <a:rPr lang="zh-CN" altLang="en-US" dirty="0"/>
              <a:t>抑制剂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en-US" altLang="zh-CN" sz="2400" dirty="0"/>
              <a:t>PCSK9 </a:t>
            </a:r>
            <a:r>
              <a:rPr lang="zh-CN" altLang="en-US" sz="2400" dirty="0"/>
              <a:t>是肝脏合成的分泌型丝氨酸蛋白酶，可与</a:t>
            </a:r>
            <a:r>
              <a:rPr lang="en-US" altLang="zh-CN" sz="2400" dirty="0"/>
              <a:t>LDL </a:t>
            </a:r>
            <a:r>
              <a:rPr lang="zh-CN" altLang="en-US" sz="2400" dirty="0"/>
              <a:t>受体结合并使其降解，从而减少</a:t>
            </a:r>
            <a:r>
              <a:rPr lang="en-US" altLang="zh-CN" sz="2400" dirty="0"/>
              <a:t>LDL </a:t>
            </a:r>
            <a:r>
              <a:rPr lang="zh-CN" altLang="en-US" sz="2400" dirty="0"/>
              <a:t>受体对血清</a:t>
            </a:r>
            <a:r>
              <a:rPr lang="en-US" altLang="zh-CN" sz="2400" dirty="0"/>
              <a:t>LDL-C </a:t>
            </a:r>
            <a:r>
              <a:rPr lang="zh-CN" altLang="en-US" sz="2400" dirty="0"/>
              <a:t>的清除。</a:t>
            </a:r>
            <a:endParaRPr lang="en-US" altLang="zh-CN" sz="2400" dirty="0"/>
          </a:p>
          <a:p>
            <a:pPr lvl="1">
              <a:lnSpc>
                <a:spcPct val="100000"/>
              </a:lnSpc>
            </a:pPr>
            <a:r>
              <a:rPr lang="zh-CN" altLang="en-US" sz="2400" dirty="0"/>
              <a:t>通过抑制</a:t>
            </a:r>
            <a:r>
              <a:rPr lang="en-US" altLang="zh-CN" sz="2400" dirty="0"/>
              <a:t>PCSK9</a:t>
            </a:r>
            <a:r>
              <a:rPr lang="zh-CN" altLang="en-US" sz="2400" dirty="0"/>
              <a:t>，可阻止</a:t>
            </a:r>
            <a:r>
              <a:rPr lang="en-US" altLang="zh-CN" sz="2400" dirty="0"/>
              <a:t>LDL </a:t>
            </a:r>
            <a:r>
              <a:rPr lang="zh-CN" altLang="en-US" sz="2400" dirty="0"/>
              <a:t>受体降解，促进</a:t>
            </a:r>
            <a:r>
              <a:rPr lang="en-US" altLang="zh-CN" sz="2400" dirty="0"/>
              <a:t>LDL-C </a:t>
            </a:r>
            <a:r>
              <a:rPr lang="zh-CN" altLang="en-US" sz="2400" dirty="0"/>
              <a:t>的清除。</a:t>
            </a:r>
            <a:endParaRPr lang="en-US" altLang="zh-CN" sz="2400" dirty="0"/>
          </a:p>
          <a:p>
            <a:pPr lvl="1">
              <a:lnSpc>
                <a:spcPct val="100000"/>
              </a:lnSpc>
            </a:pPr>
            <a:r>
              <a:rPr lang="zh-CN" altLang="en-US" sz="2400" dirty="0"/>
              <a:t>可使</a:t>
            </a:r>
            <a:r>
              <a:rPr lang="en-US" altLang="zh-CN" sz="2400" dirty="0">
                <a:solidFill>
                  <a:srgbClr val="FF0000"/>
                </a:solidFill>
              </a:rPr>
              <a:t>LDL-C </a:t>
            </a:r>
            <a:r>
              <a:rPr lang="zh-CN" altLang="en-US" sz="2400" dirty="0">
                <a:solidFill>
                  <a:srgbClr val="FF0000"/>
                </a:solidFill>
              </a:rPr>
              <a:t>降低</a:t>
            </a:r>
            <a:r>
              <a:rPr lang="en-US" altLang="zh-CN" sz="2400" dirty="0">
                <a:solidFill>
                  <a:srgbClr val="FF0000"/>
                </a:solidFill>
              </a:rPr>
              <a:t>40%~70%</a:t>
            </a:r>
          </a:p>
          <a:p>
            <a:pPr lvl="1">
              <a:lnSpc>
                <a:spcPct val="100000"/>
              </a:lnSpc>
            </a:pPr>
            <a:r>
              <a:rPr lang="zh-CN" altLang="en-US" sz="2400" dirty="0"/>
              <a:t>至今尚无严重或危及生命的不良反应报道</a:t>
            </a:r>
            <a:endParaRPr lang="en-US" altLang="zh-CN" sz="2400" dirty="0"/>
          </a:p>
          <a:p>
            <a:pPr lvl="1">
              <a:lnSpc>
                <a:spcPct val="100000"/>
              </a:lnSpc>
            </a:pPr>
            <a:r>
              <a:rPr lang="zh-CN" altLang="en-US" sz="2400" dirty="0"/>
              <a:t>经生活方式加最大剂量调脂药物（如他汀</a:t>
            </a:r>
            <a:r>
              <a:rPr lang="en-US" altLang="zh-CN" sz="2400" dirty="0"/>
              <a:t>+ </a:t>
            </a:r>
            <a:r>
              <a:rPr lang="zh-CN" altLang="en-US" sz="2400" dirty="0"/>
              <a:t>依折麦布）治疗，</a:t>
            </a:r>
            <a:r>
              <a:rPr lang="en-US" altLang="zh-CN" sz="2400" dirty="0"/>
              <a:t>LDL-C </a:t>
            </a:r>
            <a:r>
              <a:rPr lang="zh-CN" altLang="en-US" sz="2400" dirty="0"/>
              <a:t>水平仍＞ </a:t>
            </a:r>
            <a:r>
              <a:rPr lang="en-US" altLang="zh-CN" sz="2400" dirty="0"/>
              <a:t>2.6 mmol/L </a:t>
            </a:r>
            <a:r>
              <a:rPr lang="zh-CN" altLang="en-US" sz="2400" dirty="0"/>
              <a:t>的</a:t>
            </a:r>
            <a:r>
              <a:rPr lang="en-US" altLang="zh-CN" sz="2400" dirty="0"/>
              <a:t>ASCVD </a:t>
            </a:r>
            <a:r>
              <a:rPr lang="zh-CN" altLang="en-US" sz="2400" dirty="0"/>
              <a:t>患者，加用</a:t>
            </a:r>
            <a:r>
              <a:rPr lang="en-US" altLang="zh-CN" sz="2400" dirty="0"/>
              <a:t>PCSK9 </a:t>
            </a:r>
            <a:r>
              <a:rPr lang="zh-CN" altLang="en-US" sz="2400" dirty="0"/>
              <a:t>抑制剂，组成不同作用机制调脂药物的三联合用。</a:t>
            </a:r>
            <a:endParaRPr lang="en-US" altLang="zh-CN" sz="2400" dirty="0"/>
          </a:p>
          <a:p>
            <a:pPr marL="457200" lvl="1" indent="0">
              <a:lnSpc>
                <a:spcPct val="100000"/>
              </a:lnSpc>
              <a:buNone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5012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474"/>
            <a:ext cx="7772400" cy="700087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+mj-ea"/>
              </a:rPr>
              <a:t>调脂联合治疗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978DD4-505A-4064-BE94-999ABBF54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1096963"/>
            <a:ext cx="7772400" cy="903287"/>
          </a:xfrm>
        </p:spPr>
        <p:txBody>
          <a:bodyPr/>
          <a:lstStyle/>
          <a:p>
            <a:r>
              <a:rPr lang="zh-CN" altLang="en-US" dirty="0"/>
              <a:t>他汀联合贝特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4085142-B71B-4939-8488-C2BAB875A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54504"/>
              </p:ext>
            </p:extLst>
          </p:nvPr>
        </p:nvGraphicFramePr>
        <p:xfrm>
          <a:off x="390525" y="1905000"/>
          <a:ext cx="8620125" cy="455564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24796">
                  <a:extLst>
                    <a:ext uri="{9D8B030D-6E8A-4147-A177-3AD203B41FA5}">
                      <a16:colId xmlns:a16="http://schemas.microsoft.com/office/drawing/2014/main" val="515013572"/>
                    </a:ext>
                  </a:extLst>
                </a:gridCol>
                <a:gridCol w="5495329">
                  <a:extLst>
                    <a:ext uri="{9D8B030D-6E8A-4147-A177-3AD203B41FA5}">
                      <a16:colId xmlns:a16="http://schemas.microsoft.com/office/drawing/2014/main" val="1850344386"/>
                    </a:ext>
                  </a:extLst>
                </a:gridCol>
              </a:tblGrid>
              <a:tr h="6864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甘油三酯</a:t>
                      </a:r>
                      <a:r>
                        <a:rPr lang="en-US" altLang="zh-CN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≥ 1.7 mmol/L</a:t>
                      </a:r>
                      <a:endParaRPr lang="zh-CN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非药物干预措施</a:t>
                      </a:r>
                      <a:endParaRPr lang="zh-CN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919342"/>
                  </a:ext>
                </a:extLst>
              </a:tr>
              <a:tr h="82844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甘油三酯轻、中度升高（</a:t>
                      </a:r>
                      <a:r>
                        <a:rPr lang="en-US" altLang="zh-CN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2.3~5.6mmol/L</a:t>
                      </a:r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经他汀治疗后，如仍不能达到目标值，可在他汀类基础上加用贝特类、高纯度鱼油制剂</a:t>
                      </a:r>
                      <a:endParaRPr lang="zh-CN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317990"/>
                  </a:ext>
                </a:extLst>
              </a:tr>
              <a:tr h="2035128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他汀类和贝特类药物代谢途径相似，均有潜在损伤肝功能的可能，并有发生肌炎和肌病的危险，合用时发生不良反应的机会增多</a:t>
                      </a:r>
                      <a:endParaRPr lang="en-US" altLang="zh-CN" sz="20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采取晨服贝特类（非诺贝特）药物、晚服他汀类药物的方式，避免血药浓度的显著升高</a:t>
                      </a:r>
                      <a:endParaRPr lang="en-US" altLang="zh-CN" sz="20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密切监测肌酶和肝酶</a:t>
                      </a:r>
                      <a:endParaRPr lang="zh-CN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54256"/>
                  </a:ext>
                </a:extLst>
              </a:tr>
              <a:tr h="10056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严重高甘油三酯血症</a:t>
                      </a:r>
                      <a:endParaRPr lang="en-US" altLang="zh-CN" sz="20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空腹</a:t>
                      </a:r>
                      <a:r>
                        <a:rPr lang="en-US" altLang="zh-CN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TG ≥ 5.7 mmol/L</a:t>
                      </a:r>
                      <a:endParaRPr lang="zh-CN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首先考虑使用主要降低</a:t>
                      </a:r>
                      <a:r>
                        <a:rPr lang="en-US" altLang="zh-CN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TG </a:t>
                      </a:r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VLDL-C </a:t>
                      </a:r>
                      <a:r>
                        <a:rPr lang="zh-CN" altLang="en-US" sz="20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的药物（如贝特类、高纯度鱼油制剂或烟酸）</a:t>
                      </a:r>
                      <a:endParaRPr lang="zh-CN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1193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DD0E24B-37E0-402A-9FE4-07A41C3E6710}"/>
              </a:ext>
            </a:extLst>
          </p:cNvPr>
          <p:cNvSpPr/>
          <p:nvPr/>
        </p:nvSpPr>
        <p:spPr>
          <a:xfrm>
            <a:off x="3457575" y="3429000"/>
            <a:ext cx="5553075" cy="1962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3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3BE2D-3908-4830-8606-B25C46AA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474"/>
            <a:ext cx="7772400" cy="700087"/>
          </a:xfrm>
        </p:spPr>
        <p:txBody>
          <a:bodyPr/>
          <a:lstStyle/>
          <a:p>
            <a:r>
              <a:rPr lang="zh-CN" altLang="en-US" sz="4800" dirty="0">
                <a:solidFill>
                  <a:srgbClr val="002060"/>
                </a:solidFill>
                <a:latin typeface="+mj-ea"/>
              </a:rPr>
              <a:t>小结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978DD4-505A-4064-BE94-999ABBF54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7" y="1439863"/>
            <a:ext cx="8002587" cy="4114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CN" altLang="en-US" sz="2800" dirty="0"/>
              <a:t>以</a:t>
            </a:r>
            <a:r>
              <a:rPr lang="en-US" altLang="zh-CN" sz="2800" dirty="0"/>
              <a:t>LDL-C</a:t>
            </a:r>
            <a:r>
              <a:rPr lang="zh-CN" altLang="en-US" sz="2800" dirty="0"/>
              <a:t>升高为特点的血脂异常是</a:t>
            </a:r>
            <a:r>
              <a:rPr lang="en-US" altLang="zh-CN" sz="2800" dirty="0"/>
              <a:t>ASCVD</a:t>
            </a:r>
            <a:r>
              <a:rPr lang="zh-CN" altLang="en-US" sz="2800" dirty="0"/>
              <a:t>重要的危险因素</a:t>
            </a:r>
            <a:endParaRPr lang="en-US" altLang="zh-CN" sz="2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CN" altLang="en-US" sz="2800" dirty="0"/>
              <a:t>降低</a:t>
            </a:r>
            <a:r>
              <a:rPr lang="en-US" altLang="zh-CN" sz="2800" dirty="0"/>
              <a:t>LDL-C</a:t>
            </a:r>
            <a:r>
              <a:rPr lang="zh-CN" altLang="en-US" sz="2800" dirty="0"/>
              <a:t>水平，可显著减少</a:t>
            </a:r>
            <a:r>
              <a:rPr lang="en-US" altLang="zh-CN" sz="2800" dirty="0"/>
              <a:t>ASCVD </a:t>
            </a:r>
            <a:r>
              <a:rPr lang="zh-CN" altLang="en-US" sz="2800" dirty="0"/>
              <a:t>的发病及死亡危险</a:t>
            </a:r>
            <a:endParaRPr lang="en-US" altLang="zh-CN" sz="2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CN" altLang="en-US" sz="2800" dirty="0"/>
              <a:t>总体心血管危险评估是血脂异常治疗决策的基础</a:t>
            </a:r>
            <a:endParaRPr lang="en-US" altLang="zh-CN" sz="2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CN" altLang="en-US" sz="2800" dirty="0"/>
              <a:t>生活方式改善及他汀药物治疗是防控</a:t>
            </a:r>
            <a:r>
              <a:rPr lang="en-US" altLang="zh-CN" sz="2800" dirty="0"/>
              <a:t>ASCVD</a:t>
            </a:r>
            <a:r>
              <a:rPr lang="zh-CN" altLang="en-US" sz="2800" dirty="0"/>
              <a:t>的核心</a:t>
            </a:r>
            <a:endParaRPr lang="en-US" altLang="zh-CN" sz="28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144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8350696" cy="7000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800" dirty="0"/>
              <a:t>Framingham</a:t>
            </a:r>
            <a:r>
              <a:rPr lang="zh-CN" altLang="zh-CN" sz="3800" dirty="0"/>
              <a:t>心脏研究极大推动了</a:t>
            </a:r>
            <a:br>
              <a:rPr lang="en-US" altLang="zh-CN" sz="3800" dirty="0"/>
            </a:br>
            <a:r>
              <a:rPr lang="zh-CN" altLang="zh-CN" sz="3800" dirty="0"/>
              <a:t>美国心脏协会防治心血管病工作</a:t>
            </a:r>
            <a:endParaRPr lang="zh-CN" altLang="en-US" sz="3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00808"/>
            <a:ext cx="8460432" cy="7200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sz="2800" dirty="0">
                <a:solidFill>
                  <a:srgbClr val="FF0000"/>
                </a:solidFill>
              </a:rPr>
              <a:t>心血管疾病的发病是多种危险因素共同作用的结果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55576" y="2492896"/>
          <a:ext cx="8064896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1957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年：发表首篇冠心病论文，并将高血压定义为≥</a:t>
                      </a: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160/95 mmHg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1960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年：吸烟被发现增加心脏病风险；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1961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年：高胆固醇水平、高血压和心电图异常被发现会增加心脏病风险；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1967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年：体力活动被发现会降低心脏病风险，而肥胖会增加风险；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1970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年：高血压被发现会增加脑卒中风险；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1970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年：房颤会增加</a:t>
                      </a: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倍的脑卒中风险；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1971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年：制定心衰临床诊断标准，沿用至今；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1976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年：建立了首个冠心病评分工具；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1976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年：绝经被发现增加心脏病风险；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年：心理因素被发现影响心脏病的发生风险；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1988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年：高密度脂蛋白胆固醇水平较高会降低死亡风险；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年：建立冠心病</a:t>
                      </a: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年风险评分工具；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年：建立心血管病</a:t>
                      </a: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年风险预测计算器，实现远期风险评估；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年：瘦素水平升高降低老年痴呆症的发生风险；</a:t>
                      </a:r>
                    </a:p>
                    <a:p>
                      <a:pPr marL="179388" indent="0">
                        <a:buFont typeface="Wingdings" pitchFamily="2" charset="2"/>
                        <a:buChar char="Ø"/>
                      </a:pPr>
                      <a:r>
                        <a:rPr lang="en-US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r>
                        <a:rPr lang="zh-CN" altLang="zh-CN" sz="1800" b="1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年：报告睡眠呼吸暂停增加脑卒中风险。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矩形: 圆角 3">
            <a:extLst>
              <a:ext uri="{FF2B5EF4-FFF2-40B4-BE49-F238E27FC236}">
                <a16:creationId xmlns:a16="http://schemas.microsoft.com/office/drawing/2014/main" id="{2F379665-9982-4A02-B976-48AD2F15D528}"/>
              </a:ext>
            </a:extLst>
          </p:cNvPr>
          <p:cNvSpPr/>
          <p:nvPr/>
        </p:nvSpPr>
        <p:spPr>
          <a:xfrm>
            <a:off x="885825" y="3105150"/>
            <a:ext cx="7502599" cy="238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83A5B78-CCCB-4C98-BBCF-26173367A0B7}"/>
              </a:ext>
            </a:extLst>
          </p:cNvPr>
          <p:cNvSpPr/>
          <p:nvPr/>
        </p:nvSpPr>
        <p:spPr>
          <a:xfrm>
            <a:off x="923925" y="4495800"/>
            <a:ext cx="7502599" cy="238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DD58E22-5A49-43EC-8CAA-3E83464A9A10}"/>
              </a:ext>
            </a:extLst>
          </p:cNvPr>
          <p:cNvSpPr/>
          <p:nvPr/>
        </p:nvSpPr>
        <p:spPr>
          <a:xfrm>
            <a:off x="933450" y="5572125"/>
            <a:ext cx="7502599" cy="238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B43EA3F-73C9-4777-B1AA-07ABC3DFBA50}"/>
              </a:ext>
            </a:extLst>
          </p:cNvPr>
          <p:cNvSpPr/>
          <p:nvPr/>
        </p:nvSpPr>
        <p:spPr>
          <a:xfrm>
            <a:off x="942975" y="5876925"/>
            <a:ext cx="7502599" cy="238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0417" y="1090766"/>
            <a:ext cx="7772400" cy="4114800"/>
          </a:xfrm>
        </p:spPr>
        <p:txBody>
          <a:bodyPr/>
          <a:lstStyle/>
          <a:p>
            <a:pPr>
              <a:buNone/>
            </a:pPr>
            <a:endParaRPr lang="en-US" altLang="zh-CN" sz="2400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/>
              <a:t>高胆固醇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/>
              <a:t>吸烟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/>
              <a:t>糖尿病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/>
              <a:t>高血压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/>
              <a:t>腹型肥胖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/>
              <a:t>缺乏运动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/>
              <a:t>饮食缺少蔬菜水果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/>
              <a:t>精神紧张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400" dirty="0"/>
              <a:t>大量饮酒</a:t>
            </a:r>
          </a:p>
        </p:txBody>
      </p:sp>
      <p:sp>
        <p:nvSpPr>
          <p:cNvPr id="5" name="单圆角矩形 4"/>
          <p:cNvSpPr/>
          <p:nvPr/>
        </p:nvSpPr>
        <p:spPr>
          <a:xfrm>
            <a:off x="3470223" y="2263515"/>
            <a:ext cx="5673777" cy="4477853"/>
          </a:xfrm>
          <a:prstGeom prst="snipRound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600" dirty="0">
                <a:solidFill>
                  <a:srgbClr val="002060"/>
                </a:solidFill>
              </a:rPr>
              <a:t>      近</a:t>
            </a:r>
            <a:r>
              <a:rPr lang="en-US" altLang="zh-CN" sz="2600" dirty="0">
                <a:solidFill>
                  <a:srgbClr val="002060"/>
                </a:solidFill>
              </a:rPr>
              <a:t>40</a:t>
            </a:r>
            <a:r>
              <a:rPr lang="zh-CN" altLang="en-US" sz="2600" dirty="0">
                <a:solidFill>
                  <a:srgbClr val="002060"/>
                </a:solidFill>
              </a:rPr>
              <a:t>年来美国心血管疾病死亡率下降了</a:t>
            </a:r>
            <a:r>
              <a:rPr lang="en-US" altLang="zh-CN" sz="2600" dirty="0">
                <a:solidFill>
                  <a:srgbClr val="002060"/>
                </a:solidFill>
              </a:rPr>
              <a:t>25%</a:t>
            </a:r>
            <a:r>
              <a:rPr lang="zh-CN" altLang="en-US" sz="2600" dirty="0">
                <a:solidFill>
                  <a:srgbClr val="002060"/>
                </a:solidFill>
              </a:rPr>
              <a:t>：</a:t>
            </a:r>
            <a:r>
              <a:rPr lang="en-US" altLang="zh-CN" sz="2600" dirty="0">
                <a:solidFill>
                  <a:srgbClr val="002060"/>
                </a:solidFill>
              </a:rPr>
              <a:t>44%-76%</a:t>
            </a:r>
            <a:r>
              <a:rPr lang="zh-CN" altLang="en-US" sz="2600" dirty="0">
                <a:solidFill>
                  <a:srgbClr val="002060"/>
                </a:solidFill>
              </a:rPr>
              <a:t>归功于心血管危险因素的控制，只有</a:t>
            </a:r>
            <a:r>
              <a:rPr lang="en-US" altLang="zh-CN" sz="2600" dirty="0">
                <a:solidFill>
                  <a:srgbClr val="002060"/>
                </a:solidFill>
              </a:rPr>
              <a:t>23%-47%</a:t>
            </a:r>
            <a:r>
              <a:rPr lang="zh-CN" altLang="en-US" sz="2600" dirty="0">
                <a:solidFill>
                  <a:srgbClr val="002060"/>
                </a:solidFill>
              </a:rPr>
              <a:t>与治疗相关。</a:t>
            </a:r>
            <a:endParaRPr lang="en-US" altLang="zh-CN" sz="2600" dirty="0">
              <a:solidFill>
                <a:srgbClr val="002060"/>
              </a:solidFill>
            </a:endParaRPr>
          </a:p>
          <a:p>
            <a:r>
              <a:rPr lang="zh-CN" altLang="en-US" sz="2600" dirty="0">
                <a:solidFill>
                  <a:srgbClr val="002060"/>
                </a:solidFill>
              </a:rPr>
              <a:t>     其中控制血压达标、</a:t>
            </a:r>
            <a:r>
              <a:rPr lang="zh-CN" altLang="en-US" sz="2600" dirty="0">
                <a:solidFill>
                  <a:srgbClr val="FF0000"/>
                </a:solidFill>
              </a:rPr>
              <a:t>控制胆固醇达标</a:t>
            </a:r>
            <a:r>
              <a:rPr lang="zh-CN" altLang="en-US" sz="2600" dirty="0">
                <a:solidFill>
                  <a:srgbClr val="002060"/>
                </a:solidFill>
              </a:rPr>
              <a:t>以及吸烟率下降功不可没，</a:t>
            </a:r>
            <a:r>
              <a:rPr lang="zh-CN" altLang="en-US" sz="2600" dirty="0">
                <a:solidFill>
                  <a:srgbClr val="FF0000"/>
                </a:solidFill>
              </a:rPr>
              <a:t>贡献值分别为降低胆固醇</a:t>
            </a:r>
            <a:r>
              <a:rPr lang="en-US" altLang="zh-CN" sz="2600" dirty="0">
                <a:solidFill>
                  <a:srgbClr val="FF0000"/>
                </a:solidFill>
              </a:rPr>
              <a:t>24%</a:t>
            </a:r>
            <a:r>
              <a:rPr lang="zh-CN" altLang="en-US" sz="2600" dirty="0">
                <a:solidFill>
                  <a:srgbClr val="002060"/>
                </a:solidFill>
              </a:rPr>
              <a:t>、降低血压</a:t>
            </a:r>
            <a:r>
              <a:rPr lang="en-US" altLang="zh-CN" sz="2600" dirty="0">
                <a:solidFill>
                  <a:srgbClr val="002060"/>
                </a:solidFill>
              </a:rPr>
              <a:t>20%</a:t>
            </a:r>
            <a:r>
              <a:rPr lang="zh-CN" altLang="en-US" sz="2600" dirty="0">
                <a:solidFill>
                  <a:srgbClr val="002060"/>
                </a:solidFill>
              </a:rPr>
              <a:t>、减少吸烟</a:t>
            </a:r>
            <a:r>
              <a:rPr lang="en-US" altLang="zh-CN" sz="2600" dirty="0">
                <a:solidFill>
                  <a:srgbClr val="002060"/>
                </a:solidFill>
              </a:rPr>
              <a:t>12%</a:t>
            </a:r>
            <a:r>
              <a:rPr lang="zh-CN" altLang="en-US" sz="2600" dirty="0">
                <a:solidFill>
                  <a:srgbClr val="002060"/>
                </a:solidFill>
              </a:rPr>
              <a:t>。增加体育锻炼</a:t>
            </a:r>
            <a:r>
              <a:rPr lang="en-US" altLang="zh-CN" sz="2600" dirty="0">
                <a:solidFill>
                  <a:srgbClr val="002060"/>
                </a:solidFill>
              </a:rPr>
              <a:t>5% </a:t>
            </a:r>
            <a:endParaRPr lang="zh-CN" altLang="en-US" sz="2600" dirty="0">
              <a:solidFill>
                <a:srgbClr val="00206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174DE0D-6522-4D55-AF65-35CC5BEE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44" y="377962"/>
            <a:ext cx="8270823" cy="700087"/>
          </a:xfrm>
        </p:spPr>
        <p:txBody>
          <a:bodyPr/>
          <a:lstStyle/>
          <a:p>
            <a:r>
              <a:rPr lang="zh-CN" altLang="en-US" sz="4000" dirty="0"/>
              <a:t>目前已知的</a:t>
            </a:r>
            <a:r>
              <a:rPr lang="en-US" altLang="zh-CN" sz="4000" dirty="0"/>
              <a:t>9</a:t>
            </a:r>
            <a:r>
              <a:rPr lang="zh-CN" altLang="en-US" sz="4000" dirty="0"/>
              <a:t>种传统心血管危险因素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6356" y="494248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4000" dirty="0"/>
              <a:t>动脉粥样硬化性心脑血管疾病</a:t>
            </a:r>
            <a:br>
              <a:rPr lang="en-US" altLang="zh-CN" sz="4000" dirty="0"/>
            </a:br>
            <a:r>
              <a:rPr lang="en-US" altLang="zh-CN" sz="4000" dirty="0"/>
              <a:t>ASCVD</a:t>
            </a:r>
            <a:endParaRPr lang="zh-CN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214282" y="64293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 err="1">
                <a:solidFill>
                  <a:prstClr val="black"/>
                </a:solidFill>
              </a:rPr>
              <a:t>Thromb</a:t>
            </a:r>
            <a:r>
              <a:rPr lang="en-US" altLang="zh-CN" sz="1200" dirty="0">
                <a:solidFill>
                  <a:prstClr val="black"/>
                </a:solidFill>
              </a:rPr>
              <a:t> Res..2014 Nov;134(5):931-8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57008"/>
            <a:ext cx="4074549" cy="380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8689" y="2099432"/>
            <a:ext cx="4334945" cy="368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7999" y="6433066"/>
            <a:ext cx="25212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L.CN.MKT.GM.08.2015.3759</a:t>
            </a:r>
          </a:p>
        </p:txBody>
      </p:sp>
    </p:spTree>
    <p:extLst>
      <p:ext uri="{BB962C8B-B14F-4D97-AF65-F5344CB8AC3E}">
        <p14:creationId xmlns:p14="http://schemas.microsoft.com/office/powerpoint/2010/main" val="128906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C8F48-7995-4A5C-96DA-F14A0BF8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8021"/>
            <a:ext cx="7772400" cy="700087"/>
          </a:xfrm>
        </p:spPr>
        <p:txBody>
          <a:bodyPr/>
          <a:lstStyle/>
          <a:p>
            <a:r>
              <a:rPr lang="zh-CN" altLang="en-US" dirty="0"/>
              <a:t>调脂治疗！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538A5B-61A4-4E9B-8323-39157816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18" y="1481403"/>
            <a:ext cx="7772400" cy="4784486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+mn-ea"/>
              </a:rPr>
              <a:t>中国成人血脂异常防治指南（</a:t>
            </a:r>
            <a:r>
              <a:rPr lang="en-US" altLang="zh-CN" sz="2400" dirty="0">
                <a:latin typeface="+mn-ea"/>
              </a:rPr>
              <a:t>2016 </a:t>
            </a:r>
            <a:r>
              <a:rPr lang="zh-CN" altLang="en-US" sz="2400" dirty="0">
                <a:latin typeface="+mn-ea"/>
              </a:rPr>
              <a:t>年修订版）</a:t>
            </a:r>
            <a:endParaRPr lang="en-US" altLang="zh-CN" sz="24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+mn-ea"/>
              </a:rPr>
              <a:t>欧训心脏病学会／欧训动脉粥样硬化学会血脂异常管理指南</a:t>
            </a:r>
            <a:r>
              <a:rPr lang="en-US" altLang="zh-CN" sz="2400" dirty="0">
                <a:latin typeface="+mn-ea"/>
              </a:rPr>
              <a:t>(2016)</a:t>
            </a: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+mn-ea"/>
              </a:rPr>
              <a:t>2017</a:t>
            </a:r>
            <a:r>
              <a:rPr lang="zh-CN" altLang="en-US" sz="2400" dirty="0">
                <a:latin typeface="+mn-ea"/>
              </a:rPr>
              <a:t>年</a:t>
            </a:r>
            <a:r>
              <a:rPr lang="en-US" altLang="zh-CN" sz="2400" dirty="0">
                <a:latin typeface="+mn-ea"/>
              </a:rPr>
              <a:t>AACE/ACE </a:t>
            </a:r>
            <a:r>
              <a:rPr lang="zh-CN" altLang="en-US" sz="2400" dirty="0">
                <a:latin typeface="+mn-ea"/>
              </a:rPr>
              <a:t>血脂异常管理与动脉粥样硬化疾病预防指南</a:t>
            </a:r>
            <a:endParaRPr lang="en-US" altLang="zh-CN" sz="24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+mn-ea"/>
              </a:rPr>
              <a:t>ACC/AHA</a:t>
            </a:r>
            <a:r>
              <a:rPr lang="zh-CN" altLang="en-US" sz="2400" dirty="0">
                <a:latin typeface="+mn-ea"/>
              </a:rPr>
              <a:t>胆固醇管理指南解读与联合降脂治疗探讨</a:t>
            </a:r>
            <a:r>
              <a:rPr lang="en-US" altLang="zh-CN" sz="2400" dirty="0">
                <a:latin typeface="+mn-ea"/>
              </a:rPr>
              <a:t>(2018)</a:t>
            </a: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+mn-ea"/>
              </a:rPr>
              <a:t>动脉粥样硬化患者甘油三酯增高的血脂异常防治中国专家共识（</a:t>
            </a:r>
            <a:r>
              <a:rPr lang="en-US" altLang="zh-CN" sz="2400" dirty="0">
                <a:latin typeface="+mn-ea"/>
              </a:rPr>
              <a:t>2019</a:t>
            </a:r>
            <a:r>
              <a:rPr lang="zh-CN" altLang="en-US" sz="2400" dirty="0">
                <a:latin typeface="+mn-ea"/>
              </a:rPr>
              <a:t>）</a:t>
            </a:r>
            <a:endParaRPr lang="en-US" altLang="zh-CN" sz="24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+mn-ea"/>
              </a:rPr>
              <a:t>血脂异常老年人使用他汀类药物中国专家共识（</a:t>
            </a:r>
            <a:r>
              <a:rPr lang="en-US" altLang="zh-CN" sz="2400" dirty="0">
                <a:latin typeface="+mn-ea"/>
              </a:rPr>
              <a:t>2015</a:t>
            </a:r>
            <a:r>
              <a:rPr lang="zh-CN" altLang="en-US" sz="2400" dirty="0">
                <a:latin typeface="+mn-ea"/>
              </a:rPr>
              <a:t>）</a:t>
            </a:r>
            <a:endParaRPr lang="en-US" altLang="zh-CN" sz="2400" dirty="0">
              <a:latin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+mn-ea"/>
              </a:rPr>
              <a:t>血脂异常基层诊疗指南（</a:t>
            </a:r>
            <a:r>
              <a:rPr lang="en-US" altLang="zh-CN" sz="2400" dirty="0">
                <a:latin typeface="+mn-ea"/>
              </a:rPr>
              <a:t>2019</a:t>
            </a:r>
            <a:r>
              <a:rPr lang="zh-CN" altLang="en-US" sz="2400" dirty="0">
                <a:latin typeface="+mn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5549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D5FF16-3DFC-49B0-9C4B-7FE470DC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700087"/>
          </a:xfrm>
        </p:spPr>
        <p:txBody>
          <a:bodyPr/>
          <a:lstStyle/>
          <a:p>
            <a:r>
              <a:rPr lang="zh-CN" altLang="en-US" dirty="0"/>
              <a:t>血脂异常筛查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32A124-7236-4F35-B715-139818BF5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401763"/>
            <a:ext cx="7772400" cy="2674937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+mn-ea"/>
              </a:rPr>
              <a:t>重点对象：</a:t>
            </a:r>
            <a:endParaRPr lang="en-US" altLang="zh-CN" sz="2800" dirty="0">
              <a:solidFill>
                <a:srgbClr val="002060"/>
              </a:solidFill>
              <a:latin typeface="+mn-ea"/>
            </a:endParaRPr>
          </a:p>
          <a:p>
            <a:pPr marL="4572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2060"/>
                </a:solidFill>
                <a:latin typeface="QKVTJB+ËÎÌå"/>
                <a:cs typeface="QKVTJB+ËÎÌå"/>
              </a:rPr>
              <a:t>有</a:t>
            </a:r>
            <a:r>
              <a:rPr lang="en-US" altLang="zh-CN" sz="2000" dirty="0">
                <a:solidFill>
                  <a:srgbClr val="002060"/>
                </a:solidFill>
                <a:latin typeface="HKJMBT+ËÎÌå"/>
                <a:cs typeface="HKJMBT+ËÎÌå"/>
              </a:rPr>
              <a:t>ASCVD</a:t>
            </a:r>
            <a:r>
              <a:rPr lang="en-US" altLang="zh-CN" sz="2000" spc="-47" dirty="0">
                <a:solidFill>
                  <a:srgbClr val="002060"/>
                </a:solidFill>
                <a:latin typeface="HKJMBT+ËÎÌå"/>
                <a:cs typeface="HKJMBT+ËÎÌå"/>
              </a:rPr>
              <a:t> </a:t>
            </a:r>
            <a:r>
              <a:rPr lang="zh-CN" altLang="en-US" sz="2000" dirty="0">
                <a:solidFill>
                  <a:srgbClr val="002060"/>
                </a:solidFill>
                <a:latin typeface="QKVTJB+ËÎÌå"/>
                <a:cs typeface="QKVTJB+ËÎÌå"/>
              </a:rPr>
              <a:t>病史者</a:t>
            </a:r>
            <a:endParaRPr lang="en-US" altLang="zh-CN" sz="2000" dirty="0">
              <a:solidFill>
                <a:srgbClr val="002060"/>
              </a:solidFill>
              <a:latin typeface="QKVTJB+ËÎÌå"/>
              <a:cs typeface="QKVTJB+ËÎÌå"/>
            </a:endParaRPr>
          </a:p>
          <a:p>
            <a:pPr marL="4572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2060"/>
                </a:solidFill>
                <a:latin typeface="QKVTJB+ËÎÌå"/>
                <a:cs typeface="QKVTJB+ËÎÌå"/>
              </a:rPr>
              <a:t>存在多项</a:t>
            </a:r>
            <a:r>
              <a:rPr lang="en-US" altLang="zh-CN" sz="2000" dirty="0">
                <a:solidFill>
                  <a:srgbClr val="002060"/>
                </a:solidFill>
                <a:latin typeface="HKJMBT+ËÎÌå"/>
                <a:cs typeface="HKJMBT+ËÎÌå"/>
              </a:rPr>
              <a:t>ASCVD</a:t>
            </a:r>
            <a:r>
              <a:rPr lang="zh-CN" altLang="en-US" sz="2000" spc="-46" dirty="0">
                <a:solidFill>
                  <a:srgbClr val="002060"/>
                </a:solidFill>
                <a:latin typeface="HKJMBT+ËÎÌå"/>
                <a:cs typeface="HKJMBT+ËÎÌå"/>
              </a:rPr>
              <a:t> </a:t>
            </a:r>
            <a:r>
              <a:rPr lang="zh-CN" altLang="en-US" sz="2000" dirty="0">
                <a:solidFill>
                  <a:srgbClr val="002060"/>
                </a:solidFill>
                <a:latin typeface="QKVTJB+ËÎÌå"/>
                <a:cs typeface="QKVTJB+ËÎÌå"/>
              </a:rPr>
              <a:t>危险因素（如高血压、糖尿病、肥胖、吸烟）的人群</a:t>
            </a:r>
            <a:endParaRPr lang="en-US" altLang="zh-CN" sz="2000" dirty="0">
              <a:solidFill>
                <a:srgbClr val="002060"/>
              </a:solidFill>
              <a:latin typeface="QKVTJB+ËÎÌå"/>
              <a:cs typeface="QKVTJB+ËÎÌå"/>
            </a:endParaRPr>
          </a:p>
          <a:p>
            <a:pPr marL="4572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2060"/>
                </a:solidFill>
                <a:latin typeface="QKVTJB+ËÎÌå"/>
                <a:cs typeface="QKVTJB+ËÎÌå"/>
              </a:rPr>
              <a:t>有早发性心血管病家族史者（指男性一级直系亲属在</a:t>
            </a:r>
            <a:r>
              <a:rPr lang="en-US" altLang="zh-CN" sz="2000" dirty="0">
                <a:solidFill>
                  <a:srgbClr val="002060"/>
                </a:solidFill>
                <a:latin typeface="HKJMBT+ËÎÌå"/>
                <a:cs typeface="HKJMBT+ËÎÌå"/>
              </a:rPr>
              <a:t>55</a:t>
            </a:r>
            <a:r>
              <a:rPr lang="zh-CN" altLang="en-US" sz="2000" dirty="0">
                <a:solidFill>
                  <a:srgbClr val="002060"/>
                </a:solidFill>
                <a:latin typeface="QKVTJB+ËÎÌå"/>
                <a:cs typeface="QKVTJB+ËÎÌå"/>
              </a:rPr>
              <a:t>岁前或女性一级直系亲属在</a:t>
            </a:r>
            <a:r>
              <a:rPr lang="en-US" altLang="zh-CN" sz="2000" dirty="0">
                <a:solidFill>
                  <a:srgbClr val="002060"/>
                </a:solidFill>
                <a:latin typeface="HKJMBT+ËÎÌå"/>
                <a:cs typeface="HKJMBT+ËÎÌå"/>
              </a:rPr>
              <a:t>65</a:t>
            </a:r>
            <a:r>
              <a:rPr lang="zh-CN" altLang="en-US" sz="2000" spc="-40" dirty="0">
                <a:solidFill>
                  <a:srgbClr val="002060"/>
                </a:solidFill>
                <a:latin typeface="HKJMBT+ËÎÌå"/>
                <a:cs typeface="HKJMBT+ËÎÌå"/>
              </a:rPr>
              <a:t> </a:t>
            </a:r>
            <a:r>
              <a:rPr lang="zh-CN" altLang="en-US" sz="2000" dirty="0">
                <a:solidFill>
                  <a:srgbClr val="002060"/>
                </a:solidFill>
                <a:latin typeface="QKVTJB+ËÎÌå"/>
                <a:cs typeface="QKVTJB+ËÎÌå"/>
              </a:rPr>
              <a:t>岁前患缺血性心血管病），或有家族性高脂血症患者</a:t>
            </a:r>
            <a:endParaRPr lang="en-US" altLang="zh-CN" sz="2000" dirty="0">
              <a:solidFill>
                <a:srgbClr val="002060"/>
              </a:solidFill>
              <a:latin typeface="QKVTJB+ËÎÌå"/>
              <a:cs typeface="QKVTJB+ËÎÌå"/>
            </a:endParaRPr>
          </a:p>
          <a:p>
            <a:pPr marL="457200" lvl="1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2060"/>
                </a:solidFill>
                <a:latin typeface="QKVTJB+ËÎÌå"/>
                <a:cs typeface="QKVTJB+ËÎÌå"/>
              </a:rPr>
              <a:t>皮肤或肌腱黄色瘤及跟腱增厚者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A29C55F-90D5-47C2-9AAB-949E77676839}"/>
              </a:ext>
            </a:extLst>
          </p:cNvPr>
          <p:cNvSpPr txBox="1">
            <a:spLocks/>
          </p:cNvSpPr>
          <p:nvPr/>
        </p:nvSpPr>
        <p:spPr bwMode="auto">
          <a:xfrm>
            <a:off x="693738" y="4297363"/>
            <a:ext cx="7772400" cy="181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u"/>
              <a:defRPr sz="32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0066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</a:defRPr>
            </a:lvl3pPr>
            <a:lvl4pPr marL="1600200" indent="-228600" algn="just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000066"/>
                </a:solidFill>
                <a:latin typeface="+mn-lt"/>
                <a:ea typeface="+mn-ea"/>
              </a:defRPr>
            </a:lvl4pPr>
            <a:lvl5pPr marL="2057400" indent="-228600" algn="just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+mn-lt"/>
                <a:ea typeface="+mn-ea"/>
              </a:defRPr>
            </a:lvl5pPr>
            <a:lvl6pPr marL="2514600" indent="-228600" algn="just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+mn-lt"/>
                <a:ea typeface="+mn-ea"/>
              </a:defRPr>
            </a:lvl6pPr>
            <a:lvl7pPr marL="2971800" indent="-228600" algn="just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+mn-lt"/>
                <a:ea typeface="+mn-ea"/>
              </a:defRPr>
            </a:lvl7pPr>
            <a:lvl8pPr marL="3429000" indent="-228600" algn="just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+mn-lt"/>
                <a:ea typeface="+mn-ea"/>
              </a:defRPr>
            </a:lvl8pPr>
            <a:lvl9pPr marL="3886200" indent="-228600" algn="just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+mn-lt"/>
                <a:ea typeface="+mn-ea"/>
              </a:defRPr>
            </a:lvl9pPr>
          </a:lstStyle>
          <a:p>
            <a:pPr marL="0">
              <a:lnSpc>
                <a:spcPct val="100000"/>
              </a:lnSpc>
              <a:spcBef>
                <a:spcPct val="0"/>
              </a:spcBef>
            </a:pPr>
            <a:r>
              <a:rPr lang="zh-CN" altLang="en-US" sz="2800" kern="0" dirty="0">
                <a:solidFill>
                  <a:srgbClr val="002060"/>
                </a:solidFill>
                <a:latin typeface="+mn-ea"/>
              </a:rPr>
              <a:t>筛查频率：</a:t>
            </a:r>
            <a:endParaRPr lang="en-US" altLang="zh-CN" sz="2800" kern="0" dirty="0">
              <a:solidFill>
                <a:srgbClr val="002060"/>
              </a:solidFill>
              <a:latin typeface="+mn-ea"/>
            </a:endParaRPr>
          </a:p>
          <a:p>
            <a:pPr marL="400050"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建议</a:t>
            </a:r>
            <a:r>
              <a:rPr lang="en-US" altLang="zh-CN" sz="2000" kern="0" dirty="0">
                <a:solidFill>
                  <a:srgbClr val="002060"/>
                </a:solidFill>
                <a:latin typeface="+mn-ea"/>
                <a:cs typeface="HKJMBT+ËÎÌå"/>
              </a:rPr>
              <a:t>20~40</a:t>
            </a:r>
            <a:r>
              <a:rPr lang="zh-CN" altLang="en-US" sz="2000" kern="0" spc="-31" dirty="0">
                <a:solidFill>
                  <a:srgbClr val="002060"/>
                </a:solidFill>
                <a:latin typeface="+mn-ea"/>
                <a:cs typeface="HKJMBT+ËÎÌå"/>
              </a:rPr>
              <a:t> </a:t>
            </a: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岁成年人至少每</a:t>
            </a:r>
            <a:r>
              <a:rPr lang="en-US" altLang="zh-CN" sz="2000" kern="0" dirty="0">
                <a:solidFill>
                  <a:srgbClr val="002060"/>
                </a:solidFill>
                <a:latin typeface="+mn-ea"/>
                <a:cs typeface="HKJMBT+ËÎÌå"/>
              </a:rPr>
              <a:t>5</a:t>
            </a:r>
            <a:r>
              <a:rPr lang="zh-CN" altLang="en-US" sz="2000" kern="0" spc="-32" dirty="0">
                <a:solidFill>
                  <a:srgbClr val="002060"/>
                </a:solidFill>
                <a:latin typeface="+mn-ea"/>
                <a:cs typeface="HKJMBT+ËÎÌå"/>
              </a:rPr>
              <a:t> </a:t>
            </a: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年测量</a:t>
            </a:r>
            <a:r>
              <a:rPr lang="en-US" altLang="zh-CN" sz="2000" kern="0" dirty="0">
                <a:solidFill>
                  <a:srgbClr val="002060"/>
                </a:solidFill>
                <a:latin typeface="+mn-ea"/>
                <a:cs typeface="HKJMBT+ËÎÌå"/>
              </a:rPr>
              <a:t>1</a:t>
            </a: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次血脂</a:t>
            </a:r>
            <a:endParaRPr lang="en-US" altLang="zh-CN" sz="2000" kern="0" dirty="0">
              <a:solidFill>
                <a:srgbClr val="002060"/>
              </a:solidFill>
              <a:latin typeface="+mn-ea"/>
              <a:cs typeface="QKVTJB+ËÎÌå"/>
            </a:endParaRPr>
          </a:p>
          <a:p>
            <a:pPr marL="400050"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建议</a:t>
            </a:r>
            <a:r>
              <a:rPr lang="en-US" altLang="zh-CN" sz="2000" kern="0" dirty="0">
                <a:solidFill>
                  <a:srgbClr val="002060"/>
                </a:solidFill>
                <a:latin typeface="+mn-ea"/>
                <a:cs typeface="HKJMBT+ËÎÌå"/>
              </a:rPr>
              <a:t>40</a:t>
            </a:r>
            <a:r>
              <a:rPr lang="zh-CN" altLang="en-US" sz="2000" kern="0" spc="-28" dirty="0">
                <a:solidFill>
                  <a:srgbClr val="002060"/>
                </a:solidFill>
                <a:latin typeface="+mn-ea"/>
                <a:cs typeface="HKJMBT+ËÎÌå"/>
              </a:rPr>
              <a:t> </a:t>
            </a: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岁以上男性和绝经期后女性每年检测血脂</a:t>
            </a:r>
            <a:endParaRPr lang="en-US" altLang="zh-CN" sz="2000" kern="0" dirty="0">
              <a:solidFill>
                <a:srgbClr val="002060"/>
              </a:solidFill>
              <a:latin typeface="+mn-ea"/>
              <a:cs typeface="QKVTJB+ËÎÌå"/>
            </a:endParaRPr>
          </a:p>
          <a:p>
            <a:pPr marL="400050" lvl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kern="0" dirty="0">
                <a:solidFill>
                  <a:srgbClr val="002060"/>
                </a:solidFill>
                <a:latin typeface="+mn-ea"/>
                <a:cs typeface="HKJMBT+ËÎÌå"/>
              </a:rPr>
              <a:t>ASCVD</a:t>
            </a:r>
            <a:r>
              <a:rPr lang="zh-CN" altLang="en-US" sz="2000" kern="0" spc="-46" dirty="0">
                <a:solidFill>
                  <a:srgbClr val="002060"/>
                </a:solidFill>
                <a:latin typeface="+mn-ea"/>
                <a:cs typeface="HKJMBT+ËÎÌå"/>
              </a:rPr>
              <a:t> </a:t>
            </a: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患者及其高危人群，应每</a:t>
            </a:r>
            <a:r>
              <a:rPr lang="en-US" altLang="zh-CN" sz="2000" kern="0" dirty="0">
                <a:solidFill>
                  <a:srgbClr val="002060"/>
                </a:solidFill>
                <a:latin typeface="+mn-ea"/>
                <a:cs typeface="HKJMBT+ËÎÌå"/>
              </a:rPr>
              <a:t>3~6</a:t>
            </a:r>
            <a:r>
              <a:rPr lang="zh-CN" altLang="en-US" sz="2000" kern="0" spc="-26" dirty="0">
                <a:solidFill>
                  <a:srgbClr val="002060"/>
                </a:solidFill>
                <a:latin typeface="+mn-ea"/>
                <a:cs typeface="HKJMBT+ËÎÌå"/>
              </a:rPr>
              <a:t> </a:t>
            </a: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个月测定</a:t>
            </a:r>
            <a:r>
              <a:rPr lang="en-US" altLang="zh-CN" sz="2000" kern="0" dirty="0">
                <a:solidFill>
                  <a:srgbClr val="002060"/>
                </a:solidFill>
                <a:latin typeface="+mn-ea"/>
                <a:cs typeface="HKJMBT+ËÎÌå"/>
              </a:rPr>
              <a:t>1</a:t>
            </a:r>
            <a:r>
              <a:rPr lang="zh-CN" altLang="en-US" sz="2000" kern="0" spc="-20" dirty="0">
                <a:solidFill>
                  <a:srgbClr val="002060"/>
                </a:solidFill>
                <a:latin typeface="+mn-ea"/>
                <a:cs typeface="HKJMBT+ËÎÌå"/>
              </a:rPr>
              <a:t> </a:t>
            </a: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次血脂</a:t>
            </a:r>
            <a:endParaRPr lang="en-US" altLang="zh-CN" sz="2000" kern="0" dirty="0">
              <a:solidFill>
                <a:srgbClr val="002060"/>
              </a:solidFill>
              <a:latin typeface="+mn-ea"/>
              <a:cs typeface="QKVTJB+ËÎÌå"/>
            </a:endParaRPr>
          </a:p>
          <a:p>
            <a:pPr marL="400050" lvl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因</a:t>
            </a:r>
            <a:r>
              <a:rPr lang="en-US" altLang="zh-CN" sz="2000" kern="0" dirty="0">
                <a:solidFill>
                  <a:srgbClr val="002060"/>
                </a:solidFill>
                <a:latin typeface="+mn-ea"/>
                <a:cs typeface="HKJMBT+ËÎÌå"/>
              </a:rPr>
              <a:t>ASCVD</a:t>
            </a:r>
            <a:r>
              <a:rPr lang="zh-CN" altLang="en-US" sz="2000" kern="0" spc="-35" dirty="0">
                <a:solidFill>
                  <a:srgbClr val="002060"/>
                </a:solidFill>
                <a:latin typeface="+mn-ea"/>
                <a:cs typeface="HKJMBT+ËÎÌå"/>
              </a:rPr>
              <a:t> </a:t>
            </a: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住院患者，应在入院时或入院</a:t>
            </a:r>
            <a:r>
              <a:rPr lang="en-US" altLang="zh-CN" sz="2000" kern="0" dirty="0">
                <a:solidFill>
                  <a:srgbClr val="002060"/>
                </a:solidFill>
                <a:latin typeface="+mn-ea"/>
                <a:cs typeface="HKJMBT+ËÎÌå"/>
              </a:rPr>
              <a:t>24</a:t>
            </a:r>
            <a:r>
              <a:rPr lang="zh-CN" altLang="en-US" sz="2000" kern="0" spc="-18" dirty="0">
                <a:solidFill>
                  <a:srgbClr val="002060"/>
                </a:solidFill>
                <a:latin typeface="+mn-ea"/>
                <a:cs typeface="HKJMBT+ËÎÌå"/>
              </a:rPr>
              <a:t> </a:t>
            </a:r>
            <a:r>
              <a:rPr lang="en-US" altLang="zh-CN" sz="2000" kern="0" dirty="0">
                <a:solidFill>
                  <a:srgbClr val="002060"/>
                </a:solidFill>
                <a:latin typeface="+mn-ea"/>
                <a:cs typeface="HKJMBT+ËÎÌå"/>
              </a:rPr>
              <a:t>h </a:t>
            </a:r>
            <a:r>
              <a:rPr lang="zh-CN" altLang="en-US" sz="2000" kern="0" dirty="0">
                <a:solidFill>
                  <a:srgbClr val="002060"/>
                </a:solidFill>
                <a:latin typeface="+mn-ea"/>
                <a:cs typeface="QKVTJB+ËÎÌå"/>
              </a:rPr>
              <a:t>内检测血脂。</a:t>
            </a:r>
          </a:p>
          <a:p>
            <a:pPr>
              <a:lnSpc>
                <a:spcPct val="100000"/>
              </a:lnSpc>
            </a:pPr>
            <a:endParaRPr lang="zh-CN" altLang="en-US" sz="2000" kern="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1F390B9-EDF6-4CCD-A7AA-9130D78665BF}"/>
              </a:ext>
            </a:extLst>
          </p:cNvPr>
          <p:cNvSpPr/>
          <p:nvPr/>
        </p:nvSpPr>
        <p:spPr>
          <a:xfrm>
            <a:off x="2828925" y="2143124"/>
            <a:ext cx="5400675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3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20936-F06F-41E5-9E7A-9D2320F1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0508"/>
            <a:ext cx="7772400" cy="700087"/>
          </a:xfrm>
        </p:spPr>
        <p:txBody>
          <a:bodyPr/>
          <a:lstStyle/>
          <a:p>
            <a:r>
              <a:rPr lang="zh-CN" altLang="en-US" dirty="0"/>
              <a:t>调脂治疗的核心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DAA644F-6049-49F7-AD1C-DF73BDB5F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38157"/>
              </p:ext>
            </p:extLst>
          </p:nvPr>
        </p:nvGraphicFramePr>
        <p:xfrm>
          <a:off x="303212" y="1228573"/>
          <a:ext cx="8526463" cy="480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8B8E085-4C6C-4703-BBB5-458DFD0FB2CF}"/>
              </a:ext>
            </a:extLst>
          </p:cNvPr>
          <p:cNvSpPr/>
          <p:nvPr/>
        </p:nvSpPr>
        <p:spPr>
          <a:xfrm>
            <a:off x="0" y="4418668"/>
            <a:ext cx="1873772" cy="1356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ED1004-5CEC-4840-A7ED-0F583DF73C5E}"/>
              </a:ext>
            </a:extLst>
          </p:cNvPr>
          <p:cNvSpPr/>
          <p:nvPr/>
        </p:nvSpPr>
        <p:spPr>
          <a:xfrm>
            <a:off x="1970581" y="4466292"/>
            <a:ext cx="1873772" cy="163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91F1EA-A63E-4815-BC89-FE0D11B87909}"/>
              </a:ext>
            </a:extLst>
          </p:cNvPr>
          <p:cNvSpPr/>
          <p:nvPr/>
        </p:nvSpPr>
        <p:spPr>
          <a:xfrm>
            <a:off x="3941162" y="4418667"/>
            <a:ext cx="4985322" cy="1612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76FFF76-C380-4E96-AA4A-A5E9F0057345}"/>
              </a:ext>
            </a:extLst>
          </p:cNvPr>
          <p:cNvSpPr/>
          <p:nvPr/>
        </p:nvSpPr>
        <p:spPr>
          <a:xfrm>
            <a:off x="3581400" y="1333500"/>
            <a:ext cx="1066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8AD15DC-E280-4EAF-931B-199E1601BF16}"/>
              </a:ext>
            </a:extLst>
          </p:cNvPr>
          <p:cNvSpPr/>
          <p:nvPr/>
        </p:nvSpPr>
        <p:spPr>
          <a:xfrm>
            <a:off x="1962150" y="1676400"/>
            <a:ext cx="1066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F98ED4-B452-4F67-86CC-4AC15BF61B9E}"/>
              </a:ext>
            </a:extLst>
          </p:cNvPr>
          <p:cNvSpPr/>
          <p:nvPr/>
        </p:nvSpPr>
        <p:spPr>
          <a:xfrm>
            <a:off x="571500" y="2767714"/>
            <a:ext cx="3914775" cy="135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4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5BE12D0-0DAC-41A8-B244-13131F1D3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" y="1371600"/>
            <a:ext cx="8207115" cy="5314013"/>
          </a:xfr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5F85341A-D9D8-4F3F-8533-3DD01E92AA25}"/>
              </a:ext>
            </a:extLst>
          </p:cNvPr>
          <p:cNvSpPr txBox="1">
            <a:spLocks/>
          </p:cNvSpPr>
          <p:nvPr/>
        </p:nvSpPr>
        <p:spPr bwMode="auto">
          <a:xfrm>
            <a:off x="1120510" y="318001"/>
            <a:ext cx="7772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itchFamily="18" charset="0"/>
                <a:ea typeface="华文新魏" pitchFamily="2" charset="-122"/>
              </a:defRPr>
            </a:lvl9pPr>
          </a:lstStyle>
          <a:p>
            <a:r>
              <a:rPr lang="zh-CN" altLang="en-US" sz="3600" kern="0"/>
              <a:t>动脉粥样硬化性心血管病危险分层</a:t>
            </a:r>
            <a:endParaRPr lang="zh-CN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832907865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医院幻灯模版">
  <a:themeElements>
    <a:clrScheme name="医院幻灯模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医院幻灯模版">
      <a:majorFont>
        <a:latin typeface="Times New Roman"/>
        <a:ea typeface="华文新魏"/>
        <a:cs typeface=""/>
      </a:majorFont>
      <a:minorFont>
        <a:latin typeface="Times New Roman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医院幻灯模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医院幻灯模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院幻灯模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院幻灯模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院幻灯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院幻灯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院幻灯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人民医院幻灯片模板2019</Template>
  <TotalTime>7389</TotalTime>
  <Words>2781</Words>
  <Application>Microsoft Office PowerPoint</Application>
  <PresentationFormat>全屏显示(4:3)</PresentationFormat>
  <Paragraphs>361</Paragraphs>
  <Slides>28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HKJMBT+ËÎÌå</vt:lpstr>
      <vt:lpstr>QKVTJB+ËÎÌå</vt:lpstr>
      <vt:lpstr>等线</vt:lpstr>
      <vt:lpstr>华文细黑</vt:lpstr>
      <vt:lpstr>华文新魏</vt:lpstr>
      <vt:lpstr>微软雅黑</vt:lpstr>
      <vt:lpstr>幼圆</vt:lpstr>
      <vt:lpstr>Arial</vt:lpstr>
      <vt:lpstr>Calibri</vt:lpstr>
      <vt:lpstr>Times New Roman</vt:lpstr>
      <vt:lpstr>Wingdings</vt:lpstr>
      <vt:lpstr>1_自定义设计方案</vt:lpstr>
      <vt:lpstr>医院幻灯模版</vt:lpstr>
      <vt:lpstr>调脂药物治疗指南解读与用药</vt:lpstr>
      <vt:lpstr>PowerPoint 演示文稿</vt:lpstr>
      <vt:lpstr>Framingham心脏研究极大推动了 美国心脏协会防治心血管病工作</vt:lpstr>
      <vt:lpstr>目前已知的9种传统心血管危险因素</vt:lpstr>
      <vt:lpstr>动脉粥样硬化性心脑血管疾病 ASCVD</vt:lpstr>
      <vt:lpstr>调脂治疗！</vt:lpstr>
      <vt:lpstr>血脂异常筛查</vt:lpstr>
      <vt:lpstr>调脂治疗的核心</vt:lpstr>
      <vt:lpstr>PowerPoint 演示文稿</vt:lpstr>
      <vt:lpstr>动脉粥样硬化性心血管病危险分层</vt:lpstr>
      <vt:lpstr>动脉粥样硬化性心血管病危险分层</vt:lpstr>
      <vt:lpstr>动脉粥样硬化性心血管病危险分层</vt:lpstr>
      <vt:lpstr>血脂异常治疗原则</vt:lpstr>
      <vt:lpstr>防控ASCVD 危险的干预靶点</vt:lpstr>
      <vt:lpstr>调脂治疗目标值</vt:lpstr>
      <vt:lpstr>治疗性生活方式改变</vt:lpstr>
      <vt:lpstr>调脂药物治疗</vt:lpstr>
      <vt:lpstr>调脂药物治疗</vt:lpstr>
      <vt:lpstr>中国他汀安全性评价专家共识</vt:lpstr>
      <vt:lpstr>中国他汀安全性评价专家共识</vt:lpstr>
      <vt:lpstr>中国他汀安全性评价专家共识</vt:lpstr>
      <vt:lpstr>中国他汀安全性评价专家共识</vt:lpstr>
      <vt:lpstr>中国他汀安全性评价专家共识</vt:lpstr>
      <vt:lpstr>调脂联合治疗</vt:lpstr>
      <vt:lpstr>调脂联合治疗</vt:lpstr>
      <vt:lpstr>调脂联合治疗</vt:lpstr>
      <vt:lpstr>调脂联合治疗</vt:lpstr>
      <vt:lpstr>小结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调脂药物治疗指南解读与用药分享</dc:title>
  <dc:creator>chen yy</dc:creator>
  <cp:lastModifiedBy>chen yy</cp:lastModifiedBy>
  <cp:revision>75</cp:revision>
  <dcterms:created xsi:type="dcterms:W3CDTF">2019-06-06T15:17:55Z</dcterms:created>
  <dcterms:modified xsi:type="dcterms:W3CDTF">2019-06-18T14:14:53Z</dcterms:modified>
</cp:coreProperties>
</file>