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942" r:id="rId3"/>
    <p:sldId id="2230" r:id="rId4"/>
    <p:sldId id="2231" r:id="rId5"/>
    <p:sldId id="2247" r:id="rId6"/>
    <p:sldId id="2235" r:id="rId7"/>
    <p:sldId id="2245" r:id="rId8"/>
    <p:sldId id="2248" r:id="rId9"/>
    <p:sldId id="2249" r:id="rId10"/>
    <p:sldId id="2274" r:id="rId11"/>
    <p:sldId id="2252" r:id="rId12"/>
    <p:sldId id="2275" r:id="rId13"/>
    <p:sldId id="2276" r:id="rId14"/>
    <p:sldId id="2277" r:id="rId15"/>
    <p:sldId id="2253" r:id="rId16"/>
    <p:sldId id="2250" r:id="rId17"/>
    <p:sldId id="2254" r:id="rId18"/>
    <p:sldId id="2255" r:id="rId19"/>
    <p:sldId id="2258" r:id="rId20"/>
    <p:sldId id="2257" r:id="rId21"/>
    <p:sldId id="2256" r:id="rId22"/>
    <p:sldId id="2259" r:id="rId23"/>
    <p:sldId id="2260" r:id="rId24"/>
    <p:sldId id="2261" r:id="rId25"/>
    <p:sldId id="2246" r:id="rId26"/>
    <p:sldId id="2273" r:id="rId27"/>
    <p:sldId id="2262" r:id="rId28"/>
    <p:sldId id="258" r:id="rId29"/>
    <p:sldId id="2221" r:id="rId30"/>
    <p:sldId id="2234" r:id="rId31"/>
    <p:sldId id="2222" r:id="rId32"/>
    <p:sldId id="2229" r:id="rId33"/>
    <p:sldId id="2244" r:id="rId34"/>
    <p:sldId id="2242" r:id="rId35"/>
    <p:sldId id="2241" r:id="rId36"/>
    <p:sldId id="2240" r:id="rId37"/>
    <p:sldId id="2238" r:id="rId38"/>
    <p:sldId id="2239" r:id="rId39"/>
    <p:sldId id="2237" r:id="rId40"/>
    <p:sldId id="2236" r:id="rId41"/>
    <p:sldId id="2272" r:id="rId42"/>
    <p:sldId id="2265" r:id="rId43"/>
    <p:sldId id="2264" r:id="rId44"/>
    <p:sldId id="2267" r:id="rId45"/>
    <p:sldId id="2268" r:id="rId46"/>
    <p:sldId id="2224" r:id="rId47"/>
    <p:sldId id="2223" r:id="rId48"/>
    <p:sldId id="2227" r:id="rId49"/>
    <p:sldId id="2225" r:id="rId50"/>
    <p:sldId id="2228" r:id="rId51"/>
    <p:sldId id="2233" r:id="rId52"/>
    <p:sldId id="2232" r:id="rId53"/>
    <p:sldId id="2271" r:id="rId54"/>
    <p:sldId id="2270" r:id="rId55"/>
    <p:sldId id="2220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方振威" initials="方" lastIdx="1" clrIdx="0">
    <p:extLst>
      <p:ext uri="{19B8F6BF-5375-455C-9EA6-DF929625EA0E}">
        <p15:presenceInfo xmlns:p15="http://schemas.microsoft.com/office/powerpoint/2012/main" userId="方振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-0.06</c:v>
                </c:pt>
                <c:pt idx="1">
                  <c:v>-0.24</c:v>
                </c:pt>
                <c:pt idx="2">
                  <c:v>-0.59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2-4B0C-8EEC-1C810F76D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654864"/>
        <c:axId val="1107655984"/>
      </c:barChart>
      <c:catAx>
        <c:axId val="11076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07655984"/>
        <c:crosses val="autoZero"/>
        <c:auto val="1"/>
        <c:lblAlgn val="ctr"/>
        <c:lblOffset val="100"/>
        <c:noMultiLvlLbl val="0"/>
      </c:catAx>
      <c:valAx>
        <c:axId val="1107655984"/>
        <c:scaling>
          <c:orientation val="minMax"/>
          <c:min val="-0.60000000000000009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076548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B6AE2-30CF-496B-836B-DCEBB6E6E7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021B763-EAD8-4E5A-B7C3-E3BCEC2D7FA1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要不要</a:t>
          </a:r>
        </a:p>
      </dgm:t>
    </dgm:pt>
    <dgm:pt modelId="{D9EDAD79-216A-4F0F-88D1-30D0004421CA}" type="parTrans" cxnId="{965048A9-7CCD-4E73-AC8B-10E699AB0433}">
      <dgm:prSet/>
      <dgm:spPr/>
      <dgm:t>
        <a:bodyPr/>
        <a:lstStyle/>
        <a:p>
          <a:endParaRPr lang="zh-CN" altLang="en-US"/>
        </a:p>
      </dgm:t>
    </dgm:pt>
    <dgm:pt modelId="{295390E0-8ABC-4A7C-A7C9-F6BDF7904E11}" type="sibTrans" cxnId="{965048A9-7CCD-4E73-AC8B-10E699AB0433}">
      <dgm:prSet/>
      <dgm:spPr/>
      <dgm:t>
        <a:bodyPr/>
        <a:lstStyle/>
        <a:p>
          <a:endParaRPr lang="zh-CN" altLang="en-US"/>
        </a:p>
      </dgm:t>
    </dgm:pt>
    <dgm:pt modelId="{9D859BE9-3B73-4DC1-8F82-968CB0715450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换不换</a:t>
          </a:r>
        </a:p>
      </dgm:t>
    </dgm:pt>
    <dgm:pt modelId="{5A46A128-D7CC-4525-9115-0E47A2541775}" type="parTrans" cxnId="{78A59F67-CFFB-4DBA-805F-522FC3930FFC}">
      <dgm:prSet/>
      <dgm:spPr/>
      <dgm:t>
        <a:bodyPr/>
        <a:lstStyle/>
        <a:p>
          <a:endParaRPr lang="zh-CN" altLang="en-US"/>
        </a:p>
      </dgm:t>
    </dgm:pt>
    <dgm:pt modelId="{DDD02B6D-ACBA-46B8-84C3-5E0732B32687}" type="sibTrans" cxnId="{78A59F67-CFFB-4DBA-805F-522FC3930FFC}">
      <dgm:prSet/>
      <dgm:spPr/>
      <dgm:t>
        <a:bodyPr/>
        <a:lstStyle/>
        <a:p>
          <a:endParaRPr lang="zh-CN" altLang="en-US"/>
        </a:p>
      </dgm:t>
    </dgm:pt>
    <dgm:pt modelId="{1B94FBE1-57AA-4805-A87B-E78FF9F5A435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加不加</a:t>
          </a:r>
        </a:p>
      </dgm:t>
    </dgm:pt>
    <dgm:pt modelId="{DBB87E94-5F68-448E-B5EE-DC94264ED690}" type="parTrans" cxnId="{372A78DD-C18C-42FA-8EAD-81D56513994D}">
      <dgm:prSet/>
      <dgm:spPr/>
      <dgm:t>
        <a:bodyPr/>
        <a:lstStyle/>
        <a:p>
          <a:endParaRPr lang="zh-CN" altLang="en-US"/>
        </a:p>
      </dgm:t>
    </dgm:pt>
    <dgm:pt modelId="{38D69C4C-B51D-413F-B67D-1DE738799793}" type="sibTrans" cxnId="{372A78DD-C18C-42FA-8EAD-81D56513994D}">
      <dgm:prSet/>
      <dgm:spPr/>
      <dgm:t>
        <a:bodyPr/>
        <a:lstStyle/>
        <a:p>
          <a:endParaRPr lang="zh-CN" altLang="en-US"/>
        </a:p>
      </dgm:t>
    </dgm:pt>
    <dgm:pt modelId="{D0F368DB-31E6-4E8E-A4F9-E6EA00E2B468}">
      <dgm:prSet custT="1"/>
      <dgm:spPr>
        <a:solidFill>
          <a:schemeClr val="accent1"/>
        </a:solidFill>
      </dgm:spPr>
      <dgm:t>
        <a:bodyPr/>
        <a:lstStyle/>
        <a:p>
          <a:r>
            <a: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行不行</a:t>
          </a:r>
        </a:p>
      </dgm:t>
    </dgm:pt>
    <dgm:pt modelId="{0B41F249-051E-43ED-99C7-FBED563877B1}" type="parTrans" cxnId="{93C945AF-8411-4FC9-96A8-C2D2D632EBA9}">
      <dgm:prSet/>
      <dgm:spPr/>
      <dgm:t>
        <a:bodyPr/>
        <a:lstStyle/>
        <a:p>
          <a:endParaRPr lang="zh-CN" altLang="en-US"/>
        </a:p>
      </dgm:t>
    </dgm:pt>
    <dgm:pt modelId="{917B15D7-1281-4721-B737-83657B5EC9C2}" type="sibTrans" cxnId="{93C945AF-8411-4FC9-96A8-C2D2D632EBA9}">
      <dgm:prSet/>
      <dgm:spPr/>
      <dgm:t>
        <a:bodyPr/>
        <a:lstStyle/>
        <a:p>
          <a:endParaRPr lang="zh-CN" altLang="en-US"/>
        </a:p>
      </dgm:t>
    </dgm:pt>
    <dgm:pt modelId="{0AA5B200-3F88-4C0E-9F22-174A10C13505}" type="pres">
      <dgm:prSet presAssocID="{0C9B6AE2-30CF-496B-836B-DCEBB6E6E74F}" presName="CompostProcess" presStyleCnt="0">
        <dgm:presLayoutVars>
          <dgm:dir/>
          <dgm:resizeHandles val="exact"/>
        </dgm:presLayoutVars>
      </dgm:prSet>
      <dgm:spPr/>
    </dgm:pt>
    <dgm:pt modelId="{648AEE48-AC98-444D-9F39-CA4BC50C12BA}" type="pres">
      <dgm:prSet presAssocID="{0C9B6AE2-30CF-496B-836B-DCEBB6E6E74F}" presName="arrow" presStyleLbl="bgShp" presStyleIdx="0" presStyleCnt="1"/>
      <dgm:spPr/>
    </dgm:pt>
    <dgm:pt modelId="{157387CD-0435-453F-B723-E1A5FD9439B0}" type="pres">
      <dgm:prSet presAssocID="{0C9B6AE2-30CF-496B-836B-DCEBB6E6E74F}" presName="linearProcess" presStyleCnt="0"/>
      <dgm:spPr/>
    </dgm:pt>
    <dgm:pt modelId="{2605B2E9-DDB0-4F33-9CE1-FB1215E5102D}" type="pres">
      <dgm:prSet presAssocID="{6021B763-EAD8-4E5A-B7C3-E3BCEC2D7FA1}" presName="textNode" presStyleLbl="node1" presStyleIdx="0" presStyleCnt="4">
        <dgm:presLayoutVars>
          <dgm:bulletEnabled val="1"/>
        </dgm:presLayoutVars>
      </dgm:prSet>
      <dgm:spPr/>
    </dgm:pt>
    <dgm:pt modelId="{63027F5F-1CC4-48F6-A823-E32C40A62CAF}" type="pres">
      <dgm:prSet presAssocID="{295390E0-8ABC-4A7C-A7C9-F6BDF7904E11}" presName="sibTrans" presStyleCnt="0"/>
      <dgm:spPr/>
    </dgm:pt>
    <dgm:pt modelId="{2C5CCFA4-FED0-427F-9111-B266AB0AB6BE}" type="pres">
      <dgm:prSet presAssocID="{9D859BE9-3B73-4DC1-8F82-968CB0715450}" presName="textNode" presStyleLbl="node1" presStyleIdx="1" presStyleCnt="4">
        <dgm:presLayoutVars>
          <dgm:bulletEnabled val="1"/>
        </dgm:presLayoutVars>
      </dgm:prSet>
      <dgm:spPr/>
    </dgm:pt>
    <dgm:pt modelId="{8BB52CCE-3B85-47A1-A59D-CDDE89738A15}" type="pres">
      <dgm:prSet presAssocID="{DDD02B6D-ACBA-46B8-84C3-5E0732B32687}" presName="sibTrans" presStyleCnt="0"/>
      <dgm:spPr/>
    </dgm:pt>
    <dgm:pt modelId="{3428A3D7-90A4-496A-83C1-566D20C59C23}" type="pres">
      <dgm:prSet presAssocID="{1B94FBE1-57AA-4805-A87B-E78FF9F5A435}" presName="textNode" presStyleLbl="node1" presStyleIdx="2" presStyleCnt="4">
        <dgm:presLayoutVars>
          <dgm:bulletEnabled val="1"/>
        </dgm:presLayoutVars>
      </dgm:prSet>
      <dgm:spPr/>
    </dgm:pt>
    <dgm:pt modelId="{56A66B07-7371-4336-8B3D-9ABCFB0EF826}" type="pres">
      <dgm:prSet presAssocID="{38D69C4C-B51D-413F-B67D-1DE738799793}" presName="sibTrans" presStyleCnt="0"/>
      <dgm:spPr/>
    </dgm:pt>
    <dgm:pt modelId="{D863D6AA-68B1-41C0-8337-F5FC33A47765}" type="pres">
      <dgm:prSet presAssocID="{D0F368DB-31E6-4E8E-A4F9-E6EA00E2B46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8A59F67-CFFB-4DBA-805F-522FC3930FFC}" srcId="{0C9B6AE2-30CF-496B-836B-DCEBB6E6E74F}" destId="{9D859BE9-3B73-4DC1-8F82-968CB0715450}" srcOrd="1" destOrd="0" parTransId="{5A46A128-D7CC-4525-9115-0E47A2541775}" sibTransId="{DDD02B6D-ACBA-46B8-84C3-5E0732B32687}"/>
    <dgm:cxn modelId="{3453088C-8681-40D0-BF26-653F7CCE3530}" type="presOf" srcId="{D0F368DB-31E6-4E8E-A4F9-E6EA00E2B468}" destId="{D863D6AA-68B1-41C0-8337-F5FC33A47765}" srcOrd="0" destOrd="0" presId="urn:microsoft.com/office/officeart/2005/8/layout/hProcess9"/>
    <dgm:cxn modelId="{CD223C90-E3D2-47CF-8FE6-C9F7E28DFF29}" type="presOf" srcId="{1B94FBE1-57AA-4805-A87B-E78FF9F5A435}" destId="{3428A3D7-90A4-496A-83C1-566D20C59C23}" srcOrd="0" destOrd="0" presId="urn:microsoft.com/office/officeart/2005/8/layout/hProcess9"/>
    <dgm:cxn modelId="{965048A9-7CCD-4E73-AC8B-10E699AB0433}" srcId="{0C9B6AE2-30CF-496B-836B-DCEBB6E6E74F}" destId="{6021B763-EAD8-4E5A-B7C3-E3BCEC2D7FA1}" srcOrd="0" destOrd="0" parTransId="{D9EDAD79-216A-4F0F-88D1-30D0004421CA}" sibTransId="{295390E0-8ABC-4A7C-A7C9-F6BDF7904E11}"/>
    <dgm:cxn modelId="{93C945AF-8411-4FC9-96A8-C2D2D632EBA9}" srcId="{0C9B6AE2-30CF-496B-836B-DCEBB6E6E74F}" destId="{D0F368DB-31E6-4E8E-A4F9-E6EA00E2B468}" srcOrd="3" destOrd="0" parTransId="{0B41F249-051E-43ED-99C7-FBED563877B1}" sibTransId="{917B15D7-1281-4721-B737-83657B5EC9C2}"/>
    <dgm:cxn modelId="{BAF243BB-FF79-4E39-93A5-08F75619AC5E}" type="presOf" srcId="{9D859BE9-3B73-4DC1-8F82-968CB0715450}" destId="{2C5CCFA4-FED0-427F-9111-B266AB0AB6BE}" srcOrd="0" destOrd="0" presId="urn:microsoft.com/office/officeart/2005/8/layout/hProcess9"/>
    <dgm:cxn modelId="{60972DBF-F39F-4B8C-A50C-0F21D02865DF}" type="presOf" srcId="{0C9B6AE2-30CF-496B-836B-DCEBB6E6E74F}" destId="{0AA5B200-3F88-4C0E-9F22-174A10C13505}" srcOrd="0" destOrd="0" presId="urn:microsoft.com/office/officeart/2005/8/layout/hProcess9"/>
    <dgm:cxn modelId="{F44A1BC1-B475-4BF9-994F-D7A33BC48F56}" type="presOf" srcId="{6021B763-EAD8-4E5A-B7C3-E3BCEC2D7FA1}" destId="{2605B2E9-DDB0-4F33-9CE1-FB1215E5102D}" srcOrd="0" destOrd="0" presId="urn:microsoft.com/office/officeart/2005/8/layout/hProcess9"/>
    <dgm:cxn modelId="{372A78DD-C18C-42FA-8EAD-81D56513994D}" srcId="{0C9B6AE2-30CF-496B-836B-DCEBB6E6E74F}" destId="{1B94FBE1-57AA-4805-A87B-E78FF9F5A435}" srcOrd="2" destOrd="0" parTransId="{DBB87E94-5F68-448E-B5EE-DC94264ED690}" sibTransId="{38D69C4C-B51D-413F-B67D-1DE738799793}"/>
    <dgm:cxn modelId="{CF98915D-FBCA-4FDC-B808-8BE2434B2E87}" type="presParOf" srcId="{0AA5B200-3F88-4C0E-9F22-174A10C13505}" destId="{648AEE48-AC98-444D-9F39-CA4BC50C12BA}" srcOrd="0" destOrd="0" presId="urn:microsoft.com/office/officeart/2005/8/layout/hProcess9"/>
    <dgm:cxn modelId="{1F53DF6D-BC0A-4D97-BC35-757D404B48E7}" type="presParOf" srcId="{0AA5B200-3F88-4C0E-9F22-174A10C13505}" destId="{157387CD-0435-453F-B723-E1A5FD9439B0}" srcOrd="1" destOrd="0" presId="urn:microsoft.com/office/officeart/2005/8/layout/hProcess9"/>
    <dgm:cxn modelId="{F24F3CBF-0210-4220-BBB2-0F16CF486440}" type="presParOf" srcId="{157387CD-0435-453F-B723-E1A5FD9439B0}" destId="{2605B2E9-DDB0-4F33-9CE1-FB1215E5102D}" srcOrd="0" destOrd="0" presId="urn:microsoft.com/office/officeart/2005/8/layout/hProcess9"/>
    <dgm:cxn modelId="{3C2C55C2-FA49-4783-8678-4245C99A7ACA}" type="presParOf" srcId="{157387CD-0435-453F-B723-E1A5FD9439B0}" destId="{63027F5F-1CC4-48F6-A823-E32C40A62CAF}" srcOrd="1" destOrd="0" presId="urn:microsoft.com/office/officeart/2005/8/layout/hProcess9"/>
    <dgm:cxn modelId="{72A83236-DCAD-437F-93F4-3BDF0667C484}" type="presParOf" srcId="{157387CD-0435-453F-B723-E1A5FD9439B0}" destId="{2C5CCFA4-FED0-427F-9111-B266AB0AB6BE}" srcOrd="2" destOrd="0" presId="urn:microsoft.com/office/officeart/2005/8/layout/hProcess9"/>
    <dgm:cxn modelId="{AC4DF6C8-EB6B-4BE3-97AF-18EF02DB3BC4}" type="presParOf" srcId="{157387CD-0435-453F-B723-E1A5FD9439B0}" destId="{8BB52CCE-3B85-47A1-A59D-CDDE89738A15}" srcOrd="3" destOrd="0" presId="urn:microsoft.com/office/officeart/2005/8/layout/hProcess9"/>
    <dgm:cxn modelId="{DC75061A-F289-477B-B555-CA08C853BA8F}" type="presParOf" srcId="{157387CD-0435-453F-B723-E1A5FD9439B0}" destId="{3428A3D7-90A4-496A-83C1-566D20C59C23}" srcOrd="4" destOrd="0" presId="urn:microsoft.com/office/officeart/2005/8/layout/hProcess9"/>
    <dgm:cxn modelId="{6A092FC1-AB40-4F95-8711-7E7D14D94C28}" type="presParOf" srcId="{157387CD-0435-453F-B723-E1A5FD9439B0}" destId="{56A66B07-7371-4336-8B3D-9ABCFB0EF826}" srcOrd="5" destOrd="0" presId="urn:microsoft.com/office/officeart/2005/8/layout/hProcess9"/>
    <dgm:cxn modelId="{942553B3-9B0A-4B78-A418-913DE423E1D7}" type="presParOf" srcId="{157387CD-0435-453F-B723-E1A5FD9439B0}" destId="{D863D6AA-68B1-41C0-8337-F5FC33A4776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7D24B-CA9D-4050-BC1C-37957C81DE06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CN" altLang="en-US"/>
        </a:p>
      </dgm:t>
    </dgm:pt>
    <dgm:pt modelId="{D1F3EE18-D1ED-4804-84BD-F463214BD2C7}">
      <dgm:prSet phldrT="[文本]" custT="1"/>
      <dgm:spPr/>
      <dgm:t>
        <a:bodyPr/>
        <a:lstStyle/>
        <a:p>
          <a:r>
            <a: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rPr>
            <a:t>肌肉毒性</a:t>
          </a:r>
        </a:p>
      </dgm:t>
    </dgm:pt>
    <dgm:pt modelId="{515C6DDF-7A97-4276-9FB5-7152E0A36C19}" type="parTrans" cxnId="{C5842CC2-DB7B-4A4F-9EB8-8DC3FE1275D1}">
      <dgm:prSet/>
      <dgm:spPr/>
      <dgm:t>
        <a:bodyPr/>
        <a:lstStyle/>
        <a:p>
          <a:endParaRPr lang="zh-CN" altLang="en-US"/>
        </a:p>
      </dgm:t>
    </dgm:pt>
    <dgm:pt modelId="{C1C8C891-D4A5-4BFE-9F87-8B4072B22489}" type="sibTrans" cxnId="{C5842CC2-DB7B-4A4F-9EB8-8DC3FE1275D1}">
      <dgm:prSet/>
      <dgm:spPr/>
      <dgm:t>
        <a:bodyPr/>
        <a:lstStyle/>
        <a:p>
          <a:endParaRPr lang="zh-CN" altLang="en-US"/>
        </a:p>
      </dgm:t>
    </dgm:pt>
    <dgm:pt modelId="{965B1C78-9896-40F5-9517-8DA6AAE13372}">
      <dgm:prSet phldrT="[文本]" custT="1"/>
      <dgm:spPr/>
      <dgm:t>
        <a:bodyPr/>
        <a:lstStyle/>
        <a:p>
          <a:r>
            <a: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rPr>
            <a:t>肝脏毒性</a:t>
          </a:r>
        </a:p>
      </dgm:t>
    </dgm:pt>
    <dgm:pt modelId="{25247202-0021-488F-8F22-8C05F94CEEB8}" type="parTrans" cxnId="{DF3A9980-E371-484F-9EDD-00FF883C1279}">
      <dgm:prSet/>
      <dgm:spPr/>
      <dgm:t>
        <a:bodyPr/>
        <a:lstStyle/>
        <a:p>
          <a:endParaRPr lang="zh-CN" altLang="en-US"/>
        </a:p>
      </dgm:t>
    </dgm:pt>
    <dgm:pt modelId="{DB1B850C-8865-446C-ACA1-96A43355B2B3}" type="sibTrans" cxnId="{DF3A9980-E371-484F-9EDD-00FF883C1279}">
      <dgm:prSet/>
      <dgm:spPr/>
      <dgm:t>
        <a:bodyPr/>
        <a:lstStyle/>
        <a:p>
          <a:endParaRPr lang="zh-CN" altLang="en-US"/>
        </a:p>
      </dgm:t>
    </dgm:pt>
    <dgm:pt modelId="{65176C0D-655F-4797-B514-80DC7957D7CB}">
      <dgm:prSet phldrT="[文本]" custT="1"/>
      <dgm:spPr/>
      <dgm:t>
        <a:bodyPr/>
        <a:lstStyle/>
        <a:p>
          <a:r>
            <a: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rPr>
            <a:t>血糖毒性</a:t>
          </a:r>
        </a:p>
      </dgm:t>
    </dgm:pt>
    <dgm:pt modelId="{EF8583ED-6C4E-4FB7-905A-907876FB4B43}" type="parTrans" cxnId="{E77A0889-3228-4946-A617-6B82410BB433}">
      <dgm:prSet/>
      <dgm:spPr/>
      <dgm:t>
        <a:bodyPr/>
        <a:lstStyle/>
        <a:p>
          <a:endParaRPr lang="zh-CN" altLang="en-US"/>
        </a:p>
      </dgm:t>
    </dgm:pt>
    <dgm:pt modelId="{B465B1A7-CF1F-43FD-AC8F-96E3A512301D}" type="sibTrans" cxnId="{E77A0889-3228-4946-A617-6B82410BB433}">
      <dgm:prSet/>
      <dgm:spPr/>
      <dgm:t>
        <a:bodyPr/>
        <a:lstStyle/>
        <a:p>
          <a:endParaRPr lang="zh-CN" altLang="en-US"/>
        </a:p>
      </dgm:t>
    </dgm:pt>
    <dgm:pt modelId="{18EEF68D-7EBC-4F0D-95D9-473F24F4929F}" type="pres">
      <dgm:prSet presAssocID="{FAF7D24B-CA9D-4050-BC1C-37957C81DE06}" presName="Name0" presStyleCnt="0">
        <dgm:presLayoutVars>
          <dgm:dir/>
          <dgm:animLvl val="lvl"/>
          <dgm:resizeHandles val="exact"/>
        </dgm:presLayoutVars>
      </dgm:prSet>
      <dgm:spPr/>
    </dgm:pt>
    <dgm:pt modelId="{071D9195-CBAD-4154-81E0-29BF5A9710EE}" type="pres">
      <dgm:prSet presAssocID="{D1F3EE18-D1ED-4804-84BD-F463214BD2C7}" presName="composite" presStyleCnt="0"/>
      <dgm:spPr/>
    </dgm:pt>
    <dgm:pt modelId="{3AAC47FB-8464-409C-B7B7-76560F691C3A}" type="pres">
      <dgm:prSet presAssocID="{D1F3EE18-D1ED-4804-84BD-F463214BD2C7}" presName="parTx" presStyleLbl="alignNode1" presStyleIdx="0" presStyleCnt="3" custLinFactNeighborY="-2682">
        <dgm:presLayoutVars>
          <dgm:chMax val="0"/>
          <dgm:chPref val="0"/>
          <dgm:bulletEnabled val="1"/>
        </dgm:presLayoutVars>
      </dgm:prSet>
      <dgm:spPr/>
    </dgm:pt>
    <dgm:pt modelId="{B41A0C37-EDEE-480F-97BB-14AED5EAFE1E}" type="pres">
      <dgm:prSet presAssocID="{D1F3EE18-D1ED-4804-84BD-F463214BD2C7}" presName="desTx" presStyleLbl="alignAccFollowNode1" presStyleIdx="0" presStyleCnt="3">
        <dgm:presLayoutVars>
          <dgm:bulletEnabled val="1"/>
        </dgm:presLayoutVars>
      </dgm:prSet>
      <dgm:spPr/>
    </dgm:pt>
    <dgm:pt modelId="{9CC22E08-51F4-40D6-8D39-42B9586EBB3C}" type="pres">
      <dgm:prSet presAssocID="{C1C8C891-D4A5-4BFE-9F87-8B4072B22489}" presName="space" presStyleCnt="0"/>
      <dgm:spPr/>
    </dgm:pt>
    <dgm:pt modelId="{F07DE0B1-FC25-4932-9757-0C4F0D2D039D}" type="pres">
      <dgm:prSet presAssocID="{965B1C78-9896-40F5-9517-8DA6AAE13372}" presName="composite" presStyleCnt="0"/>
      <dgm:spPr/>
    </dgm:pt>
    <dgm:pt modelId="{1F204C2C-B723-4F4B-9FDE-B4C5E4D8F496}" type="pres">
      <dgm:prSet presAssocID="{965B1C78-9896-40F5-9517-8DA6AAE133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6863B02-2D55-498F-A27A-241883EFD6B6}" type="pres">
      <dgm:prSet presAssocID="{965B1C78-9896-40F5-9517-8DA6AAE13372}" presName="desTx" presStyleLbl="alignAccFollowNode1" presStyleIdx="1" presStyleCnt="3" custFlipVert="1" custScaleX="97640" custScaleY="100000">
        <dgm:presLayoutVars>
          <dgm:bulletEnabled val="1"/>
        </dgm:presLayoutVars>
      </dgm:prSet>
      <dgm:spPr/>
    </dgm:pt>
    <dgm:pt modelId="{5FC03396-FC4A-4E5A-AC31-FEA30B10C524}" type="pres">
      <dgm:prSet presAssocID="{DB1B850C-8865-446C-ACA1-96A43355B2B3}" presName="space" presStyleCnt="0"/>
      <dgm:spPr/>
    </dgm:pt>
    <dgm:pt modelId="{1851901B-F000-4473-9DBA-932CA54D7DA1}" type="pres">
      <dgm:prSet presAssocID="{65176C0D-655F-4797-B514-80DC7957D7CB}" presName="composite" presStyleCnt="0"/>
      <dgm:spPr/>
    </dgm:pt>
    <dgm:pt modelId="{57B14C4B-7F2B-47CA-94C3-31895E96D8B7}" type="pres">
      <dgm:prSet presAssocID="{65176C0D-655F-4797-B514-80DC7957D7C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E3A2A91-A51F-46A0-8DBA-C4093D691C72}" type="pres">
      <dgm:prSet presAssocID="{65176C0D-655F-4797-B514-80DC7957D7C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091FF08-D9AD-42AC-A7C2-C4E704320A9F}" type="presOf" srcId="{D1F3EE18-D1ED-4804-84BD-F463214BD2C7}" destId="{3AAC47FB-8464-409C-B7B7-76560F691C3A}" srcOrd="0" destOrd="0" presId="urn:microsoft.com/office/officeart/2005/8/layout/hList1"/>
    <dgm:cxn modelId="{DF3A9980-E371-484F-9EDD-00FF883C1279}" srcId="{FAF7D24B-CA9D-4050-BC1C-37957C81DE06}" destId="{965B1C78-9896-40F5-9517-8DA6AAE13372}" srcOrd="1" destOrd="0" parTransId="{25247202-0021-488F-8F22-8C05F94CEEB8}" sibTransId="{DB1B850C-8865-446C-ACA1-96A43355B2B3}"/>
    <dgm:cxn modelId="{154B3A86-2884-4130-B2F2-6811B5DE55A2}" type="presOf" srcId="{65176C0D-655F-4797-B514-80DC7957D7CB}" destId="{57B14C4B-7F2B-47CA-94C3-31895E96D8B7}" srcOrd="0" destOrd="0" presId="urn:microsoft.com/office/officeart/2005/8/layout/hList1"/>
    <dgm:cxn modelId="{E77A0889-3228-4946-A617-6B82410BB433}" srcId="{FAF7D24B-CA9D-4050-BC1C-37957C81DE06}" destId="{65176C0D-655F-4797-B514-80DC7957D7CB}" srcOrd="2" destOrd="0" parTransId="{EF8583ED-6C4E-4FB7-905A-907876FB4B43}" sibTransId="{B465B1A7-CF1F-43FD-AC8F-96E3A512301D}"/>
    <dgm:cxn modelId="{197E2DBE-6C9F-43AE-A8EE-D91BCA74EB19}" type="presOf" srcId="{965B1C78-9896-40F5-9517-8DA6AAE13372}" destId="{1F204C2C-B723-4F4B-9FDE-B4C5E4D8F496}" srcOrd="0" destOrd="0" presId="urn:microsoft.com/office/officeart/2005/8/layout/hList1"/>
    <dgm:cxn modelId="{C5842CC2-DB7B-4A4F-9EB8-8DC3FE1275D1}" srcId="{FAF7D24B-CA9D-4050-BC1C-37957C81DE06}" destId="{D1F3EE18-D1ED-4804-84BD-F463214BD2C7}" srcOrd="0" destOrd="0" parTransId="{515C6DDF-7A97-4276-9FB5-7152E0A36C19}" sibTransId="{C1C8C891-D4A5-4BFE-9F87-8B4072B22489}"/>
    <dgm:cxn modelId="{BBA83CCD-6030-460B-8D2B-325ED6628239}" type="presOf" srcId="{FAF7D24B-CA9D-4050-BC1C-37957C81DE06}" destId="{18EEF68D-7EBC-4F0D-95D9-473F24F4929F}" srcOrd="0" destOrd="0" presId="urn:microsoft.com/office/officeart/2005/8/layout/hList1"/>
    <dgm:cxn modelId="{8A08DEE9-A020-411C-A640-7BD010853A18}" type="presParOf" srcId="{18EEF68D-7EBC-4F0D-95D9-473F24F4929F}" destId="{071D9195-CBAD-4154-81E0-29BF5A9710EE}" srcOrd="0" destOrd="0" presId="urn:microsoft.com/office/officeart/2005/8/layout/hList1"/>
    <dgm:cxn modelId="{3E0B5700-6308-4E0F-A049-FF02F9D34E75}" type="presParOf" srcId="{071D9195-CBAD-4154-81E0-29BF5A9710EE}" destId="{3AAC47FB-8464-409C-B7B7-76560F691C3A}" srcOrd="0" destOrd="0" presId="urn:microsoft.com/office/officeart/2005/8/layout/hList1"/>
    <dgm:cxn modelId="{DE80FCE2-F52E-4262-9FC9-BADF70761093}" type="presParOf" srcId="{071D9195-CBAD-4154-81E0-29BF5A9710EE}" destId="{B41A0C37-EDEE-480F-97BB-14AED5EAFE1E}" srcOrd="1" destOrd="0" presId="urn:microsoft.com/office/officeart/2005/8/layout/hList1"/>
    <dgm:cxn modelId="{4AE1218B-9CB7-466B-BD3E-CD96A6FEABDD}" type="presParOf" srcId="{18EEF68D-7EBC-4F0D-95D9-473F24F4929F}" destId="{9CC22E08-51F4-40D6-8D39-42B9586EBB3C}" srcOrd="1" destOrd="0" presId="urn:microsoft.com/office/officeart/2005/8/layout/hList1"/>
    <dgm:cxn modelId="{C5E0B3AA-4047-41EA-A9CA-E21426DCA26F}" type="presParOf" srcId="{18EEF68D-7EBC-4F0D-95D9-473F24F4929F}" destId="{F07DE0B1-FC25-4932-9757-0C4F0D2D039D}" srcOrd="2" destOrd="0" presId="urn:microsoft.com/office/officeart/2005/8/layout/hList1"/>
    <dgm:cxn modelId="{1DE33A9B-A6E7-458E-B1A6-5D2CED0D7533}" type="presParOf" srcId="{F07DE0B1-FC25-4932-9757-0C4F0D2D039D}" destId="{1F204C2C-B723-4F4B-9FDE-B4C5E4D8F496}" srcOrd="0" destOrd="0" presId="urn:microsoft.com/office/officeart/2005/8/layout/hList1"/>
    <dgm:cxn modelId="{36FBCF69-F356-4BA8-B699-307C5D1B7F9B}" type="presParOf" srcId="{F07DE0B1-FC25-4932-9757-0C4F0D2D039D}" destId="{C6863B02-2D55-498F-A27A-241883EFD6B6}" srcOrd="1" destOrd="0" presId="urn:microsoft.com/office/officeart/2005/8/layout/hList1"/>
    <dgm:cxn modelId="{DA098C91-7104-48F0-AC90-5E5B5133B0F3}" type="presParOf" srcId="{18EEF68D-7EBC-4F0D-95D9-473F24F4929F}" destId="{5FC03396-FC4A-4E5A-AC31-FEA30B10C524}" srcOrd="3" destOrd="0" presId="urn:microsoft.com/office/officeart/2005/8/layout/hList1"/>
    <dgm:cxn modelId="{50F18258-4154-4F0E-BDD0-2B223A687FE6}" type="presParOf" srcId="{18EEF68D-7EBC-4F0D-95D9-473F24F4929F}" destId="{1851901B-F000-4473-9DBA-932CA54D7DA1}" srcOrd="4" destOrd="0" presId="urn:microsoft.com/office/officeart/2005/8/layout/hList1"/>
    <dgm:cxn modelId="{967FF21C-78CD-4B09-8618-A45BBF3E9C3F}" type="presParOf" srcId="{1851901B-F000-4473-9DBA-932CA54D7DA1}" destId="{57B14C4B-7F2B-47CA-94C3-31895E96D8B7}" srcOrd="0" destOrd="0" presId="urn:microsoft.com/office/officeart/2005/8/layout/hList1"/>
    <dgm:cxn modelId="{B5783342-2585-4B74-BDB0-836D603CAF6A}" type="presParOf" srcId="{1851901B-F000-4473-9DBA-932CA54D7DA1}" destId="{DE3A2A91-A51F-46A0-8DBA-C4093D691C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AEE48-AC98-444D-9F39-CA4BC50C12BA}">
      <dsp:nvSpPr>
        <dsp:cNvPr id="0" name=""/>
        <dsp:cNvSpPr/>
      </dsp:nvSpPr>
      <dsp:spPr>
        <a:xfrm>
          <a:off x="671944" y="0"/>
          <a:ext cx="7615366" cy="458734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5B2E9-DDB0-4F33-9CE1-FB1215E5102D}">
      <dsp:nvSpPr>
        <dsp:cNvPr id="0" name=""/>
        <dsp:cNvSpPr/>
      </dsp:nvSpPr>
      <dsp:spPr>
        <a:xfrm>
          <a:off x="3062" y="1376203"/>
          <a:ext cx="1989584" cy="1834938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要不要</a:t>
          </a:r>
        </a:p>
      </dsp:txBody>
      <dsp:txXfrm>
        <a:off x="92636" y="1465777"/>
        <a:ext cx="1810436" cy="1655790"/>
      </dsp:txXfrm>
    </dsp:sp>
    <dsp:sp modelId="{2C5CCFA4-FED0-427F-9111-B266AB0AB6BE}">
      <dsp:nvSpPr>
        <dsp:cNvPr id="0" name=""/>
        <dsp:cNvSpPr/>
      </dsp:nvSpPr>
      <dsp:spPr>
        <a:xfrm>
          <a:off x="2324244" y="1376203"/>
          <a:ext cx="1989584" cy="1834938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换不换</a:t>
          </a:r>
        </a:p>
      </dsp:txBody>
      <dsp:txXfrm>
        <a:off x="2413818" y="1465777"/>
        <a:ext cx="1810436" cy="1655790"/>
      </dsp:txXfrm>
    </dsp:sp>
    <dsp:sp modelId="{3428A3D7-90A4-496A-83C1-566D20C59C23}">
      <dsp:nvSpPr>
        <dsp:cNvPr id="0" name=""/>
        <dsp:cNvSpPr/>
      </dsp:nvSpPr>
      <dsp:spPr>
        <a:xfrm>
          <a:off x="4645426" y="1376203"/>
          <a:ext cx="1989584" cy="1834938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加不加</a:t>
          </a:r>
        </a:p>
      </dsp:txBody>
      <dsp:txXfrm>
        <a:off x="4735000" y="1465777"/>
        <a:ext cx="1810436" cy="1655790"/>
      </dsp:txXfrm>
    </dsp:sp>
    <dsp:sp modelId="{D863D6AA-68B1-41C0-8337-F5FC33A47765}">
      <dsp:nvSpPr>
        <dsp:cNvPr id="0" name=""/>
        <dsp:cNvSpPr/>
      </dsp:nvSpPr>
      <dsp:spPr>
        <a:xfrm>
          <a:off x="6966608" y="1376203"/>
          <a:ext cx="1989584" cy="1834938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zh-CN" altLang="en-US" sz="36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行不行</a:t>
          </a:r>
        </a:p>
      </dsp:txBody>
      <dsp:txXfrm>
        <a:off x="7056182" y="1465777"/>
        <a:ext cx="1810436" cy="1655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C47FB-8464-409C-B7B7-76560F691C3A}">
      <dsp:nvSpPr>
        <dsp:cNvPr id="0" name=""/>
        <dsp:cNvSpPr/>
      </dsp:nvSpPr>
      <dsp:spPr>
        <a:xfrm>
          <a:off x="2571" y="329150"/>
          <a:ext cx="2507456" cy="1002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肌肉毒性</a:t>
          </a:r>
        </a:p>
      </dsp:txBody>
      <dsp:txXfrm>
        <a:off x="2571" y="329150"/>
        <a:ext cx="2507456" cy="1002982"/>
      </dsp:txXfrm>
    </dsp:sp>
    <dsp:sp modelId="{B41A0C37-EDEE-480F-97BB-14AED5EAFE1E}">
      <dsp:nvSpPr>
        <dsp:cNvPr id="0" name=""/>
        <dsp:cNvSpPr/>
      </dsp:nvSpPr>
      <dsp:spPr>
        <a:xfrm>
          <a:off x="2571" y="1359032"/>
          <a:ext cx="2507456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4C2C-B723-4F4B-9FDE-B4C5E4D8F496}">
      <dsp:nvSpPr>
        <dsp:cNvPr id="0" name=""/>
        <dsp:cNvSpPr/>
      </dsp:nvSpPr>
      <dsp:spPr>
        <a:xfrm>
          <a:off x="2861071" y="356050"/>
          <a:ext cx="2507456" cy="1002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肝脏毒性</a:t>
          </a:r>
        </a:p>
      </dsp:txBody>
      <dsp:txXfrm>
        <a:off x="2861071" y="356050"/>
        <a:ext cx="2507456" cy="1002982"/>
      </dsp:txXfrm>
    </dsp:sp>
    <dsp:sp modelId="{C6863B02-2D55-498F-A27A-241883EFD6B6}">
      <dsp:nvSpPr>
        <dsp:cNvPr id="0" name=""/>
        <dsp:cNvSpPr/>
      </dsp:nvSpPr>
      <dsp:spPr>
        <a:xfrm flipV="1">
          <a:off x="2890659" y="1359032"/>
          <a:ext cx="2448280" cy="28108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14C4B-7F2B-47CA-94C3-31895E96D8B7}">
      <dsp:nvSpPr>
        <dsp:cNvPr id="0" name=""/>
        <dsp:cNvSpPr/>
      </dsp:nvSpPr>
      <dsp:spPr>
        <a:xfrm>
          <a:off x="5719572" y="356050"/>
          <a:ext cx="2507456" cy="1002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血糖毒性</a:t>
          </a:r>
        </a:p>
      </dsp:txBody>
      <dsp:txXfrm>
        <a:off x="5719572" y="356050"/>
        <a:ext cx="2507456" cy="1002982"/>
      </dsp:txXfrm>
    </dsp:sp>
    <dsp:sp modelId="{DE3A2A91-A51F-46A0-8DBA-C4093D691C72}">
      <dsp:nvSpPr>
        <dsp:cNvPr id="0" name=""/>
        <dsp:cNvSpPr/>
      </dsp:nvSpPr>
      <dsp:spPr>
        <a:xfrm>
          <a:off x="5719572" y="1359032"/>
          <a:ext cx="2507456" cy="28108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0C68D-E5D5-4141-849D-BA43531EA863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C51E-CA93-4274-87F0-6D2A8245F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89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BC51E-CA93-4274-87F0-6D2A8245F7B2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55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4E5A45-F694-46E4-ADDD-C5296ABB1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3CA5953-F7E1-4F9D-856C-3F00085AC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497F03-8CED-42E8-8567-AE0BC4CE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20C8-9287-4175-A65C-9FBCF6D846FD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E0A162-FE48-49CC-A94C-EAF43211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1145C-CE40-4A8B-BF9E-7670DF57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6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D3343-9A2A-4609-8E13-B62A4E1B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A95CF4-A63D-4809-9879-908179440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F4C379-F0A9-46ED-A321-DA6870BB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2622-AF66-475C-842B-96503AF0733F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5247AB-15C6-4847-825A-4059A502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EDE032-AF06-4530-968A-0E341EA4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58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00C27B1-4599-45A7-B35D-CBFEDAC2F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69D8E2-0ADC-41B6-A5DA-B41ED3344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4B30BA-A89E-41E4-AE70-4F2806D6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63D2-F51A-4802-B696-78495ABA275A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13E7F6-B63E-4B7C-9153-8D2F0F8E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07F8A8-A982-4C65-AB72-0F0D673E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4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7E263-A512-4279-93B4-304EAF65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0873F2-9A95-4837-A945-661267AE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20A434-3AE9-4DD1-A1B5-245DCB0E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FF9BC-F366-4EBE-A4C3-4D806101D21C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B90EAA-5583-49E1-AC41-32A476F0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3BDEC5-DD6F-4EF9-B37E-8E9F5BE4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74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D56E82-20B8-4F4D-9C66-1FBADACD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9E77E-E7D9-427D-85A0-88BC04DA1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7E45D8-DDF3-4386-9356-E0771E09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5971-069F-499F-9A27-334D20CF58B4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E473FE-1973-46F7-A497-030C1A6E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CFFBF8-4351-47BA-898D-A2F71B7E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15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C199C-55CE-4DBD-84B4-5B87CEC0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BEDA50-8BEB-4C0E-B5DB-F3BFC9F84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4C7595-4F10-4034-A4CF-09FC02266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94100C-4BF7-47AA-A656-F36FEB03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EC6-7928-4C81-B264-2E069F448FA8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5DF399-010A-434B-8CF0-655FAC74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70E0DB-CA60-403D-AADD-706A31C2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91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F25E5-5170-4517-88D2-38600BF5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C2E51E-1F2A-4E31-B3E5-21E3460D6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C3A678-C9F3-40A8-9AFA-0BF1B6638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28BA847-B633-45F9-9EC3-3ABECAD1D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504386-C200-4466-9B45-A100A4039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BCE4462-BDA0-4525-8C24-C8FE8449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C00-A900-40BF-9DB9-6F3F46B1973C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A8F8E5-C89B-428E-B195-EDA88CD9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506C20-AABD-4BA3-BCB9-7284FD9E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38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F00EE-1496-4745-AA73-5D520F4A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25758D-8FF2-4A6F-8A4C-F03CABCE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7482-B426-453C-97CC-81B8D132F2FC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55D2E2-AF38-4FA1-B99D-3919C76F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4110F0-9824-4337-8E46-DF2E0213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45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A812C8-965D-42DC-9A87-65070BA4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95A3-3636-4408-B93D-F4B28EE09E07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37CD98-CC79-48F5-B212-63B42D8B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FF34BD-9F4C-493B-A5AB-5BC664F2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07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E83FD6-5854-4DA7-BEAE-A9229453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CDFE89-B939-46BF-8681-A5FCA86E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16A889-5C3D-4AAB-927C-D369811E3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3BAA52-5301-41DD-A3C1-1E0C469D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9701-D595-469D-9536-ECD44BE33C2E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F1A16C-9C8F-419B-8535-486887E7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686FFE-2B5A-40AA-B5C6-2C809EF8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5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495E8-B0BB-49F0-98A1-1A66706D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B6A84C-6755-46BC-932F-51C6AC8EE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16D786-E03D-417F-B35B-050242941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8BE622-D1AF-45E1-AF55-79DEF96E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2357-6A24-4A84-AD25-45D810F3D9C5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01D3E7-0501-4E53-963A-7313A98C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0BA39D-EAEA-48C7-8207-DE26D02E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5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F16D10-F959-4270-9EC6-71E5837A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CA982D-38C0-4B2A-9D3A-726C4C229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0288AF-E117-470D-A761-A214F120D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C701-27E0-4002-A0F6-9F55723C60FD}" type="datetime1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85E175-4D88-44A2-8682-6B21304E2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B59A8E-4892-47DE-B25E-6876B8D07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5BAB-A7C7-4A8F-8EDB-00861175F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6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B40EF-3C50-40A4-84CD-46E408305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调脂药物治疗精准化管理实践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70C1D4-2DFC-448B-8F96-4D53C7940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3078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en-US" altLang="zh-CN" dirty="0"/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2019.06.19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首都医科大学附属北京安贞医院药事部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方振威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fangzhenwei1986@163.com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9A1BB4-5B2B-4AC1-84DC-9C937F73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01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调脂药物治疗精准化管理实践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190FE429-096D-4A11-BD08-88DDC466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graphicFrame>
        <p:nvGraphicFramePr>
          <p:cNvPr id="19" name="图示 18">
            <a:extLst>
              <a:ext uri="{FF2B5EF4-FFF2-40B4-BE49-F238E27FC236}">
                <a16:creationId xmlns:a16="http://schemas.microsoft.com/office/drawing/2014/main" id="{278CC9D6-CA95-4D21-9B7B-3E457A3B7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732792"/>
              </p:ext>
            </p:extLst>
          </p:nvPr>
        </p:nvGraphicFramePr>
        <p:xfrm>
          <a:off x="1616373" y="1550987"/>
          <a:ext cx="8959255" cy="458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73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要不要调脂治疗？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190FE429-096D-4A11-BD08-88DDC466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16" name="卷形: 水平 15">
            <a:extLst>
              <a:ext uri="{FF2B5EF4-FFF2-40B4-BE49-F238E27FC236}">
                <a16:creationId xmlns:a16="http://schemas.microsoft.com/office/drawing/2014/main" id="{0C2567F0-2047-4B51-A519-5E2BE7EE6962}"/>
              </a:ext>
            </a:extLst>
          </p:cNvPr>
          <p:cNvSpPr/>
          <p:nvPr/>
        </p:nvSpPr>
        <p:spPr>
          <a:xfrm>
            <a:off x="696278" y="1108855"/>
            <a:ext cx="6096000" cy="40172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岁，高血压、心梗，处方了阿托伐他汀。咨询血脂不高为什么要吃阿托伐他汀？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F929495-9739-4EEA-868C-9B479407E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r="33590"/>
          <a:stretch/>
        </p:blipFill>
        <p:spPr>
          <a:xfrm>
            <a:off x="4694872" y="4992857"/>
            <a:ext cx="7345681" cy="1530180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80029EE0-53C9-4AD7-9E9B-A32BD4AC5C75}"/>
              </a:ext>
            </a:extLst>
          </p:cNvPr>
          <p:cNvSpPr/>
          <p:nvPr/>
        </p:nvSpPr>
        <p:spPr>
          <a:xfrm>
            <a:off x="9494681" y="4837832"/>
            <a:ext cx="1940560" cy="18402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88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25437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要不要调脂治疗？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2C2316B2-E685-4A5B-9E00-2A6FF93F2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/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心血管危险评估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将患者分为极高危、高危、中危和低危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7122D35-EDC7-41BF-92FF-2C2A99DF0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5" y="2877228"/>
            <a:ext cx="5449491" cy="31766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7EC758-2907-459B-A60D-2D02264D5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32" y="3322819"/>
            <a:ext cx="5951673" cy="24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9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调脂治疗的原则及目标值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4E7C924E-D1A3-49CF-B7A2-4245D199C87C}"/>
              </a:ext>
            </a:extLst>
          </p:cNvPr>
          <p:cNvSpPr txBox="1">
            <a:spLocks/>
          </p:cNvSpPr>
          <p:nvPr/>
        </p:nvSpPr>
        <p:spPr>
          <a:xfrm>
            <a:off x="838200" y="15817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根据心血管危险程度，决定是否启动药物治疗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是首要靶点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治疗目标值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92DFCED-3648-49B3-89BA-0DACA2CD6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596345"/>
            <a:ext cx="9334500" cy="2127250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C60E0218-6FD4-4E14-9F58-C3C63627643A}"/>
              </a:ext>
            </a:extLst>
          </p:cNvPr>
          <p:cNvSpPr/>
          <p:nvPr/>
        </p:nvSpPr>
        <p:spPr>
          <a:xfrm>
            <a:off x="5007429" y="3209109"/>
            <a:ext cx="2449285" cy="304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28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5638857-647C-4F09-9D0D-C951AB527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7"/>
          <a:stretch/>
        </p:blipFill>
        <p:spPr>
          <a:xfrm>
            <a:off x="6854824" y="773430"/>
            <a:ext cx="4762500" cy="3585528"/>
          </a:xfrm>
          <a:prstGeom prst="rect">
            <a:avLst/>
          </a:prstGeom>
        </p:spPr>
      </p:pic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用不用？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5" name="卷形: 水平 14">
            <a:extLst>
              <a:ext uri="{FF2B5EF4-FFF2-40B4-BE49-F238E27FC236}">
                <a16:creationId xmlns:a16="http://schemas.microsoft.com/office/drawing/2014/main" id="{96F21267-460C-4B0B-AA06-A81AB2866FA6}"/>
              </a:ext>
            </a:extLst>
          </p:cNvPr>
          <p:cNvSpPr/>
          <p:nvPr/>
        </p:nvSpPr>
        <p:spPr>
          <a:xfrm>
            <a:off x="938848" y="2704208"/>
            <a:ext cx="6742430" cy="40172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岁，高血压、心梗，处方了阿托伐他汀。咨询血脂不高（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 2.43mmol/L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）为什么要吃阿托伐他汀？</a:t>
            </a:r>
          </a:p>
        </p:txBody>
      </p:sp>
    </p:spTree>
    <p:extLst>
      <p:ext uri="{BB962C8B-B14F-4D97-AF65-F5344CB8AC3E}">
        <p14:creationId xmlns:p14="http://schemas.microsoft.com/office/powerpoint/2010/main" val="316663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520" y="1452881"/>
            <a:ext cx="2423160" cy="93472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用药咨询：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换不换？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190FE429-096D-4A11-BD08-88DDC466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16" name="卷形: 水平 15">
            <a:extLst>
              <a:ext uri="{FF2B5EF4-FFF2-40B4-BE49-F238E27FC236}">
                <a16:creationId xmlns:a16="http://schemas.microsoft.com/office/drawing/2014/main" id="{05FD728C-0AA2-432E-9C8D-AB45067A477D}"/>
              </a:ext>
            </a:extLst>
          </p:cNvPr>
          <p:cNvSpPr/>
          <p:nvPr/>
        </p:nvSpPr>
        <p:spPr>
          <a:xfrm>
            <a:off x="4490720" y="1692335"/>
            <a:ext cx="6096000" cy="40172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患者血脂控制平稳，无不适，大夫让其将阿托伐他汀换成匹伐他汀？</a:t>
            </a:r>
          </a:p>
        </p:txBody>
      </p:sp>
    </p:spTree>
    <p:extLst>
      <p:ext uri="{BB962C8B-B14F-4D97-AF65-F5344CB8AC3E}">
        <p14:creationId xmlns:p14="http://schemas.microsoft.com/office/powerpoint/2010/main" val="208935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他汀的疗效：类效应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异质性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190FE429-096D-4A11-BD08-88DDC466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graphicFrame>
        <p:nvGraphicFramePr>
          <p:cNvPr id="16" name="内容占位符 3">
            <a:extLst>
              <a:ext uri="{FF2B5EF4-FFF2-40B4-BE49-F238E27FC236}">
                <a16:creationId xmlns:a16="http://schemas.microsoft.com/office/drawing/2014/main" id="{740A2C38-E0F6-4317-8A2F-AEBC93257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259374"/>
              </p:ext>
            </p:extLst>
          </p:nvPr>
        </p:nvGraphicFramePr>
        <p:xfrm>
          <a:off x="1308000" y="2599201"/>
          <a:ext cx="9576000" cy="280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LDL-C↓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洛伐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辛伐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普伐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氟伐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阿托伐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瑞舒伐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匹伐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40/80mg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20mg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87592C7E-C7E3-4781-8662-79B29958AB85}"/>
              </a:ext>
            </a:extLst>
          </p:cNvPr>
          <p:cNvSpPr txBox="1"/>
          <p:nvPr/>
        </p:nvSpPr>
        <p:spPr>
          <a:xfrm>
            <a:off x="2944112" y="6400800"/>
            <a:ext cx="630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http://www.fda.gov/Drugs/DrugSafety/ucm256581.htm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565385A-FD4A-4220-B8E9-4E1ABA63125D}"/>
              </a:ext>
            </a:extLst>
          </p:cNvPr>
          <p:cNvSpPr txBox="1"/>
          <p:nvPr/>
        </p:nvSpPr>
        <p:spPr>
          <a:xfrm>
            <a:off x="1246906" y="5582457"/>
            <a:ext cx="576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注：阿托伐他汀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80mg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国人经验不足，请谨慎使用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7FD697E-13B2-44A7-9907-E7FE955D67B9}"/>
              </a:ext>
            </a:extLst>
          </p:cNvPr>
          <p:cNvSpPr/>
          <p:nvPr/>
        </p:nvSpPr>
        <p:spPr>
          <a:xfrm>
            <a:off x="443345" y="3519057"/>
            <a:ext cx="10440000" cy="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1D4364E-42FB-4121-B47A-B5D7C0421433}"/>
              </a:ext>
            </a:extLst>
          </p:cNvPr>
          <p:cNvSpPr/>
          <p:nvPr/>
        </p:nvSpPr>
        <p:spPr>
          <a:xfrm>
            <a:off x="443345" y="4946075"/>
            <a:ext cx="10440000" cy="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F2C7E6-319A-46FE-AFF0-12736916D71F}"/>
              </a:ext>
            </a:extLst>
          </p:cNvPr>
          <p:cNvSpPr txBox="1"/>
          <p:nvPr/>
        </p:nvSpPr>
        <p:spPr>
          <a:xfrm>
            <a:off x="286538" y="30919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低强度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245C63-C147-471B-9F6B-FC283A791BEF}"/>
              </a:ext>
            </a:extLst>
          </p:cNvPr>
          <p:cNvSpPr txBox="1"/>
          <p:nvPr/>
        </p:nvSpPr>
        <p:spPr>
          <a:xfrm>
            <a:off x="286537" y="40316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中强度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3174AA-65C0-4ECD-A080-E74A534D2524}"/>
              </a:ext>
            </a:extLst>
          </p:cNvPr>
          <p:cNvSpPr txBox="1"/>
          <p:nvPr/>
        </p:nvSpPr>
        <p:spPr>
          <a:xfrm>
            <a:off x="286536" y="50378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高强度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73D5E8E-1089-476E-A274-A75D8CF7BA7D}"/>
              </a:ext>
            </a:extLst>
          </p:cNvPr>
          <p:cNvSpPr txBox="1"/>
          <p:nvPr/>
        </p:nvSpPr>
        <p:spPr>
          <a:xfrm>
            <a:off x="4218948" y="1222649"/>
            <a:ext cx="2887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类效应：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异质性：强度</a:t>
            </a:r>
          </a:p>
        </p:txBody>
      </p:sp>
    </p:spTree>
    <p:extLst>
      <p:ext uri="{BB962C8B-B14F-4D97-AF65-F5344CB8AC3E}">
        <p14:creationId xmlns:p14="http://schemas.microsoft.com/office/powerpoint/2010/main" val="298488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3626702" y="6400800"/>
            <a:ext cx="493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Curr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Med Res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Opin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2011, 27(8): 1551-1562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PK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：类效应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异质性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BCEFF1A-EB2A-4A24-B291-073782B41C6B}"/>
              </a:ext>
            </a:extLst>
          </p:cNvPr>
          <p:cNvSpPr txBox="1"/>
          <p:nvPr/>
        </p:nvSpPr>
        <p:spPr>
          <a:xfrm>
            <a:off x="196112" y="1976997"/>
            <a:ext cx="4670528" cy="335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p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口服吸收迅速，达峰时间短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p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广泛首过代谢，生物利用度低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p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高蛋白结合率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p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主要通过肝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P450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酶代谢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p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药物相互作用广泛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p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基本经胆道从粪便中排泄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FA508DA-872D-4330-BCF6-717586FFE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68" y="2119213"/>
            <a:ext cx="7360920" cy="363239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07899A4-E66F-4E94-B69B-7D95FC7D235E}"/>
              </a:ext>
            </a:extLst>
          </p:cNvPr>
          <p:cNvSpPr txBox="1"/>
          <p:nvPr/>
        </p:nvSpPr>
        <p:spPr>
          <a:xfrm>
            <a:off x="1405077" y="13871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类效应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C5BA705-678A-4419-BAA5-0871102C1090}"/>
              </a:ext>
            </a:extLst>
          </p:cNvPr>
          <p:cNvSpPr txBox="1"/>
          <p:nvPr/>
        </p:nvSpPr>
        <p:spPr>
          <a:xfrm>
            <a:off x="7857412" y="138718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异质性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D8D4221-13D1-4077-8B9C-653319642DB8}"/>
              </a:ext>
            </a:extLst>
          </p:cNvPr>
          <p:cNvSpPr/>
          <p:nvPr/>
        </p:nvSpPr>
        <p:spPr>
          <a:xfrm>
            <a:off x="5730837" y="3652520"/>
            <a:ext cx="4947920" cy="17068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6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172CB933-42CB-4000-97D9-F33FA7E1B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75" y="2495804"/>
            <a:ext cx="5019367" cy="30503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715104" y="6413698"/>
            <a:ext cx="10761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Pharmacist’s Letter/Prescriber’s Letter. April 2012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说明书：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Lipitor;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Lescol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Mevacor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Livalo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Pravachol; Crestor; Zocor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他汀的相互作用：类效应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异质性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pic>
        <p:nvPicPr>
          <p:cNvPr id="22" name="内容占位符 21">
            <a:extLst>
              <a:ext uri="{FF2B5EF4-FFF2-40B4-BE49-F238E27FC236}">
                <a16:creationId xmlns:a16="http://schemas.microsoft.com/office/drawing/2014/main" id="{F9411141-9B9C-43FA-B4C3-497FA7F56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8" y="1256109"/>
            <a:ext cx="7034374" cy="5144691"/>
          </a:xfr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A96ACA44-A033-4A8E-B03B-6C6136F353A1}"/>
              </a:ext>
            </a:extLst>
          </p:cNvPr>
          <p:cNvSpPr/>
          <p:nvPr/>
        </p:nvSpPr>
        <p:spPr>
          <a:xfrm>
            <a:off x="7579360" y="4094480"/>
            <a:ext cx="2428240" cy="1584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内容占位符 16">
            <a:extLst>
              <a:ext uri="{FF2B5EF4-FFF2-40B4-BE49-F238E27FC236}">
                <a16:creationId xmlns:a16="http://schemas.microsoft.com/office/drawing/2014/main" id="{F1B3D940-FFE4-43AA-A24E-B4B1A41E3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" y="2262108"/>
            <a:ext cx="6348522" cy="3259772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1695212" y="6400800"/>
            <a:ext cx="880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说明书：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SFDA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舒降之；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美百乐镇；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来适可；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立普妥；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可定；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力清之</a:t>
            </a: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他汀用于特殊人群：类效应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异质性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BF51713-A4EB-42CF-AA75-34C127A77679}"/>
              </a:ext>
            </a:extLst>
          </p:cNvPr>
          <p:cNvSpPr txBox="1"/>
          <p:nvPr/>
        </p:nvSpPr>
        <p:spPr>
          <a:xfrm>
            <a:off x="2279650" y="150569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肾功能不全患者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CC1BB1D-E20D-4A09-97DA-2314B4F5F303}"/>
              </a:ext>
            </a:extLst>
          </p:cNvPr>
          <p:cNvSpPr txBox="1"/>
          <p:nvPr/>
        </p:nvSpPr>
        <p:spPr>
          <a:xfrm>
            <a:off x="8367713" y="150212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肝功能不全患者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B48AE4-91E5-43E8-99B7-AD34B0140EF1}"/>
              </a:ext>
            </a:extLst>
          </p:cNvPr>
          <p:cNvSpPr txBox="1"/>
          <p:nvPr/>
        </p:nvSpPr>
        <p:spPr>
          <a:xfrm>
            <a:off x="8404586" y="2219416"/>
            <a:ext cx="321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活动性肝病或原因不明的转氨酶持续升高禁用</a:t>
            </a:r>
          </a:p>
        </p:txBody>
      </p:sp>
    </p:spTree>
    <p:extLst>
      <p:ext uri="{BB962C8B-B14F-4D97-AF65-F5344CB8AC3E}">
        <p14:creationId xmlns:p14="http://schemas.microsoft.com/office/powerpoint/2010/main" val="370399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E152DD-3DA9-485B-B45B-F1BC7308E9FD}"/>
              </a:ext>
            </a:extLst>
          </p:cNvPr>
          <p:cNvSpPr/>
          <p:nvPr/>
        </p:nvSpPr>
        <p:spPr>
          <a:xfrm>
            <a:off x="3681413" y="2108200"/>
            <a:ext cx="5843587" cy="711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18">
            <a:extLst>
              <a:ext uri="{FF2B5EF4-FFF2-40B4-BE49-F238E27FC236}">
                <a16:creationId xmlns:a16="http://schemas.microsoft.com/office/drawing/2014/main" id="{9180D389-A14E-48E7-A372-06705AD43485}"/>
              </a:ext>
            </a:extLst>
          </p:cNvPr>
          <p:cNvSpPr/>
          <p:nvPr/>
        </p:nvSpPr>
        <p:spPr>
          <a:xfrm>
            <a:off x="2849563" y="2108200"/>
            <a:ext cx="1331912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zh-CN" altLang="en-US" sz="40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6" name="文本框 3">
            <a:extLst>
              <a:ext uri="{FF2B5EF4-FFF2-40B4-BE49-F238E27FC236}">
                <a16:creationId xmlns:a16="http://schemas.microsoft.com/office/drawing/2014/main" id="{2A12EAAB-C432-4B65-9DBA-5C66CFC43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330" y="2199640"/>
            <a:ext cx="5241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心血管疾病负担</a:t>
            </a:r>
          </a:p>
        </p:txBody>
      </p:sp>
      <p:sp>
        <p:nvSpPr>
          <p:cNvPr id="44037" name="文本框 4">
            <a:extLst>
              <a:ext uri="{FF2B5EF4-FFF2-40B4-BE49-F238E27FC236}">
                <a16:creationId xmlns:a16="http://schemas.microsoft.com/office/drawing/2014/main" id="{CD6E598C-A871-45F1-9321-53F385D8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3189288"/>
            <a:ext cx="5133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精准化管理的必要性</a:t>
            </a:r>
          </a:p>
        </p:txBody>
      </p:sp>
      <p:sp>
        <p:nvSpPr>
          <p:cNvPr id="44038" name="文本框 5">
            <a:extLst>
              <a:ext uri="{FF2B5EF4-FFF2-40B4-BE49-F238E27FC236}">
                <a16:creationId xmlns:a16="http://schemas.microsoft.com/office/drawing/2014/main" id="{0286EF84-A019-4026-A027-E4782131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90" y="4144645"/>
            <a:ext cx="515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精准化管理实践案例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0911ED9-765F-4CDA-A5D8-A139F818E46C}"/>
              </a:ext>
            </a:extLst>
          </p:cNvPr>
          <p:cNvSpPr/>
          <p:nvPr/>
        </p:nvSpPr>
        <p:spPr>
          <a:xfrm>
            <a:off x="3681413" y="3067050"/>
            <a:ext cx="5843587" cy="711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任意多边形 28">
            <a:extLst>
              <a:ext uri="{FF2B5EF4-FFF2-40B4-BE49-F238E27FC236}">
                <a16:creationId xmlns:a16="http://schemas.microsoft.com/office/drawing/2014/main" id="{8F3834F1-8454-4D05-A8F9-FFBECA4F69D0}"/>
              </a:ext>
            </a:extLst>
          </p:cNvPr>
          <p:cNvSpPr/>
          <p:nvPr/>
        </p:nvSpPr>
        <p:spPr>
          <a:xfrm>
            <a:off x="2849563" y="3067050"/>
            <a:ext cx="1331912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zh-CN" altLang="en-US" sz="40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514ADB4-1A78-4D3F-B07D-B0AA0F7EF2E2}"/>
              </a:ext>
            </a:extLst>
          </p:cNvPr>
          <p:cNvSpPr/>
          <p:nvPr/>
        </p:nvSpPr>
        <p:spPr>
          <a:xfrm>
            <a:off x="3681413" y="4025900"/>
            <a:ext cx="5843587" cy="711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任意多边形 30">
            <a:extLst>
              <a:ext uri="{FF2B5EF4-FFF2-40B4-BE49-F238E27FC236}">
                <a16:creationId xmlns:a16="http://schemas.microsoft.com/office/drawing/2014/main" id="{7420F1B5-6CE2-4A7E-B54B-6B3ABE4C19E8}"/>
              </a:ext>
            </a:extLst>
          </p:cNvPr>
          <p:cNvSpPr/>
          <p:nvPr/>
        </p:nvSpPr>
        <p:spPr>
          <a:xfrm>
            <a:off x="2849563" y="4025900"/>
            <a:ext cx="1331912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  <a:endParaRPr lang="zh-CN" altLang="en-US" sz="40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43" name="文本框 10">
            <a:extLst>
              <a:ext uri="{FF2B5EF4-FFF2-40B4-BE49-F238E27FC236}">
                <a16:creationId xmlns:a16="http://schemas.microsoft.com/office/drawing/2014/main" id="{07140A3E-7A37-4570-A7F9-495C6CCC0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795338"/>
            <a:ext cx="14798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2081CEBD-296A-4216-8E43-3CC490EDBAC6}"/>
              </a:ext>
            </a:extLst>
          </p:cNvPr>
          <p:cNvSpPr/>
          <p:nvPr/>
        </p:nvSpPr>
        <p:spPr>
          <a:xfrm>
            <a:off x="4065588" y="1033463"/>
            <a:ext cx="96837" cy="2921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045" name="文本框 12">
            <a:extLst>
              <a:ext uri="{FF2B5EF4-FFF2-40B4-BE49-F238E27FC236}">
                <a16:creationId xmlns:a16="http://schemas.microsoft.com/office/drawing/2014/main" id="{281FD68D-BA49-46FD-AC23-64FBC4F47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742" y="5145087"/>
            <a:ext cx="5243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5BCBC7-1C72-42EE-8286-BB63AC0877C5}"/>
              </a:ext>
            </a:extLst>
          </p:cNvPr>
          <p:cNvSpPr/>
          <p:nvPr/>
        </p:nvSpPr>
        <p:spPr>
          <a:xfrm>
            <a:off x="3681413" y="5051425"/>
            <a:ext cx="5843587" cy="711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任意多边形 30">
            <a:extLst>
              <a:ext uri="{FF2B5EF4-FFF2-40B4-BE49-F238E27FC236}">
                <a16:creationId xmlns:a16="http://schemas.microsoft.com/office/drawing/2014/main" id="{18E4A2EE-7929-4B60-BAD3-2EB86DBE8880}"/>
              </a:ext>
            </a:extLst>
          </p:cNvPr>
          <p:cNvSpPr/>
          <p:nvPr/>
        </p:nvSpPr>
        <p:spPr>
          <a:xfrm>
            <a:off x="2849563" y="5051425"/>
            <a:ext cx="1331912" cy="711200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  <a:endParaRPr lang="zh-CN" altLang="en-US" sz="40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Picture 3" descr="C:\Users\lenovo\Desktop\2018京师论坛\timg.jpg">
            <a:extLst>
              <a:ext uri="{FF2B5EF4-FFF2-40B4-BE49-F238E27FC236}">
                <a16:creationId xmlns:a16="http://schemas.microsoft.com/office/drawing/2014/main" id="{F5823D4E-019F-4532-86C1-FDFF406F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他汀的基因型分析：不良反应预测基因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pic>
        <p:nvPicPr>
          <p:cNvPr id="16" name="Picture 2" descr="c:\users\administrator\appdata\roaming\360se6\User Data\temp\PA145011112.png">
            <a:extLst>
              <a:ext uri="{FF2B5EF4-FFF2-40B4-BE49-F238E27FC236}">
                <a16:creationId xmlns:a16="http://schemas.microsoft.com/office/drawing/2014/main" id="{4BA6B315-4E4A-4E8B-861D-3D91AFDF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5871" y="3515360"/>
            <a:ext cx="2810805" cy="3349044"/>
          </a:xfrm>
          <a:prstGeom prst="rect">
            <a:avLst/>
          </a:prstGeom>
          <a:noFill/>
        </p:spPr>
      </p:pic>
      <p:sp>
        <p:nvSpPr>
          <p:cNvPr id="17" name="TextBox 27">
            <a:extLst>
              <a:ext uri="{FF2B5EF4-FFF2-40B4-BE49-F238E27FC236}">
                <a16:creationId xmlns:a16="http://schemas.microsoft.com/office/drawing/2014/main" id="{F52251D5-15AE-45FA-AF71-F2ED8CFA847F}"/>
              </a:ext>
            </a:extLst>
          </p:cNvPr>
          <p:cNvSpPr txBox="1"/>
          <p:nvPr/>
        </p:nvSpPr>
        <p:spPr>
          <a:xfrm>
            <a:off x="1147475" y="1685074"/>
            <a:ext cx="111890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zh-CN" sz="1600" b="1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TT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型：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属正常代谢型（约占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70%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），能对他汀进行正常代谢，推荐使用标准剂量的他汀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zh-CN" sz="1600" b="1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TC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型：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属中间代谢型（约占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25%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），对他汀的代谢能力降低，使用他汀治疗发生肌病的风险增加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倍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CC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型：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属弱代谢型（约占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5%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），对他汀的代谢能力显著下降，使用他汀治疗发生肌病的风险增加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倍</a:t>
            </a:r>
            <a:endParaRPr lang="zh-CN" alt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D635C67C-549F-4643-A144-0FCD64996D6D}"/>
              </a:ext>
            </a:extLst>
          </p:cNvPr>
          <p:cNvSpPr txBox="1"/>
          <p:nvPr/>
        </p:nvSpPr>
        <p:spPr>
          <a:xfrm>
            <a:off x="2018059" y="6522444"/>
            <a:ext cx="815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 Am Coll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Cardiol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2009, 54: 1609-1616;Pharmacol Rev, 2011,63: 157-181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F4BA85A4-DAF8-4726-AFFB-6C173DA78C4D}"/>
              </a:ext>
            </a:extLst>
          </p:cNvPr>
          <p:cNvSpPr txBox="1"/>
          <p:nvPr/>
        </p:nvSpPr>
        <p:spPr>
          <a:xfrm>
            <a:off x="819249" y="1182820"/>
            <a:ext cx="876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SLCO1B1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*5(T&gt;C)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溶质载体有机阴离子转运体家族</a:t>
            </a:r>
            <a:r>
              <a:rPr lang="en-US" altLang="zh-CN" sz="2400" dirty="0" err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1B1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的*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型</a:t>
            </a:r>
            <a:endParaRPr lang="zh-CN" altLang="en-US" sz="2400" dirty="0"/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636254F6-0CF2-489F-BEAC-8D0EBAE85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56758"/>
              </p:ext>
            </p:extLst>
          </p:nvPr>
        </p:nvGraphicFramePr>
        <p:xfrm>
          <a:off x="1096769" y="4620400"/>
          <a:ext cx="6431792" cy="160330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95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6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SLCO1B1</a:t>
                      </a:r>
                      <a:endParaRPr lang="zh-CN" sz="12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辛伐他汀</a:t>
                      </a:r>
                      <a:endParaRPr lang="zh-CN" sz="12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阿托伐他汀</a:t>
                      </a:r>
                      <a:endParaRPr lang="zh-CN" sz="12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西立伐他汀</a:t>
                      </a:r>
                      <a:endParaRPr lang="zh-CN" sz="12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意义</a:t>
                      </a:r>
                      <a:endParaRPr lang="zh-CN" sz="12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微软雅黑" pitchFamily="34" charset="-122"/>
                          <a:ea typeface="微软雅黑" pitchFamily="34" charset="-122"/>
                        </a:rPr>
                        <a:t>CC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+mn-ea"/>
                          <a:ea typeface="+mn-ea"/>
                        </a:rPr>
                        <a:t>———</a:t>
                      </a:r>
                      <a:endParaRPr lang="zh-CN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+mn-ea"/>
                          <a:ea typeface="+mn-ea"/>
                        </a:rPr>
                        <a:t>——</a:t>
                      </a:r>
                      <a:endParaRPr lang="zh-CN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+mn-ea"/>
                          <a:ea typeface="+mn-ea"/>
                        </a:rPr>
                        <a:t>———</a:t>
                      </a:r>
                      <a:endParaRPr lang="zh-CN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itchFamily="34" charset="-122"/>
                          <a:ea typeface="微软雅黑" pitchFamily="34" charset="-122"/>
                        </a:rPr>
                        <a:t>不可选用辛伐他汀、阿托伐他汀、西立伐他汀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微软雅黑" pitchFamily="34" charset="-122"/>
                          <a:ea typeface="微软雅黑" pitchFamily="34" charset="-122"/>
                        </a:rPr>
                        <a:t>CT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+mn-ea"/>
                          <a:ea typeface="+mn-ea"/>
                        </a:rPr>
                        <a:t>——</a:t>
                      </a:r>
                      <a:endParaRPr lang="zh-CN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+mn-ea"/>
                          <a:ea typeface="+mn-ea"/>
                        </a:rPr>
                        <a:t>—</a:t>
                      </a:r>
                      <a:endParaRPr lang="zh-CN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+mn-ea"/>
                          <a:ea typeface="+mn-ea"/>
                        </a:rPr>
                        <a:t>——</a:t>
                      </a:r>
                      <a:endParaRPr lang="zh-CN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itchFamily="34" charset="-122"/>
                          <a:ea typeface="微软雅黑" pitchFamily="34" charset="-122"/>
                        </a:rPr>
                        <a:t>不可选用辛伐他汀、阿托伐他汀、西立伐他汀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微软雅黑" pitchFamily="34" charset="-122"/>
                          <a:ea typeface="微软雅黑" pitchFamily="34" charset="-122"/>
                        </a:rPr>
                        <a:t>TT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 dirty="0">
                          <a:latin typeface="+mn-ea"/>
                          <a:ea typeface="+mn-ea"/>
                        </a:rPr>
                        <a:t>/+</a:t>
                      </a:r>
                      <a:endParaRPr lang="zh-CN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 dirty="0">
                          <a:latin typeface="+mn-ea"/>
                          <a:ea typeface="+mn-ea"/>
                        </a:rPr>
                        <a:t>/+</a:t>
                      </a:r>
                      <a:endParaRPr lang="zh-CN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+mn-ea"/>
                          <a:ea typeface="+mn-ea"/>
                        </a:rPr>
                        <a:t>—</a:t>
                      </a:r>
                      <a:r>
                        <a:rPr lang="en-US" sz="1200" kern="100" dirty="0">
                          <a:latin typeface="+mn-ea"/>
                          <a:ea typeface="+mn-ea"/>
                        </a:rPr>
                        <a:t>/+</a:t>
                      </a:r>
                      <a:endParaRPr lang="zh-CN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itchFamily="34" charset="-122"/>
                          <a:ea typeface="微软雅黑" pitchFamily="34" charset="-122"/>
                        </a:rPr>
                        <a:t>可选用辛伐他汀、阿托伐他汀、西立伐他汀，正常用药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itchFamily="34" charset="-122"/>
                          <a:ea typeface="微软雅黑" pitchFamily="34" charset="-122"/>
                        </a:rPr>
                        <a:t>证据级别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微软雅黑" pitchFamily="34" charset="-122"/>
                          <a:ea typeface="微软雅黑" pitchFamily="34" charset="-122"/>
                        </a:rPr>
                        <a:t>1A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微软雅黑" pitchFamily="34" charset="-122"/>
                          <a:ea typeface="微软雅黑" pitchFamily="34" charset="-122"/>
                        </a:rPr>
                        <a:t>2A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6920" marR="6692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ectangle 1">
            <a:extLst>
              <a:ext uri="{FF2B5EF4-FFF2-40B4-BE49-F238E27FC236}">
                <a16:creationId xmlns:a16="http://schemas.microsoft.com/office/drawing/2014/main" id="{E87B042E-8B8C-46E4-A0A7-36CBF31C5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58" y="6254568"/>
            <a:ext cx="8757666" cy="2539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注：横纹肌溶解的风险：</a:t>
            </a:r>
            <a:r>
              <a:rPr lang="en-US" altLang="zh-CN" sz="1050" dirty="0">
                <a:latin typeface="+mn-ea"/>
                <a:cs typeface="Times New Roman" pitchFamily="18" charset="0"/>
              </a:rPr>
              <a:t>———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：风险很高（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OR:2.6~16.0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）；</a:t>
            </a:r>
            <a:r>
              <a:rPr lang="en-US" altLang="zh-CN" sz="1050" dirty="0">
                <a:latin typeface="+mn-ea"/>
                <a:cs typeface="Times New Roman" pitchFamily="18" charset="0"/>
              </a:rPr>
              <a:t>——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：风险较高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(OR:1.7~3.2)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；</a:t>
            </a:r>
            <a:r>
              <a:rPr lang="en-US" altLang="zh-CN" sz="1050" dirty="0">
                <a:latin typeface="+mn-ea"/>
                <a:cs typeface="Times New Roman" pitchFamily="18" charset="0"/>
              </a:rPr>
              <a:t>—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：有一定风险（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OR:1.7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）；</a:t>
            </a:r>
            <a:r>
              <a:rPr lang="en-US" altLang="zh-CN" sz="1050" dirty="0">
                <a:latin typeface="+mn-ea"/>
                <a:cs typeface="Times New Roman" pitchFamily="18" charset="0"/>
              </a:rPr>
              <a:t>—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/+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：风险较低</a:t>
            </a:r>
            <a:endParaRPr lang="zh-CN" altLang="en-US" sz="105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EFD5DB5-4F31-4D67-993D-65BD84E0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769" y="2879438"/>
            <a:ext cx="6523231" cy="170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B487ECA-75DA-4C5B-A6C4-F44DB3F68274}"/>
              </a:ext>
            </a:extLst>
          </p:cNvPr>
          <p:cNvSpPr/>
          <p:nvPr/>
        </p:nvSpPr>
        <p:spPr>
          <a:xfrm>
            <a:off x="819250" y="4480560"/>
            <a:ext cx="6871870" cy="17431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00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他汀的基因型分析：药效预测基因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203DAC9E-1935-460F-9F1C-8C4457582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42817"/>
              </p:ext>
            </p:extLst>
          </p:nvPr>
        </p:nvGraphicFramePr>
        <p:xfrm>
          <a:off x="898915" y="1810914"/>
          <a:ext cx="7753922" cy="24384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6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13ABCB1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(2677T&gt;G)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辛伐他汀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阿托伐他汀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普伐他汀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意义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软雅黑" pitchFamily="34" charset="-122"/>
                          <a:ea typeface="微软雅黑" pitchFamily="34" charset="-122"/>
                        </a:rPr>
                        <a:t>GG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ea"/>
                          <a:ea typeface="+mn-ea"/>
                        </a:rPr>
                        <a:t>++</a:t>
                      </a:r>
                      <a:endParaRPr lang="zh-CN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+mn-ea"/>
                          <a:ea typeface="+mn-ea"/>
                        </a:rPr>
                        <a:t>++</a:t>
                      </a:r>
                      <a:endParaRPr lang="zh-CN" sz="16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可选用阿托伐他汀、普伐他汀，效果较好。不宜选用辛伐他汀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软雅黑" pitchFamily="34" charset="-122"/>
                          <a:ea typeface="微软雅黑" pitchFamily="34" charset="-122"/>
                        </a:rPr>
                        <a:t>GT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+mn-ea"/>
                          <a:ea typeface="+mn-ea"/>
                        </a:rPr>
                        <a:t>+</a:t>
                      </a:r>
                      <a:endParaRPr lang="zh-CN" sz="16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ea"/>
                          <a:ea typeface="+mn-ea"/>
                        </a:rPr>
                        <a:t>+</a:t>
                      </a:r>
                      <a:endParaRPr lang="zh-CN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+mn-ea"/>
                          <a:ea typeface="+mn-ea"/>
                        </a:rPr>
                        <a:t>+</a:t>
                      </a:r>
                      <a:endParaRPr lang="zh-CN" sz="16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可选用阿托伐他汀、普伐他汀、辛伐他汀，效果一般。若用辛伐他汀，则应关注肌肉疼痛的风险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软雅黑" pitchFamily="34" charset="-122"/>
                          <a:ea typeface="微软雅黑" pitchFamily="34" charset="-122"/>
                        </a:rPr>
                        <a:t>TT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+mn-ea"/>
                          <a:ea typeface="+mn-ea"/>
                        </a:rPr>
                        <a:t>++</a:t>
                      </a:r>
                      <a:endParaRPr lang="zh-CN" sz="16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可选用辛伐他汀，效果较好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不宜选用阿托伐他汀和普伐他汀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证据级别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2A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ectangle 1">
            <a:extLst>
              <a:ext uri="{FF2B5EF4-FFF2-40B4-BE49-F238E27FC236}">
                <a16:creationId xmlns:a16="http://schemas.microsoft.com/office/drawing/2014/main" id="{F084FB17-D91A-44EF-9A75-17E38A9E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413" y="1664711"/>
            <a:ext cx="3412018" cy="26219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注：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++: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降脂效果好；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+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：降脂效果较好；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—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：降脂效果弱</a:t>
            </a:r>
            <a:endParaRPr lang="zh-CN" altLang="en-US" sz="14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ABCB1 2677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位点的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到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G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突变，使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P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糖蛋白的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893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位氨基酸发生了变化，从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丝氨酸</a:t>
            </a:r>
            <a:r>
              <a:rPr lang="en-US" altLang="zh-CN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羟基类氨基酸，亲水性</a:t>
            </a:r>
            <a:r>
              <a:rPr lang="en-US" altLang="zh-CN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变成了丙氨酸</a:t>
            </a:r>
            <a:r>
              <a:rPr lang="en-US" altLang="zh-CN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脂肪族类氨基酸，亲脂性</a:t>
            </a:r>
            <a:r>
              <a:rPr lang="en-US" altLang="zh-CN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endParaRPr lang="zh-CN" altLang="en-US" sz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辛伐他汀为非活性内酯，容易被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P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糖蛋白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2677 GG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型转运，清除快，药效差。普伐他汀和阿托伐他汀，为开环羟酸，容易被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2677 TT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型转运，清除快，药效差。所以，不同基因型能转运不同的他汀，从而决定不同他汀类的药效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073DAC6-BCA7-44F2-B994-7D02E81CAA74}"/>
              </a:ext>
            </a:extLst>
          </p:cNvPr>
          <p:cNvSpPr/>
          <p:nvPr/>
        </p:nvSpPr>
        <p:spPr>
          <a:xfrm>
            <a:off x="747104" y="1103028"/>
            <a:ext cx="11054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1. ABCB1(2677T&gt;G)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GG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型，辛伐他汀降胆固醇效果较差，出现肌肉疼痛的风险高。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TT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型，降胆固醇效果好，其次是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GT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型。证据级别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2A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C13370D8-E9CA-460D-AED7-529FD3C70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149875"/>
              </p:ext>
            </p:extLst>
          </p:nvPr>
        </p:nvGraphicFramePr>
        <p:xfrm>
          <a:off x="898915" y="4750392"/>
          <a:ext cx="7753922" cy="201884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15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6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62ABCB1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(3435T&gt;C) 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辛伐他汀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阿托伐他汀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意义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软雅黑" pitchFamily="34" charset="-122"/>
                          <a:ea typeface="微软雅黑" pitchFamily="34" charset="-122"/>
                        </a:rPr>
                        <a:t>TT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ea"/>
                          <a:ea typeface="+mn-ea"/>
                        </a:rPr>
                        <a:t>++</a:t>
                      </a:r>
                      <a:endParaRPr lang="zh-CN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+mn-ea"/>
                          <a:ea typeface="+mn-ea"/>
                        </a:rPr>
                        <a:t>++</a:t>
                      </a:r>
                      <a:endParaRPr lang="zh-CN" sz="16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可选用阿托伐他汀、辛伐他汀，效果较好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CT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ea"/>
                          <a:ea typeface="+mn-ea"/>
                        </a:rPr>
                        <a:t>+</a:t>
                      </a:r>
                      <a:endParaRPr lang="zh-CN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ea"/>
                          <a:ea typeface="+mn-ea"/>
                        </a:rPr>
                        <a:t>+</a:t>
                      </a:r>
                      <a:endParaRPr lang="zh-CN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可选用阿托伐他汀、辛伐他汀，效果一般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微软雅黑" pitchFamily="34" charset="-122"/>
                          <a:ea typeface="微软雅黑" pitchFamily="34" charset="-122"/>
                        </a:rPr>
                        <a:t>CC</a:t>
                      </a:r>
                      <a:endParaRPr lang="zh-CN" sz="16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+mn-ea"/>
                          <a:ea typeface="+mn-ea"/>
                        </a:rPr>
                        <a:t>—</a:t>
                      </a:r>
                      <a:endParaRPr lang="zh-CN" sz="16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ea"/>
                          <a:ea typeface="+mn-ea"/>
                        </a:rPr>
                        <a:t>—</a:t>
                      </a:r>
                      <a:endParaRPr lang="zh-CN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不宜选用阿托伐他汀和辛伐他汀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微软雅黑" pitchFamily="34" charset="-122"/>
                          <a:ea typeface="微软雅黑" pitchFamily="34" charset="-122"/>
                        </a:rPr>
                        <a:t>证据级别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Rectangle 1">
            <a:extLst>
              <a:ext uri="{FF2B5EF4-FFF2-40B4-BE49-F238E27FC236}">
                <a16:creationId xmlns:a16="http://schemas.microsoft.com/office/drawing/2014/main" id="{587E4388-FC4A-43AE-87AB-24066E99E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60" y="4330840"/>
            <a:ext cx="10674778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defTabSz="914400"/>
            <a:r>
              <a:rPr lang="en-US" altLang="zh-CN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2. ABCB1(3435T&gt;C)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TT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基因型，降脂效果最好，其次是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CT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型。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CC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型降脂效果较小</a:t>
            </a:r>
          </a:p>
        </p:txBody>
      </p:sp>
      <p:sp>
        <p:nvSpPr>
          <p:cNvPr id="27" name="圆角矩形 10">
            <a:extLst>
              <a:ext uri="{FF2B5EF4-FFF2-40B4-BE49-F238E27FC236}">
                <a16:creationId xmlns:a16="http://schemas.microsoft.com/office/drawing/2014/main" id="{98797019-4822-4179-A6F4-E64FFEABCD0B}"/>
              </a:ext>
            </a:extLst>
          </p:cNvPr>
          <p:cNvSpPr/>
          <p:nvPr/>
        </p:nvSpPr>
        <p:spPr>
          <a:xfrm>
            <a:off x="8816557" y="4919008"/>
            <a:ext cx="3206497" cy="16344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注：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ABCB 3435 T&gt;C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突变，不改变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糖蛋白的氨基酸序列，但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TT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型，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糖蛋白表达量少，转运慢，清除慢，药物暴露时间长，药效较好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8894FA67-98CD-414E-8612-EBABC9947D2C}"/>
              </a:ext>
            </a:extLst>
          </p:cNvPr>
          <p:cNvSpPr/>
          <p:nvPr/>
        </p:nvSpPr>
        <p:spPr>
          <a:xfrm>
            <a:off x="5117466" y="5957306"/>
            <a:ext cx="755014" cy="304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D7375C9A-072C-416F-B077-820C7A55AC8D}"/>
              </a:ext>
            </a:extLst>
          </p:cNvPr>
          <p:cNvSpPr/>
          <p:nvPr/>
        </p:nvSpPr>
        <p:spPr>
          <a:xfrm>
            <a:off x="5113973" y="5450172"/>
            <a:ext cx="758507" cy="304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967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他汀的安全性：类效应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异质性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graphicFrame>
        <p:nvGraphicFramePr>
          <p:cNvPr id="16" name="内容占位符 5">
            <a:extLst>
              <a:ext uri="{FF2B5EF4-FFF2-40B4-BE49-F238E27FC236}">
                <a16:creationId xmlns:a16="http://schemas.microsoft.com/office/drawing/2014/main" id="{80163F04-714A-4F5C-B18E-BBEDC3CC3A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934522"/>
              </p:ext>
            </p:extLst>
          </p:nvPr>
        </p:nvGraphicFramePr>
        <p:xfrm>
          <a:off x="2052320" y="1569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5" descr="200422193449659">
            <a:extLst>
              <a:ext uri="{FF2B5EF4-FFF2-40B4-BE49-F238E27FC236}">
                <a16:creationId xmlns:a16="http://schemas.microsoft.com/office/drawing/2014/main" id="{A118D215-CD1D-480B-A29C-81CC0E66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6922" y="3398520"/>
            <a:ext cx="2928958" cy="1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clin-pharm\Desktop\24b001.jpg">
            <a:extLst>
              <a:ext uri="{FF2B5EF4-FFF2-40B4-BE49-F238E27FC236}">
                <a16:creationId xmlns:a16="http://schemas.microsoft.com/office/drawing/2014/main" id="{0BD26EE3-1D60-4A95-BFE8-9035B87A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442" y="3255644"/>
            <a:ext cx="2959458" cy="2143140"/>
          </a:xfrm>
          <a:prstGeom prst="rect">
            <a:avLst/>
          </a:prstGeom>
          <a:noFill/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E183796-B224-4776-915C-DFF89E51DF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11" y="3044762"/>
            <a:ext cx="214930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37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包括肌痛、肌炎和横纹肌溶解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肌痛：肌肉疼痛或无力，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正常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肌炎：肌肉症状，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升高（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1-10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倍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ULN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横纹肌溶解：肌肉症状，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升高（≥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倍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ULN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±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肾脏疾病（他汀最危险的不良反应，严重可致死亡）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他汀的肌肉毒性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76A3DEB-60D3-42A4-BB92-D6CB31F5D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" y="3510280"/>
            <a:ext cx="5191937" cy="246221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83159D-93DE-473C-A147-1EE05DA40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81" y="3257105"/>
            <a:ext cx="5456999" cy="296856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723F575-CFE2-4753-B659-F79D5F73A009}"/>
              </a:ext>
            </a:extLst>
          </p:cNvPr>
          <p:cNvSpPr txBox="1"/>
          <p:nvPr/>
        </p:nvSpPr>
        <p:spPr>
          <a:xfrm>
            <a:off x="1976763" y="6400800"/>
            <a:ext cx="823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 J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Cardiol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2006, 97(8A): 52C-60C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Cardiovasc Drugs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Ther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2005, 19(6): 403-414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945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他汀的肝脏毒性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16" name="Text Box 26">
            <a:extLst>
              <a:ext uri="{FF2B5EF4-FFF2-40B4-BE49-F238E27FC236}">
                <a16:creationId xmlns:a16="http://schemas.microsoft.com/office/drawing/2014/main" id="{BF510CC8-80AC-422E-B28A-342EA3092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124" y="2218230"/>
            <a:ext cx="3457258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70000"/>
              <a:buFont typeface="Wingdings" pitchFamily="2" charset="2"/>
              <a:buChar char="l"/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剂量依赖性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70000"/>
              <a:buFont typeface="Wingdings" pitchFamily="2" charset="2"/>
              <a:buChar char="l"/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绝大多数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&lt;3xULN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70000"/>
              <a:buFont typeface="Wingdings" pitchFamily="2" charset="2"/>
              <a:buChar char="l"/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一过性增高：多发生开始治疗或增加剂量的头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个月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70000"/>
              <a:buFont typeface="Wingdings" pitchFamily="2" charset="2"/>
              <a:buChar char="l"/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绝大多数为孤立性无症状转氨酶增高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70000"/>
              <a:buFont typeface="Wingdings" pitchFamily="2" charset="2"/>
              <a:buChar char="l"/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与肝功能衰竭无明确关系</a:t>
            </a:r>
          </a:p>
        </p:txBody>
      </p:sp>
      <p:graphicFrame>
        <p:nvGraphicFramePr>
          <p:cNvPr id="17" name="Group 188">
            <a:extLst>
              <a:ext uri="{FF2B5EF4-FFF2-40B4-BE49-F238E27FC236}">
                <a16:creationId xmlns:a16="http://schemas.microsoft.com/office/drawing/2014/main" id="{959FAB02-43B4-4D14-96B5-98EDBBB74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83778"/>
              </p:ext>
            </p:extLst>
          </p:nvPr>
        </p:nvGraphicFramePr>
        <p:xfrm>
          <a:off x="5236519" y="1859280"/>
          <a:ext cx="5572164" cy="38880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357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肝酶升高水平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发生率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1-3xULN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D313C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&gt;20% (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临床试验结果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D313C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&gt;3xULN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D313C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&lt;1%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（常规剂量他汀治疗）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D313C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2%-3%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（大剂量他汀治疗）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D313C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ALT&gt;5xULN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0.5%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ALT&gt;9xULN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0.2%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7500" marR="975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72EF4A11-B230-4B6D-87C7-87044BE7BC9F}"/>
              </a:ext>
            </a:extLst>
          </p:cNvPr>
          <p:cNvSpPr txBox="1"/>
          <p:nvPr/>
        </p:nvSpPr>
        <p:spPr>
          <a:xfrm>
            <a:off x="4097536" y="6400800"/>
            <a:ext cx="399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 J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Cardiol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2006, 97(suppl): 77C-81C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968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他汀的血糖毒性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pic>
        <p:nvPicPr>
          <p:cNvPr id="16" name="Picture 3" descr="C:\Users\clin-pharm\Desktop\无标题.jpg">
            <a:extLst>
              <a:ext uri="{FF2B5EF4-FFF2-40B4-BE49-F238E27FC236}">
                <a16:creationId xmlns:a16="http://schemas.microsoft.com/office/drawing/2014/main" id="{C3D7DC4F-6AB4-419C-A181-B5C0941F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756" y="1317294"/>
            <a:ext cx="8244970" cy="4214842"/>
          </a:xfrm>
          <a:prstGeom prst="rect">
            <a:avLst/>
          </a:prstGeom>
          <a:noFill/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4599E7A3-0CE5-4235-A990-ED1E2F791DB7}"/>
              </a:ext>
            </a:extLst>
          </p:cNvPr>
          <p:cNvSpPr txBox="1"/>
          <p:nvPr/>
        </p:nvSpPr>
        <p:spPr>
          <a:xfrm>
            <a:off x="4442088" y="5910416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项试验，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91140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例非糖尿病患者，平均随访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年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7FC625CA-6BA2-432C-A048-D3FA20B761A3}"/>
              </a:ext>
            </a:extLst>
          </p:cNvPr>
          <p:cNvCxnSpPr/>
          <p:nvPr/>
        </p:nvCxnSpPr>
        <p:spPr>
          <a:xfrm rot="5400000">
            <a:off x="7944870" y="5534152"/>
            <a:ext cx="720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E49F2076-A5B0-4003-8D6D-0DDC65E7D6C0}"/>
              </a:ext>
            </a:extLst>
          </p:cNvPr>
          <p:cNvSpPr txBox="1"/>
          <p:nvPr/>
        </p:nvSpPr>
        <p:spPr>
          <a:xfrm>
            <a:off x="9163512" y="2505850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类效应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增加新发糖尿病风险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9%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73CE8BE-13AF-4E6B-BB4F-5CBB1D4982DA}"/>
              </a:ext>
            </a:extLst>
          </p:cNvPr>
          <p:cNvSpPr txBox="1"/>
          <p:nvPr/>
        </p:nvSpPr>
        <p:spPr>
          <a:xfrm>
            <a:off x="4381428" y="6400800"/>
            <a:ext cx="3429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Lancet, 2010, 375(9716): 735-742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2878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494760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他汀的类效应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毒性：肌肉毒性、肝脏毒性、血糖毒性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他汀的异质性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代谢酶，相互作用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627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换不换？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17" name="卷形: 水平 16">
            <a:extLst>
              <a:ext uri="{FF2B5EF4-FFF2-40B4-BE49-F238E27FC236}">
                <a16:creationId xmlns:a16="http://schemas.microsoft.com/office/drawing/2014/main" id="{1625C4EB-BC1E-45BE-97BB-A1150EC883D2}"/>
              </a:ext>
            </a:extLst>
          </p:cNvPr>
          <p:cNvSpPr/>
          <p:nvPr/>
        </p:nvSpPr>
        <p:spPr>
          <a:xfrm>
            <a:off x="4490720" y="1692335"/>
            <a:ext cx="6096000" cy="40172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患者血脂控制平稳，无不适，大夫让其将阿托伐他汀换成匹伐他汀？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FF2B45E-2240-467F-9EBA-D13505B60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76" y="2409448"/>
            <a:ext cx="2475115" cy="33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47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5B5FF243-C12B-4732-9421-E6BA7C112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03" y="1223010"/>
            <a:ext cx="7725995" cy="5492750"/>
          </a:xfrm>
        </p:spPr>
      </p:pic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加不加：是否需要联合治疗？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C7ADB27-4D06-4AE3-AAC8-F295DA33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5852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5176520" cy="4947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患者：不稳定型心绞痛，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型糖尿病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60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月冠状动脉造影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球囊扩张，左前降支近段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闭塞，右冠状动脉近段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闭塞，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 4.91mmol/L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。导丝不能通过。出院规律用药，予阿托伐他汀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联合依折麦布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10mg</a:t>
            </a:r>
          </a:p>
          <a:p>
            <a:pPr marL="5760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月，再次入院，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 4.41mmol/L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。目前阿托伐他汀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40mg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</a:p>
          <a:p>
            <a:pPr marL="5760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申请“依洛尤单抗注射液”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加不加：是否需要联合治疗？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3F466EA5-6B9A-4833-87C5-7550E3DA6DF0}"/>
              </a:ext>
            </a:extLst>
          </p:cNvPr>
          <p:cNvSpPr txBox="1">
            <a:spLocks/>
          </p:cNvSpPr>
          <p:nvPr/>
        </p:nvSpPr>
        <p:spPr>
          <a:xfrm>
            <a:off x="6014720" y="1229360"/>
            <a:ext cx="5176520" cy="49476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：批不批？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：理由？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危险分层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调脂目标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心血管剩留风险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+PCSK9i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（联合用药）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精准化管理！！！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</p:txBody>
      </p:sp>
      <p:pic>
        <p:nvPicPr>
          <p:cNvPr id="16" name="Picture 3" descr="C:\Users\lenovo\Desktop\2018京师论坛\timg.jpg">
            <a:extLst>
              <a:ext uri="{FF2B5EF4-FFF2-40B4-BE49-F238E27FC236}">
                <a16:creationId xmlns:a16="http://schemas.microsoft.com/office/drawing/2014/main" id="{D5A8A204-13CC-4EFC-A578-1E99CD02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4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60B56ADD-780F-4C5E-B617-40A41851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4" y="2097695"/>
            <a:ext cx="4860000" cy="3408099"/>
          </a:xfrm>
        </p:spPr>
      </p:pic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49" y="334963"/>
            <a:ext cx="8906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CVD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死亡居首位，每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例死亡就有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例死于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CVD</a:t>
            </a:r>
            <a:endParaRPr kumimoji="0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16E0B2C-A9E8-4564-9904-1AA3BF1DB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7" y="2151130"/>
            <a:ext cx="4860000" cy="330123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2EF0974-136E-44AA-AC0A-7C33973F91C6}"/>
              </a:ext>
            </a:extLst>
          </p:cNvPr>
          <p:cNvSpPr txBox="1"/>
          <p:nvPr/>
        </p:nvSpPr>
        <p:spPr>
          <a:xfrm>
            <a:off x="4776568" y="6400800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中国心血管病报告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3" descr="C:\Users\lenovo\Desktop\2018京师论坛\timg.jpg">
            <a:extLst>
              <a:ext uri="{FF2B5EF4-FFF2-40B4-BE49-F238E27FC236}">
                <a16:creationId xmlns:a16="http://schemas.microsoft.com/office/drawing/2014/main" id="{802613F3-E2F8-4268-91B1-C825AE46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134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/>
          <a:lstStyle/>
          <a:p>
            <a:pPr marL="0" indent="0">
              <a:buNone/>
            </a:pP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抑制胆固醇合成：他汀类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抑制胆固醇吸收：依折麦布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促进胆固醇清除：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PCSK9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抑制剂（前蛋白转化酶枯草溶菌素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抑制剂）</a:t>
            </a: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降低胆固醇的三条途径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16" name="Picture 3" descr="C:\Users\lenovo\Desktop\2018京师论坛\timg.jpg">
            <a:extLst>
              <a:ext uri="{FF2B5EF4-FFF2-40B4-BE49-F238E27FC236}">
                <a16:creationId xmlns:a16="http://schemas.microsoft.com/office/drawing/2014/main" id="{C4BB1310-CAD4-4396-B230-3C8CA5809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027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5A9C22E6-0A71-45E8-B965-FF7089C63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96" y="1359130"/>
            <a:ext cx="8091209" cy="5104969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3890909" y="6400800"/>
            <a:ext cx="441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临床心血管病杂志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2016, 32(6): 537-540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降低胆固醇的三条途径：相互影响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17" name="Picture 3" descr="C:\Users\lenovo\Desktop\2018京师论坛\timg.jpg">
            <a:extLst>
              <a:ext uri="{FF2B5EF4-FFF2-40B4-BE49-F238E27FC236}">
                <a16:creationId xmlns:a16="http://schemas.microsoft.com/office/drawing/2014/main" id="{EAF20157-A33C-4FF9-B343-D550AA61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588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320"/>
            <a:ext cx="10515600" cy="4947603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在他汀治疗的基础上，不同类型降胆固醇治疗的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降幅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1129416" y="6400800"/>
            <a:ext cx="9933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 J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Cardiol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2010, 105(1): 69-76; 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Med,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372(25):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2387-97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 Med,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2017, 376(18): 1713-1722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19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联合用药显著降低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endParaRPr kumimoji="0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075532D-777B-400F-BAE1-B60B8A93D2EF}"/>
              </a:ext>
            </a:extLst>
          </p:cNvPr>
          <p:cNvGrpSpPr/>
          <p:nvPr/>
        </p:nvGrpSpPr>
        <p:grpSpPr>
          <a:xfrm>
            <a:off x="1539117" y="2154732"/>
            <a:ext cx="9013958" cy="3483261"/>
            <a:chOff x="1539117" y="1575612"/>
            <a:chExt cx="9013958" cy="3483261"/>
          </a:xfrm>
        </p:grpSpPr>
        <p:graphicFrame>
          <p:nvGraphicFramePr>
            <p:cNvPr id="16" name="图表 15">
              <a:extLst>
                <a:ext uri="{FF2B5EF4-FFF2-40B4-BE49-F238E27FC236}">
                  <a16:creationId xmlns:a16="http://schemas.microsoft.com/office/drawing/2014/main" id="{B05DFFEC-45DF-4B32-8819-581E0E4D84E2}"/>
                </a:ext>
              </a:extLst>
            </p:cNvPr>
            <p:cNvGraphicFramePr/>
            <p:nvPr/>
          </p:nvGraphicFramePr>
          <p:xfrm>
            <a:off x="1811451" y="1976606"/>
            <a:ext cx="8741624" cy="29089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88E5C7D-BFD5-4C6C-946F-F75EAF58BEB0}"/>
                </a:ext>
              </a:extLst>
            </p:cNvPr>
            <p:cNvSpPr/>
            <p:nvPr/>
          </p:nvSpPr>
          <p:spPr>
            <a:xfrm rot="16200000">
              <a:off x="998745" y="3215288"/>
              <a:ext cx="13885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LDL-C</a:t>
              </a:r>
              <a:r>
                <a:rPr lang="zh-CN" altLang="en-US" sz="1400" b="1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降幅</a:t>
              </a:r>
              <a:r>
                <a:rPr lang="en-US" altLang="zh-CN" sz="1400" b="1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(%)</a:t>
              </a:r>
              <a:endParaRPr lang="zh-CN" altLang="en-US" sz="1400" b="1" dirty="0">
                <a:solidFill>
                  <a:srgbClr val="0625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2CE4CB3-CB13-4EC7-AF5F-3642E30A2BB6}"/>
                </a:ext>
              </a:extLst>
            </p:cNvPr>
            <p:cNvSpPr/>
            <p:nvPr/>
          </p:nvSpPr>
          <p:spPr>
            <a:xfrm>
              <a:off x="2603114" y="1575612"/>
              <a:ext cx="23724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他汀剂量加倍</a:t>
              </a:r>
            </a:p>
            <a:p>
              <a:pPr algn="ctr"/>
              <a:r>
                <a:rPr lang="zh-CN" altLang="en-US" sz="1400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（</a:t>
              </a:r>
              <a:r>
                <a:rPr lang="en-US" altLang="zh-CN" sz="1400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VOYAGER</a:t>
              </a:r>
              <a:r>
                <a:rPr lang="zh-CN" altLang="en-US" sz="1400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荟萃分析）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8948C01-F47B-410F-B9FC-B446FEF31AE1}"/>
                </a:ext>
              </a:extLst>
            </p:cNvPr>
            <p:cNvSpPr/>
            <p:nvPr/>
          </p:nvSpPr>
          <p:spPr>
            <a:xfrm>
              <a:off x="5241449" y="1578475"/>
              <a:ext cx="23724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他汀</a:t>
              </a:r>
              <a:r>
                <a:rPr lang="en-US" altLang="zh-CN" sz="1600" b="1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+</a:t>
              </a:r>
              <a:r>
                <a:rPr lang="zh-CN" altLang="en-US" sz="1600" b="1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依折麦布</a:t>
              </a:r>
              <a:r>
                <a:rPr lang="zh-CN" altLang="en-US" sz="1400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（</a:t>
              </a:r>
              <a:r>
                <a:rPr lang="en-US" altLang="zh-CN" sz="1400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IMPROVE IT</a:t>
              </a:r>
              <a:r>
                <a:rPr lang="zh-CN" altLang="en-US" sz="1400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研究）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BAA3F56-742E-42D4-8152-85E9C607E5C4}"/>
                </a:ext>
              </a:extLst>
            </p:cNvPr>
            <p:cNvSpPr/>
            <p:nvPr/>
          </p:nvSpPr>
          <p:spPr>
            <a:xfrm>
              <a:off x="7909232" y="1575612"/>
              <a:ext cx="23724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他汀</a:t>
              </a:r>
              <a:r>
                <a:rPr lang="en-US" altLang="zh-CN" sz="1600" b="1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+</a:t>
              </a:r>
              <a:r>
                <a:rPr lang="zh-CN" altLang="en-US" sz="1600" b="1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依洛尤单抗</a:t>
              </a:r>
              <a:r>
                <a:rPr lang="zh-CN" altLang="en-US" sz="1400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（</a:t>
              </a:r>
              <a:r>
                <a:rPr lang="en-US" altLang="zh-CN" sz="1400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FOURIER</a:t>
              </a:r>
              <a:r>
                <a:rPr lang="zh-CN" altLang="en-US" sz="1400" dirty="0">
                  <a:solidFill>
                    <a:srgbClr val="062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研究）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9C26757-43D2-42D8-BEEE-7523FBFA7B48}"/>
                </a:ext>
              </a:extLst>
            </p:cNvPr>
            <p:cNvSpPr txBox="1"/>
            <p:nvPr/>
          </p:nvSpPr>
          <p:spPr>
            <a:xfrm>
              <a:off x="3200400" y="2470464"/>
              <a:ext cx="1174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 -6%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A0023FE-4327-4373-A82E-F84AE14421C3}"/>
                </a:ext>
              </a:extLst>
            </p:cNvPr>
            <p:cNvSpPr txBox="1"/>
            <p:nvPr/>
          </p:nvSpPr>
          <p:spPr>
            <a:xfrm>
              <a:off x="5982320" y="3187868"/>
              <a:ext cx="882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-24%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785C49C-90CE-4B27-876F-D5B9DBA066E0}"/>
                </a:ext>
              </a:extLst>
            </p:cNvPr>
            <p:cNvSpPr txBox="1"/>
            <p:nvPr/>
          </p:nvSpPr>
          <p:spPr>
            <a:xfrm>
              <a:off x="8594416" y="4658763"/>
              <a:ext cx="1002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1E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-59%</a:t>
              </a:r>
              <a:endParaRPr lang="zh-CN" altLang="en-US" sz="2000" b="1" dirty="0">
                <a:solidFill>
                  <a:srgbClr val="001E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20F43E3-7DF2-4638-A2BF-7E30C7B39E53}"/>
                </a:ext>
              </a:extLst>
            </p:cNvPr>
            <p:cNvGrpSpPr/>
            <p:nvPr/>
          </p:nvGrpSpPr>
          <p:grpSpPr>
            <a:xfrm>
              <a:off x="8740664" y="2055728"/>
              <a:ext cx="774492" cy="2519570"/>
              <a:chOff x="11133720" y="6813639"/>
              <a:chExt cx="405297" cy="606874"/>
            </a:xfrm>
            <a:solidFill>
              <a:srgbClr val="062564"/>
            </a:solidFill>
          </p:grpSpPr>
          <p:sp>
            <p:nvSpPr>
              <p:cNvPr id="33" name="object 109">
                <a:extLst>
                  <a:ext uri="{FF2B5EF4-FFF2-40B4-BE49-F238E27FC236}">
                    <a16:creationId xmlns:a16="http://schemas.microsoft.com/office/drawing/2014/main" id="{9C0A7CBD-2A42-4434-8D3C-555E71935AC6}"/>
                  </a:ext>
                </a:extLst>
              </p:cNvPr>
              <p:cNvSpPr/>
              <p:nvPr/>
            </p:nvSpPr>
            <p:spPr>
              <a:xfrm>
                <a:off x="11335817" y="6813639"/>
                <a:ext cx="20320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606425">
                    <a:moveTo>
                      <a:pt x="836" y="0"/>
                    </a:moveTo>
                    <a:lnTo>
                      <a:pt x="0" y="589094"/>
                    </a:lnTo>
                    <a:lnTo>
                      <a:pt x="202063" y="606358"/>
                    </a:lnTo>
                    <a:lnTo>
                      <a:pt x="202899" y="24028"/>
                    </a:lnTo>
                    <a:lnTo>
                      <a:pt x="83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object 110">
                <a:extLst>
                  <a:ext uri="{FF2B5EF4-FFF2-40B4-BE49-F238E27FC236}">
                    <a16:creationId xmlns:a16="http://schemas.microsoft.com/office/drawing/2014/main" id="{A32A5B4C-B414-4F59-B67C-D154D404E78E}"/>
                  </a:ext>
                </a:extLst>
              </p:cNvPr>
              <p:cNvSpPr/>
              <p:nvPr/>
            </p:nvSpPr>
            <p:spPr>
              <a:xfrm>
                <a:off x="11133720" y="6813640"/>
                <a:ext cx="20320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606425">
                    <a:moveTo>
                      <a:pt x="202935" y="0"/>
                    </a:moveTo>
                    <a:lnTo>
                      <a:pt x="836" y="24028"/>
                    </a:lnTo>
                    <a:lnTo>
                      <a:pt x="0" y="606358"/>
                    </a:lnTo>
                    <a:lnTo>
                      <a:pt x="202099" y="589094"/>
                    </a:lnTo>
                    <a:lnTo>
                      <a:pt x="20293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object 111">
                <a:extLst>
                  <a:ext uri="{FF2B5EF4-FFF2-40B4-BE49-F238E27FC236}">
                    <a16:creationId xmlns:a16="http://schemas.microsoft.com/office/drawing/2014/main" id="{2033E0C1-0045-4854-9971-503CAA8FEA96}"/>
                  </a:ext>
                </a:extLst>
              </p:cNvPr>
              <p:cNvSpPr/>
              <p:nvPr/>
            </p:nvSpPr>
            <p:spPr>
              <a:xfrm>
                <a:off x="11133725" y="7402733"/>
                <a:ext cx="404495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404495" h="17779">
                    <a:moveTo>
                      <a:pt x="202087" y="0"/>
                    </a:moveTo>
                    <a:lnTo>
                      <a:pt x="0" y="17263"/>
                    </a:lnTo>
                    <a:lnTo>
                      <a:pt x="404150" y="17263"/>
                    </a:lnTo>
                    <a:lnTo>
                      <a:pt x="202087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3ED44B7-7786-4CC7-A9D2-968627C769A1}"/>
                </a:ext>
              </a:extLst>
            </p:cNvPr>
            <p:cNvGrpSpPr/>
            <p:nvPr/>
          </p:nvGrpSpPr>
          <p:grpSpPr>
            <a:xfrm>
              <a:off x="3354773" y="2122241"/>
              <a:ext cx="774492" cy="359879"/>
              <a:chOff x="11133720" y="6813639"/>
              <a:chExt cx="405297" cy="606874"/>
            </a:xfrm>
            <a:solidFill>
              <a:srgbClr val="7F7F7F"/>
            </a:solidFill>
          </p:grpSpPr>
          <p:sp>
            <p:nvSpPr>
              <p:cNvPr id="30" name="object 109">
                <a:extLst>
                  <a:ext uri="{FF2B5EF4-FFF2-40B4-BE49-F238E27FC236}">
                    <a16:creationId xmlns:a16="http://schemas.microsoft.com/office/drawing/2014/main" id="{4650EF98-9CDC-4A21-A89C-B73518A1ACD5}"/>
                  </a:ext>
                </a:extLst>
              </p:cNvPr>
              <p:cNvSpPr/>
              <p:nvPr/>
            </p:nvSpPr>
            <p:spPr>
              <a:xfrm>
                <a:off x="11335817" y="6813639"/>
                <a:ext cx="20320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606425">
                    <a:moveTo>
                      <a:pt x="836" y="0"/>
                    </a:moveTo>
                    <a:lnTo>
                      <a:pt x="0" y="589094"/>
                    </a:lnTo>
                    <a:lnTo>
                      <a:pt x="202063" y="606358"/>
                    </a:lnTo>
                    <a:lnTo>
                      <a:pt x="202899" y="24028"/>
                    </a:lnTo>
                    <a:lnTo>
                      <a:pt x="83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object 110">
                <a:extLst>
                  <a:ext uri="{FF2B5EF4-FFF2-40B4-BE49-F238E27FC236}">
                    <a16:creationId xmlns:a16="http://schemas.microsoft.com/office/drawing/2014/main" id="{75442401-05EF-4BD7-89AA-1E35B1CA1D3C}"/>
                  </a:ext>
                </a:extLst>
              </p:cNvPr>
              <p:cNvSpPr/>
              <p:nvPr/>
            </p:nvSpPr>
            <p:spPr>
              <a:xfrm>
                <a:off x="11133720" y="6813640"/>
                <a:ext cx="20320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606425">
                    <a:moveTo>
                      <a:pt x="202935" y="0"/>
                    </a:moveTo>
                    <a:lnTo>
                      <a:pt x="836" y="24028"/>
                    </a:lnTo>
                    <a:lnTo>
                      <a:pt x="0" y="606358"/>
                    </a:lnTo>
                    <a:lnTo>
                      <a:pt x="202099" y="589094"/>
                    </a:lnTo>
                    <a:lnTo>
                      <a:pt x="20293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object 111">
                <a:extLst>
                  <a:ext uri="{FF2B5EF4-FFF2-40B4-BE49-F238E27FC236}">
                    <a16:creationId xmlns:a16="http://schemas.microsoft.com/office/drawing/2014/main" id="{AEC0825E-98CD-4A3F-AD25-32DC27434375}"/>
                  </a:ext>
                </a:extLst>
              </p:cNvPr>
              <p:cNvSpPr/>
              <p:nvPr/>
            </p:nvSpPr>
            <p:spPr>
              <a:xfrm>
                <a:off x="11133725" y="7402733"/>
                <a:ext cx="404495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404495" h="17779">
                    <a:moveTo>
                      <a:pt x="202087" y="0"/>
                    </a:moveTo>
                    <a:lnTo>
                      <a:pt x="0" y="17263"/>
                    </a:lnTo>
                    <a:lnTo>
                      <a:pt x="404150" y="17263"/>
                    </a:lnTo>
                    <a:lnTo>
                      <a:pt x="202087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7D3FFE3-0C81-4B1D-94CA-173D40776578}"/>
                </a:ext>
              </a:extLst>
            </p:cNvPr>
            <p:cNvGrpSpPr/>
            <p:nvPr/>
          </p:nvGrpSpPr>
          <p:grpSpPr>
            <a:xfrm>
              <a:off x="6053255" y="2122241"/>
              <a:ext cx="774492" cy="1053167"/>
              <a:chOff x="11133720" y="6813639"/>
              <a:chExt cx="405297" cy="606874"/>
            </a:xfrm>
            <a:solidFill>
              <a:srgbClr val="7F7F7F"/>
            </a:solidFill>
          </p:grpSpPr>
          <p:sp>
            <p:nvSpPr>
              <p:cNvPr id="27" name="object 109">
                <a:extLst>
                  <a:ext uri="{FF2B5EF4-FFF2-40B4-BE49-F238E27FC236}">
                    <a16:creationId xmlns:a16="http://schemas.microsoft.com/office/drawing/2014/main" id="{FAE76291-2B5F-4F85-B8C2-3CEF7B0D0996}"/>
                  </a:ext>
                </a:extLst>
              </p:cNvPr>
              <p:cNvSpPr/>
              <p:nvPr/>
            </p:nvSpPr>
            <p:spPr>
              <a:xfrm>
                <a:off x="11335817" y="6813639"/>
                <a:ext cx="20320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606425">
                    <a:moveTo>
                      <a:pt x="836" y="0"/>
                    </a:moveTo>
                    <a:lnTo>
                      <a:pt x="0" y="589094"/>
                    </a:lnTo>
                    <a:lnTo>
                      <a:pt x="202063" y="606358"/>
                    </a:lnTo>
                    <a:lnTo>
                      <a:pt x="202899" y="24028"/>
                    </a:lnTo>
                    <a:lnTo>
                      <a:pt x="83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object 110">
                <a:extLst>
                  <a:ext uri="{FF2B5EF4-FFF2-40B4-BE49-F238E27FC236}">
                    <a16:creationId xmlns:a16="http://schemas.microsoft.com/office/drawing/2014/main" id="{4E389C5F-913E-40F1-92C5-DEB191892DD5}"/>
                  </a:ext>
                </a:extLst>
              </p:cNvPr>
              <p:cNvSpPr/>
              <p:nvPr/>
            </p:nvSpPr>
            <p:spPr>
              <a:xfrm>
                <a:off x="11133720" y="6813640"/>
                <a:ext cx="20320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606425">
                    <a:moveTo>
                      <a:pt x="202935" y="0"/>
                    </a:moveTo>
                    <a:lnTo>
                      <a:pt x="836" y="24028"/>
                    </a:lnTo>
                    <a:lnTo>
                      <a:pt x="0" y="606358"/>
                    </a:lnTo>
                    <a:lnTo>
                      <a:pt x="202099" y="589094"/>
                    </a:lnTo>
                    <a:lnTo>
                      <a:pt x="20293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object 111">
                <a:extLst>
                  <a:ext uri="{FF2B5EF4-FFF2-40B4-BE49-F238E27FC236}">
                    <a16:creationId xmlns:a16="http://schemas.microsoft.com/office/drawing/2014/main" id="{453E9986-A887-4558-91D7-640F633B7773}"/>
                  </a:ext>
                </a:extLst>
              </p:cNvPr>
              <p:cNvSpPr/>
              <p:nvPr/>
            </p:nvSpPr>
            <p:spPr>
              <a:xfrm>
                <a:off x="11133725" y="7402733"/>
                <a:ext cx="404495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404495" h="17779">
                    <a:moveTo>
                      <a:pt x="202087" y="0"/>
                    </a:moveTo>
                    <a:lnTo>
                      <a:pt x="0" y="17263"/>
                    </a:lnTo>
                    <a:lnTo>
                      <a:pt x="404150" y="17263"/>
                    </a:lnTo>
                    <a:lnTo>
                      <a:pt x="202087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6" name="Picture 3" descr="C:\Users\lenovo\Desktop\2018京师论坛\timg.jpg">
            <a:extLst>
              <a:ext uri="{FF2B5EF4-FFF2-40B4-BE49-F238E27FC236}">
                <a16:creationId xmlns:a16="http://schemas.microsoft.com/office/drawing/2014/main" id="{57035E65-4A5F-4DEC-9C5E-C10932F0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741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AA170BC8-88D0-45C6-A7D4-CFA0F4C62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5" y="1255583"/>
            <a:ext cx="5715239" cy="4917063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4213273" y="6400800"/>
            <a:ext cx="376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 Heart J,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2008, 156(5): 826-32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19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IMPROVE-IT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：他汀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5A54114-66C3-4ACD-BF53-CEB705AB018C}"/>
              </a:ext>
            </a:extLst>
          </p:cNvPr>
          <p:cNvSpPr txBox="1"/>
          <p:nvPr/>
        </p:nvSpPr>
        <p:spPr>
          <a:xfrm>
            <a:off x="7015163" y="1399310"/>
            <a:ext cx="45533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纳入标准：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稳定性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125mg/dL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（若之前用过他汀，则≤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100mg/dL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试验药物：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辛伐他汀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40mg vs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辛伐他汀（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10/40mg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随访时间：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年随访（至少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5250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例事件）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主要终点：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心血管死亡、心肌梗死、不稳定型心绞痛住院、血运重建或卒中</a:t>
            </a:r>
          </a:p>
        </p:txBody>
      </p:sp>
      <p:pic>
        <p:nvPicPr>
          <p:cNvPr id="19" name="Picture 3" descr="C:\Users\lenovo\Desktop\2018京师论坛\timg.jpg">
            <a:extLst>
              <a:ext uri="{FF2B5EF4-FFF2-40B4-BE49-F238E27FC236}">
                <a16:creationId xmlns:a16="http://schemas.microsoft.com/office/drawing/2014/main" id="{1BF6C8F9-8DFD-408D-80E3-87E1C725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063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7FE8F3FD-5323-4F70-9E9C-EA63B3CCF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9" y="2418338"/>
            <a:ext cx="10604401" cy="3271262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3945412" y="640080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Med,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372(25):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2387-97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19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IMPROVE-IT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：他汀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F52F63-BFBF-4027-A2CE-BF9D3BD45E18}"/>
              </a:ext>
            </a:extLst>
          </p:cNvPr>
          <p:cNvSpPr txBox="1"/>
          <p:nvPr/>
        </p:nvSpPr>
        <p:spPr>
          <a:xfrm>
            <a:off x="3901440" y="3538974"/>
            <a:ext cx="14446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2.4mmol/L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C1A9494-E536-40FC-B199-D1A9ADDCA847}"/>
              </a:ext>
            </a:extLst>
          </p:cNvPr>
          <p:cNvSpPr txBox="1"/>
          <p:nvPr/>
        </p:nvSpPr>
        <p:spPr>
          <a:xfrm>
            <a:off x="3901440" y="4539734"/>
            <a:ext cx="14446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2.4mmol/L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E057AA6-D72C-4897-82BE-84F14004518A}"/>
              </a:ext>
            </a:extLst>
          </p:cNvPr>
          <p:cNvSpPr txBox="1"/>
          <p:nvPr/>
        </p:nvSpPr>
        <p:spPr>
          <a:xfrm>
            <a:off x="5396866" y="3538974"/>
            <a:ext cx="14446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1.8mmol/L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90D4B92-AAF2-412B-A481-E0683412E0AC}"/>
              </a:ext>
            </a:extLst>
          </p:cNvPr>
          <p:cNvSpPr txBox="1"/>
          <p:nvPr/>
        </p:nvSpPr>
        <p:spPr>
          <a:xfrm>
            <a:off x="5396866" y="4539734"/>
            <a:ext cx="14446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1.4mmol/L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95A76AF-FC31-445F-BB64-8836FEFA032C}"/>
              </a:ext>
            </a:extLst>
          </p:cNvPr>
          <p:cNvSpPr txBox="1"/>
          <p:nvPr/>
        </p:nvSpPr>
        <p:spPr>
          <a:xfrm>
            <a:off x="2474947" y="1472466"/>
            <a:ext cx="796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依折麦布联合辛伐他汀使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进一步降低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24%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3" descr="C:\Users\lenovo\Desktop\2018京师论坛\timg.jpg">
            <a:extLst>
              <a:ext uri="{FF2B5EF4-FFF2-40B4-BE49-F238E27FC236}">
                <a16:creationId xmlns:a16="http://schemas.microsoft.com/office/drawing/2014/main" id="{3B76B4E5-13F5-4689-A3D6-25955ECD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966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1D8A37CB-CFA1-49F3-81FF-01BE411AD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" y="1551563"/>
            <a:ext cx="5492750" cy="4489450"/>
          </a:xfrm>
        </p:spPr>
      </p:pic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19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IMPROVE-IT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：他汀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B1D78DC-016B-4E56-817D-4499433E8820}"/>
              </a:ext>
            </a:extLst>
          </p:cNvPr>
          <p:cNvSpPr txBox="1"/>
          <p:nvPr/>
        </p:nvSpPr>
        <p:spPr>
          <a:xfrm>
            <a:off x="3945412" y="640080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Med,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372(25):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2387-97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DC20D1C-2C73-4A66-B5FE-C123F9E2830C}"/>
              </a:ext>
            </a:extLst>
          </p:cNvPr>
          <p:cNvSpPr txBox="1"/>
          <p:nvPr/>
        </p:nvSpPr>
        <p:spPr>
          <a:xfrm>
            <a:off x="7252335" y="3796288"/>
            <a:ext cx="3865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随访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年，主要终点事件发生率在辛伐他汀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依折麦布联合治疗组是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32.7%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，在辛伐他汀单药治疗组是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34.7%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3C15519-7126-4DEC-A64C-B4CD7E32677F}"/>
              </a:ext>
            </a:extLst>
          </p:cNvPr>
          <p:cNvSpPr/>
          <p:nvPr/>
        </p:nvSpPr>
        <p:spPr>
          <a:xfrm>
            <a:off x="6966562" y="1824409"/>
            <a:ext cx="7248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3600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3" descr="C:\Users\lenovo\Desktop\2018京师论坛\timg.jpg">
            <a:extLst>
              <a:ext uri="{FF2B5EF4-FFF2-40B4-BE49-F238E27FC236}">
                <a16:creationId xmlns:a16="http://schemas.microsoft.com/office/drawing/2014/main" id="{DA44677B-ED3F-4E91-AC1A-4DF49881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id="{EFC07A24-542B-44E1-AE63-4049B50A6411}"/>
              </a:ext>
            </a:extLst>
          </p:cNvPr>
          <p:cNvSpPr/>
          <p:nvPr/>
        </p:nvSpPr>
        <p:spPr>
          <a:xfrm>
            <a:off x="7782560" y="3631691"/>
            <a:ext cx="762000" cy="7374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46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依折麦布联合辛伐他汀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不增加肝功能损害、肌肉损害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19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IMPROVE-IT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：他汀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36</a:t>
            </a:fld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854ED6-290E-43AB-8178-475BC4BB2D13}"/>
              </a:ext>
            </a:extLst>
          </p:cNvPr>
          <p:cNvGrpSpPr/>
          <p:nvPr/>
        </p:nvGrpSpPr>
        <p:grpSpPr>
          <a:xfrm>
            <a:off x="1754332" y="1985349"/>
            <a:ext cx="8678972" cy="4392085"/>
            <a:chOff x="1025860" y="2512131"/>
            <a:chExt cx="7092280" cy="358912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3DD3AEA-B345-4C99-9C95-4A126579F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860" y="2512131"/>
              <a:ext cx="7092280" cy="3589123"/>
            </a:xfrm>
            <a:prstGeom prst="rect">
              <a:avLst/>
            </a:prstGeom>
          </p:spPr>
        </p:pic>
        <p:sp>
          <p:nvSpPr>
            <p:cNvPr id="17" name="圆角矩形 9">
              <a:extLst>
                <a:ext uri="{FF2B5EF4-FFF2-40B4-BE49-F238E27FC236}">
                  <a16:creationId xmlns:a16="http://schemas.microsoft.com/office/drawing/2014/main" id="{14C7D289-5EF5-427E-8C0A-0EDA82AF29D6}"/>
                </a:ext>
              </a:extLst>
            </p:cNvPr>
            <p:cNvSpPr/>
            <p:nvPr/>
          </p:nvSpPr>
          <p:spPr>
            <a:xfrm>
              <a:off x="7452320" y="3548109"/>
              <a:ext cx="576064" cy="2509003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AE1B679-D6D0-4E3F-AAAA-2C1324CCF500}"/>
              </a:ext>
            </a:extLst>
          </p:cNvPr>
          <p:cNvSpPr txBox="1"/>
          <p:nvPr/>
        </p:nvSpPr>
        <p:spPr>
          <a:xfrm>
            <a:off x="3945412" y="640080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Med,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372(25):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2387-97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3" descr="C:\Users\lenovo\Desktop\2018京师论坛\timg.jpg">
            <a:extLst>
              <a:ext uri="{FF2B5EF4-FFF2-40B4-BE49-F238E27FC236}">
                <a16:creationId xmlns:a16="http://schemas.microsoft.com/office/drawing/2014/main" id="{DF7779BB-2217-4F49-A158-AAE80379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731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4375016" y="6400800"/>
            <a:ext cx="347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 Heart J, 2016, 173: 94-101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FOURIER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：他汀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依洛尤单抗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37</a:t>
            </a:fld>
            <a:endParaRPr lang="zh-CN" altLang="en-US"/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F88EA864-6C1E-4F77-99BB-5A0129F8C222}"/>
              </a:ext>
            </a:extLst>
          </p:cNvPr>
          <p:cNvGrpSpPr/>
          <p:nvPr/>
        </p:nvGrpSpPr>
        <p:grpSpPr>
          <a:xfrm>
            <a:off x="1802225" y="1524873"/>
            <a:ext cx="9073324" cy="3452508"/>
            <a:chOff x="622300" y="1357242"/>
            <a:chExt cx="8105021" cy="3547244"/>
          </a:xfrm>
        </p:grpSpPr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3CF2E50E-1023-4C6A-BC8B-740FB5CFDEBF}"/>
                </a:ext>
              </a:extLst>
            </p:cNvPr>
            <p:cNvSpPr/>
            <p:nvPr/>
          </p:nvSpPr>
          <p:spPr>
            <a:xfrm flipV="1">
              <a:off x="4232276" y="2546017"/>
              <a:ext cx="387350" cy="660400"/>
            </a:xfrm>
            <a:custGeom>
              <a:avLst/>
              <a:gdLst>
                <a:gd name="connsiteX0" fmla="*/ 0 w 387350"/>
                <a:gd name="connsiteY0" fmla="*/ 660400 h 660400"/>
                <a:gd name="connsiteX1" fmla="*/ 146050 w 387350"/>
                <a:gd name="connsiteY1" fmla="*/ 660400 h 660400"/>
                <a:gd name="connsiteX2" fmla="*/ 146050 w 387350"/>
                <a:gd name="connsiteY2" fmla="*/ 0 h 660400"/>
                <a:gd name="connsiteX3" fmla="*/ 387350 w 387350"/>
                <a:gd name="connsiteY3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660400">
                  <a:moveTo>
                    <a:pt x="0" y="660400"/>
                  </a:moveTo>
                  <a:lnTo>
                    <a:pt x="146050" y="660400"/>
                  </a:lnTo>
                  <a:lnTo>
                    <a:pt x="146050" y="0"/>
                  </a:lnTo>
                  <a:lnTo>
                    <a:pt x="387350" y="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60">
              <a:extLst>
                <a:ext uri="{FF2B5EF4-FFF2-40B4-BE49-F238E27FC236}">
                  <a16:creationId xmlns:a16="http://schemas.microsoft.com/office/drawing/2014/main" id="{4493B6B2-0CA4-472C-8811-5658213A810E}"/>
                </a:ext>
              </a:extLst>
            </p:cNvPr>
            <p:cNvSpPr/>
            <p:nvPr/>
          </p:nvSpPr>
          <p:spPr>
            <a:xfrm rot="10800000">
              <a:off x="7558641" y="2546017"/>
              <a:ext cx="387350" cy="660400"/>
            </a:xfrm>
            <a:custGeom>
              <a:avLst/>
              <a:gdLst>
                <a:gd name="connsiteX0" fmla="*/ 0 w 387350"/>
                <a:gd name="connsiteY0" fmla="*/ 660400 h 660400"/>
                <a:gd name="connsiteX1" fmla="*/ 146050 w 387350"/>
                <a:gd name="connsiteY1" fmla="*/ 660400 h 660400"/>
                <a:gd name="connsiteX2" fmla="*/ 146050 w 387350"/>
                <a:gd name="connsiteY2" fmla="*/ 0 h 660400"/>
                <a:gd name="connsiteX3" fmla="*/ 387350 w 387350"/>
                <a:gd name="connsiteY3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660400">
                  <a:moveTo>
                    <a:pt x="0" y="660400"/>
                  </a:moveTo>
                  <a:lnTo>
                    <a:pt x="146050" y="660400"/>
                  </a:lnTo>
                  <a:lnTo>
                    <a:pt x="146050" y="0"/>
                  </a:lnTo>
                  <a:lnTo>
                    <a:pt x="387350" y="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8A33AA1D-1ECE-48CF-BFF9-4F52887B5000}"/>
                </a:ext>
              </a:extLst>
            </p:cNvPr>
            <p:cNvSpPr/>
            <p:nvPr/>
          </p:nvSpPr>
          <p:spPr>
            <a:xfrm rot="10800000" flipV="1">
              <a:off x="7558641" y="1885617"/>
              <a:ext cx="387350" cy="660400"/>
            </a:xfrm>
            <a:custGeom>
              <a:avLst/>
              <a:gdLst>
                <a:gd name="connsiteX0" fmla="*/ 0 w 387350"/>
                <a:gd name="connsiteY0" fmla="*/ 660400 h 660400"/>
                <a:gd name="connsiteX1" fmla="*/ 146050 w 387350"/>
                <a:gd name="connsiteY1" fmla="*/ 660400 h 660400"/>
                <a:gd name="connsiteX2" fmla="*/ 146050 w 387350"/>
                <a:gd name="connsiteY2" fmla="*/ 0 h 660400"/>
                <a:gd name="connsiteX3" fmla="*/ 387350 w 387350"/>
                <a:gd name="connsiteY3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660400">
                  <a:moveTo>
                    <a:pt x="0" y="660400"/>
                  </a:moveTo>
                  <a:lnTo>
                    <a:pt x="146050" y="660400"/>
                  </a:lnTo>
                  <a:lnTo>
                    <a:pt x="146050" y="0"/>
                  </a:lnTo>
                  <a:lnTo>
                    <a:pt x="387350" y="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E1E7D7D2-9824-471A-9943-E089A8589083}"/>
                </a:ext>
              </a:extLst>
            </p:cNvPr>
            <p:cNvSpPr/>
            <p:nvPr/>
          </p:nvSpPr>
          <p:spPr>
            <a:xfrm>
              <a:off x="4232276" y="1885617"/>
              <a:ext cx="387350" cy="660400"/>
            </a:xfrm>
            <a:custGeom>
              <a:avLst/>
              <a:gdLst>
                <a:gd name="connsiteX0" fmla="*/ 0 w 387350"/>
                <a:gd name="connsiteY0" fmla="*/ 660400 h 660400"/>
                <a:gd name="connsiteX1" fmla="*/ 146050 w 387350"/>
                <a:gd name="connsiteY1" fmla="*/ 660400 h 660400"/>
                <a:gd name="connsiteX2" fmla="*/ 146050 w 387350"/>
                <a:gd name="connsiteY2" fmla="*/ 0 h 660400"/>
                <a:gd name="connsiteX3" fmla="*/ 387350 w 387350"/>
                <a:gd name="connsiteY3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660400">
                  <a:moveTo>
                    <a:pt x="0" y="660400"/>
                  </a:moveTo>
                  <a:lnTo>
                    <a:pt x="146050" y="660400"/>
                  </a:lnTo>
                  <a:lnTo>
                    <a:pt x="146050" y="0"/>
                  </a:lnTo>
                  <a:lnTo>
                    <a:pt x="387350" y="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1449">
              <a:extLst>
                <a:ext uri="{FF2B5EF4-FFF2-40B4-BE49-F238E27FC236}">
                  <a16:creationId xmlns:a16="http://schemas.microsoft.com/office/drawing/2014/main" id="{F488A0FD-6FF3-47D9-8DBC-106C648B832B}"/>
                </a:ext>
              </a:extLst>
            </p:cNvPr>
            <p:cNvSpPr/>
            <p:nvPr/>
          </p:nvSpPr>
          <p:spPr>
            <a:xfrm>
              <a:off x="622300" y="1357243"/>
              <a:ext cx="2852140" cy="23717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68580" rIns="34289" anchor="ctr"/>
            <a:lstStyle/>
            <a:p>
              <a:pPr algn="ctr" hangingPunct="0">
                <a:spcAft>
                  <a:spcPts val="450"/>
                </a:spcAft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zh-CN" altLang="en-US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筛选</a:t>
              </a:r>
              <a:endParaRPr lang="en-GB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171450" indent="-171450" hangingPunct="0">
                <a:buClr>
                  <a:srgbClr val="007CC2"/>
                </a:buClr>
                <a:buFont typeface="Arial" panose="020B0604020202020204" pitchFamily="34" charset="0"/>
                <a:buChar char="•"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年龄</a:t>
              </a:r>
              <a:r>
                <a:rPr lang="en-US" altLang="zh-CN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40–85</a:t>
              </a:r>
              <a:r>
                <a:rPr lang="zh-CN" altLang="en-US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岁</a:t>
              </a:r>
              <a:endParaRPr lang="en-GB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171450" indent="-171450" hangingPunct="0">
                <a:buClr>
                  <a:srgbClr val="007CC2"/>
                </a:buClr>
                <a:buFont typeface="Arial" panose="020B0604020202020204" pitchFamily="34" charset="0"/>
                <a:buChar char="•"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心梗、卒中或</a:t>
              </a:r>
              <a:r>
                <a:rPr lang="en-GB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PAD</a:t>
              </a:r>
            </a:p>
            <a:p>
              <a:pPr marL="171450" indent="-171450" hangingPunct="0">
                <a:buClr>
                  <a:srgbClr val="007CC2"/>
                </a:buClr>
                <a:buFont typeface="Arial" panose="020B0604020202020204" pitchFamily="34" charset="0"/>
                <a:buChar char="•"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其他危险因素（</a:t>
              </a:r>
              <a:r>
                <a:rPr lang="en-US" altLang="zh-CN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r>
                <a:rPr lang="zh-CN" altLang="en-US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个主要或</a:t>
              </a:r>
              <a:r>
                <a:rPr lang="en-US" altLang="zh-CN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r>
                <a:rPr lang="zh-CN" altLang="en-US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个次要）</a:t>
              </a:r>
              <a:endParaRPr lang="en-GB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171450" indent="-171450" hangingPunct="0">
                <a:buClr>
                  <a:srgbClr val="007CC2"/>
                </a:buClr>
                <a:buFont typeface="Arial" panose="020B0604020202020204" pitchFamily="34" charset="0"/>
                <a:buChar char="•"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最优背景降脂治疗（包括有效剂量的他汀类药物 </a:t>
              </a:r>
              <a:r>
                <a:rPr lang="en-US" altLang="zh-CN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± </a:t>
              </a:r>
              <a:r>
                <a:rPr lang="zh-CN" altLang="en-US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依折麦布）</a:t>
              </a:r>
              <a:endParaRPr lang="en-GB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171450" indent="-171450" hangingPunct="0">
                <a:buClr>
                  <a:srgbClr val="007CC2"/>
                </a:buClr>
                <a:buFont typeface="Arial" panose="020B0604020202020204" pitchFamily="34" charset="0"/>
                <a:buChar char="•"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en-GB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LDL-C ≥ 70 mg/</a:t>
              </a:r>
              <a:r>
                <a:rPr lang="en-GB" sz="1400" kern="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dL</a:t>
              </a:r>
              <a:r>
                <a:rPr lang="zh-CN" altLang="en-US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或</a:t>
              </a:r>
              <a:br>
                <a:rPr lang="en-GB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非</a:t>
              </a:r>
              <a:r>
                <a:rPr lang="en-GB" sz="1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HDL-C ≥ 100 mg/dL</a:t>
              </a:r>
              <a:endParaRPr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Shape 1452">
              <a:extLst>
                <a:ext uri="{FF2B5EF4-FFF2-40B4-BE49-F238E27FC236}">
                  <a16:creationId xmlns:a16="http://schemas.microsoft.com/office/drawing/2014/main" id="{A86AE61E-84CD-4948-ACD8-A0752752C7A9}"/>
                </a:ext>
              </a:extLst>
            </p:cNvPr>
            <p:cNvSpPr/>
            <p:nvPr/>
          </p:nvSpPr>
          <p:spPr>
            <a:xfrm>
              <a:off x="4628413" y="1357242"/>
              <a:ext cx="2936578" cy="1066968"/>
            </a:xfrm>
            <a:prstGeom prst="rect">
              <a:avLst/>
            </a:prstGeom>
            <a:solidFill>
              <a:srgbClr val="FC840C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7432" tIns="27432" rIns="27432" bIns="27432" anchor="ctr"/>
            <a:lstStyle/>
            <a:p>
              <a:pPr algn="ctr" hangingPunct="0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依洛尤单抗</a:t>
              </a:r>
              <a:r>
                <a:rPr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SC </a:t>
              </a:r>
            </a:p>
            <a:p>
              <a:pPr algn="ctr" hangingPunct="0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en-GB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140 mg </a:t>
              </a:r>
              <a:r>
                <a:rPr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Q2W</a:t>
              </a: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或</a:t>
              </a:r>
              <a:r>
                <a:rPr lang="en-GB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420 mg </a:t>
              </a:r>
              <a:r>
                <a:rPr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QM</a:t>
              </a:r>
              <a:endParaRPr lang="en-GB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 hangingPunct="0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（根据受试者偏好）</a:t>
              </a:r>
              <a:endParaRPr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 hangingPunct="0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en-GB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</a:t>
              </a:r>
              <a:r>
                <a:rPr lang="en-GB" sz="16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≈</a:t>
              </a:r>
              <a:r>
                <a:rPr lang="en-IN" sz="16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13,750</a:t>
              </a:r>
            </a:p>
          </p:txBody>
        </p:sp>
        <p:sp>
          <p:nvSpPr>
            <p:cNvPr id="22" name="Shape 1453">
              <a:extLst>
                <a:ext uri="{FF2B5EF4-FFF2-40B4-BE49-F238E27FC236}">
                  <a16:creationId xmlns:a16="http://schemas.microsoft.com/office/drawing/2014/main" id="{31014A97-802E-4C38-8618-16F4A8A0B882}"/>
                </a:ext>
              </a:extLst>
            </p:cNvPr>
            <p:cNvSpPr/>
            <p:nvPr/>
          </p:nvSpPr>
          <p:spPr>
            <a:xfrm>
              <a:off x="4628413" y="2662070"/>
              <a:ext cx="2936578" cy="1066968"/>
            </a:xfrm>
            <a:prstGeom prst="rect">
              <a:avLst/>
            </a:prstGeom>
            <a:solidFill>
              <a:schemeClr val="accent5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7432" tIns="27432" rIns="27432" bIns="27432" anchor="ctr"/>
            <a:lstStyle/>
            <a:p>
              <a:pPr algn="ctr" hangingPunct="0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安慰剂</a:t>
              </a:r>
              <a:r>
                <a:rPr lang="en-GB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SC</a:t>
              </a:r>
              <a:endParaRPr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 hangingPunct="0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Q2W</a:t>
              </a: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或</a:t>
              </a:r>
              <a:r>
                <a:rPr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QM</a:t>
              </a:r>
              <a:endParaRPr lang="en-GB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 hangingPunct="0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（根据受试者偏好）</a:t>
              </a:r>
              <a:endParaRPr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 hangingPunct="0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en-GB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 </a:t>
              </a:r>
              <a:r>
                <a:rPr lang="en-GB" altLang="zh-CN" sz="16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≈</a:t>
              </a:r>
              <a:r>
                <a:rPr lang="en-IN" altLang="zh-CN" sz="16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IN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13,750</a:t>
              </a:r>
            </a:p>
          </p:txBody>
        </p:sp>
        <p:sp>
          <p:nvSpPr>
            <p:cNvPr id="23" name="Shape 1454">
              <a:extLst>
                <a:ext uri="{FF2B5EF4-FFF2-40B4-BE49-F238E27FC236}">
                  <a16:creationId xmlns:a16="http://schemas.microsoft.com/office/drawing/2014/main" id="{409FA7F3-5CFE-4352-963D-611C3EE1DEA7}"/>
                </a:ext>
              </a:extLst>
            </p:cNvPr>
            <p:cNvSpPr/>
            <p:nvPr/>
          </p:nvSpPr>
          <p:spPr>
            <a:xfrm rot="16200000">
              <a:off x="2865529" y="2358361"/>
              <a:ext cx="2371795" cy="36955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/>
            <a:p>
              <a:pPr algn="ctr" hangingPunct="0">
                <a:defRPr sz="1100" b="1">
                  <a:latin typeface="+mj-lt"/>
                  <a:ea typeface="+mj-ea"/>
                  <a:cs typeface="+mj-cs"/>
                  <a:sym typeface="Arial"/>
                </a:defRPr>
              </a:pPr>
              <a:r>
                <a:rPr lang="en-US" altLang="zh-CN" sz="1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1:1</a:t>
              </a:r>
              <a:r>
                <a:rPr lang="zh-CN" altLang="en-US" sz="1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随机分组</a:t>
              </a:r>
              <a:endParaRPr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Shape 1455">
              <a:extLst>
                <a:ext uri="{FF2B5EF4-FFF2-40B4-BE49-F238E27FC236}">
                  <a16:creationId xmlns:a16="http://schemas.microsoft.com/office/drawing/2014/main" id="{A7A721B5-2608-4727-936A-3563133C7D77}"/>
                </a:ext>
              </a:extLst>
            </p:cNvPr>
            <p:cNvSpPr/>
            <p:nvPr/>
          </p:nvSpPr>
          <p:spPr>
            <a:xfrm rot="16200000">
              <a:off x="6940050" y="2374390"/>
              <a:ext cx="2382574" cy="3482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/>
            <a:p>
              <a:pPr algn="ctr" hangingPunct="0"/>
              <a:r>
                <a:rPr lang="zh-CN" altLang="en-US" sz="1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研究结束</a:t>
              </a:r>
              <a:r>
                <a:rPr lang="en-GB" sz="1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(EOS)</a:t>
              </a:r>
              <a:endParaRPr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5" name="Straight Arrow Connector 12">
              <a:extLst>
                <a:ext uri="{FF2B5EF4-FFF2-40B4-BE49-F238E27FC236}">
                  <a16:creationId xmlns:a16="http://schemas.microsoft.com/office/drawing/2014/main" id="{C48D7DAF-28F0-48C5-8943-321B9860B356}"/>
                </a:ext>
              </a:extLst>
            </p:cNvPr>
            <p:cNvCxnSpPr>
              <a:stCxn id="20" idx="3"/>
              <a:endCxn id="23" idx="0"/>
            </p:cNvCxnSpPr>
            <p:nvPr/>
          </p:nvCxnSpPr>
          <p:spPr>
            <a:xfrm flipV="1">
              <a:off x="3474440" y="2543140"/>
              <a:ext cx="392207" cy="1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13">
              <a:extLst>
                <a:ext uri="{FF2B5EF4-FFF2-40B4-BE49-F238E27FC236}">
                  <a16:creationId xmlns:a16="http://schemas.microsoft.com/office/drawing/2014/main" id="{CC6A2793-2C37-45CD-9ABC-61C0094223D8}"/>
                </a:ext>
              </a:extLst>
            </p:cNvPr>
            <p:cNvCxnSpPr/>
            <p:nvPr/>
          </p:nvCxnSpPr>
          <p:spPr>
            <a:xfrm>
              <a:off x="625618" y="4110379"/>
              <a:ext cx="387893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14">
              <a:extLst>
                <a:ext uri="{FF2B5EF4-FFF2-40B4-BE49-F238E27FC236}">
                  <a16:creationId xmlns:a16="http://schemas.microsoft.com/office/drawing/2014/main" id="{C69E825F-F954-404C-BF35-3CBE8FEA8AFB}"/>
                </a:ext>
              </a:extLst>
            </p:cNvPr>
            <p:cNvCxnSpPr/>
            <p:nvPr/>
          </p:nvCxnSpPr>
          <p:spPr>
            <a:xfrm>
              <a:off x="637048" y="4098949"/>
              <a:ext cx="0" cy="723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15">
              <a:extLst>
                <a:ext uri="{FF2B5EF4-FFF2-40B4-BE49-F238E27FC236}">
                  <a16:creationId xmlns:a16="http://schemas.microsoft.com/office/drawing/2014/main" id="{89A47B3E-4631-4751-8375-76642C187A2F}"/>
                </a:ext>
              </a:extLst>
            </p:cNvPr>
            <p:cNvCxnSpPr/>
            <p:nvPr/>
          </p:nvCxnSpPr>
          <p:spPr>
            <a:xfrm>
              <a:off x="4226840" y="4098949"/>
              <a:ext cx="0" cy="723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16">
              <a:extLst>
                <a:ext uri="{FF2B5EF4-FFF2-40B4-BE49-F238E27FC236}">
                  <a16:creationId xmlns:a16="http://schemas.microsoft.com/office/drawing/2014/main" id="{28D79D3F-E5B3-4D85-83B1-0D2A51DAF218}"/>
                </a:ext>
              </a:extLst>
            </p:cNvPr>
            <p:cNvCxnSpPr/>
            <p:nvPr/>
          </p:nvCxnSpPr>
          <p:spPr>
            <a:xfrm>
              <a:off x="6769098" y="4110379"/>
              <a:ext cx="1536378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17">
              <a:extLst>
                <a:ext uri="{FF2B5EF4-FFF2-40B4-BE49-F238E27FC236}">
                  <a16:creationId xmlns:a16="http://schemas.microsoft.com/office/drawing/2014/main" id="{1F06A792-A8EB-4BFD-989B-6D79EFD386DA}"/>
                </a:ext>
              </a:extLst>
            </p:cNvPr>
            <p:cNvCxnSpPr/>
            <p:nvPr/>
          </p:nvCxnSpPr>
          <p:spPr>
            <a:xfrm>
              <a:off x="4605689" y="4098949"/>
              <a:ext cx="0" cy="723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Connector 18">
              <a:extLst>
                <a:ext uri="{FF2B5EF4-FFF2-40B4-BE49-F238E27FC236}">
                  <a16:creationId xmlns:a16="http://schemas.microsoft.com/office/drawing/2014/main" id="{A843B2C4-2E84-4439-8005-2ADC6F03709C}"/>
                </a:ext>
              </a:extLst>
            </p:cNvPr>
            <p:cNvCxnSpPr/>
            <p:nvPr/>
          </p:nvCxnSpPr>
          <p:spPr>
            <a:xfrm>
              <a:off x="8195481" y="4098949"/>
              <a:ext cx="0" cy="723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Straight Connector 19">
              <a:extLst>
                <a:ext uri="{FF2B5EF4-FFF2-40B4-BE49-F238E27FC236}">
                  <a16:creationId xmlns:a16="http://schemas.microsoft.com/office/drawing/2014/main" id="{7805D0AD-811B-4287-A613-15011155167B}"/>
                </a:ext>
              </a:extLst>
            </p:cNvPr>
            <p:cNvCxnSpPr/>
            <p:nvPr/>
          </p:nvCxnSpPr>
          <p:spPr>
            <a:xfrm>
              <a:off x="4605689" y="4110379"/>
              <a:ext cx="233024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Straight Connector 20">
              <a:extLst>
                <a:ext uri="{FF2B5EF4-FFF2-40B4-BE49-F238E27FC236}">
                  <a16:creationId xmlns:a16="http://schemas.microsoft.com/office/drawing/2014/main" id="{2FC1C78D-3319-40B7-AD6B-54B864ED3D84}"/>
                </a:ext>
              </a:extLst>
            </p:cNvPr>
            <p:cNvCxnSpPr/>
            <p:nvPr/>
          </p:nvCxnSpPr>
          <p:spPr>
            <a:xfrm>
              <a:off x="4979069" y="4110379"/>
              <a:ext cx="0" cy="723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Straight Connector 21">
              <a:extLst>
                <a:ext uri="{FF2B5EF4-FFF2-40B4-BE49-F238E27FC236}">
                  <a16:creationId xmlns:a16="http://schemas.microsoft.com/office/drawing/2014/main" id="{6D0EF7BC-F354-4504-8890-553FBFFE7907}"/>
                </a:ext>
              </a:extLst>
            </p:cNvPr>
            <p:cNvCxnSpPr/>
            <p:nvPr/>
          </p:nvCxnSpPr>
          <p:spPr>
            <a:xfrm>
              <a:off x="5634389" y="4110379"/>
              <a:ext cx="0" cy="723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Straight Connector 22">
              <a:extLst>
                <a:ext uri="{FF2B5EF4-FFF2-40B4-BE49-F238E27FC236}">
                  <a16:creationId xmlns:a16="http://schemas.microsoft.com/office/drawing/2014/main" id="{3BB1976C-90F7-41A1-84B2-FB479005B0D4}"/>
                </a:ext>
              </a:extLst>
            </p:cNvPr>
            <p:cNvCxnSpPr/>
            <p:nvPr/>
          </p:nvCxnSpPr>
          <p:spPr>
            <a:xfrm>
              <a:off x="6624989" y="4110379"/>
              <a:ext cx="0" cy="723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23">
              <a:extLst>
                <a:ext uri="{FF2B5EF4-FFF2-40B4-BE49-F238E27FC236}">
                  <a16:creationId xmlns:a16="http://schemas.microsoft.com/office/drawing/2014/main" id="{03EC16AC-E71D-4633-95CB-F910249BED9E}"/>
                </a:ext>
              </a:extLst>
            </p:cNvPr>
            <p:cNvCxnSpPr/>
            <p:nvPr/>
          </p:nvCxnSpPr>
          <p:spPr>
            <a:xfrm>
              <a:off x="7417469" y="4110379"/>
              <a:ext cx="0" cy="7231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id="{DB2D3839-5A39-483B-84B1-BA68E3D8ECD2}"/>
                </a:ext>
              </a:extLst>
            </p:cNvPr>
            <p:cNvSpPr txBox="1"/>
            <p:nvPr/>
          </p:nvSpPr>
          <p:spPr>
            <a:xfrm>
              <a:off x="1039529" y="4169273"/>
              <a:ext cx="3135309" cy="292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algn="ctr" hangingPunct="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最长大约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15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周</a:t>
              </a:r>
              <a:endParaRPr lang="en-GB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TextBox 25">
              <a:extLst>
                <a:ext uri="{FF2B5EF4-FFF2-40B4-BE49-F238E27FC236}">
                  <a16:creationId xmlns:a16="http://schemas.microsoft.com/office/drawing/2014/main" id="{9774A52C-6ECB-48C9-B6F5-E838C5824B59}"/>
                </a:ext>
              </a:extLst>
            </p:cNvPr>
            <p:cNvSpPr txBox="1"/>
            <p:nvPr/>
          </p:nvSpPr>
          <p:spPr>
            <a:xfrm>
              <a:off x="4469377" y="4169273"/>
              <a:ext cx="294559" cy="292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GB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D1</a:t>
              </a:r>
            </a:p>
          </p:txBody>
        </p:sp>
        <p:sp>
          <p:nvSpPr>
            <p:cNvPr id="39" name="TextBox 26">
              <a:extLst>
                <a:ext uri="{FF2B5EF4-FFF2-40B4-BE49-F238E27FC236}">
                  <a16:creationId xmlns:a16="http://schemas.microsoft.com/office/drawing/2014/main" id="{B88CD5D9-A18C-4BB6-8A96-FA4CC4241BF0}"/>
                </a:ext>
              </a:extLst>
            </p:cNvPr>
            <p:cNvSpPr txBox="1"/>
            <p:nvPr/>
          </p:nvSpPr>
          <p:spPr>
            <a:xfrm>
              <a:off x="4827093" y="4169273"/>
              <a:ext cx="327366" cy="292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GB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W4</a:t>
              </a:r>
            </a:p>
          </p:txBody>
        </p:sp>
        <p:sp>
          <p:nvSpPr>
            <p:cNvPr id="40" name="TextBox 27">
              <a:extLst>
                <a:ext uri="{FF2B5EF4-FFF2-40B4-BE49-F238E27FC236}">
                  <a16:creationId xmlns:a16="http://schemas.microsoft.com/office/drawing/2014/main" id="{16F3C3F8-842C-4FD9-AF02-2ECEFE5A1BE4}"/>
                </a:ext>
              </a:extLst>
            </p:cNvPr>
            <p:cNvSpPr txBox="1"/>
            <p:nvPr/>
          </p:nvSpPr>
          <p:spPr>
            <a:xfrm>
              <a:off x="5447763" y="4169273"/>
              <a:ext cx="411968" cy="292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GB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W12</a:t>
              </a:r>
            </a:p>
          </p:txBody>
        </p:sp>
        <p:sp>
          <p:nvSpPr>
            <p:cNvPr id="41" name="TextBox 28">
              <a:extLst>
                <a:ext uri="{FF2B5EF4-FFF2-40B4-BE49-F238E27FC236}">
                  <a16:creationId xmlns:a16="http://schemas.microsoft.com/office/drawing/2014/main" id="{3467D7A7-1624-4CAA-A520-C205A95B9D01}"/>
                </a:ext>
              </a:extLst>
            </p:cNvPr>
            <p:cNvSpPr txBox="1"/>
            <p:nvPr/>
          </p:nvSpPr>
          <p:spPr>
            <a:xfrm>
              <a:off x="6434913" y="4169273"/>
              <a:ext cx="411968" cy="292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GB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W24</a:t>
              </a:r>
            </a:p>
          </p:txBody>
        </p:sp>
        <p:sp>
          <p:nvSpPr>
            <p:cNvPr id="42" name="TextBox 29">
              <a:extLst>
                <a:ext uri="{FF2B5EF4-FFF2-40B4-BE49-F238E27FC236}">
                  <a16:creationId xmlns:a16="http://schemas.microsoft.com/office/drawing/2014/main" id="{92B5824B-5068-4C01-ADB7-8F8A211282DA}"/>
                </a:ext>
              </a:extLst>
            </p:cNvPr>
            <p:cNvSpPr txBox="1"/>
            <p:nvPr/>
          </p:nvSpPr>
          <p:spPr>
            <a:xfrm>
              <a:off x="7176324" y="4169273"/>
              <a:ext cx="529380" cy="513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GB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Q24W</a:t>
              </a:r>
            </a:p>
          </p:txBody>
        </p:sp>
        <p:sp>
          <p:nvSpPr>
            <p:cNvPr id="43" name="TextBox 30">
              <a:extLst>
                <a:ext uri="{FF2B5EF4-FFF2-40B4-BE49-F238E27FC236}">
                  <a16:creationId xmlns:a16="http://schemas.microsoft.com/office/drawing/2014/main" id="{6B4ACE68-0707-49FA-A8AE-3D1410FCB093}"/>
                </a:ext>
              </a:extLst>
            </p:cNvPr>
            <p:cNvSpPr txBox="1"/>
            <p:nvPr/>
          </p:nvSpPr>
          <p:spPr>
            <a:xfrm>
              <a:off x="7801462" y="4169273"/>
              <a:ext cx="925859" cy="735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algn="ctr" hangingPunct="0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达到关键次要终点的事件数目</a:t>
              </a:r>
              <a:endParaRPr lang="en-GB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44D1FBEB-D8A2-46C3-9897-06B0199F8F95}"/>
              </a:ext>
            </a:extLst>
          </p:cNvPr>
          <p:cNvSpPr txBox="1"/>
          <p:nvPr/>
        </p:nvSpPr>
        <p:spPr>
          <a:xfrm>
            <a:off x="1603375" y="5011981"/>
            <a:ext cx="104438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中位随访时间：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主要终点：心血管死亡、心肌梗死、卒中、不稳定型心绞痛住院、冠脉血运重建的复合终点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次要终点：心血管死亡、心肌梗死、卒中的复合终点</a:t>
            </a:r>
          </a:p>
        </p:txBody>
      </p:sp>
      <p:pic>
        <p:nvPicPr>
          <p:cNvPr id="48" name="Picture 3" descr="C:\Users\lenovo\Desktop\2018京师论坛\timg.jpg">
            <a:extLst>
              <a:ext uri="{FF2B5EF4-FFF2-40B4-BE49-F238E27FC236}">
                <a16:creationId xmlns:a16="http://schemas.microsoft.com/office/drawing/2014/main" id="{C682E064-1EC4-4E0D-B1A4-562ADB6B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1125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3817171" y="6400800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 Med,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2017, 376(18): 1713-1722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FOURIER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：他汀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依洛尤单抗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38</a:t>
            </a:fld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9EFEF08-D866-40E6-822E-8AF7D372A23F}"/>
              </a:ext>
            </a:extLst>
          </p:cNvPr>
          <p:cNvGrpSpPr/>
          <p:nvPr/>
        </p:nvGrpSpPr>
        <p:grpSpPr>
          <a:xfrm>
            <a:off x="2202396" y="1305514"/>
            <a:ext cx="7787208" cy="4970077"/>
            <a:chOff x="1778727" y="1233448"/>
            <a:chExt cx="7787208" cy="4970077"/>
          </a:xfrm>
        </p:grpSpPr>
        <p:pic>
          <p:nvPicPr>
            <p:cNvPr id="17" name="内容占位符 9">
              <a:extLst>
                <a:ext uri="{FF2B5EF4-FFF2-40B4-BE49-F238E27FC236}">
                  <a16:creationId xmlns:a16="http://schemas.microsoft.com/office/drawing/2014/main" id="{0C3319F6-2393-46D1-9A77-61B85C0C4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6"/>
            <a:stretch/>
          </p:blipFill>
          <p:spPr>
            <a:xfrm>
              <a:off x="1778727" y="1233448"/>
              <a:ext cx="7787208" cy="4970077"/>
            </a:xfrm>
            <a:prstGeom prst="rect">
              <a:avLst/>
            </a:prstGeom>
          </p:spPr>
        </p:pic>
        <p:sp>
          <p:nvSpPr>
            <p:cNvPr id="18" name="下箭头 9">
              <a:extLst>
                <a:ext uri="{FF2B5EF4-FFF2-40B4-BE49-F238E27FC236}">
                  <a16:creationId xmlns:a16="http://schemas.microsoft.com/office/drawing/2014/main" id="{98271DE0-2430-4F2F-997C-9AB18C598751}"/>
                </a:ext>
              </a:extLst>
            </p:cNvPr>
            <p:cNvSpPr/>
            <p:nvPr/>
          </p:nvSpPr>
          <p:spPr>
            <a:xfrm>
              <a:off x="4947079" y="1953528"/>
              <a:ext cx="288032" cy="1248578"/>
            </a:xfrm>
            <a:prstGeom prst="down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7DEE26C-5AE0-4F9F-B779-AB9F8E658684}"/>
                </a:ext>
              </a:extLst>
            </p:cNvPr>
            <p:cNvSpPr txBox="1"/>
            <p:nvPr/>
          </p:nvSpPr>
          <p:spPr>
            <a:xfrm>
              <a:off x="5459607" y="2223874"/>
              <a:ext cx="1293944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59%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FF31DCB-1F8A-4232-A516-5F8A04C692B0}"/>
                </a:ext>
              </a:extLst>
            </p:cNvPr>
            <p:cNvSpPr txBox="1"/>
            <p:nvPr/>
          </p:nvSpPr>
          <p:spPr>
            <a:xfrm>
              <a:off x="5505289" y="3706067"/>
              <a:ext cx="150393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0.78mmol/L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FF714B6-F38E-4532-AF1B-5D1CC7C6A52A}"/>
              </a:ext>
            </a:extLst>
          </p:cNvPr>
          <p:cNvSpPr txBox="1"/>
          <p:nvPr/>
        </p:nvSpPr>
        <p:spPr>
          <a:xfrm>
            <a:off x="3129280" y="1274559"/>
            <a:ext cx="14446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2.4mmol/L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54377C7-31B6-45C3-9ADE-9D066C33E78A}"/>
              </a:ext>
            </a:extLst>
          </p:cNvPr>
          <p:cNvSpPr txBox="1"/>
          <p:nvPr/>
        </p:nvSpPr>
        <p:spPr>
          <a:xfrm>
            <a:off x="5597640" y="1336966"/>
            <a:ext cx="15039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2.24mmol/L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3" descr="C:\Users\lenovo\Desktop\2018京师论坛\timg.jpg">
            <a:extLst>
              <a:ext uri="{FF2B5EF4-FFF2-40B4-BE49-F238E27FC236}">
                <a16:creationId xmlns:a16="http://schemas.microsoft.com/office/drawing/2014/main" id="{2813F71D-ACF6-4AFA-A559-5F644A06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433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E8DAEFBC-EE2B-4364-8BC5-F256DB06F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1679575"/>
            <a:ext cx="5187950" cy="4330700"/>
          </a:xfrm>
        </p:spPr>
      </p:pic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FOURIER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：他汀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依洛尤单抗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EFC06A1-159E-4D4A-A6C3-E12AA67E3597}"/>
              </a:ext>
            </a:extLst>
          </p:cNvPr>
          <p:cNvSpPr txBox="1"/>
          <p:nvPr/>
        </p:nvSpPr>
        <p:spPr>
          <a:xfrm>
            <a:off x="3817171" y="6400800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 Med,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2017, 376(18): 1713-1722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7ABE517-139C-4419-A91A-A61E1FBC381A}"/>
              </a:ext>
            </a:extLst>
          </p:cNvPr>
          <p:cNvSpPr/>
          <p:nvPr/>
        </p:nvSpPr>
        <p:spPr>
          <a:xfrm>
            <a:off x="6193975" y="2108889"/>
            <a:ext cx="10102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en-US" altLang="zh-CN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3600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3FA57097-0348-4F70-B1D4-FC36062421DC}"/>
              </a:ext>
            </a:extLst>
          </p:cNvPr>
          <p:cNvSpPr txBox="1"/>
          <p:nvPr/>
        </p:nvSpPr>
        <p:spPr>
          <a:xfrm>
            <a:off x="7252335" y="3796288"/>
            <a:ext cx="3865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随访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年，主要终点事件发生率在他汀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依洛尤单抗联合治疗组是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9.8%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，在他汀单药治疗组是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11.3%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Picture 3" descr="C:\Users\lenovo\Desktop\2018京师论坛\timg.jpg">
            <a:extLst>
              <a:ext uri="{FF2B5EF4-FFF2-40B4-BE49-F238E27FC236}">
                <a16:creationId xmlns:a16="http://schemas.microsoft.com/office/drawing/2014/main" id="{F2FBE93D-EA5C-43DF-9A5C-2DFD019C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78" name="椭圆 77">
            <a:extLst>
              <a:ext uri="{FF2B5EF4-FFF2-40B4-BE49-F238E27FC236}">
                <a16:creationId xmlns:a16="http://schemas.microsoft.com/office/drawing/2014/main" id="{D5B0AFC7-91A9-4A96-A71D-31DF768D2A0F}"/>
              </a:ext>
            </a:extLst>
          </p:cNvPr>
          <p:cNvSpPr/>
          <p:nvPr/>
        </p:nvSpPr>
        <p:spPr>
          <a:xfrm>
            <a:off x="7772400" y="3631691"/>
            <a:ext cx="762000" cy="7374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87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B9CFEF5B-DDF2-4702-9E2E-ACBDAEA68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5" y="1705769"/>
            <a:ext cx="9099550" cy="3994150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4776568" y="6400800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中国心血管病报告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CVD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死亡率仍持续升高，农村高于城市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334B18CE-6DCD-4A9B-A978-C1CB83FB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334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2811432" cy="4947603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不增加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肝功能损害、肌肉损害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仅注射部位反应增加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FOURIER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：他汀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依洛尤单抗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40</a:t>
            </a:fld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C22C96D-A07E-4873-8DB6-E5CCA195A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56" y="1253997"/>
            <a:ext cx="7058249" cy="5076000"/>
          </a:xfrm>
          <a:prstGeom prst="rect">
            <a:avLst/>
          </a:prstGeom>
        </p:spPr>
      </p:pic>
      <p:sp>
        <p:nvSpPr>
          <p:cNvPr id="17" name="圆角矩形 7">
            <a:extLst>
              <a:ext uri="{FF2B5EF4-FFF2-40B4-BE49-F238E27FC236}">
                <a16:creationId xmlns:a16="http://schemas.microsoft.com/office/drawing/2014/main" id="{7462A9E5-12B4-4E71-BB01-496F84007DC2}"/>
              </a:ext>
            </a:extLst>
          </p:cNvPr>
          <p:cNvSpPr/>
          <p:nvPr/>
        </p:nvSpPr>
        <p:spPr>
          <a:xfrm>
            <a:off x="4083145" y="3154805"/>
            <a:ext cx="6624736" cy="28803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076AF49-55B4-4132-A8E6-EF7C6F28EB48}"/>
              </a:ext>
            </a:extLst>
          </p:cNvPr>
          <p:cNvSpPr txBox="1"/>
          <p:nvPr/>
        </p:nvSpPr>
        <p:spPr>
          <a:xfrm>
            <a:off x="3817171" y="6400800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 Med,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2017, 376(18): 1713-1722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3" descr="C:\Users\lenovo\Desktop\2018京师论坛\timg.jpg">
            <a:extLst>
              <a:ext uri="{FF2B5EF4-FFF2-40B4-BE49-F238E27FC236}">
                <a16:creationId xmlns:a16="http://schemas.microsoft.com/office/drawing/2014/main" id="{F72078CD-1B0C-4949-9528-E4CA6FF7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178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494760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降胆固醇的三类药物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PCSK9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联合用药显著降低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他汀剂量加倍：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依洛尤单抗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59%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联合用药进一步减少心血管事件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IMPROVE-IT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FOURIER</a:t>
            </a: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36002F8-F594-4593-A287-2C942CBF6EA6}"/>
              </a:ext>
            </a:extLst>
          </p:cNvPr>
          <p:cNvSpPr txBox="1"/>
          <p:nvPr/>
        </p:nvSpPr>
        <p:spPr>
          <a:xfrm>
            <a:off x="9982200" y="1685568"/>
            <a:ext cx="677108" cy="41960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联合治疗带来更多获益</a:t>
            </a:r>
          </a:p>
        </p:txBody>
      </p:sp>
    </p:spTree>
    <p:extLst>
      <p:ext uri="{BB962C8B-B14F-4D97-AF65-F5344CB8AC3E}">
        <p14:creationId xmlns:p14="http://schemas.microsoft.com/office/powerpoint/2010/main" val="2804278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160" y="1493520"/>
            <a:ext cx="5176520" cy="4947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患者：不稳定型心绞痛，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型糖尿病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60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月冠状动脉造影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球囊扩张，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近段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闭塞，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近段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闭塞，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 4.91mmol/L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。导丝不能通过。出规律用药，予阿托伐他汀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联合依折麦布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10mg</a:t>
            </a:r>
          </a:p>
          <a:p>
            <a:pPr marL="5760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月，再次入院，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 4.41mmol/L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。目前阿托伐他汀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40mg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</a:p>
          <a:p>
            <a:pPr marL="5760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申请“依洛尤单抗注射液”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加不加？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16" name="Picture 3" descr="C:\Users\lenovo\Desktop\2018京师论坛\timg.jpg">
            <a:extLst>
              <a:ext uri="{FF2B5EF4-FFF2-40B4-BE49-F238E27FC236}">
                <a16:creationId xmlns:a16="http://schemas.microsoft.com/office/drawing/2014/main" id="{D5A8A204-13CC-4EFC-A578-1E99CD02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35747A7-A772-4924-B2BC-97CE08009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85" y="2216408"/>
            <a:ext cx="2475115" cy="33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3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行不行？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43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16" name="卷形: 水平 15">
            <a:extLst>
              <a:ext uri="{FF2B5EF4-FFF2-40B4-BE49-F238E27FC236}">
                <a16:creationId xmlns:a16="http://schemas.microsoft.com/office/drawing/2014/main" id="{3A74CA03-27B7-490A-B0A5-252A5C167752}"/>
              </a:ext>
            </a:extLst>
          </p:cNvPr>
          <p:cNvSpPr/>
          <p:nvPr/>
        </p:nvSpPr>
        <p:spPr>
          <a:xfrm>
            <a:off x="1262063" y="2505770"/>
            <a:ext cx="6096000" cy="40172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男，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岁。高脂血症，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 3.74mmol/L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 5.67mmol/L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。伴颈动脉斑块。服用了一段时间阿司匹林和瑞舒伐他汀。目前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 2.4mmol/L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。担心他汀有副作用，咨询可否改为鱼油？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721F1D2-3C72-4384-83DB-50A555D3F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36" y="1220888"/>
            <a:ext cx="3680186" cy="22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8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鱼油（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Fish oil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主要成分：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ω-3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长链多不饱和脂肪酸，包括二十碳戊烯酸（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）和二十二碳己烯酸（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DHA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药理作用：药理学剂量下（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2-4g/d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），可以降低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和轻度升高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HDL-C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，但对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没有影响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鱼油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44</a:t>
            </a:fld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EEE84EB-C2B3-41B5-B35C-D302C18C6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3" y="3187972"/>
            <a:ext cx="3062287" cy="306228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61E33C1-CBA2-4C95-B916-00E1F86C4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82" y="3429000"/>
            <a:ext cx="1718594" cy="2580232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07185B6-A77D-4BFF-8CCB-C9977BAB7149}"/>
              </a:ext>
            </a:extLst>
          </p:cNvPr>
          <p:cNvSpPr/>
          <p:nvPr/>
        </p:nvSpPr>
        <p:spPr>
          <a:xfrm>
            <a:off x="2524698" y="3860800"/>
            <a:ext cx="665542" cy="1930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661B165-B3F1-4911-8BB6-171B7332DF89}"/>
              </a:ext>
            </a:extLst>
          </p:cNvPr>
          <p:cNvSpPr/>
          <p:nvPr/>
        </p:nvSpPr>
        <p:spPr>
          <a:xfrm>
            <a:off x="7802818" y="4175760"/>
            <a:ext cx="665542" cy="1930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保健品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943F5C1-3218-4E39-8C4F-1C7CCFEC6A3D}"/>
              </a:ext>
            </a:extLst>
          </p:cNvPr>
          <p:cNvSpPr txBox="1"/>
          <p:nvPr/>
        </p:nvSpPr>
        <p:spPr>
          <a:xfrm>
            <a:off x="2435690" y="6145404"/>
            <a:ext cx="304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每粒含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0.25g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EPA+DHA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BD50569-83F9-4661-A3E7-3E283882DED0}"/>
              </a:ext>
            </a:extLst>
          </p:cNvPr>
          <p:cNvSpPr txBox="1"/>
          <p:nvPr/>
        </p:nvSpPr>
        <p:spPr>
          <a:xfrm>
            <a:off x="6795052" y="6145404"/>
            <a:ext cx="290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每粒含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EPA+DHA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06187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治疗目的：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TG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血症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>
              <a:spcBef>
                <a:spcPts val="750"/>
              </a:spcBef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可使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TG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25%-30%</a:t>
            </a:r>
          </a:p>
          <a:p>
            <a:pPr marL="514350" lvl="2">
              <a:spcBef>
                <a:spcPts val="750"/>
              </a:spcBef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不用于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高胆固醇血症，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不用于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ASCVD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>
              <a:spcBef>
                <a:spcPts val="75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没有影响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>
              <a:spcBef>
                <a:spcPts val="750"/>
              </a:spcBef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并非绝对安全，仍需关注副作用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>
              <a:spcBef>
                <a:spcPts val="75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2%-3%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的患者后会出现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胃肠道不适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，如恶心、消化不良、腹胀、便秘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>
              <a:spcBef>
                <a:spcPts val="75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少数患者出现转氨酶或肌酸激酶（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CK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）轻度升高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2">
              <a:spcBef>
                <a:spcPts val="75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偶见出血倾向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鱼油降脂靠谱吗？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A83E7B6-74A8-40A9-B70B-2BB1DDCD2AA4}"/>
              </a:ext>
            </a:extLst>
          </p:cNvPr>
          <p:cNvSpPr/>
          <p:nvPr/>
        </p:nvSpPr>
        <p:spPr>
          <a:xfrm>
            <a:off x="838200" y="2316480"/>
            <a:ext cx="8173720" cy="1351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CD92967-C566-463E-B3D1-AE4DC2C22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024" y="2108200"/>
            <a:ext cx="1487672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31B9726F-6BBD-4DF6-A2A8-6A00EAD55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4923"/>
            <a:ext cx="5157787" cy="82391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68DBCCC9-0CE0-48F1-8DDB-67C5521EB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08835"/>
            <a:ext cx="5157787" cy="4163378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常用剂量：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0.5-1g/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/d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早期有临床研究显示高纯度鱼油制剂可降低心血管事件，但未被随后的临床试验证实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EBE4507B-58FD-463D-BA5F-58A266BA6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4923"/>
            <a:ext cx="5183188" cy="82391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501F39DF-017A-429A-984F-D5D040602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8834"/>
            <a:ext cx="5183188" cy="4163377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常用剂量：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1g/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/d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早期有临床研究显示高纯度鱼油制剂可降低心血管事件，但研究结果不尽一致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REDUCE-IT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研究显示大剂量高纯度鱼油（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4g/d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）能显著降低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ASCVD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患者不良心血管事件的发生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多项高纯度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ω-3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脂肪酸研究正在进行中，囊括一、二级预防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1771740" y="6400800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中国成人血脂异常防治指南（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年修订版）；血脂异常基层诊疗指南（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指南变化：大剂量鱼油可降低心血管风险</a:t>
            </a:r>
          </a:p>
        </p:txBody>
      </p:sp>
      <p:pic>
        <p:nvPicPr>
          <p:cNvPr id="20" name="Picture 3" descr="C:\Users\lenovo\Desktop\2018京师论坛\timg.jpg">
            <a:extLst>
              <a:ext uri="{FF2B5EF4-FFF2-40B4-BE49-F238E27FC236}">
                <a16:creationId xmlns:a16="http://schemas.microsoft.com/office/drawing/2014/main" id="{D3E96C23-95B5-4651-A9F8-1E63E7738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FC71AA01-4B2F-424F-A467-726D2F495065}"/>
              </a:ext>
            </a:extLst>
          </p:cNvPr>
          <p:cNvSpPr/>
          <p:nvPr/>
        </p:nvSpPr>
        <p:spPr>
          <a:xfrm>
            <a:off x="6319520" y="3556000"/>
            <a:ext cx="4836160" cy="16551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7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12872A93-C99E-470F-9F38-9A9EDB883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0" y="1184432"/>
            <a:ext cx="3914140" cy="5500358"/>
          </a:xfrm>
        </p:spPr>
      </p:pic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REDUCE-IT</a:t>
            </a:r>
            <a:endParaRPr kumimoji="0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13A26A-F55C-4DB1-91DA-0C9F6DC4A7AE}"/>
              </a:ext>
            </a:extLst>
          </p:cNvPr>
          <p:cNvSpPr txBox="1"/>
          <p:nvPr/>
        </p:nvSpPr>
        <p:spPr>
          <a:xfrm>
            <a:off x="5357084" y="1204422"/>
            <a:ext cx="64285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纳入标准：他汀治疗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明确心血管疾病或糖尿病合并危险因素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TG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150mg/dL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500mg/dL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LDL-C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40mg/dL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100mg/dL</a:t>
            </a: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试验设计：多中心、随机、双盲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试验药物：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Icosapent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ethyl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（高纯度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乙酯）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4g/d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对照药物：安慰剂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随访时间：≈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主要终点：心血管死亡、非致死性心肌梗死、非致死性卒中、冠脉血运重建、不稳定心绞痛的复合终点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次要终点：心血管死亡、非致死性心肌梗死、非致死性卒中的复合终点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BF467C2-F25D-4411-B033-9C5E98135832}"/>
              </a:ext>
            </a:extLst>
          </p:cNvPr>
          <p:cNvSpPr txBox="1"/>
          <p:nvPr/>
        </p:nvSpPr>
        <p:spPr>
          <a:xfrm>
            <a:off x="6313260" y="6400800"/>
            <a:ext cx="427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Clin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Cardiol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2017 Mar;40(3):138-148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3" descr="C:\Users\lenovo\Desktop\2018京师论坛\timg.jpg">
            <a:extLst>
              <a:ext uri="{FF2B5EF4-FFF2-40B4-BE49-F238E27FC236}">
                <a16:creationId xmlns:a16="http://schemas.microsoft.com/office/drawing/2014/main" id="{2606EB0D-981C-4AD0-A074-1DDAB1F0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BF217FAF-48C1-4DA5-9E78-9501F29A57D9}"/>
              </a:ext>
            </a:extLst>
          </p:cNvPr>
          <p:cNvSpPr/>
          <p:nvPr/>
        </p:nvSpPr>
        <p:spPr>
          <a:xfrm>
            <a:off x="6441440" y="1656080"/>
            <a:ext cx="2169160" cy="558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3FECEFF-3F96-4984-8051-E86FB5F6396A}"/>
              </a:ext>
            </a:extLst>
          </p:cNvPr>
          <p:cNvSpPr/>
          <p:nvPr/>
        </p:nvSpPr>
        <p:spPr>
          <a:xfrm>
            <a:off x="8637268" y="3375810"/>
            <a:ext cx="3036571" cy="5865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546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内容占位符 14">
            <a:extLst>
              <a:ext uri="{FF2B5EF4-FFF2-40B4-BE49-F238E27FC236}">
                <a16:creationId xmlns:a16="http://schemas.microsoft.com/office/drawing/2014/main" id="{966EB7B5-43A7-4C24-A9F4-062573A25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876776"/>
              </p:ext>
            </p:extLst>
          </p:nvPr>
        </p:nvGraphicFramePr>
        <p:xfrm>
          <a:off x="838200" y="1970405"/>
          <a:ext cx="105156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743867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538853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899542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2469802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37494569"/>
                    </a:ext>
                  </a:extLst>
                </a:gridCol>
              </a:tblGrid>
              <a:tr h="72000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血脂水平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EPA</a:t>
                      </a:r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安慰剂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259770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54707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TG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2.45 mmol/L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2.00 mmol/L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2.44 mmol/L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2.49 mmol/L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739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LDL-C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1.92 mmol/L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1.97 mmol/L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1.97 mmol/L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2.15 mmol/L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623736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3900559" y="6400800"/>
            <a:ext cx="439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 Med. 2019 Jan 3;380(1):11-22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REDUCE-IT</a:t>
            </a:r>
            <a:endParaRPr kumimoji="0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48</a:t>
            </a:fld>
            <a:endParaRPr lang="zh-CN" altLang="en-US"/>
          </a:p>
        </p:txBody>
      </p:sp>
      <p:pic>
        <p:nvPicPr>
          <p:cNvPr id="16" name="Picture 3" descr="C:\Users\lenovo\Desktop\2018京师论坛\timg.jpg">
            <a:extLst>
              <a:ext uri="{FF2B5EF4-FFF2-40B4-BE49-F238E27FC236}">
                <a16:creationId xmlns:a16="http://schemas.microsoft.com/office/drawing/2014/main" id="{7506FC2B-4D37-47A8-AFF6-3AE1288E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17" name="箭头: 上弧形 16">
            <a:extLst>
              <a:ext uri="{FF2B5EF4-FFF2-40B4-BE49-F238E27FC236}">
                <a16:creationId xmlns:a16="http://schemas.microsoft.com/office/drawing/2014/main" id="{B3E31940-93E4-4FB7-B003-127291583AC2}"/>
              </a:ext>
            </a:extLst>
          </p:cNvPr>
          <p:cNvSpPr/>
          <p:nvPr/>
        </p:nvSpPr>
        <p:spPr>
          <a:xfrm>
            <a:off x="3900559" y="3169920"/>
            <a:ext cx="2337681" cy="47752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84F4B2B-3341-49C2-84A5-600B3C46662C}"/>
              </a:ext>
            </a:extLst>
          </p:cNvPr>
          <p:cNvSpPr txBox="1"/>
          <p:nvPr/>
        </p:nvSpPr>
        <p:spPr>
          <a:xfrm>
            <a:off x="4319782" y="1354925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18.3%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箭头: 上弧形 18">
            <a:extLst>
              <a:ext uri="{FF2B5EF4-FFF2-40B4-BE49-F238E27FC236}">
                <a16:creationId xmlns:a16="http://schemas.microsoft.com/office/drawing/2014/main" id="{530CE09F-D7F2-4BA4-85AD-5EB0E8BB3FC7}"/>
              </a:ext>
            </a:extLst>
          </p:cNvPr>
          <p:cNvSpPr/>
          <p:nvPr/>
        </p:nvSpPr>
        <p:spPr>
          <a:xfrm>
            <a:off x="8131758" y="3169920"/>
            <a:ext cx="2337681" cy="47752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A6BFBEF-A740-4556-A91B-C97BD6CFA91D}"/>
              </a:ext>
            </a:extLst>
          </p:cNvPr>
          <p:cNvSpPr txBox="1"/>
          <p:nvPr/>
        </p:nvSpPr>
        <p:spPr>
          <a:xfrm>
            <a:off x="8409168" y="1354925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2.2%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5539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70623A66-BA1F-4C7C-AF5D-7C08B9265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95" y="1714359"/>
            <a:ext cx="4860000" cy="4045414"/>
          </a:xfrm>
        </p:spPr>
      </p:pic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REDUCE-IT</a:t>
            </a:r>
            <a:endParaRPr kumimoji="0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49</a:t>
            </a:fld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11127F7-A8A3-40EB-BFEA-56390A0CE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00" y="1679575"/>
            <a:ext cx="4860000" cy="408019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3F1D833-8015-4B3E-B56A-92E87B2C9295}"/>
              </a:ext>
            </a:extLst>
          </p:cNvPr>
          <p:cNvSpPr txBox="1"/>
          <p:nvPr/>
        </p:nvSpPr>
        <p:spPr>
          <a:xfrm>
            <a:off x="2337600" y="5892581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17.2%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安慰剂组：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22.0%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5E39884-E256-4D79-956C-0AC6E9A68063}"/>
              </a:ext>
            </a:extLst>
          </p:cNvPr>
          <p:cNvSpPr txBox="1"/>
          <p:nvPr/>
        </p:nvSpPr>
        <p:spPr>
          <a:xfrm>
            <a:off x="7642362" y="5891212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11.2%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安慰剂组：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14.8%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423258-5693-4418-9506-E68C9497E334}"/>
              </a:ext>
            </a:extLst>
          </p:cNvPr>
          <p:cNvSpPr txBox="1"/>
          <p:nvPr/>
        </p:nvSpPr>
        <p:spPr>
          <a:xfrm>
            <a:off x="3900559" y="6400800"/>
            <a:ext cx="439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 Med. 2019 Jan 3;380(1):11-22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3" descr="C:\Users\lenovo\Desktop\2018京师论坛\timg.jpg">
            <a:extLst>
              <a:ext uri="{FF2B5EF4-FFF2-40B4-BE49-F238E27FC236}">
                <a16:creationId xmlns:a16="http://schemas.microsoft.com/office/drawing/2014/main" id="{21962BEA-AD67-4F57-BCD6-AE16DFF3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42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39DA5704-39AA-438C-A86C-24A07701D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6" y="2323802"/>
            <a:ext cx="5040000" cy="3123324"/>
          </a:xfrm>
        </p:spPr>
      </p:pic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血脂异常患病率升高，但“三率”低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E6180E49-4C3D-4F15-BC54-182BB07EC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2BE6714-CDEB-4083-8885-C9A6BD55B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99808"/>
            <a:ext cx="5040000" cy="337131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5344F04-F9AC-4E70-BEA8-8E25A90CCC25}"/>
              </a:ext>
            </a:extLst>
          </p:cNvPr>
          <p:cNvSpPr txBox="1"/>
          <p:nvPr/>
        </p:nvSpPr>
        <p:spPr>
          <a:xfrm>
            <a:off x="4776568" y="6400800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中国心血管病报告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A0C65856-7F52-488E-9A6B-72F33F39CB14}"/>
              </a:ext>
            </a:extLst>
          </p:cNvPr>
          <p:cNvSpPr/>
          <p:nvPr/>
        </p:nvSpPr>
        <p:spPr>
          <a:xfrm rot="20016699">
            <a:off x="2273145" y="2648760"/>
            <a:ext cx="2308543" cy="3759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AF1C19C0-439B-4F95-81D6-3D5F4C66B166}"/>
              </a:ext>
            </a:extLst>
          </p:cNvPr>
          <p:cNvSpPr/>
          <p:nvPr/>
        </p:nvSpPr>
        <p:spPr>
          <a:xfrm rot="1260781">
            <a:off x="7961629" y="2693244"/>
            <a:ext cx="2308543" cy="3759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121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773F1AB9-DF8A-4BBB-89B2-41DCC7F9E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8" y="1729740"/>
            <a:ext cx="7385050" cy="3968750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3667900" y="6400800"/>
            <a:ext cx="4856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Contemp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Clin Trials. 2012 Jan;33(1):159-71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VITAL</a:t>
            </a:r>
            <a:endParaRPr kumimoji="0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39027F7-7B3E-4094-8FF2-625FE483CF6D}"/>
              </a:ext>
            </a:extLst>
          </p:cNvPr>
          <p:cNvSpPr txBox="1"/>
          <p:nvPr/>
        </p:nvSpPr>
        <p:spPr>
          <a:xfrm>
            <a:off x="7868280" y="1711499"/>
            <a:ext cx="4456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纳入标准：健康受试者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男≥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岁，女≥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94F8897-A177-4432-814D-62DCA25266F2}"/>
              </a:ext>
            </a:extLst>
          </p:cNvPr>
          <p:cNvSpPr txBox="1"/>
          <p:nvPr/>
        </p:nvSpPr>
        <p:spPr>
          <a:xfrm>
            <a:off x="7868280" y="2984807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维生素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2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iu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/d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630D8F3-3A06-4804-9E36-693ABDE1D5F8}"/>
              </a:ext>
            </a:extLst>
          </p:cNvPr>
          <p:cNvSpPr txBox="1"/>
          <p:nvPr/>
        </p:nvSpPr>
        <p:spPr>
          <a:xfrm>
            <a:off x="7868279" y="3836048"/>
            <a:ext cx="401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EPA+DHA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g/d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（含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460mgEPA+380mgDHA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5423654-F6D8-4B64-A113-C0DFDDA39113}"/>
              </a:ext>
            </a:extLst>
          </p:cNvPr>
          <p:cNvSpPr txBox="1"/>
          <p:nvPr/>
        </p:nvSpPr>
        <p:spPr>
          <a:xfrm>
            <a:off x="7868278" y="481620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随访时间：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69CDBBC-9A60-467C-A160-E693DAFE8BD6}"/>
              </a:ext>
            </a:extLst>
          </p:cNvPr>
          <p:cNvSpPr txBox="1"/>
          <p:nvPr/>
        </p:nvSpPr>
        <p:spPr>
          <a:xfrm>
            <a:off x="7868278" y="5223872"/>
            <a:ext cx="383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主要终点：癌症，心血管疾病（心肌梗死、卒中、心血管死亡）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CB5741D-CE0D-499F-8823-BCDF4E5F9FAC}"/>
              </a:ext>
            </a:extLst>
          </p:cNvPr>
          <p:cNvSpPr/>
          <p:nvPr/>
        </p:nvSpPr>
        <p:spPr>
          <a:xfrm>
            <a:off x="7592291" y="3836048"/>
            <a:ext cx="4293321" cy="8514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3" descr="C:\Users\lenovo\Desktop\2018京师论坛\timg.jpg">
            <a:extLst>
              <a:ext uri="{FF2B5EF4-FFF2-40B4-BE49-F238E27FC236}">
                <a16:creationId xmlns:a16="http://schemas.microsoft.com/office/drawing/2014/main" id="{696D7629-0117-4A4E-BB97-64E7D014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5E8AF379-489D-4D88-8344-236E15F5F42B}"/>
              </a:ext>
            </a:extLst>
          </p:cNvPr>
          <p:cNvSpPr/>
          <p:nvPr/>
        </p:nvSpPr>
        <p:spPr>
          <a:xfrm>
            <a:off x="9296400" y="1442720"/>
            <a:ext cx="2057400" cy="8985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081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1F1EE48A-BF62-4CB7-901E-07A64309E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62" y="1160462"/>
            <a:ext cx="7261731" cy="5127625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3900559" y="6400800"/>
            <a:ext cx="439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 Med. 2019 Jan 3;380(1):23-32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VITAL</a:t>
            </a:r>
            <a:endParaRPr kumimoji="0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51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B46CB89E-DBA5-44AC-83D9-FF64DB6F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8440D53-442A-432F-A85C-72C606DD4E60}"/>
              </a:ext>
            </a:extLst>
          </p:cNvPr>
          <p:cNvSpPr txBox="1"/>
          <p:nvPr/>
        </p:nvSpPr>
        <p:spPr>
          <a:xfrm>
            <a:off x="9757331" y="2265680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没有获益</a:t>
            </a:r>
          </a:p>
        </p:txBody>
      </p:sp>
    </p:spTree>
    <p:extLst>
      <p:ext uri="{BB962C8B-B14F-4D97-AF65-F5344CB8AC3E}">
        <p14:creationId xmlns:p14="http://schemas.microsoft.com/office/powerpoint/2010/main" val="3243239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494760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REDUCE-IT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二级预防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大剂量的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有心血管获益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但机制不清：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降幅无法解释，剂量？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VITAL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一级预防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低剂量的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EPA+DHA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没有获益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C92BA9F-68F1-45B4-8C5F-E252B4028293}"/>
              </a:ext>
            </a:extLst>
          </p:cNvPr>
          <p:cNvSpPr txBox="1"/>
          <p:nvPr/>
        </p:nvSpPr>
        <p:spPr>
          <a:xfrm>
            <a:off x="9982200" y="1939568"/>
            <a:ext cx="677108" cy="36317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需要更多的证据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8528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行不行？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53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F50FF82B-91B9-4D76-A02C-66BE8E5B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16" name="卷形: 水平 15">
            <a:extLst>
              <a:ext uri="{FF2B5EF4-FFF2-40B4-BE49-F238E27FC236}">
                <a16:creationId xmlns:a16="http://schemas.microsoft.com/office/drawing/2014/main" id="{3A74CA03-27B7-490A-B0A5-252A5C167752}"/>
              </a:ext>
            </a:extLst>
          </p:cNvPr>
          <p:cNvSpPr/>
          <p:nvPr/>
        </p:nvSpPr>
        <p:spPr>
          <a:xfrm>
            <a:off x="1262063" y="1679575"/>
            <a:ext cx="6096000" cy="40172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男，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岁。高脂血症，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 3.74mmol/L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 5.67mmol/L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。伴颈动脉斑块。服用了一段时间阿司匹林和瑞舒伐他汀。目前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 2.4mmol/L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。担心他汀有副作用，咨询可否改为鱼油制品？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84EEDC-B8A3-4B70-AB5C-89F01377A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13" y="2038131"/>
            <a:ext cx="2475115" cy="33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0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7A225F-8C33-4832-A39F-C0844915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1137920"/>
            <a:ext cx="10515600" cy="494760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pPr marL="0" indent="0"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要不要 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	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换不换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		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加不加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			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行不行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				……</a:t>
            </a: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总结：调脂治疗精准化管理体现在各个环节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54</a:t>
            </a:fld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BA14814-A459-4A0D-B6E0-8F1298BBB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16" y="1190565"/>
            <a:ext cx="3369864" cy="26479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30ACBB7-440D-4836-BDF6-1D96ECF3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6" y="3890962"/>
            <a:ext cx="3530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86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37">
            <a:extLst>
              <a:ext uri="{FF2B5EF4-FFF2-40B4-BE49-F238E27FC236}">
                <a16:creationId xmlns:a16="http://schemas.microsoft.com/office/drawing/2014/main" id="{409EBF4A-B70C-4B7C-B5BA-216556AA1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789238"/>
            <a:ext cx="6502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9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谢谢聆听</a:t>
            </a:r>
          </a:p>
        </p:txBody>
      </p:sp>
      <p:sp>
        <p:nvSpPr>
          <p:cNvPr id="3" name="空心弧 2">
            <a:extLst>
              <a:ext uri="{FF2B5EF4-FFF2-40B4-BE49-F238E27FC236}">
                <a16:creationId xmlns:a16="http://schemas.microsoft.com/office/drawing/2014/main" id="{CEF6C22A-EA13-44DF-AB85-4BD19BDDD0E4}"/>
              </a:ext>
            </a:extLst>
          </p:cNvPr>
          <p:cNvSpPr/>
          <p:nvPr/>
        </p:nvSpPr>
        <p:spPr>
          <a:xfrm>
            <a:off x="5962650" y="2081213"/>
            <a:ext cx="3054350" cy="3054350"/>
          </a:xfrm>
          <a:prstGeom prst="blockArc">
            <a:avLst>
              <a:gd name="adj1" fmla="val 13356027"/>
              <a:gd name="adj2" fmla="val 8175576"/>
              <a:gd name="adj3" fmla="val 300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8372" name="矩形 1">
            <a:extLst>
              <a:ext uri="{FF2B5EF4-FFF2-40B4-BE49-F238E27FC236}">
                <a16:creationId xmlns:a16="http://schemas.microsoft.com/office/drawing/2014/main" id="{5AD183EB-B6CA-475A-886E-E5B125F6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4327525"/>
            <a:ext cx="3527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THANKS</a:t>
            </a:r>
            <a:endParaRPr lang="zh-CN" altLang="en-US" sz="5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6A4785-D7FD-4D42-9BA2-41BF4733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D89237-41AD-4FBE-A2F6-30BD6556E274}"/>
              </a:ext>
            </a:extLst>
          </p:cNvPr>
          <p:cNvSpPr txBox="1"/>
          <p:nvPr/>
        </p:nvSpPr>
        <p:spPr>
          <a:xfrm>
            <a:off x="4047298" y="6400800"/>
            <a:ext cx="409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BMC Health Serv Res, 2016, 16: 175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有效控制血脂可显著降低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CVD</a:t>
            </a: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死亡负担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5" name="内容占位符 9">
            <a:extLst>
              <a:ext uri="{FF2B5EF4-FFF2-40B4-BE49-F238E27FC236}">
                <a16:creationId xmlns:a16="http://schemas.microsoft.com/office/drawing/2014/main" id="{C003568C-0BFF-4A0B-B87E-035FFC5BF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42" y="1358845"/>
            <a:ext cx="7699316" cy="4997505"/>
          </a:xfrm>
          <a:prstGeom prst="rect">
            <a:avLst/>
          </a:prstGeom>
        </p:spPr>
      </p:pic>
      <p:pic>
        <p:nvPicPr>
          <p:cNvPr id="16" name="Picture 3" descr="C:\Users\lenovo\Desktop\2018京师论坛\timg.jpg">
            <a:extLst>
              <a:ext uri="{FF2B5EF4-FFF2-40B4-BE49-F238E27FC236}">
                <a16:creationId xmlns:a16="http://schemas.microsoft.com/office/drawing/2014/main" id="{0E00C2BC-78BA-4C8B-B3BC-C1AEE7C2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40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我国极高危患者达标率仅为</a:t>
            </a:r>
            <a:r>
              <a:rPr kumimoji="0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23.9%</a:t>
            </a:r>
            <a:endParaRPr kumimoji="0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190FE429-096D-4A11-BD08-88DDC466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pic>
        <p:nvPicPr>
          <p:cNvPr id="16" name="内容占位符 4">
            <a:extLst>
              <a:ext uri="{FF2B5EF4-FFF2-40B4-BE49-F238E27FC236}">
                <a16:creationId xmlns:a16="http://schemas.microsoft.com/office/drawing/2014/main" id="{AB69CBCA-6321-4B7F-A530-7AE484D07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60" y="1330426"/>
            <a:ext cx="9268080" cy="49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0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心血管药物治疗无效者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190FE429-096D-4A11-BD08-88DDC466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D56B89A-E63A-4DBB-B1E7-95AEE86A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3" y="1295400"/>
            <a:ext cx="11042107" cy="48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EA69E2D-A6E8-4FC6-BDCE-4E325DC77A1E}"/>
              </a:ext>
            </a:extLst>
          </p:cNvPr>
          <p:cNvSpPr/>
          <p:nvPr/>
        </p:nvSpPr>
        <p:spPr>
          <a:xfrm>
            <a:off x="330200" y="4156308"/>
            <a:ext cx="11185334" cy="696596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4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6E07E49D-060B-4961-B1AF-3C861DE7472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3375" y="966788"/>
            <a:ext cx="9471025" cy="80962"/>
            <a:chOff x="2151257" y="846847"/>
            <a:chExt cx="8654604" cy="772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928F3-0880-4D97-BD5E-D5C76FCD5486}"/>
                </a:ext>
              </a:extLst>
            </p:cNvPr>
            <p:cNvSpPr/>
            <p:nvPr/>
          </p:nvSpPr>
          <p:spPr>
            <a:xfrm>
              <a:off x="2151257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EF5E17-5774-4F83-B835-39F734AD9B65}"/>
                </a:ext>
              </a:extLst>
            </p:cNvPr>
            <p:cNvSpPr/>
            <p:nvPr/>
          </p:nvSpPr>
          <p:spPr>
            <a:xfrm>
              <a:off x="3387215" y="846847"/>
              <a:ext cx="1237409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9713D7-2F62-4C03-AC4A-4E0339C6F569}"/>
                </a:ext>
              </a:extLst>
            </p:cNvPr>
            <p:cNvSpPr/>
            <p:nvPr/>
          </p:nvSpPr>
          <p:spPr>
            <a:xfrm>
              <a:off x="4624623" y="846847"/>
              <a:ext cx="123595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D351DB-B63B-4CF2-AA1A-3A845B946316}"/>
                </a:ext>
              </a:extLst>
            </p:cNvPr>
            <p:cNvSpPr/>
            <p:nvPr/>
          </p:nvSpPr>
          <p:spPr>
            <a:xfrm>
              <a:off x="5860581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5A5BA56-B92A-4709-A684-B17830124959}"/>
                </a:ext>
              </a:extLst>
            </p:cNvPr>
            <p:cNvSpPr/>
            <p:nvPr/>
          </p:nvSpPr>
          <p:spPr>
            <a:xfrm>
              <a:off x="7096538" y="846847"/>
              <a:ext cx="1235958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B0A90D-48A4-4232-9DFD-4828F7D55DF1}"/>
                </a:ext>
              </a:extLst>
            </p:cNvPr>
            <p:cNvSpPr/>
            <p:nvPr/>
          </p:nvSpPr>
          <p:spPr>
            <a:xfrm>
              <a:off x="8332496" y="846847"/>
              <a:ext cx="1237408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13AA37-8BD3-48D4-AA7B-A129D8586B56}"/>
                </a:ext>
              </a:extLst>
            </p:cNvPr>
            <p:cNvSpPr/>
            <p:nvPr/>
          </p:nvSpPr>
          <p:spPr>
            <a:xfrm>
              <a:off x="9569903" y="846847"/>
              <a:ext cx="1235958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任意多边形 11">
            <a:extLst>
              <a:ext uri="{FF2B5EF4-FFF2-40B4-BE49-F238E27FC236}">
                <a16:creationId xmlns:a16="http://schemas.microsoft.com/office/drawing/2014/main" id="{02EC440C-DAF1-47B2-AFD1-E0AD9BBEBC7C}"/>
              </a:ext>
            </a:extLst>
          </p:cNvPr>
          <p:cNvSpPr/>
          <p:nvPr/>
        </p:nvSpPr>
        <p:spPr>
          <a:xfrm>
            <a:off x="909638" y="334963"/>
            <a:ext cx="1203325" cy="712787"/>
          </a:xfrm>
          <a:custGeom>
            <a:avLst/>
            <a:gdLst>
              <a:gd name="connsiteX0" fmla="*/ 0 w 1262130"/>
              <a:gd name="connsiteY0" fmla="*/ 0 h 785611"/>
              <a:gd name="connsiteX1" fmla="*/ 949818 w 1262130"/>
              <a:gd name="connsiteY1" fmla="*/ 0 h 785611"/>
              <a:gd name="connsiteX2" fmla="*/ 1262130 w 1262130"/>
              <a:gd name="connsiteY2" fmla="*/ 785611 h 785611"/>
              <a:gd name="connsiteX3" fmla="*/ 0 w 1262130"/>
              <a:gd name="connsiteY3" fmla="*/ 785611 h 7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130" h="785611">
                <a:moveTo>
                  <a:pt x="0" y="0"/>
                </a:moveTo>
                <a:lnTo>
                  <a:pt x="949818" y="0"/>
                </a:lnTo>
                <a:lnTo>
                  <a:pt x="1262130" y="785611"/>
                </a:lnTo>
                <a:lnTo>
                  <a:pt x="0" y="78561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4" name="文本框 36">
            <a:extLst>
              <a:ext uri="{FF2B5EF4-FFF2-40B4-BE49-F238E27FC236}">
                <a16:creationId xmlns:a16="http://schemas.microsoft.com/office/drawing/2014/main" id="{32C767DC-443E-49BD-AB18-9A839FE7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34963"/>
            <a:ext cx="809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调脂治疗需要精准化管理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4BD918-36ED-4D1F-9A95-FA2121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BAB-A7C7-4A8F-8EDB-00861175FBFE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5" name="Picture 3" descr="C:\Users\lenovo\Desktop\2018京师论坛\timg.jpg">
            <a:extLst>
              <a:ext uri="{FF2B5EF4-FFF2-40B4-BE49-F238E27FC236}">
                <a16:creationId xmlns:a16="http://schemas.microsoft.com/office/drawing/2014/main" id="{190FE429-096D-4A11-BD08-88DDC466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373" r="8187"/>
          <a:stretch>
            <a:fillRect/>
          </a:stretch>
        </p:blipFill>
        <p:spPr bwMode="auto">
          <a:xfrm>
            <a:off x="11038292" y="0"/>
            <a:ext cx="1153708" cy="584775"/>
          </a:xfrm>
          <a:prstGeom prst="rect">
            <a:avLst/>
          </a:prstGeom>
          <a:noFill/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CACF0CB-9DBC-4AF6-8197-25A1AD2ACFE8}"/>
              </a:ext>
            </a:extLst>
          </p:cNvPr>
          <p:cNvSpPr txBox="1"/>
          <p:nvPr/>
        </p:nvSpPr>
        <p:spPr>
          <a:xfrm>
            <a:off x="5353374" y="1938331"/>
            <a:ext cx="57246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迫切需要精准化管理</a:t>
            </a:r>
            <a:endParaRPr lang="en-US" altLang="zh-CN" sz="4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找到患者治疗中的核心问题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F8BE143-E710-47FB-97B3-055065B05E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" b="4595"/>
          <a:stretch/>
        </p:blipFill>
        <p:spPr>
          <a:xfrm>
            <a:off x="5931096" y="3397612"/>
            <a:ext cx="3953648" cy="2413591"/>
          </a:xfrm>
          <a:prstGeom prst="rect">
            <a:avLst/>
          </a:prstGeom>
        </p:spPr>
      </p:pic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57BF9966-27AB-40E0-9115-6A56FB74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214" y="1951029"/>
            <a:ext cx="2895746" cy="3742151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生活方式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药物治疗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不良反应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遗传因素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其他因素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依从性差</a:t>
            </a:r>
          </a:p>
        </p:txBody>
      </p:sp>
      <p:sp>
        <p:nvSpPr>
          <p:cNvPr id="24" name="圆角矩形 5">
            <a:extLst>
              <a:ext uri="{FF2B5EF4-FFF2-40B4-BE49-F238E27FC236}">
                <a16:creationId xmlns:a16="http://schemas.microsoft.com/office/drawing/2014/main" id="{18EF4F61-22DB-49AE-8990-3B488F3C8479}"/>
              </a:ext>
            </a:extLst>
          </p:cNvPr>
          <p:cNvSpPr/>
          <p:nvPr/>
        </p:nvSpPr>
        <p:spPr>
          <a:xfrm>
            <a:off x="1226949" y="1833563"/>
            <a:ext cx="2658139" cy="3859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5319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3367</Words>
  <Application>Microsoft Office PowerPoint</Application>
  <PresentationFormat>宽屏</PresentationFormat>
  <Paragraphs>589</Paragraphs>
  <Slides>55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4" baseType="lpstr">
      <vt:lpstr>等线</vt:lpstr>
      <vt:lpstr>等线 Light</vt:lpstr>
      <vt:lpstr>黑体</vt:lpstr>
      <vt:lpstr>华文行楷</vt:lpstr>
      <vt:lpstr>微软雅黑</vt:lpstr>
      <vt:lpstr>Arial</vt:lpstr>
      <vt:lpstr>Calibri</vt:lpstr>
      <vt:lpstr>Wingdings</vt:lpstr>
      <vt:lpstr>Office 主题​​</vt:lpstr>
      <vt:lpstr>调脂药物治疗精准化管理实践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心血管药品临床综合评价-安全性、有效性</dc:title>
  <dc:creator>方振威</dc:creator>
  <cp:lastModifiedBy>方振威</cp:lastModifiedBy>
  <cp:revision>224</cp:revision>
  <dcterms:created xsi:type="dcterms:W3CDTF">2019-06-10T01:24:00Z</dcterms:created>
  <dcterms:modified xsi:type="dcterms:W3CDTF">2019-06-19T03:17:33Z</dcterms:modified>
</cp:coreProperties>
</file>