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301" r:id="rId3"/>
    <p:sldId id="304" r:id="rId4"/>
    <p:sldId id="278" r:id="rId5"/>
    <p:sldId id="302" r:id="rId6"/>
    <p:sldId id="306" r:id="rId7"/>
    <p:sldId id="307" r:id="rId8"/>
    <p:sldId id="400" r:id="rId9"/>
    <p:sldId id="309" r:id="rId10"/>
    <p:sldId id="308" r:id="rId11"/>
    <p:sldId id="303" r:id="rId12"/>
    <p:sldId id="377" r:id="rId13"/>
    <p:sldId id="261" r:id="rId14"/>
    <p:sldId id="354" r:id="rId15"/>
    <p:sldId id="379" r:id="rId16"/>
    <p:sldId id="383" r:id="rId17"/>
    <p:sldId id="355" r:id="rId18"/>
    <p:sldId id="359" r:id="rId19"/>
    <p:sldId id="360" r:id="rId20"/>
    <p:sldId id="313" r:id="rId21"/>
    <p:sldId id="369" r:id="rId22"/>
    <p:sldId id="388" r:id="rId23"/>
    <p:sldId id="385" r:id="rId24"/>
    <p:sldId id="391" r:id="rId25"/>
    <p:sldId id="393" r:id="rId26"/>
    <p:sldId id="387" r:id="rId27"/>
    <p:sldId id="394" r:id="rId28"/>
    <p:sldId id="305" r:id="rId29"/>
    <p:sldId id="395" r:id="rId30"/>
    <p:sldId id="396" r:id="rId31"/>
    <p:sldId id="311" r:id="rId32"/>
    <p:sldId id="397" r:id="rId33"/>
    <p:sldId id="398" r:id="rId34"/>
    <p:sldId id="401" r:id="rId35"/>
    <p:sldId id="406" r:id="rId36"/>
    <p:sldId id="407" r:id="rId37"/>
    <p:sldId id="404" r:id="rId38"/>
    <p:sldId id="403" r:id="rId39"/>
    <p:sldId id="295" r:id="rId4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9999FF"/>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主题样式 1 - 强调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主题样式 1 - 强调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46F890A9-2807-4EBB-B81D-B2AA78EC7F39}" styleName="深色样式 2 - 强调 5/强调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中度样式 3 - 强调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BDBED569-4797-4DF1-A0F4-6AAB3CD982D8}" styleName="浅色样式 3 - 强调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12C8C85-51F0-491E-9774-3900AFEF0FD7}" styleName="浅色样式 2 - 强调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p:cViewPr varScale="1">
        <p:scale>
          <a:sx n="87" d="100"/>
          <a:sy n="87" d="100"/>
        </p:scale>
        <p:origin x="149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___5.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zh-CN"/>
              <a:t>我国老年高血压治疗调查结果</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zh-CN"/>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Sheet1!$B$4</c:f>
              <c:strCache>
                <c:ptCount val="1"/>
                <c:pt idx="0">
                  <c:v>2012年</c:v>
                </c:pt>
              </c:strCache>
            </c:strRef>
          </c:tx>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p3d/>
          </c:spPr>
          <c:invertIfNegative val="0"/>
          <c:dPt>
            <c:idx val="0"/>
            <c:invertIfNegative val="0"/>
            <c:bubble3D val="0"/>
            <c:extLst xmlns:c16r2="http://schemas.microsoft.com/office/drawing/2015/06/chart">
              <c:ext xmlns:c16="http://schemas.microsoft.com/office/drawing/2014/chart" uri="{C3380CC4-5D6E-409C-BE32-E72D297353CC}">
                <c16:uniqueId val="{00000000-FC32-F847-9177-9D6AFB1D7273}"/>
              </c:ext>
            </c:extLst>
          </c:dPt>
          <c:dPt>
            <c:idx val="1"/>
            <c:invertIfNegative val="0"/>
            <c:bubble3D val="0"/>
            <c:extLst xmlns:c16r2="http://schemas.microsoft.com/office/drawing/2015/06/chart">
              <c:ext xmlns:c16="http://schemas.microsoft.com/office/drawing/2014/chart" uri="{C3380CC4-5D6E-409C-BE32-E72D297353CC}">
                <c16:uniqueId val="{00000001-FC32-F847-9177-9D6AFB1D7273}"/>
              </c:ext>
            </c:extLst>
          </c:dPt>
          <c:dPt>
            <c:idx val="2"/>
            <c:invertIfNegative val="0"/>
            <c:bubble3D val="0"/>
            <c:extLst xmlns:c16r2="http://schemas.microsoft.com/office/drawing/2015/06/chart">
              <c:ext xmlns:c16="http://schemas.microsoft.com/office/drawing/2014/chart" uri="{C3380CC4-5D6E-409C-BE32-E72D297353CC}">
                <c16:uniqueId val="{00000002-FC32-F847-9177-9D6AFB1D7273}"/>
              </c:ext>
            </c:extLst>
          </c:dPt>
          <c:dPt>
            <c:idx val="3"/>
            <c:invertIfNegative val="0"/>
            <c:bubble3D val="0"/>
            <c:extLst xmlns:c16r2="http://schemas.microsoft.com/office/drawing/2015/06/chart">
              <c:ext xmlns:c16="http://schemas.microsoft.com/office/drawing/2014/chart" uri="{C3380CC4-5D6E-409C-BE32-E72D297353CC}">
                <c16:uniqueId val="{00000003-FC32-F847-9177-9D6AFB1D7273}"/>
              </c:ext>
            </c:extLst>
          </c:dPt>
          <c:cat>
            <c:strRef>
              <c:f>Sheet1!$C$3:$F$3</c:f>
              <c:strCache>
                <c:ptCount val="4"/>
                <c:pt idx="0">
                  <c:v>患病率</c:v>
                </c:pt>
                <c:pt idx="1">
                  <c:v>知晓率</c:v>
                </c:pt>
                <c:pt idx="2">
                  <c:v>治疗率</c:v>
                </c:pt>
                <c:pt idx="3">
                  <c:v>控制率</c:v>
                </c:pt>
              </c:strCache>
            </c:strRef>
          </c:cat>
          <c:val>
            <c:numRef>
              <c:f>Sheet1!$C$4:$F$4</c:f>
              <c:numCache>
                <c:formatCode>General</c:formatCode>
                <c:ptCount val="4"/>
                <c:pt idx="0">
                  <c:v>49.1</c:v>
                </c:pt>
                <c:pt idx="1">
                  <c:v>37.6</c:v>
                </c:pt>
                <c:pt idx="2">
                  <c:v>32.200000000000003</c:v>
                </c:pt>
                <c:pt idx="3">
                  <c:v>7.6</c:v>
                </c:pt>
              </c:numCache>
            </c:numRef>
          </c:val>
          <c:extLst xmlns:c16r2="http://schemas.microsoft.com/office/drawing/2015/06/chart">
            <c:ext xmlns:c16="http://schemas.microsoft.com/office/drawing/2014/chart" uri="{C3380CC4-5D6E-409C-BE32-E72D297353CC}">
              <c16:uniqueId val="{00000004-FC32-F847-9177-9D6AFB1D7273}"/>
            </c:ext>
          </c:extLst>
        </c:ser>
        <c:ser>
          <c:idx val="1"/>
          <c:order val="1"/>
          <c:tx>
            <c:strRef>
              <c:f>Sheet1!$B$5</c:f>
              <c:strCache>
                <c:ptCount val="1"/>
                <c:pt idx="0">
                  <c:v>2015年</c:v>
                </c:pt>
              </c:strCache>
            </c:strRef>
          </c:tx>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p3d/>
          </c:spPr>
          <c:invertIfNegative val="0"/>
          <c:cat>
            <c:strRef>
              <c:f>Sheet1!$C$3:$F$3</c:f>
              <c:strCache>
                <c:ptCount val="4"/>
                <c:pt idx="0">
                  <c:v>患病率</c:v>
                </c:pt>
                <c:pt idx="1">
                  <c:v>知晓率</c:v>
                </c:pt>
                <c:pt idx="2">
                  <c:v>治疗率</c:v>
                </c:pt>
                <c:pt idx="3">
                  <c:v>控制率</c:v>
                </c:pt>
              </c:strCache>
            </c:strRef>
          </c:cat>
          <c:val>
            <c:numRef>
              <c:f>Sheet1!$C$5:$F$5</c:f>
              <c:numCache>
                <c:formatCode>General</c:formatCode>
                <c:ptCount val="4"/>
                <c:pt idx="0">
                  <c:v>53.2</c:v>
                </c:pt>
                <c:pt idx="1">
                  <c:v>57.1</c:v>
                </c:pt>
                <c:pt idx="2">
                  <c:v>51.4</c:v>
                </c:pt>
                <c:pt idx="3">
                  <c:v>18.2</c:v>
                </c:pt>
              </c:numCache>
            </c:numRef>
          </c:val>
          <c:extLst xmlns:c16r2="http://schemas.microsoft.com/office/drawing/2015/06/chart">
            <c:ext xmlns:c16="http://schemas.microsoft.com/office/drawing/2014/chart" uri="{C3380CC4-5D6E-409C-BE32-E72D297353CC}">
              <c16:uniqueId val="{00000005-FC32-F847-9177-9D6AFB1D7273}"/>
            </c:ext>
          </c:extLst>
        </c:ser>
        <c:dLbls>
          <c:showLegendKey val="0"/>
          <c:showVal val="0"/>
          <c:showCatName val="0"/>
          <c:showSerName val="0"/>
          <c:showPercent val="0"/>
          <c:showBubbleSize val="0"/>
        </c:dLbls>
        <c:gapWidth val="150"/>
        <c:shape val="box"/>
        <c:axId val="216085808"/>
        <c:axId val="133893376"/>
        <c:axId val="0"/>
      </c:bar3DChart>
      <c:catAx>
        <c:axId val="216085808"/>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zh-CN"/>
          </a:p>
        </c:txPr>
        <c:crossAx val="133893376"/>
        <c:crosses val="autoZero"/>
        <c:auto val="1"/>
        <c:lblAlgn val="ctr"/>
        <c:lblOffset val="100"/>
        <c:noMultiLvlLbl val="0"/>
      </c:catAx>
      <c:valAx>
        <c:axId val="133893376"/>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zh-CN"/>
          </a:p>
        </c:txPr>
        <c:crossAx val="2160858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zh-CN"/>
        </a:p>
      </c:txPr>
    </c:legend>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1" i="0" u="none" strike="noStrike" kern="1200" baseline="0">
                <a:solidFill>
                  <a:schemeClr val="tx2"/>
                </a:solidFill>
                <a:latin typeface="+mn-lt"/>
                <a:ea typeface="+mn-ea"/>
                <a:cs typeface="+mn-cs"/>
              </a:defRPr>
            </a:pPr>
            <a:r>
              <a:rPr lang="zh-CN" altLang="en-US" sz="1100" dirty="0" smtClean="0"/>
              <a:t>两组患者干预前后</a:t>
            </a:r>
            <a:r>
              <a:rPr lang="zh-CN" sz="1100" dirty="0" smtClean="0"/>
              <a:t>血压达标</a:t>
            </a:r>
            <a:r>
              <a:rPr lang="zh-CN" altLang="en-US" sz="1100" dirty="0" smtClean="0"/>
              <a:t>情况</a:t>
            </a:r>
            <a:endParaRPr lang="zh-CN" sz="1100" dirty="0"/>
          </a:p>
        </c:rich>
      </c:tx>
      <c:layout/>
      <c:overlay val="0"/>
      <c:spPr>
        <a:noFill/>
        <a:ln>
          <a:noFill/>
        </a:ln>
        <a:effectLst/>
      </c:spPr>
      <c:txPr>
        <a:bodyPr rot="0" spcFirstLastPara="1" vertOverflow="ellipsis" vert="horz" wrap="square" anchor="ctr" anchorCtr="1"/>
        <a:lstStyle/>
        <a:p>
          <a:pPr>
            <a:defRPr sz="1100" b="1" i="0" u="none" strike="noStrike" kern="1200" baseline="0">
              <a:solidFill>
                <a:schemeClr val="tx2"/>
              </a:solidFill>
              <a:latin typeface="+mn-lt"/>
              <a:ea typeface="+mn-ea"/>
              <a:cs typeface="+mn-cs"/>
            </a:defRPr>
          </a:pPr>
          <a:endParaRPr lang="zh-CN"/>
        </a:p>
      </c:txPr>
    </c:title>
    <c:autoTitleDeleted val="0"/>
    <c:plotArea>
      <c:layout/>
      <c:barChart>
        <c:barDir val="col"/>
        <c:grouping val="stacked"/>
        <c:varyColors val="0"/>
        <c:ser>
          <c:idx val="0"/>
          <c:order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Sheet1!$C$3:$C$6</c:f>
              <c:strCache>
                <c:ptCount val="4"/>
                <c:pt idx="0">
                  <c:v>干预组入院时</c:v>
                </c:pt>
                <c:pt idx="1">
                  <c:v>干预组出院3个月</c:v>
                </c:pt>
                <c:pt idx="2">
                  <c:v>对照组入院时</c:v>
                </c:pt>
                <c:pt idx="3">
                  <c:v>对照组出院3个月</c:v>
                </c:pt>
              </c:strCache>
            </c:strRef>
          </c:cat>
          <c:val>
            <c:numRef>
              <c:f>Sheet1!$D$3:$D$6</c:f>
              <c:numCache>
                <c:formatCode>General</c:formatCode>
                <c:ptCount val="4"/>
                <c:pt idx="0">
                  <c:v>54.29</c:v>
                </c:pt>
                <c:pt idx="1">
                  <c:v>100</c:v>
                </c:pt>
                <c:pt idx="2">
                  <c:v>45.71</c:v>
                </c:pt>
                <c:pt idx="3">
                  <c:v>80</c:v>
                </c:pt>
              </c:numCache>
            </c:numRef>
          </c:val>
        </c:ser>
        <c:dLbls>
          <c:showLegendKey val="0"/>
          <c:showVal val="0"/>
          <c:showCatName val="0"/>
          <c:showSerName val="0"/>
          <c:showPercent val="0"/>
          <c:showBubbleSize val="0"/>
        </c:dLbls>
        <c:gapWidth val="150"/>
        <c:overlap val="100"/>
        <c:axId val="219441904"/>
        <c:axId val="219436864"/>
      </c:barChart>
      <c:catAx>
        <c:axId val="21944190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zh-CN"/>
          </a:p>
        </c:txPr>
        <c:crossAx val="219436864"/>
        <c:crosses val="autoZero"/>
        <c:auto val="1"/>
        <c:lblAlgn val="ctr"/>
        <c:lblOffset val="100"/>
        <c:noMultiLvlLbl val="0"/>
      </c:catAx>
      <c:valAx>
        <c:axId val="219436864"/>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2"/>
                </a:solidFill>
                <a:latin typeface="+mn-lt"/>
                <a:ea typeface="+mn-ea"/>
                <a:cs typeface="+mn-cs"/>
              </a:defRPr>
            </a:pPr>
            <a:endParaRPr lang="zh-CN"/>
          </a:p>
        </c:txPr>
        <c:crossAx val="2194419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50" b="1" i="0" u="none" strike="noStrike" kern="1200" baseline="0">
                <a:solidFill>
                  <a:schemeClr val="tx2"/>
                </a:solidFill>
                <a:latin typeface="+mn-lt"/>
                <a:ea typeface="+mn-ea"/>
                <a:cs typeface="+mn-cs"/>
              </a:defRPr>
            </a:pPr>
            <a:r>
              <a:rPr lang="zh-CN" sz="1050"/>
              <a:t>两组患者干预前后吸烟情况</a:t>
            </a:r>
          </a:p>
        </c:rich>
      </c:tx>
      <c:layout/>
      <c:overlay val="0"/>
      <c:spPr>
        <a:noFill/>
        <a:ln>
          <a:noFill/>
        </a:ln>
        <a:effectLst/>
      </c:spPr>
      <c:txPr>
        <a:bodyPr rot="0" spcFirstLastPara="1" vertOverflow="ellipsis" vert="horz" wrap="square" anchor="ctr" anchorCtr="1"/>
        <a:lstStyle/>
        <a:p>
          <a:pPr>
            <a:defRPr sz="1050" b="1" i="0" u="none" strike="noStrike" kern="1200" baseline="0">
              <a:solidFill>
                <a:schemeClr val="tx2"/>
              </a:solidFill>
              <a:latin typeface="+mn-lt"/>
              <a:ea typeface="+mn-ea"/>
              <a:cs typeface="+mn-cs"/>
            </a:defRPr>
          </a:pPr>
          <a:endParaRPr lang="zh-CN"/>
        </a:p>
      </c:txPr>
    </c:title>
    <c:autoTitleDeleted val="0"/>
    <c:plotArea>
      <c:layout/>
      <c:barChart>
        <c:barDir val="col"/>
        <c:grouping val="clustered"/>
        <c:varyColors val="0"/>
        <c:ser>
          <c:idx val="0"/>
          <c:order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Sheet1!$C$16:$C$19</c:f>
              <c:strCache>
                <c:ptCount val="4"/>
                <c:pt idx="0">
                  <c:v>干预组入院时</c:v>
                </c:pt>
                <c:pt idx="1">
                  <c:v>干预组出院3个月</c:v>
                </c:pt>
                <c:pt idx="2">
                  <c:v>对照组入院时</c:v>
                </c:pt>
                <c:pt idx="3">
                  <c:v>对照组出院3个月</c:v>
                </c:pt>
              </c:strCache>
            </c:strRef>
          </c:cat>
          <c:val>
            <c:numRef>
              <c:f>Sheet1!$D$16:$D$19</c:f>
              <c:numCache>
                <c:formatCode>General</c:formatCode>
                <c:ptCount val="4"/>
                <c:pt idx="0">
                  <c:v>25.71</c:v>
                </c:pt>
                <c:pt idx="1">
                  <c:v>2.86</c:v>
                </c:pt>
                <c:pt idx="2">
                  <c:v>28.57</c:v>
                </c:pt>
                <c:pt idx="3">
                  <c:v>20</c:v>
                </c:pt>
              </c:numCache>
            </c:numRef>
          </c:val>
        </c:ser>
        <c:dLbls>
          <c:dLblPos val="inEnd"/>
          <c:showLegendKey val="0"/>
          <c:showVal val="0"/>
          <c:showCatName val="0"/>
          <c:showSerName val="0"/>
          <c:showPercent val="0"/>
          <c:showBubbleSize val="0"/>
        </c:dLbls>
        <c:gapWidth val="100"/>
        <c:overlap val="-24"/>
        <c:axId val="446621472"/>
        <c:axId val="446622032"/>
      </c:barChart>
      <c:catAx>
        <c:axId val="446621472"/>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zh-CN"/>
          </a:p>
        </c:txPr>
        <c:crossAx val="446622032"/>
        <c:crosses val="autoZero"/>
        <c:auto val="1"/>
        <c:lblAlgn val="ctr"/>
        <c:lblOffset val="100"/>
        <c:noMultiLvlLbl val="0"/>
      </c:catAx>
      <c:valAx>
        <c:axId val="446622032"/>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2"/>
                </a:solidFill>
                <a:latin typeface="+mn-lt"/>
                <a:ea typeface="+mn-ea"/>
                <a:cs typeface="+mn-cs"/>
              </a:defRPr>
            </a:pPr>
            <a:endParaRPr lang="zh-CN"/>
          </a:p>
        </c:txPr>
        <c:crossAx val="4466214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1" i="0" u="none" strike="noStrike" kern="1200" baseline="0">
                <a:solidFill>
                  <a:schemeClr val="tx2"/>
                </a:solidFill>
                <a:latin typeface="+mn-lt"/>
                <a:ea typeface="+mn-ea"/>
                <a:cs typeface="+mn-cs"/>
              </a:defRPr>
            </a:pPr>
            <a:r>
              <a:rPr lang="zh-CN" sz="1100"/>
              <a:t>两组患者干预前后药物掌握情况</a:t>
            </a:r>
          </a:p>
        </c:rich>
      </c:tx>
      <c:layout/>
      <c:overlay val="0"/>
      <c:spPr>
        <a:noFill/>
        <a:ln>
          <a:noFill/>
        </a:ln>
        <a:effectLst/>
      </c:spPr>
      <c:txPr>
        <a:bodyPr rot="0" spcFirstLastPara="1" vertOverflow="ellipsis" vert="horz" wrap="square" anchor="ctr" anchorCtr="1"/>
        <a:lstStyle/>
        <a:p>
          <a:pPr>
            <a:defRPr sz="1100" b="1" i="0" u="none" strike="noStrike" kern="1200" baseline="0">
              <a:solidFill>
                <a:schemeClr val="tx2"/>
              </a:solidFill>
              <a:latin typeface="+mn-lt"/>
              <a:ea typeface="+mn-ea"/>
              <a:cs typeface="+mn-cs"/>
            </a:defRPr>
          </a:pPr>
          <a:endParaRPr lang="zh-CN"/>
        </a:p>
      </c:txPr>
    </c:title>
    <c:autoTitleDeleted val="0"/>
    <c:plotArea>
      <c:layout/>
      <c:barChart>
        <c:barDir val="col"/>
        <c:grouping val="clustered"/>
        <c:varyColors val="0"/>
        <c:ser>
          <c:idx val="0"/>
          <c:order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errBars>
            <c:errBarType val="both"/>
            <c:errValType val="cust"/>
            <c:noEndCap val="0"/>
            <c:plus>
              <c:numRef>
                <c:f>Sheet1!$E$22:$E$25</c:f>
                <c:numCache>
                  <c:formatCode>General</c:formatCode>
                  <c:ptCount val="4"/>
                  <c:pt idx="0">
                    <c:v>0</c:v>
                  </c:pt>
                  <c:pt idx="1">
                    <c:v>0.3</c:v>
                  </c:pt>
                  <c:pt idx="2">
                    <c:v>0.2</c:v>
                  </c:pt>
                  <c:pt idx="3">
                    <c:v>0.5</c:v>
                  </c:pt>
                </c:numCache>
              </c:numRef>
            </c:plus>
            <c:minus>
              <c:numRef>
                <c:f>Sheet1!$E$22:$E$25</c:f>
                <c:numCache>
                  <c:formatCode>General</c:formatCode>
                  <c:ptCount val="4"/>
                  <c:pt idx="0">
                    <c:v>0</c:v>
                  </c:pt>
                  <c:pt idx="1">
                    <c:v>0.3</c:v>
                  </c:pt>
                  <c:pt idx="2">
                    <c:v>0.2</c:v>
                  </c:pt>
                  <c:pt idx="3">
                    <c:v>0.5</c:v>
                  </c:pt>
                </c:numCache>
              </c:numRef>
            </c:minus>
            <c:spPr>
              <a:noFill/>
              <a:ln w="9525">
                <a:solidFill>
                  <a:schemeClr val="tx2">
                    <a:lumMod val="75000"/>
                    <a:lumOff val="25000"/>
                  </a:schemeClr>
                </a:solidFill>
                <a:round/>
              </a:ln>
              <a:effectLst/>
            </c:spPr>
          </c:errBars>
          <c:cat>
            <c:strRef>
              <c:f>Sheet1!$C$22:$C$25</c:f>
              <c:strCache>
                <c:ptCount val="4"/>
                <c:pt idx="0">
                  <c:v>干预组入院时</c:v>
                </c:pt>
                <c:pt idx="1">
                  <c:v>干预组出院3个月</c:v>
                </c:pt>
                <c:pt idx="2">
                  <c:v>对照组入院时</c:v>
                </c:pt>
                <c:pt idx="3">
                  <c:v>对照组出院3个月</c:v>
                </c:pt>
              </c:strCache>
            </c:strRef>
          </c:cat>
          <c:val>
            <c:numRef>
              <c:f>Sheet1!$D$22:$D$25</c:f>
              <c:numCache>
                <c:formatCode>General</c:formatCode>
                <c:ptCount val="4"/>
                <c:pt idx="0">
                  <c:v>3</c:v>
                </c:pt>
                <c:pt idx="1">
                  <c:v>1.9</c:v>
                </c:pt>
                <c:pt idx="2">
                  <c:v>2.9</c:v>
                </c:pt>
                <c:pt idx="3">
                  <c:v>2.2999999999999998</c:v>
                </c:pt>
              </c:numCache>
            </c:numRef>
          </c:val>
        </c:ser>
        <c:dLbls>
          <c:showLegendKey val="0"/>
          <c:showVal val="0"/>
          <c:showCatName val="0"/>
          <c:showSerName val="0"/>
          <c:showPercent val="0"/>
          <c:showBubbleSize val="0"/>
        </c:dLbls>
        <c:gapWidth val="100"/>
        <c:overlap val="-24"/>
        <c:axId val="501651488"/>
        <c:axId val="501652608"/>
      </c:barChart>
      <c:catAx>
        <c:axId val="501651488"/>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2"/>
                </a:solidFill>
                <a:latin typeface="+mn-lt"/>
                <a:ea typeface="+mn-ea"/>
                <a:cs typeface="+mn-cs"/>
              </a:defRPr>
            </a:pPr>
            <a:endParaRPr lang="zh-CN"/>
          </a:p>
        </c:txPr>
        <c:crossAx val="501652608"/>
        <c:crosses val="autoZero"/>
        <c:auto val="1"/>
        <c:lblAlgn val="ctr"/>
        <c:lblOffset val="100"/>
        <c:noMultiLvlLbl val="0"/>
      </c:catAx>
      <c:valAx>
        <c:axId val="501652608"/>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2"/>
                </a:solidFill>
                <a:latin typeface="+mn-lt"/>
                <a:ea typeface="+mn-ea"/>
                <a:cs typeface="+mn-cs"/>
              </a:defRPr>
            </a:pPr>
            <a:endParaRPr lang="zh-CN"/>
          </a:p>
        </c:txPr>
        <c:crossAx val="5016514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50" b="1" i="0" u="none" strike="noStrike" kern="1200" baseline="0">
                <a:solidFill>
                  <a:schemeClr val="tx2"/>
                </a:solidFill>
                <a:latin typeface="+mn-lt"/>
                <a:ea typeface="+mn-ea"/>
                <a:cs typeface="+mn-cs"/>
              </a:defRPr>
            </a:pPr>
            <a:r>
              <a:rPr lang="zh-CN" sz="1050"/>
              <a:t>两组患者干预前后用药依从性</a:t>
            </a:r>
          </a:p>
        </c:rich>
      </c:tx>
      <c:layout/>
      <c:overlay val="0"/>
      <c:spPr>
        <a:noFill/>
        <a:ln>
          <a:noFill/>
        </a:ln>
        <a:effectLst/>
      </c:spPr>
      <c:txPr>
        <a:bodyPr rot="0" spcFirstLastPara="1" vertOverflow="ellipsis" vert="horz" wrap="square" anchor="ctr" anchorCtr="1"/>
        <a:lstStyle/>
        <a:p>
          <a:pPr>
            <a:defRPr sz="1050" b="1" i="0" u="none" strike="noStrike" kern="1200" baseline="0">
              <a:solidFill>
                <a:schemeClr val="tx2"/>
              </a:solidFill>
              <a:latin typeface="+mn-lt"/>
              <a:ea typeface="+mn-ea"/>
              <a:cs typeface="+mn-cs"/>
            </a:defRPr>
          </a:pPr>
          <a:endParaRPr lang="zh-CN"/>
        </a:p>
      </c:txPr>
    </c:title>
    <c:autoTitleDeleted val="0"/>
    <c:plotArea>
      <c:layout>
        <c:manualLayout>
          <c:layoutTarget val="inner"/>
          <c:xMode val="edge"/>
          <c:yMode val="edge"/>
          <c:x val="9.6405639272404073E-2"/>
          <c:y val="0.1654644643714476"/>
          <c:w val="0.85950203765238209"/>
          <c:h val="0.55722482925242767"/>
        </c:manualLayout>
      </c:layout>
      <c:barChart>
        <c:barDir val="col"/>
        <c:grouping val="clustered"/>
        <c:varyColors val="0"/>
        <c:ser>
          <c:idx val="0"/>
          <c:order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errBars>
            <c:errBarType val="both"/>
            <c:errValType val="cust"/>
            <c:noEndCap val="0"/>
            <c:plus>
              <c:numRef>
                <c:f>Sheet1!$E$29:$E$32</c:f>
                <c:numCache>
                  <c:formatCode>General</c:formatCode>
                  <c:ptCount val="4"/>
                  <c:pt idx="0">
                    <c:v>0.2</c:v>
                  </c:pt>
                  <c:pt idx="1">
                    <c:v>0.5</c:v>
                  </c:pt>
                  <c:pt idx="2">
                    <c:v>0.2</c:v>
                  </c:pt>
                  <c:pt idx="3">
                    <c:v>0.5</c:v>
                  </c:pt>
                </c:numCache>
              </c:numRef>
            </c:plus>
            <c:minus>
              <c:numRef>
                <c:f>Sheet1!$E$29:$E$32</c:f>
                <c:numCache>
                  <c:formatCode>General</c:formatCode>
                  <c:ptCount val="4"/>
                  <c:pt idx="0">
                    <c:v>0.2</c:v>
                  </c:pt>
                  <c:pt idx="1">
                    <c:v>0.5</c:v>
                  </c:pt>
                  <c:pt idx="2">
                    <c:v>0.2</c:v>
                  </c:pt>
                  <c:pt idx="3">
                    <c:v>0.5</c:v>
                  </c:pt>
                </c:numCache>
              </c:numRef>
            </c:minus>
            <c:spPr>
              <a:noFill/>
              <a:ln w="9525">
                <a:solidFill>
                  <a:schemeClr val="tx2">
                    <a:lumMod val="75000"/>
                    <a:lumOff val="25000"/>
                  </a:schemeClr>
                </a:solidFill>
                <a:round/>
              </a:ln>
              <a:effectLst/>
            </c:spPr>
          </c:errBars>
          <c:cat>
            <c:strRef>
              <c:f>Sheet1!$C$29:$C$32</c:f>
              <c:strCache>
                <c:ptCount val="4"/>
                <c:pt idx="0">
                  <c:v>干预组入院时</c:v>
                </c:pt>
                <c:pt idx="1">
                  <c:v>干预组出院3个月</c:v>
                </c:pt>
                <c:pt idx="2">
                  <c:v>对照组入院时</c:v>
                </c:pt>
                <c:pt idx="3">
                  <c:v>对照组出院3个月</c:v>
                </c:pt>
              </c:strCache>
            </c:strRef>
          </c:cat>
          <c:val>
            <c:numRef>
              <c:f>Sheet1!$D$29:$D$32</c:f>
              <c:numCache>
                <c:formatCode>General</c:formatCode>
                <c:ptCount val="4"/>
                <c:pt idx="0">
                  <c:v>2.9</c:v>
                </c:pt>
                <c:pt idx="1">
                  <c:v>1.8</c:v>
                </c:pt>
                <c:pt idx="2">
                  <c:v>3</c:v>
                </c:pt>
                <c:pt idx="3">
                  <c:v>2.4</c:v>
                </c:pt>
              </c:numCache>
            </c:numRef>
          </c:val>
        </c:ser>
        <c:dLbls>
          <c:showLegendKey val="0"/>
          <c:showVal val="0"/>
          <c:showCatName val="0"/>
          <c:showSerName val="0"/>
          <c:showPercent val="0"/>
          <c:showBubbleSize val="0"/>
        </c:dLbls>
        <c:gapWidth val="100"/>
        <c:overlap val="-24"/>
        <c:axId val="448997968"/>
        <c:axId val="448998528"/>
      </c:barChart>
      <c:catAx>
        <c:axId val="448997968"/>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2"/>
                </a:solidFill>
                <a:latin typeface="+mn-lt"/>
                <a:ea typeface="+mn-ea"/>
                <a:cs typeface="+mn-cs"/>
              </a:defRPr>
            </a:pPr>
            <a:endParaRPr lang="zh-CN"/>
          </a:p>
        </c:txPr>
        <c:crossAx val="448998528"/>
        <c:crosses val="autoZero"/>
        <c:auto val="1"/>
        <c:lblAlgn val="ctr"/>
        <c:lblOffset val="100"/>
        <c:noMultiLvlLbl val="0"/>
      </c:catAx>
      <c:valAx>
        <c:axId val="448998528"/>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2"/>
                </a:solidFill>
                <a:latin typeface="+mn-lt"/>
                <a:ea typeface="+mn-ea"/>
                <a:cs typeface="+mn-cs"/>
              </a:defRPr>
            </a:pPr>
            <a:endParaRPr lang="zh-CN"/>
          </a:p>
        </c:txPr>
        <c:crossAx val="4489979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302">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00921E-D1FE-F044-ACED-731F789BE8B0}" type="datetimeFigureOut">
              <a:rPr kumimoji="1" lang="zh-CN" altLang="en-US" smtClean="0"/>
              <a:t>2019/10/10</a:t>
            </a:fld>
            <a:endParaRPr kumimoji="1"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zh-CN" altLang="en-US"/>
              <a:t>编辑母版文本样式
第二级
第三级
第四级
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11C911-6ECF-C243-9847-B8FBB055A468}" type="slidenum">
              <a:rPr kumimoji="1" lang="zh-CN" altLang="en-US" smtClean="0"/>
              <a:t>‹#›</a:t>
            </a:fld>
            <a:endParaRPr kumimoji="1" lang="zh-CN" altLang="en-US"/>
          </a:p>
        </p:txBody>
      </p:sp>
    </p:spTree>
    <p:extLst>
      <p:ext uri="{BB962C8B-B14F-4D97-AF65-F5344CB8AC3E}">
        <p14:creationId xmlns:p14="http://schemas.microsoft.com/office/powerpoint/2010/main" val="2071696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D1405F3E-6C76-4A64-BA24-39CAB9C7848F}" type="slidenum">
              <a:rPr lang="zh-CN" altLang="en-US" smtClean="0"/>
              <a:pPr/>
              <a:t>15</a:t>
            </a:fld>
            <a:endParaRPr lang="zh-CN" altLang="en-US"/>
          </a:p>
        </p:txBody>
      </p:sp>
    </p:spTree>
    <p:extLst>
      <p:ext uri="{BB962C8B-B14F-4D97-AF65-F5344CB8AC3E}">
        <p14:creationId xmlns:p14="http://schemas.microsoft.com/office/powerpoint/2010/main" val="3866619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2019/10/10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2019/10/10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2019/10/10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目录页">
    <p:spTree>
      <p:nvGrpSpPr>
        <p:cNvPr id="1" name=""/>
        <p:cNvGrpSpPr/>
        <p:nvPr/>
      </p:nvGrpSpPr>
      <p:grpSpPr>
        <a:xfrm>
          <a:off x="0" y="0"/>
          <a:ext cx="0" cy="0"/>
          <a:chOff x="0" y="0"/>
          <a:chExt cx="0" cy="0"/>
        </a:xfrm>
      </p:grpSpPr>
      <p:sp>
        <p:nvSpPr>
          <p:cNvPr id="65" name="矩形 64"/>
          <p:cNvSpPr/>
          <p:nvPr userDrawn="1"/>
        </p:nvSpPr>
        <p:spPr>
          <a:xfrm>
            <a:off x="1211006" y="1"/>
            <a:ext cx="80979" cy="6858000"/>
          </a:xfrm>
          <a:prstGeom prst="rect">
            <a:avLst/>
          </a:prstGeom>
          <a:solidFill>
            <a:srgbClr val="FFFFFF">
              <a:alpha val="1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52" tIns="34277" rIns="68552" bIns="34277" rtlCol="0" anchor="ctr"/>
          <a:lstStyle/>
          <a:p>
            <a:pPr algn="ctr" defTabSz="685497"/>
            <a:endParaRPr lang="zh-CN" altLang="en-US" sz="1274">
              <a:solidFill>
                <a:prstClr val="white"/>
              </a:solidFill>
            </a:endParaRPr>
          </a:p>
        </p:txBody>
      </p:sp>
      <p:sp>
        <p:nvSpPr>
          <p:cNvPr id="14" name="TextBox 15"/>
          <p:cNvSpPr txBox="1"/>
          <p:nvPr userDrawn="1"/>
        </p:nvSpPr>
        <p:spPr>
          <a:xfrm>
            <a:off x="954540" y="452234"/>
            <a:ext cx="593912" cy="265303"/>
          </a:xfrm>
          <a:prstGeom prst="rect">
            <a:avLst/>
          </a:prstGeom>
          <a:noFill/>
        </p:spPr>
        <p:txBody>
          <a:bodyPr wrap="square" lIns="68552" tIns="34277" rIns="68552" bIns="34277" rtlCol="0">
            <a:spAutoFit/>
          </a:bodyPr>
          <a:lstStyle/>
          <a:p>
            <a:pPr algn="ctr" defTabSz="685497"/>
            <a:fld id="{2EEF1883-7A0E-4F66-9932-E581691AD397}" type="slidenum">
              <a:rPr lang="zh-CN" altLang="en-US" sz="1274">
                <a:solidFill>
                  <a:prstClr val="white"/>
                </a:solidFill>
                <a:latin typeface="Impact" pitchFamily="34" charset="0"/>
              </a:rPr>
              <a:pPr algn="ctr" defTabSz="685497"/>
              <a:t>‹#›</a:t>
            </a:fld>
            <a:r>
              <a:rPr lang="zh-CN" altLang="en-US" sz="1274" dirty="0">
                <a:solidFill>
                  <a:prstClr val="white"/>
                </a:solidFill>
                <a:latin typeface="Impact" pitchFamily="34" charset="0"/>
              </a:rPr>
              <a:t> </a:t>
            </a:r>
            <a:endParaRPr lang="zh-CN" altLang="en-US" sz="1274" dirty="0">
              <a:solidFill>
                <a:prstClr val="white"/>
              </a:solidFill>
              <a:latin typeface="Impact" pitchFamily="34" charset="0"/>
              <a:ea typeface="微软雅黑" pitchFamily="34" charset="-122"/>
            </a:endParaRPr>
          </a:p>
        </p:txBody>
      </p:sp>
    </p:spTree>
    <p:extLst>
      <p:ext uri="{BB962C8B-B14F-4D97-AF65-F5344CB8AC3E}">
        <p14:creationId xmlns:p14="http://schemas.microsoft.com/office/powerpoint/2010/main" val="4485437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2019/10/10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2019/10/10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2019/10/10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2019/10/10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2019/10/10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2019/10/10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2019/10/10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2019/10/10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2019/10/10</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1.xml"/><Relationship Id="rId5" Type="http://schemas.openxmlformats.org/officeDocument/2006/relationships/chart" Target="../charts/chart5.xml"/><Relationship Id="rId4" Type="http://schemas.openxmlformats.org/officeDocument/2006/relationships/chart" Target="../charts/char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772816"/>
            <a:ext cx="7772400" cy="1470025"/>
          </a:xfrm>
        </p:spPr>
        <p:txBody>
          <a:bodyPr/>
          <a:lstStyle/>
          <a:p>
            <a:r>
              <a:rPr lang="zh-CN" altLang="en-US" b="1" kern="0" dirty="0">
                <a:solidFill>
                  <a:schemeClr val="tx2"/>
                </a:solidFill>
                <a:latin typeface="微软雅黑" pitchFamily="34" charset="-122"/>
                <a:ea typeface="微软雅黑" pitchFamily="34" charset="-122"/>
                <a:cs typeface="+mn-ea"/>
                <a:sym typeface="+mn-lt"/>
              </a:rPr>
              <a:t>老年高血压患者药物治疗</a:t>
            </a:r>
            <a:endParaRPr lang="zh-CN" altLang="en-US" dirty="0">
              <a:solidFill>
                <a:schemeClr val="tx2"/>
              </a:solidFill>
              <a:latin typeface="微软雅黑" pitchFamily="34" charset="-122"/>
              <a:ea typeface="微软雅黑" pitchFamily="34" charset="-122"/>
            </a:endParaRPr>
          </a:p>
        </p:txBody>
      </p:sp>
      <p:sp>
        <p:nvSpPr>
          <p:cNvPr id="3" name="副标题 2"/>
          <p:cNvSpPr>
            <a:spLocks noGrp="1"/>
          </p:cNvSpPr>
          <p:nvPr>
            <p:ph type="subTitle" idx="1"/>
          </p:nvPr>
        </p:nvSpPr>
        <p:spPr>
          <a:xfrm>
            <a:off x="1371600" y="3886200"/>
            <a:ext cx="6400800" cy="766936"/>
          </a:xfrm>
        </p:spPr>
        <p:txBody>
          <a:bodyPr>
            <a:normAutofit/>
          </a:bodyPr>
          <a:lstStyle/>
          <a:p>
            <a:r>
              <a:rPr lang="zh-CN" altLang="en-US" sz="2000" dirty="0">
                <a:solidFill>
                  <a:schemeClr val="tx2"/>
                </a:solidFill>
                <a:latin typeface="微软雅黑" pitchFamily="34" charset="-122"/>
                <a:ea typeface="微软雅黑" pitchFamily="34" charset="-122"/>
              </a:rPr>
              <a:t>首都医科大学附属北京同仁医院</a:t>
            </a:r>
            <a:endParaRPr lang="en-US" altLang="zh-CN" sz="2000" dirty="0">
              <a:solidFill>
                <a:schemeClr val="tx2"/>
              </a:solidFill>
              <a:latin typeface="微软雅黑" pitchFamily="34" charset="-122"/>
              <a:ea typeface="微软雅黑" pitchFamily="34" charset="-122"/>
            </a:endParaRPr>
          </a:p>
          <a:p>
            <a:r>
              <a:rPr lang="zh-CN" altLang="en-US" sz="2000" dirty="0">
                <a:solidFill>
                  <a:schemeClr val="tx2"/>
                </a:solidFill>
                <a:latin typeface="微软雅黑" pitchFamily="34" charset="-122"/>
                <a:ea typeface="微软雅黑" pitchFamily="34" charset="-122"/>
              </a:rPr>
              <a:t>临床药学中心</a:t>
            </a:r>
            <a:r>
              <a:rPr lang="en-US" altLang="zh-CN" sz="2000" dirty="0">
                <a:solidFill>
                  <a:schemeClr val="tx2"/>
                </a:solidFill>
                <a:latin typeface="微软雅黑" pitchFamily="34" charset="-122"/>
                <a:ea typeface="微软雅黑" pitchFamily="34" charset="-122"/>
              </a:rPr>
              <a:t>   </a:t>
            </a:r>
            <a:r>
              <a:rPr lang="zh-CN" altLang="en-US" sz="2000" dirty="0">
                <a:solidFill>
                  <a:schemeClr val="tx2"/>
                </a:solidFill>
                <a:latin typeface="微软雅黑" pitchFamily="34" charset="-122"/>
                <a:ea typeface="微软雅黑" pitchFamily="34" charset="-122"/>
              </a:rPr>
              <a:t>白颖</a:t>
            </a:r>
          </a:p>
        </p:txBody>
      </p:sp>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15572"/>
            <a:ext cx="1800200" cy="620688"/>
          </a:xfrm>
          <a:prstGeom prst="rect">
            <a:avLst/>
          </a:prstGeom>
        </p:spPr>
      </p:pic>
      <p:sp>
        <p:nvSpPr>
          <p:cNvPr id="8" name="矩形 7"/>
          <p:cNvSpPr/>
          <p:nvPr/>
        </p:nvSpPr>
        <p:spPr>
          <a:xfrm>
            <a:off x="0" y="0"/>
            <a:ext cx="9144000" cy="836712"/>
          </a:xfrm>
          <a:prstGeom prst="rect">
            <a:avLst/>
          </a:prstGeom>
          <a:solidFill>
            <a:srgbClr val="33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a:extLst>
              <a:ext uri="{FF2B5EF4-FFF2-40B4-BE49-F238E27FC236}">
                <a16:creationId xmlns:a16="http://schemas.microsoft.com/office/drawing/2014/main" xmlns="" id="{15CDA890-00A3-5945-ABE7-B088AEB47F36}"/>
              </a:ext>
            </a:extLst>
          </p:cNvPr>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foregroundMark x1="17368" y1="35474" x2="29474" y2="16208"/>
                        <a14:foregroundMark x1="71053" y1="11927" x2="87632" y2="40979"/>
                      </a14:backgroundRemoval>
                    </a14:imgEffect>
                  </a14:imgLayer>
                </a14:imgProps>
              </a:ext>
              <a:ext uri="{28A0092B-C50C-407E-A947-70E740481C1C}">
                <a14:useLocalDpi xmlns:a14="http://schemas.microsoft.com/office/drawing/2010/main" val="0"/>
              </a:ext>
            </a:extLst>
          </a:blip>
          <a:stretch>
            <a:fillRect/>
          </a:stretch>
        </p:blipFill>
        <p:spPr>
          <a:xfrm>
            <a:off x="8296128" y="78232"/>
            <a:ext cx="830078" cy="71430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27384"/>
            <a:ext cx="9144000" cy="836712"/>
          </a:xfrm>
          <a:prstGeom prst="rect">
            <a:avLst/>
          </a:prstGeom>
          <a:solidFill>
            <a:srgbClr val="33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标题 1"/>
          <p:cNvSpPr txBox="1">
            <a:spLocks/>
          </p:cNvSpPr>
          <p:nvPr/>
        </p:nvSpPr>
        <p:spPr>
          <a:xfrm>
            <a:off x="251520" y="44624"/>
            <a:ext cx="8892480" cy="865188"/>
          </a:xfrm>
          <a:prstGeom prst="rect">
            <a:avLst/>
          </a:prstGeom>
        </p:spPr>
        <p:txBody>
          <a:bodyPr vert="horz" wrap="square" lIns="98856" tIns="49428" rIns="98856" bIns="49428" numCol="1" rtlCol="0" anchor="ctr" anchorCtr="0" compatLnSpc="1">
            <a:normAutofit/>
          </a:bodyPr>
          <a:lstStyle/>
          <a:p>
            <a:pPr marL="0" marR="0" lvl="0" indent="0" algn="l" defTabSz="988695" rtl="0" eaLnBrk="0" fontAlgn="base" latinLnBrk="0" hangingPunct="0">
              <a:lnSpc>
                <a:spcPct val="100000"/>
              </a:lnSpc>
              <a:spcBef>
                <a:spcPct val="0"/>
              </a:spcBef>
              <a:spcAft>
                <a:spcPct val="0"/>
              </a:spcAft>
              <a:buClrTx/>
              <a:buSzTx/>
              <a:buFontTx/>
              <a:buNone/>
              <a:tabLst/>
              <a:defRPr/>
            </a:pPr>
            <a:r>
              <a:rPr lang="zh-CN" altLang="en-US" sz="2800" b="1" kern="0" dirty="0">
                <a:solidFill>
                  <a:schemeClr val="bg1"/>
                </a:solidFill>
                <a:latin typeface="微软雅黑" pitchFamily="34" charset="-122"/>
                <a:ea typeface="微软雅黑" pitchFamily="34" charset="-122"/>
                <a:cs typeface="+mn-ea"/>
                <a:sym typeface="+mn-lt"/>
              </a:rPr>
              <a:t>推荐起始药物治疗的血压值和降压目标值</a:t>
            </a:r>
            <a:endParaRPr kumimoji="0" lang="zh-CN" altLang="en-US" sz="2800" b="1" i="0" u="none" strike="noStrike" kern="0" cap="none" spc="0" normalizeH="0" baseline="0" noProof="0" dirty="0">
              <a:ln>
                <a:noFill/>
              </a:ln>
              <a:solidFill>
                <a:schemeClr val="bg1"/>
              </a:solidFill>
              <a:effectLst/>
              <a:uLnTx/>
              <a:uFillTx/>
              <a:latin typeface="微软雅黑" pitchFamily="34" charset="-122"/>
              <a:ea typeface="微软雅黑" pitchFamily="34" charset="-122"/>
              <a:cs typeface="+mn-ea"/>
              <a:sym typeface="+mn-lt"/>
            </a:endParaRPr>
          </a:p>
        </p:txBody>
      </p:sp>
      <p:graphicFrame>
        <p:nvGraphicFramePr>
          <p:cNvPr id="8" name="内容占位符 6"/>
          <p:cNvGraphicFramePr>
            <a:graphicFrameLocks/>
          </p:cNvGraphicFramePr>
          <p:nvPr>
            <p:extLst>
              <p:ext uri="{D42A27DB-BD31-4B8C-83A1-F6EECF244321}">
                <p14:modId xmlns:p14="http://schemas.microsoft.com/office/powerpoint/2010/main" val="2497178153"/>
              </p:ext>
            </p:extLst>
          </p:nvPr>
        </p:nvGraphicFramePr>
        <p:xfrm>
          <a:off x="395288" y="1268413"/>
          <a:ext cx="8425184" cy="4177664"/>
        </p:xfrm>
        <a:graphic>
          <a:graphicData uri="http://schemas.openxmlformats.org/drawingml/2006/table">
            <a:tbl>
              <a:tblPr bandRow="1">
                <a:tableStyleId>{5C22544A-7EE6-4342-B048-85BDC9FD1C3A}</a:tableStyleId>
              </a:tblPr>
              <a:tblGrid>
                <a:gridCol w="2808560">
                  <a:extLst>
                    <a:ext uri="{9D8B030D-6E8A-4147-A177-3AD203B41FA5}">
                      <a16:colId xmlns:a16="http://schemas.microsoft.com/office/drawing/2014/main" xmlns="" val="20000"/>
                    </a:ext>
                  </a:extLst>
                </a:gridCol>
                <a:gridCol w="5616624">
                  <a:extLst>
                    <a:ext uri="{9D8B030D-6E8A-4147-A177-3AD203B41FA5}">
                      <a16:colId xmlns:a16="http://schemas.microsoft.com/office/drawing/2014/main" xmlns="" val="20001"/>
                    </a:ext>
                  </a:extLst>
                </a:gridCol>
              </a:tblGrid>
              <a:tr h="1440507">
                <a:tc>
                  <a:txBody>
                    <a:bodyPr/>
                    <a:lstStyle>
                      <a:lvl1pPr marL="0" algn="l" defTabSz="914400" rtl="0" eaLnBrk="1" latinLnBrk="0" hangingPunct="1">
                        <a:defRPr sz="1800" kern="1200">
                          <a:solidFill>
                            <a:schemeClr val="dk1"/>
                          </a:solidFill>
                          <a:latin typeface="Verdana" panose="020B0604030504040204"/>
                          <a:ea typeface="宋体" panose="02010600030101010101" pitchFamily="2" charset="-122"/>
                        </a:defRPr>
                      </a:lvl1pPr>
                      <a:lvl2pPr marL="457200" algn="l" defTabSz="914400" rtl="0" eaLnBrk="1" latinLnBrk="0" hangingPunct="1">
                        <a:defRPr sz="1800" kern="1200">
                          <a:solidFill>
                            <a:schemeClr val="dk1"/>
                          </a:solidFill>
                          <a:latin typeface="Verdana" panose="020B0604030504040204"/>
                          <a:ea typeface="宋体" panose="02010600030101010101" pitchFamily="2" charset="-122"/>
                        </a:defRPr>
                      </a:lvl2pPr>
                      <a:lvl3pPr marL="914400" algn="l" defTabSz="914400" rtl="0" eaLnBrk="1" latinLnBrk="0" hangingPunct="1">
                        <a:defRPr sz="1800" kern="1200">
                          <a:solidFill>
                            <a:schemeClr val="dk1"/>
                          </a:solidFill>
                          <a:latin typeface="Verdana" panose="020B0604030504040204"/>
                          <a:ea typeface="宋体" panose="02010600030101010101" pitchFamily="2" charset="-122"/>
                        </a:defRPr>
                      </a:lvl3pPr>
                      <a:lvl4pPr marL="1371600" algn="l" defTabSz="914400" rtl="0" eaLnBrk="1" latinLnBrk="0" hangingPunct="1">
                        <a:defRPr sz="1800" kern="1200">
                          <a:solidFill>
                            <a:schemeClr val="dk1"/>
                          </a:solidFill>
                          <a:latin typeface="Verdana" panose="020B0604030504040204"/>
                          <a:ea typeface="宋体" panose="02010600030101010101" pitchFamily="2" charset="-122"/>
                        </a:defRPr>
                      </a:lvl4pPr>
                      <a:lvl5pPr marL="1828800" algn="l" defTabSz="914400" rtl="0" eaLnBrk="1" latinLnBrk="0" hangingPunct="1">
                        <a:defRPr sz="1800" kern="1200">
                          <a:solidFill>
                            <a:schemeClr val="dk1"/>
                          </a:solidFill>
                          <a:latin typeface="Verdana" panose="020B0604030504040204"/>
                          <a:ea typeface="宋体" panose="02010600030101010101" pitchFamily="2" charset="-122"/>
                        </a:defRPr>
                      </a:lvl5pPr>
                      <a:lvl6pPr marL="2286000" algn="l" defTabSz="914400" rtl="0" eaLnBrk="1" latinLnBrk="0" hangingPunct="1">
                        <a:defRPr sz="1800" kern="1200">
                          <a:solidFill>
                            <a:schemeClr val="dk1"/>
                          </a:solidFill>
                          <a:latin typeface="Verdana" panose="020B0604030504040204"/>
                          <a:ea typeface="宋体" panose="02010600030101010101" pitchFamily="2" charset="-122"/>
                        </a:defRPr>
                      </a:lvl6pPr>
                      <a:lvl7pPr marL="2743200" algn="l" defTabSz="914400" rtl="0" eaLnBrk="1" latinLnBrk="0" hangingPunct="1">
                        <a:defRPr sz="1800" kern="1200">
                          <a:solidFill>
                            <a:schemeClr val="dk1"/>
                          </a:solidFill>
                          <a:latin typeface="Verdana" panose="020B0604030504040204"/>
                          <a:ea typeface="宋体" panose="02010600030101010101" pitchFamily="2" charset="-122"/>
                        </a:defRPr>
                      </a:lvl7pPr>
                      <a:lvl8pPr marL="3200400" algn="l" defTabSz="914400" rtl="0" eaLnBrk="1" latinLnBrk="0" hangingPunct="1">
                        <a:defRPr sz="1800" kern="1200">
                          <a:solidFill>
                            <a:schemeClr val="dk1"/>
                          </a:solidFill>
                          <a:latin typeface="Verdana" panose="020B0604030504040204"/>
                          <a:ea typeface="宋体" panose="02010600030101010101" pitchFamily="2" charset="-122"/>
                        </a:defRPr>
                      </a:lvl8pPr>
                      <a:lvl9pPr marL="3657600" algn="l" defTabSz="914400" rtl="0" eaLnBrk="1" latinLnBrk="0" hangingPunct="1">
                        <a:defRPr sz="1800" kern="1200">
                          <a:solidFill>
                            <a:schemeClr val="dk1"/>
                          </a:solidFill>
                          <a:latin typeface="Verdana" panose="020B0604030504040204"/>
                          <a:ea typeface="宋体" panose="02010600030101010101" pitchFamily="2" charset="-122"/>
                        </a:defRPr>
                      </a:lvl9pPr>
                    </a:lstStyle>
                    <a:p>
                      <a:pPr algn="l">
                        <a:lnSpc>
                          <a:spcPct val="150000"/>
                        </a:lnSpc>
                      </a:pPr>
                      <a:r>
                        <a:rPr lang="zh-CN" altLang="en-US" sz="1600" b="1" dirty="0" smtClean="0">
                          <a:solidFill>
                            <a:schemeClr val="bg1"/>
                          </a:solidFill>
                          <a:latin typeface="微软雅黑" pitchFamily="34" charset="-122"/>
                          <a:ea typeface="微软雅黑" pitchFamily="34" charset="-122"/>
                          <a:cs typeface="+mn-cs"/>
                        </a:rPr>
                        <a:t>年龄</a:t>
                      </a:r>
                      <a:r>
                        <a:rPr lang="zh-CN" altLang="en-US" sz="1600" b="1" dirty="0">
                          <a:solidFill>
                            <a:schemeClr val="bg1"/>
                          </a:solidFill>
                          <a:latin typeface="微软雅黑" pitchFamily="34" charset="-122"/>
                          <a:ea typeface="微软雅黑" pitchFamily="34" charset="-122"/>
                          <a:cs typeface="+mn-cs"/>
                        </a:rPr>
                        <a:t>≥</a:t>
                      </a:r>
                      <a:r>
                        <a:rPr lang="en-US" altLang="zh-CN" sz="1600" b="1" dirty="0">
                          <a:solidFill>
                            <a:schemeClr val="bg1"/>
                          </a:solidFill>
                          <a:latin typeface="微软雅黑" pitchFamily="34" charset="-122"/>
                          <a:ea typeface="微软雅黑" pitchFamily="34" charset="-122"/>
                          <a:cs typeface="+mn-cs"/>
                        </a:rPr>
                        <a:t>65</a:t>
                      </a:r>
                      <a:r>
                        <a:rPr lang="zh-CN" altLang="en-US" sz="1600" b="1" dirty="0">
                          <a:solidFill>
                            <a:schemeClr val="bg1"/>
                          </a:solidFill>
                          <a:latin typeface="微软雅黑" pitchFamily="34" charset="-122"/>
                          <a:ea typeface="微软雅黑" pitchFamily="34" charset="-122"/>
                          <a:cs typeface="+mn-cs"/>
                        </a:rPr>
                        <a:t>岁，血压≥</a:t>
                      </a:r>
                      <a:r>
                        <a:rPr lang="en-US" altLang="zh-CN" sz="1600" b="1" dirty="0">
                          <a:solidFill>
                            <a:schemeClr val="bg1"/>
                          </a:solidFill>
                          <a:latin typeface="微软雅黑" pitchFamily="34" charset="-122"/>
                          <a:ea typeface="微软雅黑" pitchFamily="34" charset="-122"/>
                          <a:cs typeface="+mn-cs"/>
                        </a:rPr>
                        <a:t>140/90mmHg</a:t>
                      </a:r>
                      <a:endParaRPr lang="zh-CN" altLang="en-US" sz="1600" b="1" dirty="0">
                        <a:solidFill>
                          <a:schemeClr val="bg1"/>
                        </a:solidFill>
                        <a:latin typeface="微软雅黑" pitchFamily="34" charset="-122"/>
                        <a:ea typeface="微软雅黑" pitchFamily="34" charset="-122"/>
                        <a:cs typeface="Arial" panose="020B0604020202020204" pitchFamily="34" charset="0"/>
                      </a:endParaRPr>
                    </a:p>
                  </a:txBody>
                  <a:tcPr marL="72000" marR="72000" marT="36000" marB="36000" anchor="ctr">
                    <a:solidFill>
                      <a:srgbClr val="FF0000"/>
                    </a:solidFill>
                  </a:tcPr>
                </a:tc>
                <a:tc>
                  <a:txBody>
                    <a:bodyPr/>
                    <a:lstStyle>
                      <a:lvl1pPr marL="0" algn="l" defTabSz="914400" rtl="0" eaLnBrk="1" latinLnBrk="0" hangingPunct="1">
                        <a:defRPr sz="1800" kern="1200">
                          <a:solidFill>
                            <a:schemeClr val="dk1"/>
                          </a:solidFill>
                          <a:latin typeface="Verdana" panose="020B0604030504040204"/>
                          <a:ea typeface="宋体" panose="02010600030101010101" pitchFamily="2" charset="-122"/>
                        </a:defRPr>
                      </a:lvl1pPr>
                      <a:lvl2pPr marL="457200" algn="l" defTabSz="914400" rtl="0" eaLnBrk="1" latinLnBrk="0" hangingPunct="1">
                        <a:defRPr sz="1800" kern="1200">
                          <a:solidFill>
                            <a:schemeClr val="dk1"/>
                          </a:solidFill>
                          <a:latin typeface="Verdana" panose="020B0604030504040204"/>
                          <a:ea typeface="宋体" panose="02010600030101010101" pitchFamily="2" charset="-122"/>
                        </a:defRPr>
                      </a:lvl2pPr>
                      <a:lvl3pPr marL="914400" algn="l" defTabSz="914400" rtl="0" eaLnBrk="1" latinLnBrk="0" hangingPunct="1">
                        <a:defRPr sz="1800" kern="1200">
                          <a:solidFill>
                            <a:schemeClr val="dk1"/>
                          </a:solidFill>
                          <a:latin typeface="Verdana" panose="020B0604030504040204"/>
                          <a:ea typeface="宋体" panose="02010600030101010101" pitchFamily="2" charset="-122"/>
                        </a:defRPr>
                      </a:lvl3pPr>
                      <a:lvl4pPr marL="1371600" algn="l" defTabSz="914400" rtl="0" eaLnBrk="1" latinLnBrk="0" hangingPunct="1">
                        <a:defRPr sz="1800" kern="1200">
                          <a:solidFill>
                            <a:schemeClr val="dk1"/>
                          </a:solidFill>
                          <a:latin typeface="Verdana" panose="020B0604030504040204"/>
                          <a:ea typeface="宋体" panose="02010600030101010101" pitchFamily="2" charset="-122"/>
                        </a:defRPr>
                      </a:lvl4pPr>
                      <a:lvl5pPr marL="1828800" algn="l" defTabSz="914400" rtl="0" eaLnBrk="1" latinLnBrk="0" hangingPunct="1">
                        <a:defRPr sz="1800" kern="1200">
                          <a:solidFill>
                            <a:schemeClr val="dk1"/>
                          </a:solidFill>
                          <a:latin typeface="Verdana" panose="020B0604030504040204"/>
                          <a:ea typeface="宋体" panose="02010600030101010101" pitchFamily="2" charset="-122"/>
                        </a:defRPr>
                      </a:lvl5pPr>
                      <a:lvl6pPr marL="2286000" algn="l" defTabSz="914400" rtl="0" eaLnBrk="1" latinLnBrk="0" hangingPunct="1">
                        <a:defRPr sz="1800" kern="1200">
                          <a:solidFill>
                            <a:schemeClr val="dk1"/>
                          </a:solidFill>
                          <a:latin typeface="Verdana" panose="020B0604030504040204"/>
                          <a:ea typeface="宋体" panose="02010600030101010101" pitchFamily="2" charset="-122"/>
                        </a:defRPr>
                      </a:lvl6pPr>
                      <a:lvl7pPr marL="2743200" algn="l" defTabSz="914400" rtl="0" eaLnBrk="1" latinLnBrk="0" hangingPunct="1">
                        <a:defRPr sz="1800" kern="1200">
                          <a:solidFill>
                            <a:schemeClr val="dk1"/>
                          </a:solidFill>
                          <a:latin typeface="Verdana" panose="020B0604030504040204"/>
                          <a:ea typeface="宋体" panose="02010600030101010101" pitchFamily="2" charset="-122"/>
                        </a:defRPr>
                      </a:lvl7pPr>
                      <a:lvl8pPr marL="3200400" algn="l" defTabSz="914400" rtl="0" eaLnBrk="1" latinLnBrk="0" hangingPunct="1">
                        <a:defRPr sz="1800" kern="1200">
                          <a:solidFill>
                            <a:schemeClr val="dk1"/>
                          </a:solidFill>
                          <a:latin typeface="Verdana" panose="020B0604030504040204"/>
                          <a:ea typeface="宋体" panose="02010600030101010101" pitchFamily="2" charset="-122"/>
                        </a:defRPr>
                      </a:lvl8pPr>
                      <a:lvl9pPr marL="3657600" algn="l" defTabSz="914400" rtl="0" eaLnBrk="1" latinLnBrk="0" hangingPunct="1">
                        <a:defRPr sz="1800" kern="1200">
                          <a:solidFill>
                            <a:schemeClr val="dk1"/>
                          </a:solidFill>
                          <a:latin typeface="Verdana" panose="020B0604030504040204"/>
                          <a:ea typeface="宋体" panose="02010600030101010101" pitchFamily="2" charset="-122"/>
                        </a:defRPr>
                      </a:lvl9pPr>
                    </a:lstStyle>
                    <a:p>
                      <a:pPr marL="285750" indent="-285750">
                        <a:lnSpc>
                          <a:spcPct val="150000"/>
                        </a:lnSpc>
                        <a:buFont typeface="Arial" panose="020B0604020202020204" pitchFamily="34" charset="0"/>
                        <a:buChar char="•"/>
                      </a:pPr>
                      <a:r>
                        <a:rPr lang="zh-CN" altLang="en-US" sz="1600" b="0" i="0" u="none" strike="noStrike" kern="1200" baseline="0" dirty="0">
                          <a:solidFill>
                            <a:schemeClr val="dk1"/>
                          </a:solidFill>
                          <a:latin typeface="微软雅黑" panose="020B0503020204020204" pitchFamily="34" charset="-122"/>
                          <a:ea typeface="微软雅黑" panose="020B0503020204020204" pitchFamily="34" charset="-122"/>
                          <a:cs typeface="+mn-cs"/>
                        </a:rPr>
                        <a:t>在生活方式干预的同时启动降压药物治疗，将血压降至＜</a:t>
                      </a:r>
                      <a:r>
                        <a:rPr lang="en-US" altLang="zh-CN" sz="1600" b="0" i="0" u="none" strike="noStrike" kern="1200" baseline="0" dirty="0">
                          <a:solidFill>
                            <a:schemeClr val="dk1"/>
                          </a:solidFill>
                          <a:latin typeface="微软雅黑" panose="020B0503020204020204" pitchFamily="34" charset="-122"/>
                          <a:ea typeface="微软雅黑" panose="020B0503020204020204" pitchFamily="34" charset="-122"/>
                          <a:cs typeface="+mn-cs"/>
                        </a:rPr>
                        <a:t>140 /90 mmHg</a:t>
                      </a:r>
                      <a:r>
                        <a:rPr lang="zh-CN" altLang="en-US" sz="1600" b="0" i="0" u="none" strike="noStrike" kern="1200" baseline="0" dirty="0">
                          <a:solidFill>
                            <a:schemeClr val="dk1"/>
                          </a:solidFill>
                          <a:latin typeface="微软雅黑" panose="020B0503020204020204" pitchFamily="34" charset="-122"/>
                          <a:ea typeface="微软雅黑" panose="020B0503020204020204" pitchFamily="34" charset="-122"/>
                          <a:cs typeface="+mn-cs"/>
                        </a:rPr>
                        <a:t>（</a:t>
                      </a:r>
                      <a:r>
                        <a:rPr lang="en-US" altLang="zh-CN" sz="1600" b="0" i="0" u="none" strike="noStrike" kern="1200" baseline="0" dirty="0">
                          <a:solidFill>
                            <a:schemeClr val="dk1"/>
                          </a:solidFill>
                          <a:latin typeface="微软雅黑" panose="020B0503020204020204" pitchFamily="34" charset="-122"/>
                          <a:ea typeface="微软雅黑" panose="020B0503020204020204" pitchFamily="34" charset="-122"/>
                          <a:cs typeface="+mn-cs"/>
                        </a:rPr>
                        <a:t>I,A</a:t>
                      </a:r>
                      <a:r>
                        <a:rPr lang="zh-CN" altLang="en-US" sz="1600" b="0" i="0" u="none" strike="noStrike" kern="1200" baseline="0" dirty="0">
                          <a:solidFill>
                            <a:schemeClr val="dk1"/>
                          </a:solidFill>
                          <a:latin typeface="微软雅黑" panose="020B0503020204020204" pitchFamily="34" charset="-122"/>
                          <a:ea typeface="微软雅黑" panose="020B0503020204020204" pitchFamily="34" charset="-122"/>
                          <a:cs typeface="+mn-cs"/>
                        </a:rPr>
                        <a:t>）</a:t>
                      </a:r>
                      <a:endParaRPr kumimoji="0" lang="en-US" altLang="zh-CN" sz="1600" b="0" u="none" strike="noStrike" kern="1200" cap="none" spc="0" normalizeH="0" baseline="0" dirty="0">
                        <a:ln>
                          <a:noFill/>
                        </a:ln>
                        <a:solidFill>
                          <a:schemeClr val="tx1"/>
                        </a:solidFill>
                        <a:effectLst/>
                        <a:uLnTx/>
                        <a:uFillTx/>
                        <a:latin typeface="微软雅黑" pitchFamily="34" charset="-122"/>
                        <a:ea typeface="微软雅黑" pitchFamily="34" charset="-122"/>
                      </a:endParaRPr>
                    </a:p>
                  </a:txBody>
                  <a:tcPr marL="72000" marR="72000" marT="36000" marB="36000" anchor="ctr">
                    <a:solidFill>
                      <a:schemeClr val="accent6">
                        <a:lumMod val="20000"/>
                        <a:lumOff val="80000"/>
                      </a:schemeClr>
                    </a:solidFill>
                  </a:tcPr>
                </a:tc>
                <a:extLst>
                  <a:ext uri="{0D108BD9-81ED-4DB2-BD59-A6C34878D82A}">
                    <a16:rowId xmlns:a16="http://schemas.microsoft.com/office/drawing/2014/main" xmlns="" val="10000"/>
                  </a:ext>
                </a:extLst>
              </a:tr>
              <a:tr h="1343340">
                <a:tc>
                  <a:txBody>
                    <a:bodyPr/>
                    <a:lstStyle>
                      <a:lvl1pPr marL="0" algn="l" defTabSz="914400" rtl="0" eaLnBrk="1" latinLnBrk="0" hangingPunct="1">
                        <a:defRPr sz="1800" kern="1200">
                          <a:solidFill>
                            <a:schemeClr val="dk1"/>
                          </a:solidFill>
                          <a:latin typeface="Verdana" panose="020B0604030504040204"/>
                          <a:ea typeface="宋体" panose="02010600030101010101" pitchFamily="2" charset="-122"/>
                        </a:defRPr>
                      </a:lvl1pPr>
                      <a:lvl2pPr marL="457200" algn="l" defTabSz="914400" rtl="0" eaLnBrk="1" latinLnBrk="0" hangingPunct="1">
                        <a:defRPr sz="1800" kern="1200">
                          <a:solidFill>
                            <a:schemeClr val="dk1"/>
                          </a:solidFill>
                          <a:latin typeface="Verdana" panose="020B0604030504040204"/>
                          <a:ea typeface="宋体" panose="02010600030101010101" pitchFamily="2" charset="-122"/>
                        </a:defRPr>
                      </a:lvl2pPr>
                      <a:lvl3pPr marL="914400" algn="l" defTabSz="914400" rtl="0" eaLnBrk="1" latinLnBrk="0" hangingPunct="1">
                        <a:defRPr sz="1800" kern="1200">
                          <a:solidFill>
                            <a:schemeClr val="dk1"/>
                          </a:solidFill>
                          <a:latin typeface="Verdana" panose="020B0604030504040204"/>
                          <a:ea typeface="宋体" panose="02010600030101010101" pitchFamily="2" charset="-122"/>
                        </a:defRPr>
                      </a:lvl3pPr>
                      <a:lvl4pPr marL="1371600" algn="l" defTabSz="914400" rtl="0" eaLnBrk="1" latinLnBrk="0" hangingPunct="1">
                        <a:defRPr sz="1800" kern="1200">
                          <a:solidFill>
                            <a:schemeClr val="dk1"/>
                          </a:solidFill>
                          <a:latin typeface="Verdana" panose="020B0604030504040204"/>
                          <a:ea typeface="宋体" panose="02010600030101010101" pitchFamily="2" charset="-122"/>
                        </a:defRPr>
                      </a:lvl4pPr>
                      <a:lvl5pPr marL="1828800" algn="l" defTabSz="914400" rtl="0" eaLnBrk="1" latinLnBrk="0" hangingPunct="1">
                        <a:defRPr sz="1800" kern="1200">
                          <a:solidFill>
                            <a:schemeClr val="dk1"/>
                          </a:solidFill>
                          <a:latin typeface="Verdana" panose="020B0604030504040204"/>
                          <a:ea typeface="宋体" panose="02010600030101010101" pitchFamily="2" charset="-122"/>
                        </a:defRPr>
                      </a:lvl5pPr>
                      <a:lvl6pPr marL="2286000" algn="l" defTabSz="914400" rtl="0" eaLnBrk="1" latinLnBrk="0" hangingPunct="1">
                        <a:defRPr sz="1800" kern="1200">
                          <a:solidFill>
                            <a:schemeClr val="dk1"/>
                          </a:solidFill>
                          <a:latin typeface="Verdana" panose="020B0604030504040204"/>
                          <a:ea typeface="宋体" panose="02010600030101010101" pitchFamily="2" charset="-122"/>
                        </a:defRPr>
                      </a:lvl6pPr>
                      <a:lvl7pPr marL="2743200" algn="l" defTabSz="914400" rtl="0" eaLnBrk="1" latinLnBrk="0" hangingPunct="1">
                        <a:defRPr sz="1800" kern="1200">
                          <a:solidFill>
                            <a:schemeClr val="dk1"/>
                          </a:solidFill>
                          <a:latin typeface="Verdana" panose="020B0604030504040204"/>
                          <a:ea typeface="宋体" panose="02010600030101010101" pitchFamily="2" charset="-122"/>
                        </a:defRPr>
                      </a:lvl7pPr>
                      <a:lvl8pPr marL="3200400" algn="l" defTabSz="914400" rtl="0" eaLnBrk="1" latinLnBrk="0" hangingPunct="1">
                        <a:defRPr sz="1800" kern="1200">
                          <a:solidFill>
                            <a:schemeClr val="dk1"/>
                          </a:solidFill>
                          <a:latin typeface="Verdana" panose="020B0604030504040204"/>
                          <a:ea typeface="宋体" panose="02010600030101010101" pitchFamily="2" charset="-122"/>
                        </a:defRPr>
                      </a:lvl8pPr>
                      <a:lvl9pPr marL="3657600" algn="l" defTabSz="914400" rtl="0" eaLnBrk="1" latinLnBrk="0" hangingPunct="1">
                        <a:defRPr sz="1800" kern="1200">
                          <a:solidFill>
                            <a:schemeClr val="dk1"/>
                          </a:solidFill>
                          <a:latin typeface="Verdana" panose="020B0604030504040204"/>
                          <a:ea typeface="宋体" panose="02010600030101010101" pitchFamily="2" charset="-122"/>
                        </a:defRPr>
                      </a:lvl9pPr>
                    </a:lstStyle>
                    <a:p>
                      <a:pPr marL="0" indent="0" algn="l">
                        <a:lnSpc>
                          <a:spcPct val="150000"/>
                        </a:lnSpc>
                        <a:buFont typeface="Arial" panose="020B0604020202020204" pitchFamily="34" charset="0"/>
                        <a:buNone/>
                      </a:pPr>
                      <a:r>
                        <a:rPr lang="zh-CN" altLang="en-US" sz="1600" b="0" dirty="0" smtClean="0">
                          <a:solidFill>
                            <a:schemeClr val="tx1"/>
                          </a:solidFill>
                          <a:latin typeface="微软雅黑" pitchFamily="34" charset="-122"/>
                          <a:ea typeface="微软雅黑" pitchFamily="34" charset="-122"/>
                          <a:cs typeface="+mn-cs"/>
                        </a:rPr>
                        <a:t>年龄</a:t>
                      </a:r>
                      <a:r>
                        <a:rPr lang="zh-CN" altLang="en-US" sz="1600" b="0" dirty="0">
                          <a:solidFill>
                            <a:schemeClr val="tx1"/>
                          </a:solidFill>
                          <a:latin typeface="微软雅黑" pitchFamily="34" charset="-122"/>
                          <a:ea typeface="微软雅黑" pitchFamily="34" charset="-122"/>
                          <a:cs typeface="+mn-cs"/>
                        </a:rPr>
                        <a:t>≥</a:t>
                      </a:r>
                      <a:r>
                        <a:rPr lang="en-US" altLang="zh-CN" sz="1600" b="0" dirty="0">
                          <a:solidFill>
                            <a:schemeClr val="tx1"/>
                          </a:solidFill>
                          <a:latin typeface="微软雅黑" pitchFamily="34" charset="-122"/>
                          <a:ea typeface="微软雅黑" pitchFamily="34" charset="-122"/>
                          <a:cs typeface="+mn-cs"/>
                        </a:rPr>
                        <a:t>80</a:t>
                      </a:r>
                      <a:r>
                        <a:rPr lang="zh-CN" altLang="en-US" sz="1600" b="0" dirty="0">
                          <a:solidFill>
                            <a:schemeClr val="tx1"/>
                          </a:solidFill>
                          <a:latin typeface="微软雅黑" pitchFamily="34" charset="-122"/>
                          <a:ea typeface="微软雅黑" pitchFamily="34" charset="-122"/>
                          <a:cs typeface="+mn-cs"/>
                        </a:rPr>
                        <a:t>岁，血压≥</a:t>
                      </a:r>
                      <a:r>
                        <a:rPr lang="en-US" altLang="zh-CN" sz="1600" b="0" dirty="0">
                          <a:solidFill>
                            <a:schemeClr val="tx1"/>
                          </a:solidFill>
                          <a:latin typeface="微软雅黑" pitchFamily="34" charset="-122"/>
                          <a:ea typeface="微软雅黑" pitchFamily="34" charset="-122"/>
                          <a:cs typeface="+mn-cs"/>
                        </a:rPr>
                        <a:t>150/90mmHg</a:t>
                      </a:r>
                      <a:endParaRPr lang="zh-CN" altLang="en-US" sz="1600" b="0" dirty="0">
                        <a:solidFill>
                          <a:schemeClr val="tx1"/>
                        </a:solidFill>
                        <a:latin typeface="微软雅黑" pitchFamily="34" charset="-122"/>
                        <a:ea typeface="微软雅黑" pitchFamily="34" charset="-122"/>
                        <a:cs typeface="Arial" panose="020B0604020202020204" pitchFamily="34" charset="0"/>
                      </a:endParaRPr>
                    </a:p>
                  </a:txBody>
                  <a:tcPr marL="72000" marR="72000" marT="36000" marB="36000" anchor="ctr">
                    <a:solidFill>
                      <a:schemeClr val="accent3"/>
                    </a:solidFill>
                  </a:tcPr>
                </a:tc>
                <a:tc>
                  <a:txBody>
                    <a:bodyPr/>
                    <a:lstStyle>
                      <a:lvl1pPr marL="0" algn="l" defTabSz="914400" rtl="0" eaLnBrk="1" latinLnBrk="0" hangingPunct="1">
                        <a:defRPr sz="1800" kern="1200">
                          <a:solidFill>
                            <a:schemeClr val="dk1"/>
                          </a:solidFill>
                          <a:latin typeface="Verdana" panose="020B0604030504040204"/>
                          <a:ea typeface="宋体" panose="02010600030101010101" pitchFamily="2" charset="-122"/>
                        </a:defRPr>
                      </a:lvl1pPr>
                      <a:lvl2pPr marL="457200" algn="l" defTabSz="914400" rtl="0" eaLnBrk="1" latinLnBrk="0" hangingPunct="1">
                        <a:defRPr sz="1800" kern="1200">
                          <a:solidFill>
                            <a:schemeClr val="dk1"/>
                          </a:solidFill>
                          <a:latin typeface="Verdana" panose="020B0604030504040204"/>
                          <a:ea typeface="宋体" panose="02010600030101010101" pitchFamily="2" charset="-122"/>
                        </a:defRPr>
                      </a:lvl2pPr>
                      <a:lvl3pPr marL="914400" algn="l" defTabSz="914400" rtl="0" eaLnBrk="1" latinLnBrk="0" hangingPunct="1">
                        <a:defRPr sz="1800" kern="1200">
                          <a:solidFill>
                            <a:schemeClr val="dk1"/>
                          </a:solidFill>
                          <a:latin typeface="Verdana" panose="020B0604030504040204"/>
                          <a:ea typeface="宋体" panose="02010600030101010101" pitchFamily="2" charset="-122"/>
                        </a:defRPr>
                      </a:lvl3pPr>
                      <a:lvl4pPr marL="1371600" algn="l" defTabSz="914400" rtl="0" eaLnBrk="1" latinLnBrk="0" hangingPunct="1">
                        <a:defRPr sz="1800" kern="1200">
                          <a:solidFill>
                            <a:schemeClr val="dk1"/>
                          </a:solidFill>
                          <a:latin typeface="Verdana" panose="020B0604030504040204"/>
                          <a:ea typeface="宋体" panose="02010600030101010101" pitchFamily="2" charset="-122"/>
                        </a:defRPr>
                      </a:lvl4pPr>
                      <a:lvl5pPr marL="1828800" algn="l" defTabSz="914400" rtl="0" eaLnBrk="1" latinLnBrk="0" hangingPunct="1">
                        <a:defRPr sz="1800" kern="1200">
                          <a:solidFill>
                            <a:schemeClr val="dk1"/>
                          </a:solidFill>
                          <a:latin typeface="Verdana" panose="020B0604030504040204"/>
                          <a:ea typeface="宋体" panose="02010600030101010101" pitchFamily="2" charset="-122"/>
                        </a:defRPr>
                      </a:lvl5pPr>
                      <a:lvl6pPr marL="2286000" algn="l" defTabSz="914400" rtl="0" eaLnBrk="1" latinLnBrk="0" hangingPunct="1">
                        <a:defRPr sz="1800" kern="1200">
                          <a:solidFill>
                            <a:schemeClr val="dk1"/>
                          </a:solidFill>
                          <a:latin typeface="Verdana" panose="020B0604030504040204"/>
                          <a:ea typeface="宋体" panose="02010600030101010101" pitchFamily="2" charset="-122"/>
                        </a:defRPr>
                      </a:lvl6pPr>
                      <a:lvl7pPr marL="2743200" algn="l" defTabSz="914400" rtl="0" eaLnBrk="1" latinLnBrk="0" hangingPunct="1">
                        <a:defRPr sz="1800" kern="1200">
                          <a:solidFill>
                            <a:schemeClr val="dk1"/>
                          </a:solidFill>
                          <a:latin typeface="Verdana" panose="020B0604030504040204"/>
                          <a:ea typeface="宋体" panose="02010600030101010101" pitchFamily="2" charset="-122"/>
                        </a:defRPr>
                      </a:lvl7pPr>
                      <a:lvl8pPr marL="3200400" algn="l" defTabSz="914400" rtl="0" eaLnBrk="1" latinLnBrk="0" hangingPunct="1">
                        <a:defRPr sz="1800" kern="1200">
                          <a:solidFill>
                            <a:schemeClr val="dk1"/>
                          </a:solidFill>
                          <a:latin typeface="Verdana" panose="020B0604030504040204"/>
                          <a:ea typeface="宋体" panose="02010600030101010101" pitchFamily="2" charset="-122"/>
                        </a:defRPr>
                      </a:lvl8pPr>
                      <a:lvl9pPr marL="3657600" algn="l" defTabSz="914400" rtl="0" eaLnBrk="1" latinLnBrk="0" hangingPunct="1">
                        <a:defRPr sz="1800" kern="1200">
                          <a:solidFill>
                            <a:schemeClr val="dk1"/>
                          </a:solidFill>
                          <a:latin typeface="Verdana" panose="020B0604030504040204"/>
                          <a:ea typeface="宋体" panose="02010600030101010101" pitchFamily="2" charset="-122"/>
                        </a:defRPr>
                      </a:lvl9pPr>
                    </a:lstStyle>
                    <a:p>
                      <a:pPr marL="285750" indent="-285750">
                        <a:lnSpc>
                          <a:spcPct val="150000"/>
                        </a:lnSpc>
                        <a:buFont typeface="Arial" panose="020B0604020202020204" pitchFamily="34" charset="0"/>
                        <a:buChar char="•"/>
                      </a:pPr>
                      <a:r>
                        <a:rPr lang="zh-CN" altLang="en-US" sz="1600" b="0" i="0" u="none" strike="noStrike" kern="1200" baseline="0" dirty="0">
                          <a:solidFill>
                            <a:schemeClr val="dk1"/>
                          </a:solidFill>
                          <a:latin typeface="微软雅黑" panose="020B0503020204020204" pitchFamily="34" charset="-122"/>
                          <a:ea typeface="微软雅黑" panose="020B0503020204020204" pitchFamily="34" charset="-122"/>
                          <a:cs typeface="+mn-cs"/>
                        </a:rPr>
                        <a:t>即启动降压药物治疗，首先应将血压降至＜</a:t>
                      </a:r>
                      <a:r>
                        <a:rPr lang="en-US" altLang="zh-CN" sz="1600" b="0" i="0" u="none" strike="noStrike" kern="1200" baseline="0" dirty="0">
                          <a:solidFill>
                            <a:schemeClr val="dk1"/>
                          </a:solidFill>
                          <a:latin typeface="微软雅黑" panose="020B0503020204020204" pitchFamily="34" charset="-122"/>
                          <a:ea typeface="微软雅黑" panose="020B0503020204020204" pitchFamily="34" charset="-122"/>
                          <a:cs typeface="+mn-cs"/>
                        </a:rPr>
                        <a:t>150 /90 mmHg</a:t>
                      </a:r>
                      <a:r>
                        <a:rPr lang="zh-CN" altLang="en-US" sz="1600" b="0" i="0" u="none" strike="noStrike" kern="1200" baseline="0" dirty="0">
                          <a:solidFill>
                            <a:schemeClr val="dk1"/>
                          </a:solidFill>
                          <a:latin typeface="微软雅黑" panose="020B0503020204020204" pitchFamily="34" charset="-122"/>
                          <a:ea typeface="微软雅黑" panose="020B0503020204020204" pitchFamily="34" charset="-122"/>
                          <a:cs typeface="+mn-cs"/>
                        </a:rPr>
                        <a:t>，若耐受性良好，则进一步将血压降至＜</a:t>
                      </a:r>
                      <a:r>
                        <a:rPr lang="en-US" altLang="zh-CN" sz="1600" b="0" i="0" u="none" strike="noStrike" kern="1200" baseline="0" dirty="0">
                          <a:solidFill>
                            <a:schemeClr val="dk1"/>
                          </a:solidFill>
                          <a:latin typeface="微软雅黑" panose="020B0503020204020204" pitchFamily="34" charset="-122"/>
                          <a:ea typeface="微软雅黑" panose="020B0503020204020204" pitchFamily="34" charset="-122"/>
                          <a:cs typeface="+mn-cs"/>
                        </a:rPr>
                        <a:t>140 /90 mmHg </a:t>
                      </a:r>
                      <a:r>
                        <a:rPr lang="en-US" altLang="zh-CN" sz="1600" b="0" kern="1200" dirty="0">
                          <a:effectLst/>
                          <a:latin typeface="微软雅黑" pitchFamily="34" charset="-122"/>
                          <a:ea typeface="微软雅黑" pitchFamily="34" charset="-122"/>
                        </a:rPr>
                        <a:t>(</a:t>
                      </a:r>
                      <a:r>
                        <a:rPr lang="en-US" altLang="zh-CN" sz="1600" b="0" kern="1200" dirty="0" err="1">
                          <a:effectLst/>
                          <a:latin typeface="微软雅黑" pitchFamily="34" charset="-122"/>
                          <a:ea typeface="微软雅黑" pitchFamily="34" charset="-122"/>
                        </a:rPr>
                        <a:t>IIa,B</a:t>
                      </a:r>
                      <a:r>
                        <a:rPr lang="en-US" altLang="zh-CN" sz="1600" b="0" kern="1200" dirty="0">
                          <a:effectLst/>
                          <a:latin typeface="微软雅黑" pitchFamily="34" charset="-122"/>
                          <a:ea typeface="微软雅黑" pitchFamily="34" charset="-122"/>
                        </a:rPr>
                        <a:t>)</a:t>
                      </a:r>
                      <a:endParaRPr lang="zh-CN" altLang="en-US" sz="1600" b="0" kern="1200" dirty="0">
                        <a:solidFill>
                          <a:schemeClr val="dk1"/>
                        </a:solidFill>
                        <a:effectLst/>
                        <a:latin typeface="微软雅黑" pitchFamily="34" charset="-122"/>
                        <a:ea typeface="微软雅黑" pitchFamily="34" charset="-122"/>
                        <a:cs typeface="+mn-cs"/>
                      </a:endParaRPr>
                    </a:p>
                  </a:txBody>
                  <a:tcPr marL="72000" marR="72000" marT="36000" marB="36000" anchor="ctr">
                    <a:solidFill>
                      <a:schemeClr val="accent3">
                        <a:lumMod val="40000"/>
                        <a:lumOff val="60000"/>
                      </a:schemeClr>
                    </a:solidFill>
                  </a:tcPr>
                </a:tc>
                <a:extLst>
                  <a:ext uri="{0D108BD9-81ED-4DB2-BD59-A6C34878D82A}">
                    <a16:rowId xmlns:a16="http://schemas.microsoft.com/office/drawing/2014/main" xmlns="" val="10001"/>
                  </a:ext>
                </a:extLst>
              </a:tr>
              <a:tr h="1393817">
                <a:tc>
                  <a:txBody>
                    <a:bodyPr/>
                    <a:lstStyle>
                      <a:lvl1pPr marL="0" algn="l" defTabSz="914400" rtl="0" eaLnBrk="1" latinLnBrk="0" hangingPunct="1">
                        <a:defRPr sz="1800" kern="1200">
                          <a:solidFill>
                            <a:schemeClr val="dk1"/>
                          </a:solidFill>
                          <a:latin typeface="Verdana" panose="020B0604030504040204"/>
                          <a:ea typeface="宋体" panose="02010600030101010101" pitchFamily="2" charset="-122"/>
                        </a:defRPr>
                      </a:lvl1pPr>
                      <a:lvl2pPr marL="457200" algn="l" defTabSz="914400" rtl="0" eaLnBrk="1" latinLnBrk="0" hangingPunct="1">
                        <a:defRPr sz="1800" kern="1200">
                          <a:solidFill>
                            <a:schemeClr val="dk1"/>
                          </a:solidFill>
                          <a:latin typeface="Verdana" panose="020B0604030504040204"/>
                          <a:ea typeface="宋体" panose="02010600030101010101" pitchFamily="2" charset="-122"/>
                        </a:defRPr>
                      </a:lvl2pPr>
                      <a:lvl3pPr marL="914400" algn="l" defTabSz="914400" rtl="0" eaLnBrk="1" latinLnBrk="0" hangingPunct="1">
                        <a:defRPr sz="1800" kern="1200">
                          <a:solidFill>
                            <a:schemeClr val="dk1"/>
                          </a:solidFill>
                          <a:latin typeface="Verdana" panose="020B0604030504040204"/>
                          <a:ea typeface="宋体" panose="02010600030101010101" pitchFamily="2" charset="-122"/>
                        </a:defRPr>
                      </a:lvl3pPr>
                      <a:lvl4pPr marL="1371600" algn="l" defTabSz="914400" rtl="0" eaLnBrk="1" latinLnBrk="0" hangingPunct="1">
                        <a:defRPr sz="1800" kern="1200">
                          <a:solidFill>
                            <a:schemeClr val="dk1"/>
                          </a:solidFill>
                          <a:latin typeface="Verdana" panose="020B0604030504040204"/>
                          <a:ea typeface="宋体" panose="02010600030101010101" pitchFamily="2" charset="-122"/>
                        </a:defRPr>
                      </a:lvl4pPr>
                      <a:lvl5pPr marL="1828800" algn="l" defTabSz="914400" rtl="0" eaLnBrk="1" latinLnBrk="0" hangingPunct="1">
                        <a:defRPr sz="1800" kern="1200">
                          <a:solidFill>
                            <a:schemeClr val="dk1"/>
                          </a:solidFill>
                          <a:latin typeface="Verdana" panose="020B0604030504040204"/>
                          <a:ea typeface="宋体" panose="02010600030101010101" pitchFamily="2" charset="-122"/>
                        </a:defRPr>
                      </a:lvl5pPr>
                      <a:lvl6pPr marL="2286000" algn="l" defTabSz="914400" rtl="0" eaLnBrk="1" latinLnBrk="0" hangingPunct="1">
                        <a:defRPr sz="1800" kern="1200">
                          <a:solidFill>
                            <a:schemeClr val="dk1"/>
                          </a:solidFill>
                          <a:latin typeface="Verdana" panose="020B0604030504040204"/>
                          <a:ea typeface="宋体" panose="02010600030101010101" pitchFamily="2" charset="-122"/>
                        </a:defRPr>
                      </a:lvl6pPr>
                      <a:lvl7pPr marL="2743200" algn="l" defTabSz="914400" rtl="0" eaLnBrk="1" latinLnBrk="0" hangingPunct="1">
                        <a:defRPr sz="1800" kern="1200">
                          <a:solidFill>
                            <a:schemeClr val="dk1"/>
                          </a:solidFill>
                          <a:latin typeface="Verdana" panose="020B0604030504040204"/>
                          <a:ea typeface="宋体" panose="02010600030101010101" pitchFamily="2" charset="-122"/>
                        </a:defRPr>
                      </a:lvl7pPr>
                      <a:lvl8pPr marL="3200400" algn="l" defTabSz="914400" rtl="0" eaLnBrk="1" latinLnBrk="0" hangingPunct="1">
                        <a:defRPr sz="1800" kern="1200">
                          <a:solidFill>
                            <a:schemeClr val="dk1"/>
                          </a:solidFill>
                          <a:latin typeface="Verdana" panose="020B0604030504040204"/>
                          <a:ea typeface="宋体" panose="02010600030101010101" pitchFamily="2" charset="-122"/>
                        </a:defRPr>
                      </a:lvl8pPr>
                      <a:lvl9pPr marL="3657600" algn="l" defTabSz="914400" rtl="0" eaLnBrk="1" latinLnBrk="0" hangingPunct="1">
                        <a:defRPr sz="1800" kern="1200">
                          <a:solidFill>
                            <a:schemeClr val="dk1"/>
                          </a:solidFill>
                          <a:latin typeface="Verdana" panose="020B0604030504040204"/>
                          <a:ea typeface="宋体" panose="02010600030101010101" pitchFamily="2" charset="-122"/>
                        </a:defRPr>
                      </a:lvl9pPr>
                    </a:lstStyle>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zh-CN" altLang="en-US" sz="1600" b="0" dirty="0">
                          <a:latin typeface="微软雅黑" pitchFamily="34" charset="-122"/>
                          <a:ea typeface="微软雅黑" pitchFamily="34" charset="-122"/>
                          <a:cs typeface="+mn-cs"/>
                        </a:rPr>
                        <a:t>经评估确定为衰弱的高龄高血压患者</a:t>
                      </a:r>
                      <a:r>
                        <a:rPr lang="zh-CN" altLang="en-US" sz="1600" b="0" dirty="0">
                          <a:solidFill>
                            <a:schemeClr val="tx1"/>
                          </a:solidFill>
                          <a:latin typeface="微软雅黑" pitchFamily="34" charset="-122"/>
                          <a:ea typeface="微软雅黑" pitchFamily="34" charset="-122"/>
                          <a:cs typeface="+mn-cs"/>
                        </a:rPr>
                        <a:t>血≥</a:t>
                      </a:r>
                      <a:r>
                        <a:rPr lang="en-US" altLang="zh-CN" sz="1600" b="0" dirty="0">
                          <a:solidFill>
                            <a:schemeClr val="tx1"/>
                          </a:solidFill>
                          <a:latin typeface="微软雅黑" pitchFamily="34" charset="-122"/>
                          <a:ea typeface="微软雅黑" pitchFamily="34" charset="-122"/>
                          <a:cs typeface="+mn-cs"/>
                        </a:rPr>
                        <a:t>150/90mmHg</a:t>
                      </a:r>
                      <a:endParaRPr lang="zh-CN" altLang="en-US" sz="1600" b="0" dirty="0">
                        <a:solidFill>
                          <a:schemeClr val="tx1"/>
                        </a:solidFill>
                        <a:latin typeface="微软雅黑" pitchFamily="34" charset="-122"/>
                        <a:ea typeface="微软雅黑" pitchFamily="34" charset="-122"/>
                        <a:cs typeface="Arial" panose="020B0604020202020204" pitchFamily="34" charset="0"/>
                      </a:endParaRPr>
                    </a:p>
                  </a:txBody>
                  <a:tcPr marL="72000" marR="72000" marT="36000" marB="36000" anchor="ctr">
                    <a:solidFill>
                      <a:srgbClr val="FFFF00"/>
                    </a:solidFill>
                  </a:tcPr>
                </a:tc>
                <a:tc>
                  <a:txBody>
                    <a:bodyPr/>
                    <a:lstStyle>
                      <a:lvl1pPr marL="0" algn="l" defTabSz="914400" rtl="0" eaLnBrk="1" latinLnBrk="0" hangingPunct="1">
                        <a:defRPr sz="1800" kern="1200">
                          <a:solidFill>
                            <a:schemeClr val="dk1"/>
                          </a:solidFill>
                          <a:latin typeface="Verdana" panose="020B0604030504040204"/>
                          <a:ea typeface="宋体" panose="02010600030101010101" pitchFamily="2" charset="-122"/>
                        </a:defRPr>
                      </a:lvl1pPr>
                      <a:lvl2pPr marL="457200" algn="l" defTabSz="914400" rtl="0" eaLnBrk="1" latinLnBrk="0" hangingPunct="1">
                        <a:defRPr sz="1800" kern="1200">
                          <a:solidFill>
                            <a:schemeClr val="dk1"/>
                          </a:solidFill>
                          <a:latin typeface="Verdana" panose="020B0604030504040204"/>
                          <a:ea typeface="宋体" panose="02010600030101010101" pitchFamily="2" charset="-122"/>
                        </a:defRPr>
                      </a:lvl2pPr>
                      <a:lvl3pPr marL="914400" algn="l" defTabSz="914400" rtl="0" eaLnBrk="1" latinLnBrk="0" hangingPunct="1">
                        <a:defRPr sz="1800" kern="1200">
                          <a:solidFill>
                            <a:schemeClr val="dk1"/>
                          </a:solidFill>
                          <a:latin typeface="Verdana" panose="020B0604030504040204"/>
                          <a:ea typeface="宋体" panose="02010600030101010101" pitchFamily="2" charset="-122"/>
                        </a:defRPr>
                      </a:lvl3pPr>
                      <a:lvl4pPr marL="1371600" algn="l" defTabSz="914400" rtl="0" eaLnBrk="1" latinLnBrk="0" hangingPunct="1">
                        <a:defRPr sz="1800" kern="1200">
                          <a:solidFill>
                            <a:schemeClr val="dk1"/>
                          </a:solidFill>
                          <a:latin typeface="Verdana" panose="020B0604030504040204"/>
                          <a:ea typeface="宋体" panose="02010600030101010101" pitchFamily="2" charset="-122"/>
                        </a:defRPr>
                      </a:lvl4pPr>
                      <a:lvl5pPr marL="1828800" algn="l" defTabSz="914400" rtl="0" eaLnBrk="1" latinLnBrk="0" hangingPunct="1">
                        <a:defRPr sz="1800" kern="1200">
                          <a:solidFill>
                            <a:schemeClr val="dk1"/>
                          </a:solidFill>
                          <a:latin typeface="Verdana" panose="020B0604030504040204"/>
                          <a:ea typeface="宋体" panose="02010600030101010101" pitchFamily="2" charset="-122"/>
                        </a:defRPr>
                      </a:lvl5pPr>
                      <a:lvl6pPr marL="2286000" algn="l" defTabSz="914400" rtl="0" eaLnBrk="1" latinLnBrk="0" hangingPunct="1">
                        <a:defRPr sz="1800" kern="1200">
                          <a:solidFill>
                            <a:schemeClr val="dk1"/>
                          </a:solidFill>
                          <a:latin typeface="Verdana" panose="020B0604030504040204"/>
                          <a:ea typeface="宋体" panose="02010600030101010101" pitchFamily="2" charset="-122"/>
                        </a:defRPr>
                      </a:lvl6pPr>
                      <a:lvl7pPr marL="2743200" algn="l" defTabSz="914400" rtl="0" eaLnBrk="1" latinLnBrk="0" hangingPunct="1">
                        <a:defRPr sz="1800" kern="1200">
                          <a:solidFill>
                            <a:schemeClr val="dk1"/>
                          </a:solidFill>
                          <a:latin typeface="Verdana" panose="020B0604030504040204"/>
                          <a:ea typeface="宋体" panose="02010600030101010101" pitchFamily="2" charset="-122"/>
                        </a:defRPr>
                      </a:lvl7pPr>
                      <a:lvl8pPr marL="3200400" algn="l" defTabSz="914400" rtl="0" eaLnBrk="1" latinLnBrk="0" hangingPunct="1">
                        <a:defRPr sz="1800" kern="1200">
                          <a:solidFill>
                            <a:schemeClr val="dk1"/>
                          </a:solidFill>
                          <a:latin typeface="Verdana" panose="020B0604030504040204"/>
                          <a:ea typeface="宋体" panose="02010600030101010101" pitchFamily="2" charset="-122"/>
                        </a:defRPr>
                      </a:lvl8pPr>
                      <a:lvl9pPr marL="3657600" algn="l" defTabSz="914400" rtl="0" eaLnBrk="1" latinLnBrk="0" hangingPunct="1">
                        <a:defRPr sz="1800" kern="1200">
                          <a:solidFill>
                            <a:schemeClr val="dk1"/>
                          </a:solidFill>
                          <a:latin typeface="Verdana" panose="020B0604030504040204"/>
                          <a:ea typeface="宋体" panose="02010600030101010101" pitchFamily="2" charset="-122"/>
                        </a:defRPr>
                      </a:lvl9pPr>
                    </a:lstStyle>
                    <a:p>
                      <a:pPr marL="285750" indent="-285750">
                        <a:lnSpc>
                          <a:spcPct val="150000"/>
                        </a:lnSpc>
                        <a:buFont typeface="Arial" panose="020B0604020202020204" pitchFamily="34" charset="0"/>
                        <a:buChar char="•"/>
                      </a:pPr>
                      <a:r>
                        <a:rPr lang="zh-CN" altLang="en-US" sz="1600" b="0" i="0" u="none" strike="noStrike" kern="1200" baseline="0" dirty="0">
                          <a:solidFill>
                            <a:schemeClr val="dk1"/>
                          </a:solidFill>
                          <a:latin typeface="微软雅黑" panose="020B0503020204020204" pitchFamily="34" charset="-122"/>
                          <a:ea typeface="微软雅黑" panose="020B0503020204020204" pitchFamily="34" charset="-122"/>
                          <a:cs typeface="+mn-cs"/>
                        </a:rPr>
                        <a:t>应考虑启动降压药物治疗，收缩压控制目标为＜</a:t>
                      </a:r>
                      <a:r>
                        <a:rPr lang="en-US" altLang="zh-CN" sz="1600" b="0" i="0" u="none" strike="noStrike" kern="1200" baseline="0" dirty="0">
                          <a:solidFill>
                            <a:schemeClr val="dk1"/>
                          </a:solidFill>
                          <a:latin typeface="微软雅黑" panose="020B0503020204020204" pitchFamily="34" charset="-122"/>
                          <a:ea typeface="微软雅黑" panose="020B0503020204020204" pitchFamily="34" charset="-122"/>
                          <a:cs typeface="+mn-cs"/>
                        </a:rPr>
                        <a:t>150 mmHg</a:t>
                      </a:r>
                      <a:r>
                        <a:rPr lang="zh-CN" altLang="en-US" sz="1600" b="0" i="0" u="none" strike="noStrike" kern="1200" baseline="0" dirty="0">
                          <a:solidFill>
                            <a:schemeClr val="dk1"/>
                          </a:solidFill>
                          <a:latin typeface="微软雅黑" panose="020B0503020204020204" pitchFamily="34" charset="-122"/>
                          <a:ea typeface="微软雅黑" panose="020B0503020204020204" pitchFamily="34" charset="-122"/>
                          <a:cs typeface="+mn-cs"/>
                        </a:rPr>
                        <a:t>，但尽量不低于</a:t>
                      </a:r>
                      <a:r>
                        <a:rPr lang="en-US" altLang="zh-CN" sz="1600" b="0" i="0" u="none" strike="noStrike" kern="1200" baseline="0" dirty="0">
                          <a:solidFill>
                            <a:schemeClr val="dk1"/>
                          </a:solidFill>
                          <a:latin typeface="微软雅黑" panose="020B0503020204020204" pitchFamily="34" charset="-122"/>
                          <a:ea typeface="微软雅黑" panose="020B0503020204020204" pitchFamily="34" charset="-122"/>
                          <a:cs typeface="+mn-cs"/>
                        </a:rPr>
                        <a:t>130 mmHg(</a:t>
                      </a:r>
                      <a:r>
                        <a:rPr lang="en-US" altLang="zh-CN" sz="1600" b="0" i="0" u="none" strike="noStrike" kern="1200" baseline="0" dirty="0" err="1">
                          <a:solidFill>
                            <a:schemeClr val="dk1"/>
                          </a:solidFill>
                          <a:latin typeface="微软雅黑" panose="020B0503020204020204" pitchFamily="34" charset="-122"/>
                          <a:ea typeface="微软雅黑" panose="020B0503020204020204" pitchFamily="34" charset="-122"/>
                          <a:cs typeface="+mn-cs"/>
                        </a:rPr>
                        <a:t>IIa,C</a:t>
                      </a:r>
                      <a:r>
                        <a:rPr lang="en-US" altLang="zh-CN" sz="1600" b="0" i="0" u="none" strike="noStrike" kern="1200" baseline="0" dirty="0">
                          <a:solidFill>
                            <a:schemeClr val="dk1"/>
                          </a:solidFill>
                          <a:latin typeface="微软雅黑" panose="020B0503020204020204" pitchFamily="34" charset="-122"/>
                          <a:ea typeface="微软雅黑" panose="020B0503020204020204" pitchFamily="34" charset="-122"/>
                          <a:cs typeface="+mn-cs"/>
                        </a:rPr>
                        <a:t>)</a:t>
                      </a:r>
                      <a:endParaRPr lang="zh-CN" altLang="en-US" sz="1600" b="0" kern="1200" dirty="0">
                        <a:solidFill>
                          <a:schemeClr val="dk1"/>
                        </a:solidFill>
                        <a:effectLst/>
                        <a:latin typeface="微软雅黑" pitchFamily="34" charset="-122"/>
                        <a:ea typeface="微软雅黑" pitchFamily="34" charset="-122"/>
                        <a:cs typeface="+mn-cs"/>
                      </a:endParaRPr>
                    </a:p>
                  </a:txBody>
                  <a:tcPr marL="72000" marR="72000" marT="36000" marB="36000" anchor="ctr">
                    <a:solidFill>
                      <a:schemeClr val="accent5">
                        <a:lumMod val="20000"/>
                        <a:lumOff val="80000"/>
                      </a:schemeClr>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8898011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9144000" cy="836712"/>
          </a:xfrm>
          <a:prstGeom prst="rect">
            <a:avLst/>
          </a:prstGeom>
          <a:solidFill>
            <a:srgbClr val="33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标题 1"/>
          <p:cNvSpPr txBox="1">
            <a:spLocks/>
          </p:cNvSpPr>
          <p:nvPr/>
        </p:nvSpPr>
        <p:spPr>
          <a:xfrm>
            <a:off x="0" y="43880"/>
            <a:ext cx="7772598" cy="720824"/>
          </a:xfrm>
          <a:prstGeom prst="rect">
            <a:avLst/>
          </a:prstGeom>
        </p:spPr>
        <p:txBody>
          <a:bodyPr vert="horz" wrap="square" lIns="98856" tIns="49428" rIns="98856" bIns="49428" numCol="1" rtlCol="0" anchor="ctr" anchorCtr="0" compatLnSpc="1">
            <a:normAutofit/>
          </a:bodyPr>
          <a:lstStyle/>
          <a:p>
            <a:pPr marL="0" marR="0" lvl="0" indent="0" algn="l" defTabSz="988695" rtl="0" eaLnBrk="0" fontAlgn="base" latinLnBrk="0" hangingPunct="0">
              <a:lnSpc>
                <a:spcPct val="100000"/>
              </a:lnSpc>
              <a:spcBef>
                <a:spcPct val="0"/>
              </a:spcBef>
              <a:spcAft>
                <a:spcPct val="0"/>
              </a:spcAft>
              <a:buClrTx/>
              <a:buSzTx/>
              <a:buFontTx/>
              <a:buNone/>
              <a:tabLst/>
              <a:defRPr/>
            </a:pPr>
            <a:r>
              <a:rPr kumimoji="0" lang="zh-CN" altLang="en-US" sz="2800" b="1" i="0" u="none" strike="noStrike" kern="0" cap="none" spc="0" normalizeH="0" baseline="0" noProof="0" dirty="0">
                <a:ln>
                  <a:noFill/>
                </a:ln>
                <a:solidFill>
                  <a:schemeClr val="bg1"/>
                </a:solidFill>
                <a:effectLst/>
                <a:uLnTx/>
                <a:uFillTx/>
                <a:latin typeface="微软雅黑" pitchFamily="34" charset="-122"/>
                <a:ea typeface="微软雅黑" pitchFamily="34" charset="-122"/>
                <a:cs typeface="+mn-ea"/>
                <a:sym typeface="+mn-lt"/>
              </a:rPr>
              <a:t>   </a:t>
            </a:r>
            <a:r>
              <a:rPr lang="zh-CN" altLang="en-US" sz="2800" b="1" kern="0" dirty="0">
                <a:solidFill>
                  <a:schemeClr val="bg1"/>
                </a:solidFill>
                <a:latin typeface="微软雅黑" pitchFamily="34" charset="-122"/>
                <a:ea typeface="微软雅黑" pitchFamily="34" charset="-122"/>
                <a:cs typeface="+mn-ea"/>
                <a:sym typeface="+mn-lt"/>
              </a:rPr>
              <a:t>老年高血压衰弱评估的推荐</a:t>
            </a:r>
            <a:endParaRPr kumimoji="0" lang="zh-CN" altLang="en-US" sz="2800" b="1" i="0" u="none" strike="noStrike" kern="0" cap="none" spc="0" normalizeH="0" baseline="0" noProof="0" dirty="0">
              <a:ln>
                <a:noFill/>
              </a:ln>
              <a:solidFill>
                <a:schemeClr val="bg1"/>
              </a:solidFill>
              <a:effectLst/>
              <a:uLnTx/>
              <a:uFillTx/>
              <a:latin typeface="微软雅黑" pitchFamily="34" charset="-122"/>
              <a:ea typeface="微软雅黑" pitchFamily="34" charset="-122"/>
              <a:cs typeface="+mn-ea"/>
              <a:sym typeface="+mn-lt"/>
            </a:endParaRPr>
          </a:p>
        </p:txBody>
      </p:sp>
      <p:sp>
        <p:nvSpPr>
          <p:cNvPr id="2" name="文本框 1"/>
          <p:cNvSpPr txBox="1"/>
          <p:nvPr/>
        </p:nvSpPr>
        <p:spPr>
          <a:xfrm>
            <a:off x="364378" y="932497"/>
            <a:ext cx="8187648" cy="1422954"/>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zh-CN" altLang="en-US" sz="2000" kern="0" dirty="0">
                <a:latin typeface="微软雅黑" pitchFamily="34" charset="-122"/>
                <a:ea typeface="微软雅黑" pitchFamily="34" charset="-122"/>
              </a:rPr>
              <a:t>对于高龄高血压患者，推荐制定降压治疗方案前进行衰弱的评估，特别是近</a:t>
            </a:r>
            <a:r>
              <a:rPr lang="en-US" altLang="zh-CN" sz="2000" kern="0" dirty="0">
                <a:latin typeface="微软雅黑" pitchFamily="34" charset="-122"/>
                <a:ea typeface="微软雅黑" pitchFamily="34" charset="-122"/>
              </a:rPr>
              <a:t>1 </a:t>
            </a:r>
            <a:r>
              <a:rPr lang="zh-CN" altLang="en-US" sz="2000" kern="0" dirty="0">
                <a:latin typeface="微软雅黑" pitchFamily="34" charset="-122"/>
                <a:ea typeface="微软雅黑" pitchFamily="34" charset="-122"/>
              </a:rPr>
              <a:t>年内非刻意节食情况下体质量下降＞</a:t>
            </a:r>
            <a:r>
              <a:rPr lang="en-US" altLang="zh-CN" sz="2000" kern="0" dirty="0">
                <a:latin typeface="微软雅黑" pitchFamily="34" charset="-122"/>
                <a:ea typeface="微软雅黑" pitchFamily="34" charset="-122"/>
              </a:rPr>
              <a:t>5%</a:t>
            </a:r>
            <a:r>
              <a:rPr lang="zh-CN" altLang="en-US" sz="2000" kern="0" dirty="0">
                <a:latin typeface="微软雅黑" pitchFamily="34" charset="-122"/>
                <a:ea typeface="微软雅黑" pitchFamily="34" charset="-122"/>
              </a:rPr>
              <a:t>或有跌倒风险的高龄老年高血压患者</a:t>
            </a:r>
            <a:endParaRPr lang="en-US" altLang="zh-CN" sz="2000" kern="0" dirty="0">
              <a:latin typeface="微软雅黑" pitchFamily="34" charset="-122"/>
              <a:ea typeface="微软雅黑" pitchFamily="34" charset="-122"/>
            </a:endParaRPr>
          </a:p>
        </p:txBody>
      </p:sp>
      <p:graphicFrame>
        <p:nvGraphicFramePr>
          <p:cNvPr id="9" name="表格 8"/>
          <p:cNvGraphicFramePr>
            <a:graphicFrameLocks noGrp="1"/>
          </p:cNvGraphicFramePr>
          <p:nvPr>
            <p:extLst>
              <p:ext uri="{D42A27DB-BD31-4B8C-83A1-F6EECF244321}">
                <p14:modId xmlns:p14="http://schemas.microsoft.com/office/powerpoint/2010/main" val="3934384338"/>
              </p:ext>
            </p:extLst>
          </p:nvPr>
        </p:nvGraphicFramePr>
        <p:xfrm>
          <a:off x="395536" y="3217396"/>
          <a:ext cx="8424936" cy="2731884"/>
        </p:xfrm>
        <a:graphic>
          <a:graphicData uri="http://schemas.openxmlformats.org/drawingml/2006/table">
            <a:tbl>
              <a:tblPr firstRow="1" bandRow="1">
                <a:tableStyleId>{74C1A8A3-306A-4EB7-A6B1-4F7E0EB9C5D6}</a:tableStyleId>
              </a:tblPr>
              <a:tblGrid>
                <a:gridCol w="576064">
                  <a:extLst>
                    <a:ext uri="{9D8B030D-6E8A-4147-A177-3AD203B41FA5}">
                      <a16:colId xmlns:a16="http://schemas.microsoft.com/office/drawing/2014/main" xmlns="" val="20000"/>
                    </a:ext>
                  </a:extLst>
                </a:gridCol>
                <a:gridCol w="1584176">
                  <a:extLst>
                    <a:ext uri="{9D8B030D-6E8A-4147-A177-3AD203B41FA5}">
                      <a16:colId xmlns:a16="http://schemas.microsoft.com/office/drawing/2014/main" xmlns="" val="20001"/>
                    </a:ext>
                  </a:extLst>
                </a:gridCol>
                <a:gridCol w="6264696">
                  <a:extLst>
                    <a:ext uri="{9D8B030D-6E8A-4147-A177-3AD203B41FA5}">
                      <a16:colId xmlns:a16="http://schemas.microsoft.com/office/drawing/2014/main" xmlns="" val="20002"/>
                    </a:ext>
                  </a:extLst>
                </a:gridCol>
              </a:tblGrid>
              <a:tr h="515364">
                <a:tc>
                  <a:txBody>
                    <a:bodyPr/>
                    <a:lstStyle/>
                    <a:p>
                      <a:pPr algn="ctr"/>
                      <a:r>
                        <a:rPr lang="zh-CN" altLang="en-US" sz="1200" dirty="0">
                          <a:latin typeface="微软雅黑" panose="020B0503020204020204" pitchFamily="34" charset="-122"/>
                          <a:ea typeface="微软雅黑" panose="020B0503020204020204" pitchFamily="34" charset="-122"/>
                        </a:rPr>
                        <a:t>序号</a:t>
                      </a:r>
                    </a:p>
                  </a:txBody>
                  <a:tcPr/>
                </a:tc>
                <a:tc>
                  <a:txBody>
                    <a:bodyPr/>
                    <a:lstStyle/>
                    <a:p>
                      <a:pPr algn="ctr"/>
                      <a:r>
                        <a:rPr lang="zh-CN" altLang="en-US" sz="1200" dirty="0">
                          <a:latin typeface="微软雅黑" panose="020B0503020204020204" pitchFamily="34" charset="-122"/>
                          <a:ea typeface="微软雅黑" panose="020B0503020204020204" pitchFamily="34" charset="-122"/>
                        </a:rPr>
                        <a:t>条目</a:t>
                      </a:r>
                    </a:p>
                  </a:txBody>
                  <a:tcPr/>
                </a:tc>
                <a:tc>
                  <a:txBody>
                    <a:bodyPr/>
                    <a:lstStyle/>
                    <a:p>
                      <a:pPr algn="ctr"/>
                      <a:r>
                        <a:rPr lang="zh-CN" altLang="en-US" sz="1200" dirty="0">
                          <a:latin typeface="微软雅黑" panose="020B0503020204020204" pitchFamily="34" charset="-122"/>
                          <a:ea typeface="微软雅黑" panose="020B0503020204020204" pitchFamily="34" charset="-122"/>
                        </a:rPr>
                        <a:t>询问方式</a:t>
                      </a:r>
                    </a:p>
                  </a:txBody>
                  <a:tcPr/>
                </a:tc>
                <a:extLst>
                  <a:ext uri="{0D108BD9-81ED-4DB2-BD59-A6C34878D82A}">
                    <a16:rowId xmlns:a16="http://schemas.microsoft.com/office/drawing/2014/main" xmlns="" val="10000"/>
                  </a:ext>
                </a:extLst>
              </a:tr>
              <a:tr h="427629">
                <a:tc>
                  <a:txBody>
                    <a:bodyPr/>
                    <a:lstStyle/>
                    <a:p>
                      <a:r>
                        <a:rPr lang="en-US" altLang="zh-CN" sz="1200" dirty="0">
                          <a:latin typeface="微软雅黑" panose="020B0503020204020204" pitchFamily="34" charset="-122"/>
                          <a:ea typeface="微软雅黑" panose="020B0503020204020204" pitchFamily="34" charset="-122"/>
                        </a:rPr>
                        <a:t>1</a:t>
                      </a:r>
                      <a:endParaRPr lang="zh-CN" altLang="en-US" sz="1200" dirty="0">
                        <a:latin typeface="微软雅黑" panose="020B0503020204020204" pitchFamily="34" charset="-122"/>
                        <a:ea typeface="微软雅黑" panose="020B0503020204020204" pitchFamily="34" charset="-122"/>
                      </a:endParaRPr>
                    </a:p>
                  </a:txBody>
                  <a:tcPr/>
                </a:tc>
                <a:tc>
                  <a:txBody>
                    <a:bodyPr/>
                    <a:lstStyle/>
                    <a:p>
                      <a:r>
                        <a:rPr lang="zh-CN" altLang="en-US" sz="1200" dirty="0">
                          <a:latin typeface="微软雅黑" panose="020B0503020204020204" pitchFamily="34" charset="-122"/>
                          <a:ea typeface="微软雅黑" panose="020B0503020204020204" pitchFamily="34" charset="-122"/>
                        </a:rPr>
                        <a:t>疲乏</a:t>
                      </a:r>
                    </a:p>
                  </a:txBody>
                  <a:tcPr/>
                </a:tc>
                <a:tc>
                  <a:txBody>
                    <a:bodyPr/>
                    <a:lstStyle/>
                    <a:p>
                      <a:r>
                        <a:rPr lang="zh-CN" altLang="en-US" sz="1200" u="none" strike="noStrike" kern="1200" baseline="0" dirty="0">
                          <a:latin typeface="微软雅黑" panose="020B0503020204020204" pitchFamily="34" charset="-122"/>
                          <a:ea typeface="微软雅黑" panose="020B0503020204020204" pitchFamily="34" charset="-122"/>
                        </a:rPr>
                        <a:t>过去</a:t>
                      </a:r>
                      <a:r>
                        <a:rPr lang="en-US" altLang="zh-CN" sz="1200" u="none" strike="noStrike" kern="1200" baseline="0" dirty="0">
                          <a:latin typeface="微软雅黑" panose="020B0503020204020204" pitchFamily="34" charset="-122"/>
                          <a:ea typeface="微软雅黑" panose="020B0503020204020204" pitchFamily="34" charset="-122"/>
                        </a:rPr>
                        <a:t>4 </a:t>
                      </a:r>
                      <a:r>
                        <a:rPr lang="zh-CN" altLang="en-US" sz="1200" u="none" strike="noStrike" kern="1200" baseline="0" dirty="0">
                          <a:latin typeface="微软雅黑" panose="020B0503020204020204" pitchFamily="34" charset="-122"/>
                          <a:ea typeface="微软雅黑" panose="020B0503020204020204" pitchFamily="34" charset="-122"/>
                        </a:rPr>
                        <a:t>周内大部分时间或者所有时间感到疲乏</a:t>
                      </a:r>
                      <a:endParaRPr lang="zh-CN" altLang="en-US" sz="1200" dirty="0">
                        <a:latin typeface="微软雅黑" panose="020B0503020204020204" pitchFamily="34" charset="-122"/>
                        <a:ea typeface="微软雅黑" panose="020B0503020204020204" pitchFamily="34" charset="-122"/>
                      </a:endParaRPr>
                    </a:p>
                  </a:txBody>
                  <a:tcPr/>
                </a:tc>
                <a:extLst>
                  <a:ext uri="{0D108BD9-81ED-4DB2-BD59-A6C34878D82A}">
                    <a16:rowId xmlns:a16="http://schemas.microsoft.com/office/drawing/2014/main" xmlns="" val="10001"/>
                  </a:ext>
                </a:extLst>
              </a:tr>
              <a:tr h="427629">
                <a:tc>
                  <a:txBody>
                    <a:bodyPr/>
                    <a:lstStyle/>
                    <a:p>
                      <a:r>
                        <a:rPr lang="en-US" altLang="zh-CN" sz="1200" dirty="0">
                          <a:latin typeface="微软雅黑" panose="020B0503020204020204" pitchFamily="34" charset="-122"/>
                          <a:ea typeface="微软雅黑" panose="020B0503020204020204" pitchFamily="34" charset="-122"/>
                        </a:rPr>
                        <a:t>2</a:t>
                      </a:r>
                      <a:endParaRPr lang="zh-CN" altLang="en-US" sz="1200" dirty="0">
                        <a:latin typeface="微软雅黑" panose="020B0503020204020204" pitchFamily="34" charset="-122"/>
                        <a:ea typeface="微软雅黑" panose="020B0503020204020204" pitchFamily="34" charset="-122"/>
                      </a:endParaRPr>
                    </a:p>
                  </a:txBody>
                  <a:tcPr/>
                </a:tc>
                <a:tc>
                  <a:txBody>
                    <a:bodyPr/>
                    <a:lstStyle/>
                    <a:p>
                      <a:r>
                        <a:rPr lang="zh-CN" altLang="en-US" sz="1200" dirty="0">
                          <a:latin typeface="微软雅黑" panose="020B0503020204020204" pitchFamily="34" charset="-122"/>
                          <a:ea typeface="微软雅黑" panose="020B0503020204020204" pitchFamily="34" charset="-122"/>
                        </a:rPr>
                        <a:t>阻力增加</a:t>
                      </a:r>
                      <a:r>
                        <a:rPr lang="en-US" altLang="zh-CN" sz="1200" dirty="0">
                          <a:latin typeface="微软雅黑" panose="020B0503020204020204" pitchFamily="34" charset="-122"/>
                          <a:ea typeface="微软雅黑" panose="020B0503020204020204" pitchFamily="34" charset="-122"/>
                        </a:rPr>
                        <a:t>/</a:t>
                      </a:r>
                      <a:r>
                        <a:rPr lang="zh-CN" altLang="en-US" sz="1200" dirty="0">
                          <a:latin typeface="微软雅黑" panose="020B0503020204020204" pitchFamily="34" charset="-122"/>
                          <a:ea typeface="微软雅黑" panose="020B0503020204020204" pitchFamily="34" charset="-122"/>
                        </a:rPr>
                        <a:t>耐力减退</a:t>
                      </a:r>
                    </a:p>
                  </a:txBody>
                  <a:tcPr/>
                </a:tc>
                <a:tc>
                  <a:txBody>
                    <a:bodyPr/>
                    <a:lstStyle/>
                    <a:p>
                      <a:r>
                        <a:rPr lang="zh-CN" altLang="en-US" sz="1200" u="none" strike="noStrike" kern="1200" baseline="0" dirty="0">
                          <a:latin typeface="微软雅黑" panose="020B0503020204020204" pitchFamily="34" charset="-122"/>
                          <a:ea typeface="微软雅黑" panose="020B0503020204020204" pitchFamily="34" charset="-122"/>
                        </a:rPr>
                        <a:t>在不用任何辅助工具以及不用他人帮助的情况下，中途不休息爬</a:t>
                      </a:r>
                      <a:r>
                        <a:rPr lang="en-US" altLang="zh-CN" sz="1200" u="none" strike="noStrike" kern="1200" baseline="0" dirty="0">
                          <a:latin typeface="微软雅黑" panose="020B0503020204020204" pitchFamily="34" charset="-122"/>
                          <a:ea typeface="微软雅黑" panose="020B0503020204020204" pitchFamily="34" charset="-122"/>
                        </a:rPr>
                        <a:t>1 </a:t>
                      </a:r>
                      <a:r>
                        <a:rPr lang="zh-CN" altLang="en-US" sz="1200" u="none" strike="noStrike" kern="1200" baseline="0" dirty="0">
                          <a:latin typeface="微软雅黑" panose="020B0503020204020204" pitchFamily="34" charset="-122"/>
                          <a:ea typeface="微软雅黑" panose="020B0503020204020204" pitchFamily="34" charset="-122"/>
                        </a:rPr>
                        <a:t>层楼梯有困难</a:t>
                      </a:r>
                      <a:endParaRPr lang="zh-CN" altLang="en-US" sz="1200" dirty="0">
                        <a:latin typeface="微软雅黑" panose="020B0503020204020204" pitchFamily="34" charset="-122"/>
                        <a:ea typeface="微软雅黑" panose="020B0503020204020204" pitchFamily="34" charset="-122"/>
                      </a:endParaRPr>
                    </a:p>
                  </a:txBody>
                  <a:tcPr/>
                </a:tc>
                <a:extLst>
                  <a:ext uri="{0D108BD9-81ED-4DB2-BD59-A6C34878D82A}">
                    <a16:rowId xmlns:a16="http://schemas.microsoft.com/office/drawing/2014/main" xmlns="" val="10002"/>
                  </a:ext>
                </a:extLst>
              </a:tr>
              <a:tr h="427629">
                <a:tc>
                  <a:txBody>
                    <a:bodyPr/>
                    <a:lstStyle/>
                    <a:p>
                      <a:r>
                        <a:rPr lang="en-US" altLang="zh-CN" sz="1200" dirty="0">
                          <a:latin typeface="微软雅黑" panose="020B0503020204020204" pitchFamily="34" charset="-122"/>
                          <a:ea typeface="微软雅黑" panose="020B0503020204020204" pitchFamily="34" charset="-122"/>
                        </a:rPr>
                        <a:t>3</a:t>
                      </a:r>
                      <a:endParaRPr lang="zh-CN" altLang="en-US" sz="1200" dirty="0">
                        <a:latin typeface="微软雅黑" panose="020B0503020204020204" pitchFamily="34" charset="-122"/>
                        <a:ea typeface="微软雅黑" panose="020B0503020204020204" pitchFamily="34" charset="-122"/>
                      </a:endParaRPr>
                    </a:p>
                  </a:txBody>
                  <a:tcPr/>
                </a:tc>
                <a:tc>
                  <a:txBody>
                    <a:bodyPr/>
                    <a:lstStyle/>
                    <a:p>
                      <a:r>
                        <a:rPr lang="zh-CN" altLang="en-US" sz="1200" dirty="0">
                          <a:latin typeface="微软雅黑" panose="020B0503020204020204" pitchFamily="34" charset="-122"/>
                          <a:ea typeface="微软雅黑" panose="020B0503020204020204" pitchFamily="34" charset="-122"/>
                        </a:rPr>
                        <a:t>自由活动下降</a:t>
                      </a:r>
                    </a:p>
                  </a:txBody>
                  <a:tcPr/>
                </a:tc>
                <a:tc>
                  <a:txBody>
                    <a:bodyPr/>
                    <a:lstStyle/>
                    <a:p>
                      <a:r>
                        <a:rPr lang="zh-CN" altLang="en-US" sz="1200" u="none" strike="noStrike" kern="1200" baseline="0" dirty="0">
                          <a:latin typeface="微软雅黑" panose="020B0503020204020204" pitchFamily="34" charset="-122"/>
                          <a:ea typeface="微软雅黑" panose="020B0503020204020204" pitchFamily="34" charset="-122"/>
                        </a:rPr>
                        <a:t>在不用任何辅助工具以及不用他人帮助的情况下，走完</a:t>
                      </a:r>
                      <a:r>
                        <a:rPr lang="en-US" altLang="zh-CN" sz="1200" u="none" strike="noStrike" kern="1200" baseline="0" dirty="0">
                          <a:latin typeface="微软雅黑" panose="020B0503020204020204" pitchFamily="34" charset="-122"/>
                          <a:ea typeface="微软雅黑" panose="020B0503020204020204" pitchFamily="34" charset="-122"/>
                        </a:rPr>
                        <a:t>1 </a:t>
                      </a:r>
                      <a:r>
                        <a:rPr lang="zh-CN" altLang="en-US" sz="1200" u="none" strike="noStrike" kern="1200" baseline="0" dirty="0">
                          <a:latin typeface="微软雅黑" panose="020B0503020204020204" pitchFamily="34" charset="-122"/>
                          <a:ea typeface="微软雅黑" panose="020B0503020204020204" pitchFamily="34" charset="-122"/>
                        </a:rPr>
                        <a:t>个街区</a:t>
                      </a:r>
                      <a:r>
                        <a:rPr lang="en-US" altLang="zh-CN" sz="1200" u="none" strike="noStrike" kern="1200" baseline="0" dirty="0">
                          <a:latin typeface="微软雅黑" panose="020B0503020204020204" pitchFamily="34" charset="-122"/>
                          <a:ea typeface="微软雅黑" panose="020B0503020204020204" pitchFamily="34" charset="-122"/>
                        </a:rPr>
                        <a:t>( 100 m) </a:t>
                      </a:r>
                      <a:r>
                        <a:rPr lang="zh-CN" altLang="en-US" sz="1200" u="none" strike="noStrike" kern="1200" baseline="0" dirty="0">
                          <a:latin typeface="微软雅黑" panose="020B0503020204020204" pitchFamily="34" charset="-122"/>
                          <a:ea typeface="微软雅黑" panose="020B0503020204020204" pitchFamily="34" charset="-122"/>
                        </a:rPr>
                        <a:t>较困难</a:t>
                      </a:r>
                      <a:endParaRPr lang="zh-CN" altLang="en-US" sz="1200" dirty="0">
                        <a:latin typeface="微软雅黑" panose="020B0503020204020204" pitchFamily="34" charset="-122"/>
                        <a:ea typeface="微软雅黑" panose="020B0503020204020204" pitchFamily="34" charset="-122"/>
                      </a:endParaRPr>
                    </a:p>
                  </a:txBody>
                  <a:tcPr/>
                </a:tc>
                <a:extLst>
                  <a:ext uri="{0D108BD9-81ED-4DB2-BD59-A6C34878D82A}">
                    <a16:rowId xmlns:a16="http://schemas.microsoft.com/office/drawing/2014/main" xmlns="" val="10003"/>
                  </a:ext>
                </a:extLst>
              </a:tr>
              <a:tr h="506004">
                <a:tc>
                  <a:txBody>
                    <a:bodyPr/>
                    <a:lstStyle/>
                    <a:p>
                      <a:r>
                        <a:rPr lang="en-US" altLang="zh-CN" sz="1200" dirty="0">
                          <a:latin typeface="微软雅黑" panose="020B0503020204020204" pitchFamily="34" charset="-122"/>
                          <a:ea typeface="微软雅黑" panose="020B0503020204020204" pitchFamily="34" charset="-122"/>
                        </a:rPr>
                        <a:t>4</a:t>
                      </a:r>
                      <a:endParaRPr lang="zh-CN" altLang="en-US" sz="1200" dirty="0">
                        <a:latin typeface="微软雅黑" panose="020B0503020204020204" pitchFamily="34" charset="-122"/>
                        <a:ea typeface="微软雅黑" panose="020B0503020204020204" pitchFamily="34" charset="-122"/>
                      </a:endParaRPr>
                    </a:p>
                  </a:txBody>
                  <a:tcPr/>
                </a:tc>
                <a:tc>
                  <a:txBody>
                    <a:bodyPr/>
                    <a:lstStyle/>
                    <a:p>
                      <a:r>
                        <a:rPr lang="zh-CN" altLang="en-US" sz="1200" dirty="0">
                          <a:latin typeface="微软雅黑" panose="020B0503020204020204" pitchFamily="34" charset="-122"/>
                          <a:ea typeface="微软雅黑" panose="020B0503020204020204" pitchFamily="34" charset="-122"/>
                        </a:rPr>
                        <a:t>疾病情况</a:t>
                      </a:r>
                    </a:p>
                  </a:txBody>
                  <a:tcPr/>
                </a:tc>
                <a:tc>
                  <a:txBody>
                    <a:bodyPr/>
                    <a:lstStyle/>
                    <a:p>
                      <a:r>
                        <a:rPr lang="zh-CN" altLang="en-US" sz="1200" u="none" strike="noStrike" kern="1200" baseline="0" dirty="0">
                          <a:latin typeface="微软雅黑" panose="020B0503020204020204" pitchFamily="34" charset="-122"/>
                          <a:ea typeface="微软雅黑" panose="020B0503020204020204" pitchFamily="34" charset="-122"/>
                        </a:rPr>
                        <a:t>医生曾经告诉你存在≥</a:t>
                      </a:r>
                      <a:r>
                        <a:rPr lang="en-US" altLang="zh-CN" sz="1200" u="none" strike="noStrike" kern="1200" baseline="0" dirty="0">
                          <a:latin typeface="微软雅黑" panose="020B0503020204020204" pitchFamily="34" charset="-122"/>
                          <a:ea typeface="微软雅黑" panose="020B0503020204020204" pitchFamily="34" charset="-122"/>
                        </a:rPr>
                        <a:t>5 </a:t>
                      </a:r>
                      <a:r>
                        <a:rPr lang="zh-CN" altLang="en-US" sz="1200" u="none" strike="noStrike" kern="1200" baseline="0" dirty="0">
                          <a:latin typeface="微软雅黑" panose="020B0503020204020204" pitchFamily="34" charset="-122"/>
                          <a:ea typeface="微软雅黑" panose="020B0503020204020204" pitchFamily="34" charset="-122"/>
                        </a:rPr>
                        <a:t>种如下疾病</a:t>
                      </a:r>
                      <a:r>
                        <a:rPr lang="en-US" altLang="zh-CN" sz="1200" u="none" strike="noStrike" kern="1200" baseline="0" dirty="0">
                          <a:latin typeface="微软雅黑" panose="020B0503020204020204" pitchFamily="34" charset="-122"/>
                          <a:ea typeface="微软雅黑" panose="020B0503020204020204" pitchFamily="34" charset="-122"/>
                        </a:rPr>
                        <a:t>: </a:t>
                      </a:r>
                      <a:r>
                        <a:rPr lang="zh-CN" altLang="en-US" sz="1200" u="none" strike="noStrike" kern="1200" baseline="0" dirty="0">
                          <a:latin typeface="微软雅黑" panose="020B0503020204020204" pitchFamily="34" charset="-122"/>
                          <a:ea typeface="微软雅黑" panose="020B0503020204020204" pitchFamily="34" charset="-122"/>
                        </a:rPr>
                        <a:t>高血压、糖尿病、急性心脏疾病发作、卒中、恶性肿瘤</a:t>
                      </a:r>
                      <a:r>
                        <a:rPr lang="en-US" altLang="zh-CN" sz="1200" u="none" strike="noStrike" kern="1200" baseline="0" dirty="0">
                          <a:latin typeface="微软雅黑" panose="020B0503020204020204" pitchFamily="34" charset="-122"/>
                          <a:ea typeface="微软雅黑" panose="020B0503020204020204" pitchFamily="34" charset="-122"/>
                        </a:rPr>
                        <a:t>( </a:t>
                      </a:r>
                      <a:r>
                        <a:rPr lang="zh-CN" altLang="en-US" sz="1200" u="none" strike="noStrike" kern="1200" baseline="0" dirty="0">
                          <a:latin typeface="微软雅黑" panose="020B0503020204020204" pitchFamily="34" charset="-122"/>
                          <a:ea typeface="微软雅黑" panose="020B0503020204020204" pitchFamily="34" charset="-122"/>
                        </a:rPr>
                        <a:t>微小皮肤癌除外</a:t>
                      </a:r>
                      <a:r>
                        <a:rPr lang="en-US" altLang="zh-CN" sz="1200" u="none" strike="noStrike" kern="1200" baseline="0" dirty="0">
                          <a:latin typeface="微软雅黑" panose="020B0503020204020204" pitchFamily="34" charset="-122"/>
                          <a:ea typeface="微软雅黑" panose="020B0503020204020204" pitchFamily="34" charset="-122"/>
                        </a:rPr>
                        <a:t>) </a:t>
                      </a:r>
                      <a:r>
                        <a:rPr lang="zh-CN" altLang="en-US" sz="1200" u="none" strike="noStrike" kern="1200" baseline="0" dirty="0">
                          <a:latin typeface="微软雅黑" panose="020B0503020204020204" pitchFamily="34" charset="-122"/>
                          <a:ea typeface="微软雅黑" panose="020B0503020204020204" pitchFamily="34" charset="-122"/>
                        </a:rPr>
                        <a:t>、充血性心力衰竭、哮喘、关节炎、慢性肺病、肾脏疾病、心绞痛等</a:t>
                      </a:r>
                      <a:endParaRPr lang="zh-CN" altLang="en-US" sz="1200" dirty="0">
                        <a:latin typeface="微软雅黑" panose="020B0503020204020204" pitchFamily="34" charset="-122"/>
                        <a:ea typeface="微软雅黑" panose="020B0503020204020204" pitchFamily="34" charset="-122"/>
                      </a:endParaRPr>
                    </a:p>
                  </a:txBody>
                  <a:tcPr/>
                </a:tc>
                <a:extLst>
                  <a:ext uri="{0D108BD9-81ED-4DB2-BD59-A6C34878D82A}">
                    <a16:rowId xmlns:a16="http://schemas.microsoft.com/office/drawing/2014/main" xmlns="" val="10004"/>
                  </a:ext>
                </a:extLst>
              </a:tr>
              <a:tr h="427629">
                <a:tc>
                  <a:txBody>
                    <a:bodyPr/>
                    <a:lstStyle/>
                    <a:p>
                      <a:r>
                        <a:rPr lang="en-US" altLang="zh-CN" sz="1200" dirty="0">
                          <a:latin typeface="微软雅黑" panose="020B0503020204020204" pitchFamily="34" charset="-122"/>
                          <a:ea typeface="微软雅黑" panose="020B0503020204020204" pitchFamily="34" charset="-122"/>
                        </a:rPr>
                        <a:t>5</a:t>
                      </a:r>
                      <a:endParaRPr lang="zh-CN" altLang="en-US" sz="1200" dirty="0">
                        <a:latin typeface="微软雅黑" panose="020B0503020204020204" pitchFamily="34" charset="-122"/>
                        <a:ea typeface="微软雅黑" panose="020B0503020204020204" pitchFamily="34" charset="-122"/>
                      </a:endParaRPr>
                    </a:p>
                  </a:txBody>
                  <a:tcPr/>
                </a:tc>
                <a:tc>
                  <a:txBody>
                    <a:bodyPr/>
                    <a:lstStyle/>
                    <a:p>
                      <a:r>
                        <a:rPr lang="zh-CN" altLang="en-US" sz="1200" dirty="0">
                          <a:latin typeface="微软雅黑" panose="020B0503020204020204" pitchFamily="34" charset="-122"/>
                          <a:ea typeface="微软雅黑" panose="020B0503020204020204" pitchFamily="34" charset="-122"/>
                        </a:rPr>
                        <a:t>体质量下降</a:t>
                      </a:r>
                    </a:p>
                  </a:txBody>
                  <a:tcPr/>
                </a:tc>
                <a:tc>
                  <a:txBody>
                    <a:bodyPr/>
                    <a:lstStyle/>
                    <a:p>
                      <a:r>
                        <a:rPr lang="en-US" altLang="zh-CN" sz="1200" u="none" strike="noStrike" kern="1200" baseline="0" dirty="0">
                          <a:latin typeface="微软雅黑" panose="020B0503020204020204" pitchFamily="34" charset="-122"/>
                          <a:ea typeface="微软雅黑" panose="020B0503020204020204" pitchFamily="34" charset="-122"/>
                        </a:rPr>
                        <a:t>1 </a:t>
                      </a:r>
                      <a:r>
                        <a:rPr lang="zh-CN" altLang="en-US" sz="1200" u="none" strike="noStrike" kern="1200" baseline="0" dirty="0">
                          <a:latin typeface="微软雅黑" panose="020B0503020204020204" pitchFamily="34" charset="-122"/>
                          <a:ea typeface="微软雅黑" panose="020B0503020204020204" pitchFamily="34" charset="-122"/>
                        </a:rPr>
                        <a:t>年或更短时间内出现体质量下降≥</a:t>
                      </a:r>
                      <a:r>
                        <a:rPr lang="en-US" altLang="zh-CN" sz="1200" u="none" strike="noStrike" kern="1200" baseline="0" dirty="0">
                          <a:latin typeface="微软雅黑" panose="020B0503020204020204" pitchFamily="34" charset="-122"/>
                          <a:ea typeface="微软雅黑" panose="020B0503020204020204" pitchFamily="34" charset="-122"/>
                        </a:rPr>
                        <a:t>5%</a:t>
                      </a:r>
                      <a:endParaRPr lang="zh-CN" altLang="en-US" sz="1200" dirty="0">
                        <a:latin typeface="微软雅黑" panose="020B0503020204020204" pitchFamily="34" charset="-122"/>
                        <a:ea typeface="微软雅黑" panose="020B0503020204020204" pitchFamily="34" charset="-122"/>
                      </a:endParaRPr>
                    </a:p>
                  </a:txBody>
                  <a:tcPr/>
                </a:tc>
                <a:extLst>
                  <a:ext uri="{0D108BD9-81ED-4DB2-BD59-A6C34878D82A}">
                    <a16:rowId xmlns:a16="http://schemas.microsoft.com/office/drawing/2014/main" xmlns="" val="10005"/>
                  </a:ext>
                </a:extLst>
              </a:tr>
            </a:tbl>
          </a:graphicData>
        </a:graphic>
      </p:graphicFrame>
      <p:sp>
        <p:nvSpPr>
          <p:cNvPr id="10" name="文本框 9"/>
          <p:cNvSpPr txBox="1"/>
          <p:nvPr/>
        </p:nvSpPr>
        <p:spPr>
          <a:xfrm>
            <a:off x="364378" y="6018819"/>
            <a:ext cx="5309467" cy="276999"/>
          </a:xfrm>
          <a:prstGeom prst="rect">
            <a:avLst/>
          </a:prstGeom>
          <a:noFill/>
        </p:spPr>
        <p:txBody>
          <a:bodyPr wrap="none" rtlCol="0">
            <a:spAutoFit/>
          </a:bodyPr>
          <a:lstStyle/>
          <a:p>
            <a:r>
              <a:rPr lang="zh-CN" altLang="en-US" sz="1200" dirty="0">
                <a:latin typeface="微软雅黑" panose="020B0503020204020204" pitchFamily="34" charset="-122"/>
                <a:ea typeface="微软雅黑" panose="020B0503020204020204" pitchFamily="34" charset="-122"/>
              </a:rPr>
              <a:t>注：具备以上</a:t>
            </a:r>
            <a:r>
              <a:rPr lang="en-US" altLang="zh-CN" sz="1200" dirty="0">
                <a:latin typeface="微软雅黑" panose="020B0503020204020204" pitchFamily="34" charset="-122"/>
                <a:ea typeface="微软雅黑" panose="020B0503020204020204" pitchFamily="34" charset="-122"/>
              </a:rPr>
              <a:t>5 </a:t>
            </a:r>
            <a:r>
              <a:rPr lang="zh-CN" altLang="en-US" sz="1200" dirty="0">
                <a:latin typeface="微软雅黑" panose="020B0503020204020204" pitchFamily="34" charset="-122"/>
                <a:ea typeface="微软雅黑" panose="020B0503020204020204" pitchFamily="34" charset="-122"/>
              </a:rPr>
              <a:t>条中≥</a:t>
            </a:r>
            <a:r>
              <a:rPr lang="en-US" altLang="zh-CN" sz="1200" dirty="0">
                <a:latin typeface="微软雅黑" panose="020B0503020204020204" pitchFamily="34" charset="-122"/>
                <a:ea typeface="微软雅黑" panose="020B0503020204020204" pitchFamily="34" charset="-122"/>
              </a:rPr>
              <a:t>3 </a:t>
            </a:r>
            <a:r>
              <a:rPr lang="zh-CN" altLang="en-US" sz="1200" dirty="0">
                <a:latin typeface="微软雅黑" panose="020B0503020204020204" pitchFamily="34" charset="-122"/>
                <a:ea typeface="微软雅黑" panose="020B0503020204020204" pitchFamily="34" charset="-122"/>
              </a:rPr>
              <a:t>条被诊断为衰弱</a:t>
            </a:r>
            <a:r>
              <a:rPr lang="en-US" altLang="zh-CN" sz="1200" dirty="0">
                <a:latin typeface="微软雅黑" panose="020B0503020204020204" pitchFamily="34" charset="-122"/>
                <a:ea typeface="微软雅黑" panose="020B0503020204020204" pitchFamily="34" charset="-122"/>
              </a:rPr>
              <a:t>; </a:t>
            </a:r>
            <a:r>
              <a:rPr lang="zh-CN" altLang="en-US" sz="1200" dirty="0">
                <a:latin typeface="微软雅黑" panose="020B0503020204020204" pitchFamily="34" charset="-122"/>
                <a:ea typeface="微软雅黑" panose="020B0503020204020204" pitchFamily="34" charset="-122"/>
              </a:rPr>
              <a:t>＜</a:t>
            </a:r>
            <a:r>
              <a:rPr lang="en-US" altLang="zh-CN" sz="1200" dirty="0">
                <a:latin typeface="微软雅黑" panose="020B0503020204020204" pitchFamily="34" charset="-122"/>
                <a:ea typeface="微软雅黑" panose="020B0503020204020204" pitchFamily="34" charset="-122"/>
              </a:rPr>
              <a:t>3 </a:t>
            </a:r>
            <a:r>
              <a:rPr lang="zh-CN" altLang="en-US" sz="1200" dirty="0">
                <a:latin typeface="微软雅黑" panose="020B0503020204020204" pitchFamily="34" charset="-122"/>
                <a:ea typeface="微软雅黑" panose="020B0503020204020204" pitchFamily="34" charset="-122"/>
              </a:rPr>
              <a:t>条为衰弱前期</a:t>
            </a:r>
            <a:r>
              <a:rPr lang="en-US" altLang="zh-CN" sz="1200" dirty="0">
                <a:latin typeface="微软雅黑" panose="020B0503020204020204" pitchFamily="34" charset="-122"/>
                <a:ea typeface="微软雅黑" panose="020B0503020204020204" pitchFamily="34" charset="-122"/>
              </a:rPr>
              <a:t>; 0 </a:t>
            </a:r>
            <a:r>
              <a:rPr lang="zh-CN" altLang="en-US" sz="1200" dirty="0">
                <a:latin typeface="微软雅黑" panose="020B0503020204020204" pitchFamily="34" charset="-122"/>
                <a:ea typeface="微软雅黑" panose="020B0503020204020204" pitchFamily="34" charset="-122"/>
              </a:rPr>
              <a:t>条为无衰弱。</a:t>
            </a:r>
          </a:p>
        </p:txBody>
      </p:sp>
      <p:sp>
        <p:nvSpPr>
          <p:cNvPr id="11" name="文本框 10"/>
          <p:cNvSpPr txBox="1"/>
          <p:nvPr/>
        </p:nvSpPr>
        <p:spPr>
          <a:xfrm>
            <a:off x="3916949" y="2700763"/>
            <a:ext cx="1382110" cy="369332"/>
          </a:xfrm>
          <a:prstGeom prst="rect">
            <a:avLst/>
          </a:prstGeom>
          <a:noFill/>
        </p:spPr>
        <p:txBody>
          <a:bodyPr wrap="none" rtlCol="0">
            <a:spAutoFit/>
          </a:bodyPr>
          <a:lstStyle/>
          <a:p>
            <a:r>
              <a:rPr lang="en-US" altLang="zh-CN" b="1" dirty="0">
                <a:latin typeface="微软雅黑" panose="020B0503020204020204" pitchFamily="34" charset="-122"/>
                <a:ea typeface="微软雅黑" panose="020B0503020204020204" pitchFamily="34" charset="-122"/>
              </a:rPr>
              <a:t>FRAIL </a:t>
            </a:r>
            <a:r>
              <a:rPr lang="zh-CN" altLang="en-US" b="1" dirty="0">
                <a:latin typeface="微软雅黑" panose="020B0503020204020204" pitchFamily="34" charset="-122"/>
                <a:ea typeface="微软雅黑" panose="020B0503020204020204" pitchFamily="34" charset="-122"/>
              </a:rPr>
              <a:t>量表</a:t>
            </a:r>
          </a:p>
        </p:txBody>
      </p:sp>
    </p:spTree>
    <p:extLst>
      <p:ext uri="{BB962C8B-B14F-4D97-AF65-F5344CB8AC3E}">
        <p14:creationId xmlns:p14="http://schemas.microsoft.com/office/powerpoint/2010/main" val="40904051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A_文本框 1">
            <a:extLst>
              <a:ext uri="{FF2B5EF4-FFF2-40B4-BE49-F238E27FC236}">
                <a16:creationId xmlns:a16="http://schemas.microsoft.com/office/drawing/2014/main" xmlns="" id="{BE55F26F-9847-497B-BDD8-F19776BB0C56}"/>
              </a:ext>
            </a:extLst>
          </p:cNvPr>
          <p:cNvSpPr txBox="1"/>
          <p:nvPr/>
        </p:nvSpPr>
        <p:spPr bwMode="auto">
          <a:xfrm>
            <a:off x="562388" y="3456385"/>
            <a:ext cx="1690208" cy="438582"/>
          </a:xfrm>
          <a:prstGeom prst="rect">
            <a:avLst/>
          </a:prstGeom>
          <a:noFill/>
        </p:spPr>
        <p:txBody>
          <a:bodyPr wrap="squar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defRPr/>
            </a:pPr>
            <a:r>
              <a:rPr lang="zh-CN" altLang="en-US" sz="2250" b="1" dirty="0">
                <a:solidFill>
                  <a:schemeClr val="bg1">
                    <a:lumMod val="50000"/>
                  </a:schemeClr>
                </a:solidFill>
                <a:latin typeface="Microsoft YaHei" panose="020B0503020204020204" pitchFamily="34" charset="-122"/>
                <a:ea typeface="Microsoft YaHei" panose="020B0503020204020204" pitchFamily="34" charset="-122"/>
                <a:cs typeface="+mn-ea"/>
                <a:sym typeface="+mn-lt"/>
              </a:rPr>
              <a:t>生活方式</a:t>
            </a:r>
          </a:p>
        </p:txBody>
      </p:sp>
      <p:sp>
        <p:nvSpPr>
          <p:cNvPr id="68" name="Text Box 2">
            <a:extLst>
              <a:ext uri="{FF2B5EF4-FFF2-40B4-BE49-F238E27FC236}">
                <a16:creationId xmlns:a16="http://schemas.microsoft.com/office/drawing/2014/main" xmlns="" id="{BA30FA6A-9646-45DE-8A54-26227A3FA66B}"/>
              </a:ext>
            </a:extLst>
          </p:cNvPr>
          <p:cNvSpPr txBox="1">
            <a:spLocks noChangeArrowheads="1"/>
          </p:cNvSpPr>
          <p:nvPr/>
        </p:nvSpPr>
        <p:spPr bwMode="auto">
          <a:xfrm>
            <a:off x="365523" y="1047751"/>
            <a:ext cx="2225278" cy="491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5602" tIns="37802" rIns="75602" bIns="37802">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buFont typeface="Arial" panose="020B0604020202020204" pitchFamily="34" charset="0"/>
              <a:buNone/>
              <a:defRPr/>
            </a:pPr>
            <a:r>
              <a:rPr lang="zh-CN" altLang="en-US" sz="2700" b="1" dirty="0">
                <a:solidFill>
                  <a:schemeClr val="bg1"/>
                </a:solidFill>
                <a:latin typeface="+mn-lt"/>
                <a:ea typeface="+mn-ea"/>
                <a:cs typeface="+mn-ea"/>
                <a:sym typeface="+mn-lt"/>
              </a:rPr>
              <a:t>生活方式干预</a:t>
            </a:r>
          </a:p>
        </p:txBody>
      </p:sp>
      <p:sp>
        <p:nvSpPr>
          <p:cNvPr id="67" name="椭圆 66">
            <a:extLst>
              <a:ext uri="{FF2B5EF4-FFF2-40B4-BE49-F238E27FC236}">
                <a16:creationId xmlns:a16="http://schemas.microsoft.com/office/drawing/2014/main" xmlns="" id="{914AECF7-BFDA-410C-8802-4B90B328CB7D}"/>
              </a:ext>
            </a:extLst>
          </p:cNvPr>
          <p:cNvSpPr/>
          <p:nvPr/>
        </p:nvSpPr>
        <p:spPr>
          <a:xfrm>
            <a:off x="4151671" y="2246740"/>
            <a:ext cx="1020969" cy="1020969"/>
          </a:xfrm>
          <a:prstGeom prst="ellipse">
            <a:avLst/>
          </a:prstGeom>
          <a:gradFill flip="none" rotWithShape="1">
            <a:gsLst>
              <a:gs pos="0">
                <a:schemeClr val="accent5">
                  <a:lumMod val="60000"/>
                  <a:lumOff val="40000"/>
                  <a:shade val="30000"/>
                  <a:satMod val="115000"/>
                </a:schemeClr>
              </a:gs>
              <a:gs pos="50000">
                <a:schemeClr val="accent5">
                  <a:lumMod val="60000"/>
                  <a:lumOff val="40000"/>
                  <a:shade val="67500"/>
                  <a:satMod val="115000"/>
                </a:schemeClr>
              </a:gs>
              <a:gs pos="100000">
                <a:schemeClr val="accent5">
                  <a:lumMod val="60000"/>
                  <a:lumOff val="40000"/>
                  <a:shade val="100000"/>
                  <a:satMod val="115000"/>
                </a:schemeClr>
              </a:gs>
            </a:gsLst>
            <a:lin ang="5400000" scaled="1"/>
            <a:tileRect/>
          </a:gradFill>
          <a:ln>
            <a:noFill/>
          </a:ln>
          <a:effectLst>
            <a:outerShdw blurRad="419100" dist="88900" dir="2700000" sx="98000" sy="98000" algn="tl" rotWithShape="0">
              <a:schemeClr val="tx1">
                <a:lumMod val="75000"/>
                <a:lumOff val="2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dirty="0">
              <a:cs typeface="+mn-ea"/>
              <a:sym typeface="+mn-lt"/>
            </a:endParaRPr>
          </a:p>
        </p:txBody>
      </p:sp>
      <p:sp>
        <p:nvSpPr>
          <p:cNvPr id="70" name="椭圆 69">
            <a:extLst>
              <a:ext uri="{FF2B5EF4-FFF2-40B4-BE49-F238E27FC236}">
                <a16:creationId xmlns:a16="http://schemas.microsoft.com/office/drawing/2014/main" xmlns="" id="{D5926D11-E762-4545-85F2-2DC404D9DF47}"/>
              </a:ext>
            </a:extLst>
          </p:cNvPr>
          <p:cNvSpPr/>
          <p:nvPr/>
        </p:nvSpPr>
        <p:spPr>
          <a:xfrm>
            <a:off x="5705838" y="2246740"/>
            <a:ext cx="1020969" cy="1020969"/>
          </a:xfrm>
          <a:prstGeom prst="ellipse">
            <a:avLst/>
          </a:prstGeom>
          <a:gradFill flip="none" rotWithShape="1">
            <a:gsLst>
              <a:gs pos="0">
                <a:schemeClr val="accent5">
                  <a:lumMod val="60000"/>
                  <a:lumOff val="40000"/>
                  <a:shade val="30000"/>
                  <a:satMod val="115000"/>
                </a:schemeClr>
              </a:gs>
              <a:gs pos="50000">
                <a:schemeClr val="accent5">
                  <a:lumMod val="60000"/>
                  <a:lumOff val="40000"/>
                  <a:shade val="67500"/>
                  <a:satMod val="115000"/>
                </a:schemeClr>
              </a:gs>
              <a:gs pos="100000">
                <a:schemeClr val="accent5">
                  <a:lumMod val="60000"/>
                  <a:lumOff val="40000"/>
                  <a:shade val="100000"/>
                  <a:satMod val="115000"/>
                </a:schemeClr>
              </a:gs>
            </a:gsLst>
            <a:lin ang="5400000" scaled="1"/>
            <a:tileRect/>
          </a:gradFill>
          <a:ln>
            <a:noFill/>
          </a:ln>
          <a:effectLst>
            <a:outerShdw blurRad="419100" dist="88900" dir="2700000" sx="98000" sy="98000" algn="tl" rotWithShape="0">
              <a:schemeClr val="tx1">
                <a:lumMod val="75000"/>
                <a:lumOff val="2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dirty="0">
              <a:cs typeface="+mn-ea"/>
              <a:sym typeface="+mn-lt"/>
            </a:endParaRPr>
          </a:p>
        </p:txBody>
      </p:sp>
      <p:sp>
        <p:nvSpPr>
          <p:cNvPr id="71" name="椭圆 70">
            <a:extLst>
              <a:ext uri="{FF2B5EF4-FFF2-40B4-BE49-F238E27FC236}">
                <a16:creationId xmlns:a16="http://schemas.microsoft.com/office/drawing/2014/main" xmlns="" id="{54C7C794-8ACE-49E4-80CD-A7F08A2C53EB}"/>
              </a:ext>
            </a:extLst>
          </p:cNvPr>
          <p:cNvSpPr/>
          <p:nvPr/>
        </p:nvSpPr>
        <p:spPr>
          <a:xfrm>
            <a:off x="7260005" y="2246740"/>
            <a:ext cx="1020969" cy="1020969"/>
          </a:xfrm>
          <a:prstGeom prst="ellipse">
            <a:avLst/>
          </a:prstGeom>
          <a:gradFill flip="none" rotWithShape="1">
            <a:gsLst>
              <a:gs pos="0">
                <a:schemeClr val="accent5">
                  <a:lumMod val="60000"/>
                  <a:lumOff val="40000"/>
                  <a:shade val="30000"/>
                  <a:satMod val="115000"/>
                </a:schemeClr>
              </a:gs>
              <a:gs pos="50000">
                <a:schemeClr val="accent5">
                  <a:lumMod val="60000"/>
                  <a:lumOff val="40000"/>
                  <a:shade val="67500"/>
                  <a:satMod val="115000"/>
                </a:schemeClr>
              </a:gs>
              <a:gs pos="100000">
                <a:schemeClr val="accent5">
                  <a:lumMod val="60000"/>
                  <a:lumOff val="40000"/>
                  <a:shade val="100000"/>
                  <a:satMod val="115000"/>
                </a:schemeClr>
              </a:gs>
            </a:gsLst>
            <a:lin ang="5400000" scaled="1"/>
            <a:tileRect/>
          </a:gradFill>
          <a:ln>
            <a:noFill/>
          </a:ln>
          <a:effectLst>
            <a:outerShdw blurRad="419100" dist="88900" dir="2700000" sx="98000" sy="98000" algn="tl" rotWithShape="0">
              <a:schemeClr val="tx1">
                <a:lumMod val="75000"/>
                <a:lumOff val="2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dirty="0">
              <a:cs typeface="+mn-ea"/>
              <a:sym typeface="+mn-lt"/>
            </a:endParaRPr>
          </a:p>
        </p:txBody>
      </p:sp>
      <p:sp>
        <p:nvSpPr>
          <p:cNvPr id="72" name="椭圆 71">
            <a:extLst>
              <a:ext uri="{FF2B5EF4-FFF2-40B4-BE49-F238E27FC236}">
                <a16:creationId xmlns:a16="http://schemas.microsoft.com/office/drawing/2014/main" xmlns="" id="{396F6169-B4F8-4230-9F27-D008862B14E8}"/>
              </a:ext>
            </a:extLst>
          </p:cNvPr>
          <p:cNvSpPr/>
          <p:nvPr/>
        </p:nvSpPr>
        <p:spPr>
          <a:xfrm>
            <a:off x="4151671" y="3910116"/>
            <a:ext cx="1020969" cy="1020969"/>
          </a:xfrm>
          <a:prstGeom prst="ellipse">
            <a:avLst/>
          </a:prstGeom>
          <a:gradFill flip="none" rotWithShape="1">
            <a:gsLst>
              <a:gs pos="0">
                <a:schemeClr val="accent5">
                  <a:lumMod val="60000"/>
                  <a:lumOff val="40000"/>
                  <a:shade val="30000"/>
                  <a:satMod val="115000"/>
                </a:schemeClr>
              </a:gs>
              <a:gs pos="50000">
                <a:schemeClr val="accent5">
                  <a:lumMod val="60000"/>
                  <a:lumOff val="40000"/>
                  <a:shade val="67500"/>
                  <a:satMod val="115000"/>
                </a:schemeClr>
              </a:gs>
              <a:gs pos="100000">
                <a:schemeClr val="accent5">
                  <a:lumMod val="60000"/>
                  <a:lumOff val="40000"/>
                  <a:shade val="100000"/>
                  <a:satMod val="115000"/>
                </a:schemeClr>
              </a:gs>
            </a:gsLst>
            <a:lin ang="5400000" scaled="1"/>
            <a:tileRect/>
          </a:gradFill>
          <a:ln>
            <a:noFill/>
          </a:ln>
          <a:effectLst>
            <a:outerShdw blurRad="419100" dist="88900" dir="2700000" sx="98000" sy="98000" algn="tl" rotWithShape="0">
              <a:schemeClr val="tx1">
                <a:lumMod val="75000"/>
                <a:lumOff val="2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dirty="0">
              <a:cs typeface="+mn-ea"/>
              <a:sym typeface="+mn-lt"/>
            </a:endParaRPr>
          </a:p>
        </p:txBody>
      </p:sp>
      <p:sp>
        <p:nvSpPr>
          <p:cNvPr id="73" name="椭圆 72">
            <a:extLst>
              <a:ext uri="{FF2B5EF4-FFF2-40B4-BE49-F238E27FC236}">
                <a16:creationId xmlns:a16="http://schemas.microsoft.com/office/drawing/2014/main" xmlns="" id="{DDE46763-DE28-4ED4-B857-77AC48FED906}"/>
              </a:ext>
            </a:extLst>
          </p:cNvPr>
          <p:cNvSpPr/>
          <p:nvPr/>
        </p:nvSpPr>
        <p:spPr>
          <a:xfrm>
            <a:off x="5705838" y="3910116"/>
            <a:ext cx="1020969" cy="1020969"/>
          </a:xfrm>
          <a:prstGeom prst="ellipse">
            <a:avLst/>
          </a:prstGeom>
          <a:gradFill flip="none" rotWithShape="1">
            <a:gsLst>
              <a:gs pos="0">
                <a:schemeClr val="accent5">
                  <a:lumMod val="60000"/>
                  <a:lumOff val="40000"/>
                  <a:shade val="30000"/>
                  <a:satMod val="115000"/>
                </a:schemeClr>
              </a:gs>
              <a:gs pos="50000">
                <a:schemeClr val="accent5">
                  <a:lumMod val="60000"/>
                  <a:lumOff val="40000"/>
                  <a:shade val="67500"/>
                  <a:satMod val="115000"/>
                </a:schemeClr>
              </a:gs>
              <a:gs pos="100000">
                <a:schemeClr val="accent5">
                  <a:lumMod val="60000"/>
                  <a:lumOff val="40000"/>
                  <a:shade val="100000"/>
                  <a:satMod val="115000"/>
                </a:schemeClr>
              </a:gs>
            </a:gsLst>
            <a:lin ang="5400000" scaled="1"/>
            <a:tileRect/>
          </a:gradFill>
          <a:ln>
            <a:noFill/>
          </a:ln>
          <a:effectLst>
            <a:outerShdw blurRad="419100" dist="88900" dir="2700000" sx="98000" sy="98000" algn="tl" rotWithShape="0">
              <a:schemeClr val="tx1">
                <a:lumMod val="75000"/>
                <a:lumOff val="2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dirty="0">
              <a:cs typeface="+mn-ea"/>
              <a:sym typeface="+mn-lt"/>
            </a:endParaRPr>
          </a:p>
        </p:txBody>
      </p:sp>
      <p:sp>
        <p:nvSpPr>
          <p:cNvPr id="74" name="椭圆 73">
            <a:extLst>
              <a:ext uri="{FF2B5EF4-FFF2-40B4-BE49-F238E27FC236}">
                <a16:creationId xmlns:a16="http://schemas.microsoft.com/office/drawing/2014/main" xmlns="" id="{FF09B1D6-48A0-48BD-858A-E6FD6BDDC9FB}"/>
              </a:ext>
            </a:extLst>
          </p:cNvPr>
          <p:cNvSpPr/>
          <p:nvPr/>
        </p:nvSpPr>
        <p:spPr>
          <a:xfrm>
            <a:off x="7260005" y="3910116"/>
            <a:ext cx="1020969" cy="1020969"/>
          </a:xfrm>
          <a:prstGeom prst="ellipse">
            <a:avLst/>
          </a:prstGeom>
          <a:gradFill flip="none" rotWithShape="1">
            <a:gsLst>
              <a:gs pos="0">
                <a:schemeClr val="accent5">
                  <a:lumMod val="60000"/>
                  <a:lumOff val="40000"/>
                  <a:shade val="30000"/>
                  <a:satMod val="115000"/>
                </a:schemeClr>
              </a:gs>
              <a:gs pos="50000">
                <a:schemeClr val="accent5">
                  <a:lumMod val="60000"/>
                  <a:lumOff val="40000"/>
                  <a:shade val="67500"/>
                  <a:satMod val="115000"/>
                </a:schemeClr>
              </a:gs>
              <a:gs pos="100000">
                <a:schemeClr val="accent5">
                  <a:lumMod val="60000"/>
                  <a:lumOff val="40000"/>
                  <a:shade val="100000"/>
                  <a:satMod val="115000"/>
                </a:schemeClr>
              </a:gs>
            </a:gsLst>
            <a:lin ang="5400000" scaled="1"/>
            <a:tileRect/>
          </a:gradFill>
          <a:ln>
            <a:noFill/>
          </a:ln>
          <a:effectLst>
            <a:outerShdw blurRad="419100" dist="88900" dir="2700000" sx="98000" sy="98000" algn="tl" rotWithShape="0">
              <a:schemeClr val="tx1">
                <a:lumMod val="75000"/>
                <a:lumOff val="2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dirty="0">
              <a:cs typeface="+mn-ea"/>
              <a:sym typeface="+mn-lt"/>
            </a:endParaRPr>
          </a:p>
        </p:txBody>
      </p:sp>
      <p:sp>
        <p:nvSpPr>
          <p:cNvPr id="61" name="矩形 60">
            <a:extLst>
              <a:ext uri="{FF2B5EF4-FFF2-40B4-BE49-F238E27FC236}">
                <a16:creationId xmlns:a16="http://schemas.microsoft.com/office/drawing/2014/main" xmlns="" id="{FE22CEE0-74E3-44BC-BCD9-D95CA15864E8}"/>
              </a:ext>
            </a:extLst>
          </p:cNvPr>
          <p:cNvSpPr/>
          <p:nvPr/>
        </p:nvSpPr>
        <p:spPr>
          <a:xfrm>
            <a:off x="7236639" y="3396592"/>
            <a:ext cx="1223412" cy="300082"/>
          </a:xfrm>
          <a:prstGeom prst="rect">
            <a:avLst/>
          </a:prstGeom>
        </p:spPr>
        <p:txBody>
          <a:bodyPr wrap="none">
            <a:spAutoFit/>
          </a:bodyPr>
          <a:lstStyle/>
          <a:p>
            <a:pPr algn="ctr">
              <a:defRPr/>
            </a:pPr>
            <a:r>
              <a:rPr lang="zh-CN" altLang="en-US" sz="1350" b="1" dirty="0">
                <a:solidFill>
                  <a:srgbClr val="05236C"/>
                </a:solidFill>
                <a:latin typeface="Microsoft YaHei" panose="020B0503020204020204" pitchFamily="34" charset="-122"/>
                <a:ea typeface="Microsoft YaHei" panose="020B0503020204020204" pitchFamily="34" charset="-122"/>
                <a:cs typeface="+mn-ea"/>
                <a:sym typeface="+mn-lt"/>
              </a:rPr>
              <a:t>保持理想体重</a:t>
            </a:r>
            <a:endParaRPr lang="en-US" altLang="zh-CN" sz="1350" b="1" dirty="0">
              <a:solidFill>
                <a:srgbClr val="05236C"/>
              </a:solidFill>
              <a:latin typeface="Microsoft YaHei" panose="020B0503020204020204" pitchFamily="34" charset="-122"/>
              <a:ea typeface="Microsoft YaHei" panose="020B0503020204020204" pitchFamily="34" charset="-122"/>
              <a:cs typeface="+mn-ea"/>
              <a:sym typeface="+mn-lt"/>
            </a:endParaRPr>
          </a:p>
        </p:txBody>
      </p:sp>
      <p:sp>
        <p:nvSpPr>
          <p:cNvPr id="62" name="矩形 61">
            <a:extLst>
              <a:ext uri="{FF2B5EF4-FFF2-40B4-BE49-F238E27FC236}">
                <a16:creationId xmlns:a16="http://schemas.microsoft.com/office/drawing/2014/main" xmlns="" id="{415D96E5-C920-470F-BCD5-2DEEDDCE4E16}"/>
              </a:ext>
            </a:extLst>
          </p:cNvPr>
          <p:cNvSpPr/>
          <p:nvPr/>
        </p:nvSpPr>
        <p:spPr>
          <a:xfrm>
            <a:off x="4280578" y="3429000"/>
            <a:ext cx="877163" cy="300082"/>
          </a:xfrm>
          <a:prstGeom prst="rect">
            <a:avLst/>
          </a:prstGeom>
        </p:spPr>
        <p:txBody>
          <a:bodyPr wrap="none">
            <a:spAutoFit/>
          </a:bodyPr>
          <a:lstStyle/>
          <a:p>
            <a:pPr algn="ctr">
              <a:buFont typeface="Arial" panose="020B0604020202020204" pitchFamily="34" charset="0"/>
              <a:buNone/>
              <a:defRPr/>
            </a:pPr>
            <a:r>
              <a:rPr lang="zh-CN" altLang="en-US" sz="1350" b="1" dirty="0">
                <a:solidFill>
                  <a:srgbClr val="05236C"/>
                </a:solidFill>
                <a:latin typeface="Microsoft YaHei" panose="020B0503020204020204" pitchFamily="34" charset="-122"/>
                <a:ea typeface="Microsoft YaHei" panose="020B0503020204020204" pitchFamily="34" charset="-122"/>
                <a:cs typeface="+mn-ea"/>
                <a:sym typeface="+mn-lt"/>
              </a:rPr>
              <a:t>健康饮食</a:t>
            </a:r>
            <a:endParaRPr lang="en-US" altLang="zh-CN" sz="1350" b="1" dirty="0">
              <a:solidFill>
                <a:srgbClr val="05236C"/>
              </a:solidFill>
              <a:latin typeface="Microsoft YaHei" panose="020B0503020204020204" pitchFamily="34" charset="-122"/>
              <a:ea typeface="Microsoft YaHei" panose="020B0503020204020204" pitchFamily="34" charset="-122"/>
              <a:cs typeface="+mn-ea"/>
              <a:sym typeface="+mn-lt"/>
            </a:endParaRPr>
          </a:p>
        </p:txBody>
      </p:sp>
      <p:sp>
        <p:nvSpPr>
          <p:cNvPr id="63" name="矩形 62">
            <a:extLst>
              <a:ext uri="{FF2B5EF4-FFF2-40B4-BE49-F238E27FC236}">
                <a16:creationId xmlns:a16="http://schemas.microsoft.com/office/drawing/2014/main" xmlns="" id="{401BC6B8-41EB-450A-8B89-776CD5A7595B}"/>
              </a:ext>
            </a:extLst>
          </p:cNvPr>
          <p:cNvSpPr/>
          <p:nvPr/>
        </p:nvSpPr>
        <p:spPr>
          <a:xfrm>
            <a:off x="4301854" y="5134786"/>
            <a:ext cx="877163" cy="300082"/>
          </a:xfrm>
          <a:prstGeom prst="rect">
            <a:avLst/>
          </a:prstGeom>
        </p:spPr>
        <p:txBody>
          <a:bodyPr wrap="none">
            <a:spAutoFit/>
          </a:bodyPr>
          <a:lstStyle/>
          <a:p>
            <a:pPr algn="ctr">
              <a:buFont typeface="Arial" panose="020B0604020202020204" pitchFamily="34" charset="0"/>
              <a:buNone/>
              <a:defRPr/>
            </a:pPr>
            <a:r>
              <a:rPr lang="zh-CN" altLang="en-US" sz="1350" b="1" dirty="0">
                <a:solidFill>
                  <a:srgbClr val="05236C"/>
                </a:solidFill>
                <a:latin typeface="Microsoft YaHei" panose="020B0503020204020204" pitchFamily="34" charset="-122"/>
                <a:ea typeface="Microsoft YaHei" panose="020B0503020204020204" pitchFamily="34" charset="-122"/>
                <a:cs typeface="+mn-ea"/>
                <a:sym typeface="+mn-lt"/>
              </a:rPr>
              <a:t>注意保暖</a:t>
            </a:r>
            <a:endParaRPr lang="en-US" altLang="zh-CN" sz="1350" b="1" dirty="0">
              <a:solidFill>
                <a:srgbClr val="05236C"/>
              </a:solidFill>
              <a:latin typeface="Microsoft YaHei" panose="020B0503020204020204" pitchFamily="34" charset="-122"/>
              <a:ea typeface="Microsoft YaHei" panose="020B0503020204020204" pitchFamily="34" charset="-122"/>
              <a:cs typeface="+mn-ea"/>
              <a:sym typeface="+mn-lt"/>
            </a:endParaRPr>
          </a:p>
        </p:txBody>
      </p:sp>
      <p:sp>
        <p:nvSpPr>
          <p:cNvPr id="64" name="矩形 63">
            <a:extLst>
              <a:ext uri="{FF2B5EF4-FFF2-40B4-BE49-F238E27FC236}">
                <a16:creationId xmlns:a16="http://schemas.microsoft.com/office/drawing/2014/main" xmlns="" id="{2FDFD19D-22E5-4925-838B-E6849C6B1283}"/>
              </a:ext>
            </a:extLst>
          </p:cNvPr>
          <p:cNvSpPr/>
          <p:nvPr/>
        </p:nvSpPr>
        <p:spPr>
          <a:xfrm>
            <a:off x="5872698" y="5134786"/>
            <a:ext cx="877163" cy="300082"/>
          </a:xfrm>
          <a:prstGeom prst="rect">
            <a:avLst/>
          </a:prstGeom>
        </p:spPr>
        <p:txBody>
          <a:bodyPr wrap="none">
            <a:spAutoFit/>
          </a:bodyPr>
          <a:lstStyle/>
          <a:p>
            <a:pPr algn="ctr">
              <a:defRPr/>
            </a:pPr>
            <a:r>
              <a:rPr lang="zh-CN" altLang="en-US" sz="1350" b="1" dirty="0">
                <a:solidFill>
                  <a:srgbClr val="05236C"/>
                </a:solidFill>
                <a:latin typeface="Microsoft YaHei" panose="020B0503020204020204" pitchFamily="34" charset="-122"/>
                <a:ea typeface="Microsoft YaHei" panose="020B0503020204020204" pitchFamily="34" charset="-122"/>
                <a:cs typeface="+mn-ea"/>
                <a:sym typeface="+mn-lt"/>
              </a:rPr>
              <a:t>戒烟限酒</a:t>
            </a:r>
            <a:endParaRPr lang="en-US" altLang="zh-CN" sz="1350" b="1" dirty="0">
              <a:solidFill>
                <a:srgbClr val="05236C"/>
              </a:solidFill>
              <a:latin typeface="Microsoft YaHei" panose="020B0503020204020204" pitchFamily="34" charset="-122"/>
              <a:ea typeface="Microsoft YaHei" panose="020B0503020204020204" pitchFamily="34" charset="-122"/>
              <a:cs typeface="+mn-ea"/>
              <a:sym typeface="+mn-lt"/>
            </a:endParaRPr>
          </a:p>
        </p:txBody>
      </p:sp>
      <p:sp>
        <p:nvSpPr>
          <p:cNvPr id="65" name="矩形 64">
            <a:extLst>
              <a:ext uri="{FF2B5EF4-FFF2-40B4-BE49-F238E27FC236}">
                <a16:creationId xmlns:a16="http://schemas.microsoft.com/office/drawing/2014/main" xmlns="" id="{66CC112D-CA98-40AC-AE7F-2BD7D488B87C}"/>
              </a:ext>
            </a:extLst>
          </p:cNvPr>
          <p:cNvSpPr/>
          <p:nvPr/>
        </p:nvSpPr>
        <p:spPr>
          <a:xfrm>
            <a:off x="7409166" y="5056891"/>
            <a:ext cx="877164" cy="300082"/>
          </a:xfrm>
          <a:prstGeom prst="rect">
            <a:avLst/>
          </a:prstGeom>
        </p:spPr>
        <p:txBody>
          <a:bodyPr wrap="none">
            <a:spAutoFit/>
          </a:bodyPr>
          <a:lstStyle/>
          <a:p>
            <a:pPr algn="ctr">
              <a:buFont typeface="Arial" panose="020B0604020202020204" pitchFamily="34" charset="0"/>
              <a:buNone/>
              <a:defRPr/>
            </a:pPr>
            <a:r>
              <a:rPr lang="zh-CN" altLang="en-US" sz="1350" b="1" dirty="0">
                <a:solidFill>
                  <a:srgbClr val="05236C"/>
                </a:solidFill>
                <a:latin typeface="Microsoft YaHei" panose="020B0503020204020204" pitchFamily="34" charset="-122"/>
                <a:ea typeface="Microsoft YaHei" panose="020B0503020204020204" pitchFamily="34" charset="-122"/>
                <a:cs typeface="+mn-ea"/>
                <a:sym typeface="+mn-lt"/>
              </a:rPr>
              <a:t>规律运动</a:t>
            </a:r>
            <a:endParaRPr lang="en-US" altLang="zh-CN" sz="1350" b="1" dirty="0">
              <a:solidFill>
                <a:srgbClr val="05236C"/>
              </a:solidFill>
              <a:latin typeface="Microsoft YaHei" panose="020B0503020204020204" pitchFamily="34" charset="-122"/>
              <a:ea typeface="Microsoft YaHei" panose="020B0503020204020204" pitchFamily="34" charset="-122"/>
              <a:cs typeface="+mn-ea"/>
              <a:sym typeface="+mn-lt"/>
            </a:endParaRPr>
          </a:p>
        </p:txBody>
      </p:sp>
      <p:sp>
        <p:nvSpPr>
          <p:cNvPr id="66" name="矩形 65">
            <a:extLst>
              <a:ext uri="{FF2B5EF4-FFF2-40B4-BE49-F238E27FC236}">
                <a16:creationId xmlns:a16="http://schemas.microsoft.com/office/drawing/2014/main" xmlns="" id="{935F8801-A1AB-4D4B-B7CC-46F74384DA8F}"/>
              </a:ext>
            </a:extLst>
          </p:cNvPr>
          <p:cNvSpPr/>
          <p:nvPr/>
        </p:nvSpPr>
        <p:spPr>
          <a:xfrm>
            <a:off x="5847051" y="3431507"/>
            <a:ext cx="928460" cy="300082"/>
          </a:xfrm>
          <a:prstGeom prst="rect">
            <a:avLst/>
          </a:prstGeom>
        </p:spPr>
        <p:txBody>
          <a:bodyPr wrap="none">
            <a:spAutoFit/>
          </a:bodyPr>
          <a:lstStyle/>
          <a:p>
            <a:pPr algn="ctr">
              <a:buFont typeface="Arial" panose="020B0604020202020204" pitchFamily="34" charset="0"/>
              <a:buNone/>
              <a:defRPr/>
            </a:pPr>
            <a:r>
              <a:rPr lang="zh-CN" altLang="en-US" sz="1350" b="1" dirty="0">
                <a:solidFill>
                  <a:srgbClr val="05236C"/>
                </a:solidFill>
                <a:latin typeface="Microsoft YaHei" panose="020B0503020204020204" pitchFamily="34" charset="-122"/>
                <a:ea typeface="Microsoft YaHei" panose="020B0503020204020204" pitchFamily="34" charset="-122"/>
                <a:cs typeface="+mn-ea"/>
                <a:sym typeface="+mn-lt"/>
              </a:rPr>
              <a:t>改善睡眠</a:t>
            </a:r>
            <a:r>
              <a:rPr lang="en-US" altLang="zh-CN" sz="1350" b="1" dirty="0">
                <a:solidFill>
                  <a:srgbClr val="05236C"/>
                </a:solidFill>
                <a:latin typeface="Microsoft YaHei" panose="020B0503020204020204" pitchFamily="34" charset="-122"/>
                <a:ea typeface="Microsoft YaHei" panose="020B0503020204020204" pitchFamily="34" charset="-122"/>
                <a:cs typeface="+mn-ea"/>
                <a:sym typeface="+mn-lt"/>
              </a:rPr>
              <a:t> </a:t>
            </a:r>
          </a:p>
        </p:txBody>
      </p:sp>
      <p:sp>
        <p:nvSpPr>
          <p:cNvPr id="54" name="KSO_Shape">
            <a:extLst>
              <a:ext uri="{FF2B5EF4-FFF2-40B4-BE49-F238E27FC236}">
                <a16:creationId xmlns:a16="http://schemas.microsoft.com/office/drawing/2014/main" xmlns="" id="{57E4823A-D0B1-40D0-8E79-D7B30B0C2291}"/>
              </a:ext>
            </a:extLst>
          </p:cNvPr>
          <p:cNvSpPr>
            <a:spLocks/>
          </p:cNvSpPr>
          <p:nvPr/>
        </p:nvSpPr>
        <p:spPr bwMode="auto">
          <a:xfrm>
            <a:off x="5956457" y="2564904"/>
            <a:ext cx="487751" cy="483985"/>
          </a:xfrm>
          <a:custGeom>
            <a:avLst/>
            <a:gdLst>
              <a:gd name="T0" fmla="*/ 8064 w 8276"/>
              <a:gd name="T1" fmla="*/ 6646 h 8224"/>
              <a:gd name="T2" fmla="*/ 7343 w 8276"/>
              <a:gd name="T3" fmla="*/ 6614 h 8224"/>
              <a:gd name="T4" fmla="*/ 7336 w 8276"/>
              <a:gd name="T5" fmla="*/ 6606 h 8224"/>
              <a:gd name="T6" fmla="*/ 6464 w 8276"/>
              <a:gd name="T7" fmla="*/ 5734 h 8224"/>
              <a:gd name="T8" fmla="*/ 4912 w 8276"/>
              <a:gd name="T9" fmla="*/ 704 h 8224"/>
              <a:gd name="T10" fmla="*/ 4893 w 8276"/>
              <a:gd name="T11" fmla="*/ 685 h 8224"/>
              <a:gd name="T12" fmla="*/ 3181 w 8276"/>
              <a:gd name="T13" fmla="*/ 0 h 8224"/>
              <a:gd name="T14" fmla="*/ 996 w 8276"/>
              <a:gd name="T15" fmla="*/ 944 h 8224"/>
              <a:gd name="T16" fmla="*/ 60 w 8276"/>
              <a:gd name="T17" fmla="*/ 2908 h 8224"/>
              <a:gd name="T18" fmla="*/ 736 w 8276"/>
              <a:gd name="T19" fmla="*/ 4841 h 8224"/>
              <a:gd name="T20" fmla="*/ 755 w 8276"/>
              <a:gd name="T21" fmla="*/ 4860 h 8224"/>
              <a:gd name="T22" fmla="*/ 5785 w 8276"/>
              <a:gd name="T23" fmla="*/ 6412 h 8224"/>
              <a:gd name="T24" fmla="*/ 6657 w 8276"/>
              <a:gd name="T25" fmla="*/ 7284 h 8224"/>
              <a:gd name="T26" fmla="*/ 6665 w 8276"/>
              <a:gd name="T27" fmla="*/ 7290 h 8224"/>
              <a:gd name="T28" fmla="*/ 6697 w 8276"/>
              <a:gd name="T29" fmla="*/ 8012 h 8224"/>
              <a:gd name="T30" fmla="*/ 7511 w 8276"/>
              <a:gd name="T31" fmla="*/ 7966 h 8224"/>
              <a:gd name="T32" fmla="*/ 7689 w 8276"/>
              <a:gd name="T33" fmla="*/ 7637 h 8224"/>
              <a:gd name="T34" fmla="*/ 8019 w 8276"/>
              <a:gd name="T35" fmla="*/ 7458 h 8224"/>
              <a:gd name="T36" fmla="*/ 8064 w 8276"/>
              <a:gd name="T37" fmla="*/ 6646 h 8224"/>
              <a:gd name="T38" fmla="*/ 4612 w 8276"/>
              <a:gd name="T39" fmla="*/ 2541 h 8224"/>
              <a:gd name="T40" fmla="*/ 3955 w 8276"/>
              <a:gd name="T41" fmla="*/ 3904 h 8224"/>
              <a:gd name="T42" fmla="*/ 2447 w 8276"/>
              <a:gd name="T43" fmla="*/ 4568 h 8224"/>
              <a:gd name="T44" fmla="*/ 1413 w 8276"/>
              <a:gd name="T45" fmla="*/ 4164 h 8224"/>
              <a:gd name="T46" fmla="*/ 1673 w 8276"/>
              <a:gd name="T47" fmla="*/ 1622 h 8224"/>
              <a:gd name="T48" fmla="*/ 3181 w 8276"/>
              <a:gd name="T49" fmla="*/ 958 h 8224"/>
              <a:gd name="T50" fmla="*/ 4215 w 8276"/>
              <a:gd name="T51" fmla="*/ 1362 h 8224"/>
              <a:gd name="T52" fmla="*/ 4612 w 8276"/>
              <a:gd name="T53" fmla="*/ 2541 h 8224"/>
              <a:gd name="T54" fmla="*/ 3629 w 8276"/>
              <a:gd name="T55" fmla="*/ 1946 h 8224"/>
              <a:gd name="T56" fmla="*/ 3372 w 8276"/>
              <a:gd name="T57" fmla="*/ 3321 h 8224"/>
              <a:gd name="T58" fmla="*/ 1997 w 8276"/>
              <a:gd name="T59" fmla="*/ 3578 h 8224"/>
              <a:gd name="T60" fmla="*/ 2255 w 8276"/>
              <a:gd name="T61" fmla="*/ 2204 h 8224"/>
              <a:gd name="T62" fmla="*/ 3629 w 8276"/>
              <a:gd name="T63" fmla="*/ 1946 h 8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276" h="8224">
                <a:moveTo>
                  <a:pt x="8064" y="6646"/>
                </a:moveTo>
                <a:cubicBezTo>
                  <a:pt x="7877" y="6460"/>
                  <a:pt x="7575" y="6453"/>
                  <a:pt x="7343" y="6614"/>
                </a:cubicBezTo>
                <a:cubicBezTo>
                  <a:pt x="7340" y="6612"/>
                  <a:pt x="7339" y="6609"/>
                  <a:pt x="7336" y="6606"/>
                </a:cubicBezTo>
                <a:lnTo>
                  <a:pt x="6464" y="5734"/>
                </a:lnTo>
                <a:cubicBezTo>
                  <a:pt x="7127" y="4424"/>
                  <a:pt x="6204" y="1996"/>
                  <a:pt x="4912" y="704"/>
                </a:cubicBezTo>
                <a:cubicBezTo>
                  <a:pt x="4912" y="704"/>
                  <a:pt x="4899" y="692"/>
                  <a:pt x="4893" y="685"/>
                </a:cubicBezTo>
                <a:cubicBezTo>
                  <a:pt x="4451" y="242"/>
                  <a:pt x="3843" y="0"/>
                  <a:pt x="3181" y="0"/>
                </a:cubicBezTo>
                <a:cubicBezTo>
                  <a:pt x="2392" y="0"/>
                  <a:pt x="1596" y="344"/>
                  <a:pt x="996" y="944"/>
                </a:cubicBezTo>
                <a:cubicBezTo>
                  <a:pt x="451" y="1489"/>
                  <a:pt x="119" y="2186"/>
                  <a:pt x="60" y="2908"/>
                </a:cubicBezTo>
                <a:cubicBezTo>
                  <a:pt x="0" y="3658"/>
                  <a:pt x="240" y="4345"/>
                  <a:pt x="736" y="4841"/>
                </a:cubicBezTo>
                <a:lnTo>
                  <a:pt x="755" y="4860"/>
                </a:lnTo>
                <a:cubicBezTo>
                  <a:pt x="2047" y="6152"/>
                  <a:pt x="4475" y="7074"/>
                  <a:pt x="5785" y="6412"/>
                </a:cubicBezTo>
                <a:lnTo>
                  <a:pt x="6657" y="7284"/>
                </a:lnTo>
                <a:cubicBezTo>
                  <a:pt x="6660" y="7286"/>
                  <a:pt x="6663" y="7288"/>
                  <a:pt x="6665" y="7290"/>
                </a:cubicBezTo>
                <a:cubicBezTo>
                  <a:pt x="6504" y="7522"/>
                  <a:pt x="6511" y="7825"/>
                  <a:pt x="6697" y="8012"/>
                </a:cubicBezTo>
                <a:cubicBezTo>
                  <a:pt x="6909" y="8224"/>
                  <a:pt x="7273" y="8204"/>
                  <a:pt x="7511" y="7966"/>
                </a:cubicBezTo>
                <a:cubicBezTo>
                  <a:pt x="7605" y="7872"/>
                  <a:pt x="7665" y="7756"/>
                  <a:pt x="7689" y="7637"/>
                </a:cubicBezTo>
                <a:cubicBezTo>
                  <a:pt x="7808" y="7613"/>
                  <a:pt x="7923" y="7553"/>
                  <a:pt x="8019" y="7458"/>
                </a:cubicBezTo>
                <a:cubicBezTo>
                  <a:pt x="8256" y="7222"/>
                  <a:pt x="8276" y="6858"/>
                  <a:pt x="8064" y="6646"/>
                </a:cubicBezTo>
                <a:close/>
                <a:moveTo>
                  <a:pt x="4612" y="2541"/>
                </a:moveTo>
                <a:cubicBezTo>
                  <a:pt x="4572" y="3036"/>
                  <a:pt x="4339" y="3520"/>
                  <a:pt x="3955" y="3904"/>
                </a:cubicBezTo>
                <a:cubicBezTo>
                  <a:pt x="3533" y="4325"/>
                  <a:pt x="2983" y="4568"/>
                  <a:pt x="2447" y="4568"/>
                </a:cubicBezTo>
                <a:cubicBezTo>
                  <a:pt x="2160" y="4568"/>
                  <a:pt x="1747" y="4497"/>
                  <a:pt x="1413" y="4164"/>
                </a:cubicBezTo>
                <a:cubicBezTo>
                  <a:pt x="784" y="3534"/>
                  <a:pt x="900" y="2394"/>
                  <a:pt x="1673" y="1622"/>
                </a:cubicBezTo>
                <a:cubicBezTo>
                  <a:pt x="2095" y="1201"/>
                  <a:pt x="2645" y="958"/>
                  <a:pt x="3181" y="958"/>
                </a:cubicBezTo>
                <a:cubicBezTo>
                  <a:pt x="3468" y="958"/>
                  <a:pt x="3881" y="1029"/>
                  <a:pt x="4215" y="1362"/>
                </a:cubicBezTo>
                <a:cubicBezTo>
                  <a:pt x="4508" y="1656"/>
                  <a:pt x="4649" y="2074"/>
                  <a:pt x="4612" y="2541"/>
                </a:cubicBezTo>
                <a:close/>
                <a:moveTo>
                  <a:pt x="3629" y="1946"/>
                </a:moveTo>
                <a:cubicBezTo>
                  <a:pt x="3937" y="2254"/>
                  <a:pt x="3823" y="2870"/>
                  <a:pt x="3372" y="3321"/>
                </a:cubicBezTo>
                <a:cubicBezTo>
                  <a:pt x="2921" y="3772"/>
                  <a:pt x="2307" y="3886"/>
                  <a:pt x="1997" y="3578"/>
                </a:cubicBezTo>
                <a:cubicBezTo>
                  <a:pt x="1689" y="3270"/>
                  <a:pt x="1804" y="2654"/>
                  <a:pt x="2255" y="2204"/>
                </a:cubicBezTo>
                <a:cubicBezTo>
                  <a:pt x="2705" y="1753"/>
                  <a:pt x="3321" y="1638"/>
                  <a:pt x="3629" y="1946"/>
                </a:cubicBezTo>
                <a:close/>
              </a:path>
            </a:pathLst>
          </a:custGeom>
          <a:solidFill>
            <a:schemeClr val="bg1"/>
          </a:solidFill>
          <a:ln>
            <a:noFill/>
          </a:ln>
          <a:extLst/>
        </p:spPr>
        <p:txBody>
          <a:bodyPr bIns="405000"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sz="1350" dirty="0">
              <a:solidFill>
                <a:srgbClr val="FFFFFF"/>
              </a:solidFill>
              <a:latin typeface="+mn-lt"/>
              <a:ea typeface="+mn-ea"/>
              <a:cs typeface="+mn-ea"/>
              <a:sym typeface="+mn-lt"/>
            </a:endParaRPr>
          </a:p>
        </p:txBody>
      </p:sp>
      <p:sp>
        <p:nvSpPr>
          <p:cNvPr id="46" name="KSO_Shape">
            <a:extLst>
              <a:ext uri="{FF2B5EF4-FFF2-40B4-BE49-F238E27FC236}">
                <a16:creationId xmlns:a16="http://schemas.microsoft.com/office/drawing/2014/main" xmlns="" id="{7A18FFC1-7FEF-4D1B-9EF3-C597DF7BE45D}"/>
              </a:ext>
            </a:extLst>
          </p:cNvPr>
          <p:cNvSpPr>
            <a:spLocks/>
          </p:cNvSpPr>
          <p:nvPr/>
        </p:nvSpPr>
        <p:spPr bwMode="auto">
          <a:xfrm>
            <a:off x="7637830" y="4070513"/>
            <a:ext cx="372062" cy="678707"/>
          </a:xfrm>
          <a:custGeom>
            <a:avLst/>
            <a:gdLst>
              <a:gd name="connsiteX0" fmla="*/ 100861 w 331432"/>
              <a:gd name="connsiteY0" fmla="*/ 94385 h 605345"/>
              <a:gd name="connsiteX1" fmla="*/ 146276 w 331432"/>
              <a:gd name="connsiteY1" fmla="*/ 139040 h 605345"/>
              <a:gd name="connsiteX2" fmla="*/ 100861 w 331432"/>
              <a:gd name="connsiteY2" fmla="*/ 183862 h 605345"/>
              <a:gd name="connsiteX3" fmla="*/ 55529 w 331432"/>
              <a:gd name="connsiteY3" fmla="*/ 139040 h 605345"/>
              <a:gd name="connsiteX4" fmla="*/ 100861 w 331432"/>
              <a:gd name="connsiteY4" fmla="*/ 94385 h 605345"/>
              <a:gd name="connsiteX5" fmla="*/ 56003 w 331432"/>
              <a:gd name="connsiteY5" fmla="*/ 401 h 605345"/>
              <a:gd name="connsiteX6" fmla="*/ 72195 w 331432"/>
              <a:gd name="connsiteY6" fmla="*/ 3601 h 605345"/>
              <a:gd name="connsiteX7" fmla="*/ 320971 w 331432"/>
              <a:gd name="connsiteY7" fmla="*/ 167349 h 605345"/>
              <a:gd name="connsiteX8" fmla="*/ 331109 w 331432"/>
              <a:gd name="connsiteY8" fmla="*/ 182828 h 605345"/>
              <a:gd name="connsiteX9" fmla="*/ 312508 w 331432"/>
              <a:gd name="connsiteY9" fmla="*/ 209352 h 605345"/>
              <a:gd name="connsiteX10" fmla="*/ 196625 w 331432"/>
              <a:gd name="connsiteY10" fmla="*/ 230187 h 605345"/>
              <a:gd name="connsiteX11" fmla="*/ 241118 w 331432"/>
              <a:gd name="connsiteY11" fmla="*/ 406903 h 605345"/>
              <a:gd name="connsiteX12" fmla="*/ 242207 w 331432"/>
              <a:gd name="connsiteY12" fmla="*/ 422968 h 605345"/>
              <a:gd name="connsiteX13" fmla="*/ 222013 w 331432"/>
              <a:gd name="connsiteY13" fmla="*/ 583034 h 605345"/>
              <a:gd name="connsiteX14" fmla="*/ 190843 w 331432"/>
              <a:gd name="connsiteY14" fmla="*/ 604956 h 605345"/>
              <a:gd name="connsiteX15" fmla="*/ 168471 w 331432"/>
              <a:gd name="connsiteY15" fmla="*/ 574248 h 605345"/>
              <a:gd name="connsiteX16" fmla="*/ 188162 w 331432"/>
              <a:gd name="connsiteY16" fmla="*/ 418282 h 605345"/>
              <a:gd name="connsiteX17" fmla="*/ 181375 w 331432"/>
              <a:gd name="connsiteY17" fmla="*/ 390922 h 605345"/>
              <a:gd name="connsiteX18" fmla="*/ 50661 w 331432"/>
              <a:gd name="connsiteY18" fmla="*/ 587803 h 605345"/>
              <a:gd name="connsiteX19" fmla="*/ 13625 w 331432"/>
              <a:gd name="connsiteY19" fmla="*/ 597760 h 605345"/>
              <a:gd name="connsiteX20" fmla="*/ 3654 w 331432"/>
              <a:gd name="connsiteY20" fmla="*/ 561195 h 605345"/>
              <a:gd name="connsiteX21" fmla="*/ 128419 w 331432"/>
              <a:gd name="connsiteY21" fmla="*/ 374271 h 605345"/>
              <a:gd name="connsiteX22" fmla="*/ 89875 w 331432"/>
              <a:gd name="connsiteY22" fmla="*/ 225166 h 605345"/>
              <a:gd name="connsiteX23" fmla="*/ 108728 w 331432"/>
              <a:gd name="connsiteY23" fmla="*/ 198307 h 605345"/>
              <a:gd name="connsiteX24" fmla="*/ 286114 w 331432"/>
              <a:gd name="connsiteY24" fmla="*/ 166345 h 605345"/>
              <a:gd name="connsiteX25" fmla="*/ 63062 w 331432"/>
              <a:gd name="connsiteY25" fmla="*/ 19081 h 605345"/>
              <a:gd name="connsiteX26" fmla="*/ 53510 w 331432"/>
              <a:gd name="connsiteY26" fmla="*/ 42677 h 605345"/>
              <a:gd name="connsiteX27" fmla="*/ 33987 w 331432"/>
              <a:gd name="connsiteY27" fmla="*/ 48701 h 605345"/>
              <a:gd name="connsiteX28" fmla="*/ 29629 w 331432"/>
              <a:gd name="connsiteY28" fmla="*/ 27615 h 605345"/>
              <a:gd name="connsiteX29" fmla="*/ 42198 w 331432"/>
              <a:gd name="connsiteY29" fmla="*/ 9375 h 605345"/>
              <a:gd name="connsiteX30" fmla="*/ 56003 w 331432"/>
              <a:gd name="connsiteY30" fmla="*/ 401 h 605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31432" h="605345">
                <a:moveTo>
                  <a:pt x="100861" y="94385"/>
                </a:moveTo>
                <a:cubicBezTo>
                  <a:pt x="125915" y="94385"/>
                  <a:pt x="146276" y="114371"/>
                  <a:pt x="146276" y="139040"/>
                </a:cubicBezTo>
                <a:cubicBezTo>
                  <a:pt x="146276" y="163876"/>
                  <a:pt x="125915" y="183862"/>
                  <a:pt x="100861" y="183862"/>
                </a:cubicBezTo>
                <a:cubicBezTo>
                  <a:pt x="75807" y="183862"/>
                  <a:pt x="55529" y="163876"/>
                  <a:pt x="55529" y="139040"/>
                </a:cubicBezTo>
                <a:cubicBezTo>
                  <a:pt x="55529" y="114371"/>
                  <a:pt x="75807" y="94385"/>
                  <a:pt x="100861" y="94385"/>
                </a:cubicBezTo>
                <a:close/>
                <a:moveTo>
                  <a:pt x="56003" y="401"/>
                </a:moveTo>
                <a:cubicBezTo>
                  <a:pt x="61428" y="-645"/>
                  <a:pt x="67252" y="338"/>
                  <a:pt x="72195" y="3601"/>
                </a:cubicBezTo>
                <a:lnTo>
                  <a:pt x="320971" y="167349"/>
                </a:lnTo>
                <a:cubicBezTo>
                  <a:pt x="321473" y="167767"/>
                  <a:pt x="329350" y="173206"/>
                  <a:pt x="331109" y="182828"/>
                </a:cubicBezTo>
                <a:cubicBezTo>
                  <a:pt x="333204" y="195295"/>
                  <a:pt x="324909" y="207177"/>
                  <a:pt x="312508" y="209352"/>
                </a:cubicBezTo>
                <a:lnTo>
                  <a:pt x="196625" y="230187"/>
                </a:lnTo>
                <a:lnTo>
                  <a:pt x="241118" y="406903"/>
                </a:lnTo>
                <a:cubicBezTo>
                  <a:pt x="242040" y="410585"/>
                  <a:pt x="242877" y="419119"/>
                  <a:pt x="242207" y="422968"/>
                </a:cubicBezTo>
                <a:lnTo>
                  <a:pt x="222013" y="583034"/>
                </a:lnTo>
                <a:cubicBezTo>
                  <a:pt x="219500" y="597593"/>
                  <a:pt x="205590" y="607466"/>
                  <a:pt x="190843" y="604956"/>
                </a:cubicBezTo>
                <a:cubicBezTo>
                  <a:pt x="176012" y="602529"/>
                  <a:pt x="166041" y="588807"/>
                  <a:pt x="168471" y="574248"/>
                </a:cubicBezTo>
                <a:lnTo>
                  <a:pt x="188162" y="418282"/>
                </a:lnTo>
                <a:lnTo>
                  <a:pt x="181375" y="390922"/>
                </a:lnTo>
                <a:cubicBezTo>
                  <a:pt x="180872" y="392260"/>
                  <a:pt x="50661" y="587803"/>
                  <a:pt x="50661" y="587803"/>
                </a:cubicBezTo>
                <a:cubicBezTo>
                  <a:pt x="43120" y="600605"/>
                  <a:pt x="26697" y="605123"/>
                  <a:pt x="13625" y="597760"/>
                </a:cubicBezTo>
                <a:cubicBezTo>
                  <a:pt x="638" y="590481"/>
                  <a:pt x="-3887" y="573997"/>
                  <a:pt x="3654" y="561195"/>
                </a:cubicBezTo>
                <a:lnTo>
                  <a:pt x="128419" y="374271"/>
                </a:lnTo>
                <a:lnTo>
                  <a:pt x="89875" y="225166"/>
                </a:lnTo>
                <a:cubicBezTo>
                  <a:pt x="87026" y="212866"/>
                  <a:pt x="96076" y="200316"/>
                  <a:pt x="108728" y="198307"/>
                </a:cubicBezTo>
                <a:lnTo>
                  <a:pt x="286114" y="166345"/>
                </a:lnTo>
                <a:lnTo>
                  <a:pt x="63062" y="19081"/>
                </a:lnTo>
                <a:lnTo>
                  <a:pt x="53510" y="42677"/>
                </a:lnTo>
                <a:cubicBezTo>
                  <a:pt x="48901" y="49872"/>
                  <a:pt x="41109" y="53387"/>
                  <a:pt x="33987" y="48701"/>
                </a:cubicBezTo>
                <a:cubicBezTo>
                  <a:pt x="26948" y="44099"/>
                  <a:pt x="24937" y="34811"/>
                  <a:pt x="29629" y="27615"/>
                </a:cubicBezTo>
                <a:lnTo>
                  <a:pt x="42198" y="9375"/>
                </a:lnTo>
                <a:cubicBezTo>
                  <a:pt x="45550" y="4522"/>
                  <a:pt x="50577" y="1447"/>
                  <a:pt x="56003" y="401"/>
                </a:cubicBezTo>
                <a:close/>
              </a:path>
            </a:pathLst>
          </a:custGeom>
          <a:solidFill>
            <a:schemeClr val="bg1"/>
          </a:solidFill>
          <a:ln>
            <a:noFill/>
          </a:ln>
          <a:extLst/>
        </p:spPr>
        <p:txBody>
          <a:bodyPr tIns="384750"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sz="1350" dirty="0">
              <a:solidFill>
                <a:srgbClr val="FFFFFF"/>
              </a:solidFill>
              <a:latin typeface="+mn-lt"/>
              <a:ea typeface="+mn-ea"/>
              <a:cs typeface="+mn-ea"/>
              <a:sym typeface="+mn-lt"/>
            </a:endParaRPr>
          </a:p>
        </p:txBody>
      </p:sp>
      <p:sp>
        <p:nvSpPr>
          <p:cNvPr id="38" name="KSO_Shape">
            <a:extLst>
              <a:ext uri="{FF2B5EF4-FFF2-40B4-BE49-F238E27FC236}">
                <a16:creationId xmlns:a16="http://schemas.microsoft.com/office/drawing/2014/main" xmlns="" id="{2408B710-5010-4F0F-B92B-135D08C3EF29}"/>
              </a:ext>
            </a:extLst>
          </p:cNvPr>
          <p:cNvSpPr/>
          <p:nvPr/>
        </p:nvSpPr>
        <p:spPr bwMode="auto">
          <a:xfrm>
            <a:off x="5897568" y="4103853"/>
            <a:ext cx="618648" cy="621291"/>
          </a:xfrm>
          <a:custGeom>
            <a:avLst/>
            <a:gdLst>
              <a:gd name="connsiteX0" fmla="*/ 105858 w 606580"/>
              <a:gd name="connsiteY0" fmla="*/ 138131 h 605663"/>
              <a:gd name="connsiteX1" fmla="*/ 45824 w 606580"/>
              <a:gd name="connsiteY1" fmla="*/ 302759 h 605663"/>
              <a:gd name="connsiteX2" fmla="*/ 303218 w 606580"/>
              <a:gd name="connsiteY2" fmla="*/ 559909 h 605663"/>
              <a:gd name="connsiteX3" fmla="*/ 468240 w 606580"/>
              <a:gd name="connsiteY3" fmla="*/ 499965 h 605663"/>
              <a:gd name="connsiteX4" fmla="*/ 337150 w 606580"/>
              <a:gd name="connsiteY4" fmla="*/ 369074 h 605663"/>
              <a:gd name="connsiteX5" fmla="*/ 138920 w 606580"/>
              <a:gd name="connsiteY5" fmla="*/ 369074 h 605663"/>
              <a:gd name="connsiteX6" fmla="*/ 125289 w 606580"/>
              <a:gd name="connsiteY6" fmla="*/ 355318 h 605663"/>
              <a:gd name="connsiteX7" fmla="*/ 125289 w 606580"/>
              <a:gd name="connsiteY7" fmla="*/ 309854 h 605663"/>
              <a:gd name="connsiteX8" fmla="*/ 138920 w 606580"/>
              <a:gd name="connsiteY8" fmla="*/ 296099 h 605663"/>
              <a:gd name="connsiteX9" fmla="*/ 264065 w 606580"/>
              <a:gd name="connsiteY9" fmla="*/ 296099 h 605663"/>
              <a:gd name="connsiteX10" fmla="*/ 454034 w 606580"/>
              <a:gd name="connsiteY10" fmla="*/ 131478 h 605663"/>
              <a:gd name="connsiteX11" fmla="*/ 455341 w 606580"/>
              <a:gd name="connsiteY11" fmla="*/ 132347 h 605663"/>
              <a:gd name="connsiteX12" fmla="*/ 450986 w 606580"/>
              <a:gd name="connsiteY12" fmla="*/ 169558 h 605663"/>
              <a:gd name="connsiteX13" fmla="*/ 472180 w 606580"/>
              <a:gd name="connsiteY13" fmla="*/ 193593 h 605663"/>
              <a:gd name="connsiteX14" fmla="*/ 455776 w 606580"/>
              <a:gd name="connsiteY14" fmla="*/ 228198 h 605663"/>
              <a:gd name="connsiteX15" fmla="*/ 456066 w 606580"/>
              <a:gd name="connsiteY15" fmla="*/ 224288 h 605663"/>
              <a:gd name="connsiteX16" fmla="*/ 460421 w 606580"/>
              <a:gd name="connsiteY16" fmla="*/ 213429 h 605663"/>
              <a:gd name="connsiteX17" fmla="*/ 454179 w 606580"/>
              <a:gd name="connsiteY17" fmla="*/ 191855 h 605663"/>
              <a:gd name="connsiteX18" fmla="*/ 449098 w 606580"/>
              <a:gd name="connsiteY18" fmla="*/ 185050 h 605663"/>
              <a:gd name="connsiteX19" fmla="*/ 439082 w 606580"/>
              <a:gd name="connsiteY19" fmla="*/ 163477 h 605663"/>
              <a:gd name="connsiteX20" fmla="*/ 444744 w 606580"/>
              <a:gd name="connsiteY20" fmla="*/ 141324 h 605663"/>
              <a:gd name="connsiteX21" fmla="*/ 451276 w 606580"/>
              <a:gd name="connsiteY21" fmla="*/ 133795 h 605663"/>
              <a:gd name="connsiteX22" fmla="*/ 454034 w 606580"/>
              <a:gd name="connsiteY22" fmla="*/ 131478 h 605663"/>
              <a:gd name="connsiteX23" fmla="*/ 398644 w 606580"/>
              <a:gd name="connsiteY23" fmla="*/ 94138 h 605663"/>
              <a:gd name="connsiteX24" fmla="*/ 399804 w 606580"/>
              <a:gd name="connsiteY24" fmla="*/ 96455 h 605663"/>
              <a:gd name="connsiteX25" fmla="*/ 383125 w 606580"/>
              <a:gd name="connsiteY25" fmla="*/ 135263 h 605663"/>
              <a:gd name="connsiteX26" fmla="*/ 401400 w 606580"/>
              <a:gd name="connsiteY26" fmla="*/ 178270 h 605663"/>
              <a:gd name="connsiteX27" fmla="*/ 415323 w 606580"/>
              <a:gd name="connsiteY27" fmla="*/ 190869 h 605663"/>
              <a:gd name="connsiteX28" fmla="*/ 436353 w 606580"/>
              <a:gd name="connsiteY28" fmla="*/ 230256 h 605663"/>
              <a:gd name="connsiteX29" fmla="*/ 417933 w 606580"/>
              <a:gd name="connsiteY29" fmla="*/ 269209 h 605663"/>
              <a:gd name="connsiteX30" fmla="*/ 400239 w 606580"/>
              <a:gd name="connsiteY30" fmla="*/ 277029 h 605663"/>
              <a:gd name="connsiteX31" fmla="*/ 398644 w 606580"/>
              <a:gd name="connsiteY31" fmla="*/ 273988 h 605663"/>
              <a:gd name="connsiteX32" fmla="*/ 403865 w 606580"/>
              <a:gd name="connsiteY32" fmla="*/ 264720 h 605663"/>
              <a:gd name="connsiteX33" fmla="*/ 410247 w 606580"/>
              <a:gd name="connsiteY33" fmla="*/ 241406 h 605663"/>
              <a:gd name="connsiteX34" fmla="*/ 403575 w 606580"/>
              <a:gd name="connsiteY34" fmla="*/ 218816 h 605663"/>
              <a:gd name="connsiteX35" fmla="*/ 389507 w 606580"/>
              <a:gd name="connsiteY35" fmla="*/ 197530 h 605663"/>
              <a:gd name="connsiteX36" fmla="*/ 369637 w 606580"/>
              <a:gd name="connsiteY36" fmla="*/ 139607 h 605663"/>
              <a:gd name="connsiteX37" fmla="*/ 382110 w 606580"/>
              <a:gd name="connsiteY37" fmla="*/ 110356 h 605663"/>
              <a:gd name="connsiteX38" fmla="*/ 392117 w 606580"/>
              <a:gd name="connsiteY38" fmla="*/ 99061 h 605663"/>
              <a:gd name="connsiteX39" fmla="*/ 397194 w 606580"/>
              <a:gd name="connsiteY39" fmla="*/ 94862 h 605663"/>
              <a:gd name="connsiteX40" fmla="*/ 398644 w 606580"/>
              <a:gd name="connsiteY40" fmla="*/ 94138 h 605663"/>
              <a:gd name="connsiteX41" fmla="*/ 303218 w 606580"/>
              <a:gd name="connsiteY41" fmla="*/ 45754 h 605663"/>
              <a:gd name="connsiteX42" fmla="*/ 138340 w 606580"/>
              <a:gd name="connsiteY42" fmla="*/ 105698 h 605663"/>
              <a:gd name="connsiteX43" fmla="*/ 329030 w 606580"/>
              <a:gd name="connsiteY43" fmla="*/ 296099 h 605663"/>
              <a:gd name="connsiteX44" fmla="*/ 359482 w 606580"/>
              <a:gd name="connsiteY44" fmla="*/ 296099 h 605663"/>
              <a:gd name="connsiteX45" fmla="*/ 359482 w 606580"/>
              <a:gd name="connsiteY45" fmla="*/ 326505 h 605663"/>
              <a:gd name="connsiteX46" fmla="*/ 379348 w 606580"/>
              <a:gd name="connsiteY46" fmla="*/ 346341 h 605663"/>
              <a:gd name="connsiteX47" fmla="*/ 379348 w 606580"/>
              <a:gd name="connsiteY47" fmla="*/ 296099 h 605663"/>
              <a:gd name="connsiteX48" fmla="*/ 422997 w 606580"/>
              <a:gd name="connsiteY48" fmla="*/ 296099 h 605663"/>
              <a:gd name="connsiteX49" fmla="*/ 436773 w 606580"/>
              <a:gd name="connsiteY49" fmla="*/ 309854 h 605663"/>
              <a:gd name="connsiteX50" fmla="*/ 436773 w 606580"/>
              <a:gd name="connsiteY50" fmla="*/ 355318 h 605663"/>
              <a:gd name="connsiteX51" fmla="*/ 422997 w 606580"/>
              <a:gd name="connsiteY51" fmla="*/ 369074 h 605663"/>
              <a:gd name="connsiteX52" fmla="*/ 402115 w 606580"/>
              <a:gd name="connsiteY52" fmla="*/ 369074 h 605663"/>
              <a:gd name="connsiteX53" fmla="*/ 500722 w 606580"/>
              <a:gd name="connsiteY53" fmla="*/ 467532 h 605663"/>
              <a:gd name="connsiteX54" fmla="*/ 560757 w 606580"/>
              <a:gd name="connsiteY54" fmla="*/ 302759 h 605663"/>
              <a:gd name="connsiteX55" fmla="*/ 303218 w 606580"/>
              <a:gd name="connsiteY55" fmla="*/ 45754 h 605663"/>
              <a:gd name="connsiteX56" fmla="*/ 303218 w 606580"/>
              <a:gd name="connsiteY56" fmla="*/ 0 h 605663"/>
              <a:gd name="connsiteX57" fmla="*/ 606580 w 606580"/>
              <a:gd name="connsiteY57" fmla="*/ 302759 h 605663"/>
              <a:gd name="connsiteX58" fmla="*/ 303218 w 606580"/>
              <a:gd name="connsiteY58" fmla="*/ 605663 h 605663"/>
              <a:gd name="connsiteX59" fmla="*/ 0 w 606580"/>
              <a:gd name="connsiteY59" fmla="*/ 302759 h 605663"/>
              <a:gd name="connsiteX60" fmla="*/ 303218 w 606580"/>
              <a:gd name="connsiteY60" fmla="*/ 0 h 605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606580" h="605663">
                <a:moveTo>
                  <a:pt x="105858" y="138131"/>
                </a:moveTo>
                <a:cubicBezTo>
                  <a:pt x="68445" y="182727"/>
                  <a:pt x="45824" y="240209"/>
                  <a:pt x="45824" y="302759"/>
                </a:cubicBezTo>
                <a:cubicBezTo>
                  <a:pt x="45824" y="444510"/>
                  <a:pt x="161397" y="559909"/>
                  <a:pt x="303218" y="559909"/>
                </a:cubicBezTo>
                <a:cubicBezTo>
                  <a:pt x="366007" y="559909"/>
                  <a:pt x="423577" y="537321"/>
                  <a:pt x="468240" y="499965"/>
                </a:cubicBezTo>
                <a:lnTo>
                  <a:pt x="337150" y="369074"/>
                </a:lnTo>
                <a:lnTo>
                  <a:pt x="138920" y="369074"/>
                </a:lnTo>
                <a:cubicBezTo>
                  <a:pt x="131380" y="369074"/>
                  <a:pt x="125289" y="362992"/>
                  <a:pt x="125289" y="355318"/>
                </a:cubicBezTo>
                <a:lnTo>
                  <a:pt x="125289" y="309854"/>
                </a:lnTo>
                <a:cubicBezTo>
                  <a:pt x="125289" y="302180"/>
                  <a:pt x="131380" y="296099"/>
                  <a:pt x="138920" y="296099"/>
                </a:cubicBezTo>
                <a:lnTo>
                  <a:pt x="264065" y="296099"/>
                </a:lnTo>
                <a:close/>
                <a:moveTo>
                  <a:pt x="454034" y="131478"/>
                </a:moveTo>
                <a:cubicBezTo>
                  <a:pt x="454760" y="130899"/>
                  <a:pt x="456066" y="131623"/>
                  <a:pt x="455341" y="132347"/>
                </a:cubicBezTo>
                <a:cubicBezTo>
                  <a:pt x="446195" y="142627"/>
                  <a:pt x="443292" y="157830"/>
                  <a:pt x="450986" y="169558"/>
                </a:cubicBezTo>
                <a:cubicBezTo>
                  <a:pt x="456937" y="178680"/>
                  <a:pt x="467389" y="183602"/>
                  <a:pt x="472180" y="193593"/>
                </a:cubicBezTo>
                <a:cubicBezTo>
                  <a:pt x="478857" y="207203"/>
                  <a:pt x="471454" y="225157"/>
                  <a:pt x="455776" y="228198"/>
                </a:cubicBezTo>
                <a:cubicBezTo>
                  <a:pt x="452873" y="228632"/>
                  <a:pt x="455486" y="225157"/>
                  <a:pt x="456066" y="224288"/>
                </a:cubicBezTo>
                <a:cubicBezTo>
                  <a:pt x="457953" y="220813"/>
                  <a:pt x="459695" y="217338"/>
                  <a:pt x="460421" y="213429"/>
                </a:cubicBezTo>
                <a:cubicBezTo>
                  <a:pt x="462018" y="206045"/>
                  <a:pt x="458389" y="197937"/>
                  <a:pt x="454179" y="191855"/>
                </a:cubicBezTo>
                <a:cubicBezTo>
                  <a:pt x="452582" y="189394"/>
                  <a:pt x="450840" y="187367"/>
                  <a:pt x="449098" y="185050"/>
                </a:cubicBezTo>
                <a:cubicBezTo>
                  <a:pt x="444018" y="178824"/>
                  <a:pt x="440098" y="171585"/>
                  <a:pt x="439082" y="163477"/>
                </a:cubicBezTo>
                <a:cubicBezTo>
                  <a:pt x="438211" y="155658"/>
                  <a:pt x="440389" y="147839"/>
                  <a:pt x="444744" y="141324"/>
                </a:cubicBezTo>
                <a:cubicBezTo>
                  <a:pt x="446631" y="138573"/>
                  <a:pt x="448808" y="136111"/>
                  <a:pt x="451276" y="133795"/>
                </a:cubicBezTo>
                <a:cubicBezTo>
                  <a:pt x="452147" y="132926"/>
                  <a:pt x="453163" y="132202"/>
                  <a:pt x="454034" y="131478"/>
                </a:cubicBezTo>
                <a:close/>
                <a:moveTo>
                  <a:pt x="398644" y="94138"/>
                </a:moveTo>
                <a:cubicBezTo>
                  <a:pt x="399804" y="93993"/>
                  <a:pt x="400529" y="95586"/>
                  <a:pt x="399804" y="96455"/>
                </a:cubicBezTo>
                <a:cubicBezTo>
                  <a:pt x="390667" y="106881"/>
                  <a:pt x="383995" y="121361"/>
                  <a:pt x="383125" y="135263"/>
                </a:cubicBezTo>
                <a:cubicBezTo>
                  <a:pt x="381965" y="151916"/>
                  <a:pt x="389942" y="166686"/>
                  <a:pt x="401400" y="178270"/>
                </a:cubicBezTo>
                <a:cubicBezTo>
                  <a:pt x="405751" y="182759"/>
                  <a:pt x="410827" y="186524"/>
                  <a:pt x="415323" y="190869"/>
                </a:cubicBezTo>
                <a:cubicBezTo>
                  <a:pt x="426491" y="201584"/>
                  <a:pt x="435483" y="214183"/>
                  <a:pt x="436353" y="230256"/>
                </a:cubicBezTo>
                <a:cubicBezTo>
                  <a:pt x="437223" y="245461"/>
                  <a:pt x="430261" y="260231"/>
                  <a:pt x="417933" y="269209"/>
                </a:cubicBezTo>
                <a:cubicBezTo>
                  <a:pt x="412857" y="272974"/>
                  <a:pt x="406621" y="276160"/>
                  <a:pt x="400239" y="277029"/>
                </a:cubicBezTo>
                <a:cubicBezTo>
                  <a:pt x="397919" y="277463"/>
                  <a:pt x="397629" y="275725"/>
                  <a:pt x="398644" y="273988"/>
                </a:cubicBezTo>
                <a:cubicBezTo>
                  <a:pt x="400529" y="270947"/>
                  <a:pt x="402270" y="267906"/>
                  <a:pt x="403865" y="264720"/>
                </a:cubicBezTo>
                <a:cubicBezTo>
                  <a:pt x="407636" y="257480"/>
                  <a:pt x="410537" y="249515"/>
                  <a:pt x="410247" y="241406"/>
                </a:cubicBezTo>
                <a:cubicBezTo>
                  <a:pt x="409957" y="233442"/>
                  <a:pt x="406911" y="225912"/>
                  <a:pt x="403575" y="218816"/>
                </a:cubicBezTo>
                <a:cubicBezTo>
                  <a:pt x="399804" y="210852"/>
                  <a:pt x="395018" y="204046"/>
                  <a:pt x="389507" y="197530"/>
                </a:cubicBezTo>
                <a:cubicBezTo>
                  <a:pt x="375873" y="181311"/>
                  <a:pt x="366446" y="161183"/>
                  <a:pt x="369637" y="139607"/>
                </a:cubicBezTo>
                <a:cubicBezTo>
                  <a:pt x="371232" y="129036"/>
                  <a:pt x="375728" y="118900"/>
                  <a:pt x="382110" y="110356"/>
                </a:cubicBezTo>
                <a:cubicBezTo>
                  <a:pt x="385156" y="106302"/>
                  <a:pt x="388491" y="102537"/>
                  <a:pt x="392117" y="99061"/>
                </a:cubicBezTo>
                <a:cubicBezTo>
                  <a:pt x="393858" y="97613"/>
                  <a:pt x="395453" y="96165"/>
                  <a:pt x="397194" y="94862"/>
                </a:cubicBezTo>
                <a:cubicBezTo>
                  <a:pt x="397629" y="94572"/>
                  <a:pt x="398064" y="94138"/>
                  <a:pt x="398644" y="94138"/>
                </a:cubicBezTo>
                <a:close/>
                <a:moveTo>
                  <a:pt x="303218" y="45754"/>
                </a:moveTo>
                <a:cubicBezTo>
                  <a:pt x="240573" y="45754"/>
                  <a:pt x="183004" y="68342"/>
                  <a:pt x="138340" y="105698"/>
                </a:cubicBezTo>
                <a:lnTo>
                  <a:pt x="329030" y="296099"/>
                </a:lnTo>
                <a:lnTo>
                  <a:pt x="359482" y="296099"/>
                </a:lnTo>
                <a:lnTo>
                  <a:pt x="359482" y="326505"/>
                </a:lnTo>
                <a:lnTo>
                  <a:pt x="379348" y="346341"/>
                </a:lnTo>
                <a:lnTo>
                  <a:pt x="379348" y="296099"/>
                </a:lnTo>
                <a:lnTo>
                  <a:pt x="422997" y="296099"/>
                </a:lnTo>
                <a:cubicBezTo>
                  <a:pt x="430682" y="296099"/>
                  <a:pt x="436773" y="302180"/>
                  <a:pt x="436773" y="309854"/>
                </a:cubicBezTo>
                <a:lnTo>
                  <a:pt x="436773" y="355318"/>
                </a:lnTo>
                <a:cubicBezTo>
                  <a:pt x="436773" y="362992"/>
                  <a:pt x="430682" y="369074"/>
                  <a:pt x="422997" y="369074"/>
                </a:cubicBezTo>
                <a:lnTo>
                  <a:pt x="402115" y="369074"/>
                </a:lnTo>
                <a:lnTo>
                  <a:pt x="500722" y="467532"/>
                </a:lnTo>
                <a:cubicBezTo>
                  <a:pt x="538135" y="422936"/>
                  <a:pt x="560757" y="365454"/>
                  <a:pt x="560757" y="302759"/>
                </a:cubicBezTo>
                <a:cubicBezTo>
                  <a:pt x="560757" y="161153"/>
                  <a:pt x="445183" y="45754"/>
                  <a:pt x="303218" y="45754"/>
                </a:cubicBezTo>
                <a:close/>
                <a:moveTo>
                  <a:pt x="303218" y="0"/>
                </a:moveTo>
                <a:cubicBezTo>
                  <a:pt x="470560" y="0"/>
                  <a:pt x="606580" y="135814"/>
                  <a:pt x="606580" y="302759"/>
                </a:cubicBezTo>
                <a:cubicBezTo>
                  <a:pt x="606580" y="469849"/>
                  <a:pt x="470560" y="605663"/>
                  <a:pt x="303218" y="605663"/>
                </a:cubicBezTo>
                <a:cubicBezTo>
                  <a:pt x="136020" y="605663"/>
                  <a:pt x="0" y="469849"/>
                  <a:pt x="0" y="302759"/>
                </a:cubicBezTo>
                <a:cubicBezTo>
                  <a:pt x="0" y="135814"/>
                  <a:pt x="136020" y="0"/>
                  <a:pt x="303218" y="0"/>
                </a:cubicBezTo>
                <a:close/>
              </a:path>
            </a:pathLst>
          </a:cu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buFont typeface="Arial" panose="020B0604020202020204" pitchFamily="34" charset="0"/>
              <a:defRPr kern="1200">
                <a:solidFill>
                  <a:schemeClr val="lt1"/>
                </a:solidFill>
                <a:latin typeface="+mn-lt"/>
                <a:ea typeface="+mn-ea"/>
                <a:cs typeface="+mn-cs"/>
              </a:defRPr>
            </a:lvl1pPr>
            <a:lvl2pPr marL="457200" algn="l" rtl="0" eaLnBrk="0" fontAlgn="base" hangingPunct="0">
              <a:spcBef>
                <a:spcPct val="0"/>
              </a:spcBef>
              <a:spcAft>
                <a:spcPct val="0"/>
              </a:spcAft>
              <a:buFont typeface="Arial" panose="020B0604020202020204" pitchFamily="34" charset="0"/>
              <a:defRPr kern="1200">
                <a:solidFill>
                  <a:schemeClr val="lt1"/>
                </a:solidFill>
                <a:latin typeface="+mn-lt"/>
                <a:ea typeface="+mn-ea"/>
                <a:cs typeface="+mn-cs"/>
              </a:defRPr>
            </a:lvl2pPr>
            <a:lvl3pPr marL="914400" algn="l" rtl="0" eaLnBrk="0" fontAlgn="base" hangingPunct="0">
              <a:spcBef>
                <a:spcPct val="0"/>
              </a:spcBef>
              <a:spcAft>
                <a:spcPct val="0"/>
              </a:spcAft>
              <a:buFont typeface="Arial" panose="020B0604020202020204" pitchFamily="34" charset="0"/>
              <a:defRPr kern="1200">
                <a:solidFill>
                  <a:schemeClr val="lt1"/>
                </a:solidFill>
                <a:latin typeface="+mn-lt"/>
                <a:ea typeface="+mn-ea"/>
                <a:cs typeface="+mn-cs"/>
              </a:defRPr>
            </a:lvl3pPr>
            <a:lvl4pPr marL="1371600" algn="l" rtl="0" eaLnBrk="0" fontAlgn="base" hangingPunct="0">
              <a:spcBef>
                <a:spcPct val="0"/>
              </a:spcBef>
              <a:spcAft>
                <a:spcPct val="0"/>
              </a:spcAft>
              <a:buFont typeface="Arial" panose="020B0604020202020204" pitchFamily="34" charset="0"/>
              <a:defRPr kern="1200">
                <a:solidFill>
                  <a:schemeClr val="lt1"/>
                </a:solidFill>
                <a:latin typeface="+mn-lt"/>
                <a:ea typeface="+mn-ea"/>
                <a:cs typeface="+mn-cs"/>
              </a:defRPr>
            </a:lvl4pPr>
            <a:lvl5pPr marL="1828800" algn="l" rtl="0" eaLnBrk="0" fontAlgn="base" hangingPunct="0">
              <a:spcBef>
                <a:spcPct val="0"/>
              </a:spcBef>
              <a:spcAft>
                <a:spcPct val="0"/>
              </a:spcAft>
              <a:buFont typeface="Arial" panose="020B0604020202020204" pitchFamily="34" charset="0"/>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cs typeface="+mn-ea"/>
              <a:sym typeface="+mn-lt"/>
            </a:endParaRPr>
          </a:p>
        </p:txBody>
      </p:sp>
      <p:sp>
        <p:nvSpPr>
          <p:cNvPr id="30" name="KSO_Shape">
            <a:extLst>
              <a:ext uri="{FF2B5EF4-FFF2-40B4-BE49-F238E27FC236}">
                <a16:creationId xmlns:a16="http://schemas.microsoft.com/office/drawing/2014/main" xmlns="" id="{6E90847F-08F8-4AE5-BD4E-8E5586E8D2FF}"/>
              </a:ext>
            </a:extLst>
          </p:cNvPr>
          <p:cNvSpPr/>
          <p:nvPr/>
        </p:nvSpPr>
        <p:spPr bwMode="auto">
          <a:xfrm>
            <a:off x="7508833" y="2549407"/>
            <a:ext cx="519551" cy="519553"/>
          </a:xfrm>
          <a:custGeom>
            <a:avLst/>
            <a:gdLst>
              <a:gd name="connsiteX0" fmla="*/ 173651 w 607592"/>
              <a:gd name="connsiteY0" fmla="*/ 349403 h 606756"/>
              <a:gd name="connsiteX1" fmla="*/ 204807 w 607592"/>
              <a:gd name="connsiteY1" fmla="*/ 402191 h 606756"/>
              <a:gd name="connsiteX2" fmla="*/ 257772 w 607592"/>
              <a:gd name="connsiteY2" fmla="*/ 433384 h 606756"/>
              <a:gd name="connsiteX3" fmla="*/ 219584 w 607592"/>
              <a:gd name="connsiteY3" fmla="*/ 471509 h 606756"/>
              <a:gd name="connsiteX4" fmla="*/ 219584 w 607592"/>
              <a:gd name="connsiteY4" fmla="*/ 471598 h 606756"/>
              <a:gd name="connsiteX5" fmla="*/ 219495 w 607592"/>
              <a:gd name="connsiteY5" fmla="*/ 583573 h 606756"/>
              <a:gd name="connsiteX6" fmla="*/ 107333 w 607592"/>
              <a:gd name="connsiteY6" fmla="*/ 583484 h 606756"/>
              <a:gd name="connsiteX7" fmla="*/ 84367 w 607592"/>
              <a:gd name="connsiteY7" fmla="*/ 522520 h 606756"/>
              <a:gd name="connsiteX8" fmla="*/ 23301 w 607592"/>
              <a:gd name="connsiteY8" fmla="*/ 499503 h 606756"/>
              <a:gd name="connsiteX9" fmla="*/ 23301 w 607592"/>
              <a:gd name="connsiteY9" fmla="*/ 387439 h 606756"/>
              <a:gd name="connsiteX10" fmla="*/ 135463 w 607592"/>
              <a:gd name="connsiteY10" fmla="*/ 387439 h 606756"/>
              <a:gd name="connsiteX11" fmla="*/ 429134 w 607592"/>
              <a:gd name="connsiteY11" fmla="*/ 79185 h 606756"/>
              <a:gd name="connsiteX12" fmla="*/ 359025 w 607592"/>
              <a:gd name="connsiteY12" fmla="*/ 108179 h 606756"/>
              <a:gd name="connsiteX13" fmla="*/ 359025 w 607592"/>
              <a:gd name="connsiteY13" fmla="*/ 136173 h 606756"/>
              <a:gd name="connsiteX14" fmla="*/ 387064 w 607592"/>
              <a:gd name="connsiteY14" fmla="*/ 136173 h 606756"/>
              <a:gd name="connsiteX15" fmla="*/ 471270 w 607592"/>
              <a:gd name="connsiteY15" fmla="*/ 136173 h 606756"/>
              <a:gd name="connsiteX16" fmla="*/ 499309 w 607592"/>
              <a:gd name="connsiteY16" fmla="*/ 136173 h 606756"/>
              <a:gd name="connsiteX17" fmla="*/ 499309 w 607592"/>
              <a:gd name="connsiteY17" fmla="*/ 108179 h 606756"/>
              <a:gd name="connsiteX18" fmla="*/ 429134 w 607592"/>
              <a:gd name="connsiteY18" fmla="*/ 79185 h 606756"/>
              <a:gd name="connsiteX19" fmla="*/ 429167 w 607592"/>
              <a:gd name="connsiteY19" fmla="*/ 0 h 606756"/>
              <a:gd name="connsiteX20" fmla="*/ 555387 w 607592"/>
              <a:gd name="connsiteY20" fmla="*/ 52190 h 606756"/>
              <a:gd name="connsiteX21" fmla="*/ 555387 w 607592"/>
              <a:gd name="connsiteY21" fmla="*/ 304229 h 606756"/>
              <a:gd name="connsiteX22" fmla="*/ 317456 w 607592"/>
              <a:gd name="connsiteY22" fmla="*/ 402609 h 606756"/>
              <a:gd name="connsiteX23" fmla="*/ 232806 w 607592"/>
              <a:gd name="connsiteY23" fmla="*/ 374170 h 606756"/>
              <a:gd name="connsiteX24" fmla="*/ 302947 w 607592"/>
              <a:gd name="connsiteY24" fmla="*/ 52190 h 606756"/>
              <a:gd name="connsiteX25" fmla="*/ 429167 w 607592"/>
              <a:gd name="connsiteY25" fmla="*/ 0 h 606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07592" h="606756">
                <a:moveTo>
                  <a:pt x="173651" y="349403"/>
                </a:moveTo>
                <a:cubicBezTo>
                  <a:pt x="180327" y="370198"/>
                  <a:pt x="190653" y="388061"/>
                  <a:pt x="204807" y="402191"/>
                </a:cubicBezTo>
                <a:cubicBezTo>
                  <a:pt x="219139" y="416499"/>
                  <a:pt x="237031" y="426808"/>
                  <a:pt x="257772" y="433384"/>
                </a:cubicBezTo>
                <a:lnTo>
                  <a:pt x="219584" y="471509"/>
                </a:lnTo>
                <a:cubicBezTo>
                  <a:pt x="219584" y="471509"/>
                  <a:pt x="219584" y="471598"/>
                  <a:pt x="219584" y="471598"/>
                </a:cubicBezTo>
                <a:cubicBezTo>
                  <a:pt x="250651" y="502524"/>
                  <a:pt x="250473" y="552735"/>
                  <a:pt x="219495" y="583573"/>
                </a:cubicBezTo>
                <a:cubicBezTo>
                  <a:pt x="188784" y="614410"/>
                  <a:pt x="138311" y="614588"/>
                  <a:pt x="107333" y="583484"/>
                </a:cubicBezTo>
                <a:cubicBezTo>
                  <a:pt x="90598" y="566777"/>
                  <a:pt x="82943" y="544382"/>
                  <a:pt x="84367" y="522520"/>
                </a:cubicBezTo>
                <a:cubicBezTo>
                  <a:pt x="62380" y="523942"/>
                  <a:pt x="40036" y="516210"/>
                  <a:pt x="23301" y="499503"/>
                </a:cubicBezTo>
                <a:cubicBezTo>
                  <a:pt x="-7766" y="468576"/>
                  <a:pt x="-7766" y="418365"/>
                  <a:pt x="23301" y="387439"/>
                </a:cubicBezTo>
                <a:cubicBezTo>
                  <a:pt x="54190" y="356513"/>
                  <a:pt x="104485" y="356601"/>
                  <a:pt x="135463" y="387439"/>
                </a:cubicBezTo>
                <a:close/>
                <a:moveTo>
                  <a:pt x="429134" y="79185"/>
                </a:moveTo>
                <a:cubicBezTo>
                  <a:pt x="403732" y="79185"/>
                  <a:pt x="378341" y="88849"/>
                  <a:pt x="359025" y="108179"/>
                </a:cubicBezTo>
                <a:cubicBezTo>
                  <a:pt x="351281" y="115911"/>
                  <a:pt x="351281" y="128441"/>
                  <a:pt x="359025" y="136173"/>
                </a:cubicBezTo>
                <a:cubicBezTo>
                  <a:pt x="366769" y="143905"/>
                  <a:pt x="379320" y="143905"/>
                  <a:pt x="387064" y="136173"/>
                </a:cubicBezTo>
                <a:cubicBezTo>
                  <a:pt x="410296" y="112978"/>
                  <a:pt x="448038" y="112978"/>
                  <a:pt x="471270" y="136173"/>
                </a:cubicBezTo>
                <a:cubicBezTo>
                  <a:pt x="479014" y="143905"/>
                  <a:pt x="491565" y="143905"/>
                  <a:pt x="499309" y="136173"/>
                </a:cubicBezTo>
                <a:cubicBezTo>
                  <a:pt x="507053" y="128441"/>
                  <a:pt x="507053" y="115911"/>
                  <a:pt x="499309" y="108179"/>
                </a:cubicBezTo>
                <a:cubicBezTo>
                  <a:pt x="479949" y="88849"/>
                  <a:pt x="454536" y="79185"/>
                  <a:pt x="429134" y="79185"/>
                </a:cubicBezTo>
                <a:close/>
                <a:moveTo>
                  <a:pt x="429167" y="0"/>
                </a:moveTo>
                <a:cubicBezTo>
                  <a:pt x="474875" y="0"/>
                  <a:pt x="520583" y="17397"/>
                  <a:pt x="555387" y="52190"/>
                </a:cubicBezTo>
                <a:cubicBezTo>
                  <a:pt x="624994" y="121687"/>
                  <a:pt x="624994" y="234731"/>
                  <a:pt x="555387" y="304229"/>
                </a:cubicBezTo>
                <a:cubicBezTo>
                  <a:pt x="504115" y="355507"/>
                  <a:pt x="398547" y="402609"/>
                  <a:pt x="317456" y="402609"/>
                </a:cubicBezTo>
                <a:cubicBezTo>
                  <a:pt x="286925" y="402609"/>
                  <a:pt x="254525" y="395855"/>
                  <a:pt x="232806" y="374170"/>
                </a:cubicBezTo>
                <a:cubicBezTo>
                  <a:pt x="164978" y="306450"/>
                  <a:pt x="230491" y="124442"/>
                  <a:pt x="302947" y="52190"/>
                </a:cubicBezTo>
                <a:cubicBezTo>
                  <a:pt x="337751" y="17397"/>
                  <a:pt x="383459" y="0"/>
                  <a:pt x="4291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buFont typeface="Arial" panose="020B0604020202020204" pitchFamily="34" charset="0"/>
              <a:defRPr kern="1200">
                <a:solidFill>
                  <a:schemeClr val="lt1"/>
                </a:solidFill>
                <a:latin typeface="+mn-lt"/>
                <a:ea typeface="+mn-ea"/>
                <a:cs typeface="+mn-cs"/>
              </a:defRPr>
            </a:lvl1pPr>
            <a:lvl2pPr marL="457200" algn="l" rtl="0" eaLnBrk="0" fontAlgn="base" hangingPunct="0">
              <a:spcBef>
                <a:spcPct val="0"/>
              </a:spcBef>
              <a:spcAft>
                <a:spcPct val="0"/>
              </a:spcAft>
              <a:buFont typeface="Arial" panose="020B0604020202020204" pitchFamily="34" charset="0"/>
              <a:defRPr kern="1200">
                <a:solidFill>
                  <a:schemeClr val="lt1"/>
                </a:solidFill>
                <a:latin typeface="+mn-lt"/>
                <a:ea typeface="+mn-ea"/>
                <a:cs typeface="+mn-cs"/>
              </a:defRPr>
            </a:lvl2pPr>
            <a:lvl3pPr marL="914400" algn="l" rtl="0" eaLnBrk="0" fontAlgn="base" hangingPunct="0">
              <a:spcBef>
                <a:spcPct val="0"/>
              </a:spcBef>
              <a:spcAft>
                <a:spcPct val="0"/>
              </a:spcAft>
              <a:buFont typeface="Arial" panose="020B0604020202020204" pitchFamily="34" charset="0"/>
              <a:defRPr kern="1200">
                <a:solidFill>
                  <a:schemeClr val="lt1"/>
                </a:solidFill>
                <a:latin typeface="+mn-lt"/>
                <a:ea typeface="+mn-ea"/>
                <a:cs typeface="+mn-cs"/>
              </a:defRPr>
            </a:lvl3pPr>
            <a:lvl4pPr marL="1371600" algn="l" rtl="0" eaLnBrk="0" fontAlgn="base" hangingPunct="0">
              <a:spcBef>
                <a:spcPct val="0"/>
              </a:spcBef>
              <a:spcAft>
                <a:spcPct val="0"/>
              </a:spcAft>
              <a:buFont typeface="Arial" panose="020B0604020202020204" pitchFamily="34" charset="0"/>
              <a:defRPr kern="1200">
                <a:solidFill>
                  <a:schemeClr val="lt1"/>
                </a:solidFill>
                <a:latin typeface="+mn-lt"/>
                <a:ea typeface="+mn-ea"/>
                <a:cs typeface="+mn-cs"/>
              </a:defRPr>
            </a:lvl4pPr>
            <a:lvl5pPr marL="1828800" algn="l" rtl="0" eaLnBrk="0" fontAlgn="base" hangingPunct="0">
              <a:spcBef>
                <a:spcPct val="0"/>
              </a:spcBef>
              <a:spcAft>
                <a:spcPct val="0"/>
              </a:spcAft>
              <a:buFont typeface="Arial" panose="020B0604020202020204" pitchFamily="34" charset="0"/>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en-US" sz="1350">
              <a:solidFill>
                <a:srgbClr val="FFFFFF"/>
              </a:solidFill>
              <a:cs typeface="+mn-ea"/>
              <a:sym typeface="+mn-lt"/>
            </a:endParaRPr>
          </a:p>
        </p:txBody>
      </p:sp>
      <p:sp>
        <p:nvSpPr>
          <p:cNvPr id="22" name="KSO_Shape">
            <a:extLst>
              <a:ext uri="{FF2B5EF4-FFF2-40B4-BE49-F238E27FC236}">
                <a16:creationId xmlns:a16="http://schemas.microsoft.com/office/drawing/2014/main" xmlns="" id="{438EBB1C-D7BB-4C52-A53F-4C9F719373C7}"/>
              </a:ext>
            </a:extLst>
          </p:cNvPr>
          <p:cNvSpPr>
            <a:spLocks/>
          </p:cNvSpPr>
          <p:nvPr/>
        </p:nvSpPr>
        <p:spPr bwMode="auto">
          <a:xfrm>
            <a:off x="4346645" y="4078181"/>
            <a:ext cx="657403" cy="646963"/>
          </a:xfrm>
          <a:custGeom>
            <a:avLst/>
            <a:gdLst>
              <a:gd name="connsiteX0" fmla="*/ 48451 w 540363"/>
              <a:gd name="connsiteY0" fmla="*/ 552238 h 605058"/>
              <a:gd name="connsiteX1" fmla="*/ 50838 w 540363"/>
              <a:gd name="connsiteY1" fmla="*/ 557245 h 605058"/>
              <a:gd name="connsiteX2" fmla="*/ 49274 w 540363"/>
              <a:gd name="connsiteY2" fmla="*/ 572925 h 605058"/>
              <a:gd name="connsiteX3" fmla="*/ 57342 w 540363"/>
              <a:gd name="connsiteY3" fmla="*/ 577029 h 605058"/>
              <a:gd name="connsiteX4" fmla="*/ 56848 w 540363"/>
              <a:gd name="connsiteY4" fmla="*/ 582529 h 605058"/>
              <a:gd name="connsiteX5" fmla="*/ 51250 w 540363"/>
              <a:gd name="connsiteY5" fmla="*/ 582037 h 605058"/>
              <a:gd name="connsiteX6" fmla="*/ 36431 w 540363"/>
              <a:gd name="connsiteY6" fmla="*/ 583761 h 605058"/>
              <a:gd name="connsiteX7" fmla="*/ 34537 w 540363"/>
              <a:gd name="connsiteY7" fmla="*/ 584171 h 605058"/>
              <a:gd name="connsiteX8" fmla="*/ 31080 w 540363"/>
              <a:gd name="connsiteY8" fmla="*/ 582119 h 605058"/>
              <a:gd name="connsiteX9" fmla="*/ 32726 w 540363"/>
              <a:gd name="connsiteY9" fmla="*/ 576783 h 605058"/>
              <a:gd name="connsiteX10" fmla="*/ 41288 w 540363"/>
              <a:gd name="connsiteY10" fmla="*/ 573581 h 605058"/>
              <a:gd name="connsiteX11" fmla="*/ 43429 w 540363"/>
              <a:gd name="connsiteY11" fmla="*/ 554536 h 605058"/>
              <a:gd name="connsiteX12" fmla="*/ 48451 w 540363"/>
              <a:gd name="connsiteY12" fmla="*/ 552238 h 605058"/>
              <a:gd name="connsiteX13" fmla="*/ 172980 w 540363"/>
              <a:gd name="connsiteY13" fmla="*/ 547307 h 605058"/>
              <a:gd name="connsiteX14" fmla="*/ 206929 w 540363"/>
              <a:gd name="connsiteY14" fmla="*/ 552186 h 605058"/>
              <a:gd name="connsiteX15" fmla="*/ 203887 w 540363"/>
              <a:gd name="connsiteY15" fmla="*/ 559402 h 605058"/>
              <a:gd name="connsiteX16" fmla="*/ 96865 w 540363"/>
              <a:gd name="connsiteY16" fmla="*/ 574080 h 605058"/>
              <a:gd name="connsiteX17" fmla="*/ 93742 w 540363"/>
              <a:gd name="connsiteY17" fmla="*/ 566864 h 605058"/>
              <a:gd name="connsiteX18" fmla="*/ 172980 w 540363"/>
              <a:gd name="connsiteY18" fmla="*/ 547307 h 605058"/>
              <a:gd name="connsiteX19" fmla="*/ 117919 w 540363"/>
              <a:gd name="connsiteY19" fmla="*/ 406152 h 605058"/>
              <a:gd name="connsiteX20" fmla="*/ 160086 w 540363"/>
              <a:gd name="connsiteY20" fmla="*/ 451786 h 605058"/>
              <a:gd name="connsiteX21" fmla="*/ 56271 w 540363"/>
              <a:gd name="connsiteY21" fmla="*/ 464261 h 605058"/>
              <a:gd name="connsiteX22" fmla="*/ 57997 w 540363"/>
              <a:gd name="connsiteY22" fmla="*/ 464589 h 605058"/>
              <a:gd name="connsiteX23" fmla="*/ 60709 w 540363"/>
              <a:gd name="connsiteY23" fmla="*/ 469514 h 605058"/>
              <a:gd name="connsiteX24" fmla="*/ 58983 w 540363"/>
              <a:gd name="connsiteY24" fmla="*/ 471730 h 605058"/>
              <a:gd name="connsiteX25" fmla="*/ 159182 w 540363"/>
              <a:gd name="connsiteY25" fmla="*/ 459747 h 605058"/>
              <a:gd name="connsiteX26" fmla="*/ 160497 w 540363"/>
              <a:gd name="connsiteY26" fmla="*/ 459993 h 605058"/>
              <a:gd name="connsiteX27" fmla="*/ 159675 w 540363"/>
              <a:gd name="connsiteY27" fmla="*/ 468365 h 605058"/>
              <a:gd name="connsiteX28" fmla="*/ 97369 w 540363"/>
              <a:gd name="connsiteY28" fmla="*/ 510059 h 605058"/>
              <a:gd name="connsiteX29" fmla="*/ 56846 w 540363"/>
              <a:gd name="connsiteY29" fmla="*/ 472469 h 605058"/>
              <a:gd name="connsiteX30" fmla="*/ 57750 w 540363"/>
              <a:gd name="connsiteY30" fmla="*/ 472140 h 605058"/>
              <a:gd name="connsiteX31" fmla="*/ 55778 w 540363"/>
              <a:gd name="connsiteY31" fmla="*/ 472140 h 605058"/>
              <a:gd name="connsiteX32" fmla="*/ 44517 w 540363"/>
              <a:gd name="connsiteY32" fmla="*/ 481825 h 605058"/>
              <a:gd name="connsiteX33" fmla="*/ 43201 w 540363"/>
              <a:gd name="connsiteY33" fmla="*/ 483302 h 605058"/>
              <a:gd name="connsiteX34" fmla="*/ 39174 w 540363"/>
              <a:gd name="connsiteY34" fmla="*/ 483467 h 605058"/>
              <a:gd name="connsiteX35" fmla="*/ 37530 w 540363"/>
              <a:gd name="connsiteY35" fmla="*/ 478214 h 605058"/>
              <a:gd name="connsiteX36" fmla="*/ 42790 w 540363"/>
              <a:gd name="connsiteY36" fmla="*/ 470745 h 605058"/>
              <a:gd name="connsiteX37" fmla="*/ 33913 w 540363"/>
              <a:gd name="connsiteY37" fmla="*/ 453756 h 605058"/>
              <a:gd name="connsiteX38" fmla="*/ 36708 w 540363"/>
              <a:gd name="connsiteY38" fmla="*/ 448995 h 605058"/>
              <a:gd name="connsiteX39" fmla="*/ 41475 w 540363"/>
              <a:gd name="connsiteY39" fmla="*/ 451868 h 605058"/>
              <a:gd name="connsiteX40" fmla="*/ 49037 w 540363"/>
              <a:gd name="connsiteY40" fmla="*/ 465738 h 605058"/>
              <a:gd name="connsiteX41" fmla="*/ 55202 w 540363"/>
              <a:gd name="connsiteY41" fmla="*/ 464179 h 605058"/>
              <a:gd name="connsiteX42" fmla="*/ 55613 w 540363"/>
              <a:gd name="connsiteY42" fmla="*/ 447928 h 605058"/>
              <a:gd name="connsiteX43" fmla="*/ 117919 w 540363"/>
              <a:gd name="connsiteY43" fmla="*/ 406152 h 605058"/>
              <a:gd name="connsiteX44" fmla="*/ 371803 w 540363"/>
              <a:gd name="connsiteY44" fmla="*/ 322849 h 605058"/>
              <a:gd name="connsiteX45" fmla="*/ 368680 w 540363"/>
              <a:gd name="connsiteY45" fmla="*/ 327857 h 605058"/>
              <a:gd name="connsiteX46" fmla="*/ 363501 w 540363"/>
              <a:gd name="connsiteY46" fmla="*/ 333356 h 605058"/>
              <a:gd name="connsiteX47" fmla="*/ 296016 w 540363"/>
              <a:gd name="connsiteY47" fmla="*/ 383921 h 605058"/>
              <a:gd name="connsiteX48" fmla="*/ 290837 w 540363"/>
              <a:gd name="connsiteY48" fmla="*/ 386629 h 605058"/>
              <a:gd name="connsiteX49" fmla="*/ 303085 w 540363"/>
              <a:gd name="connsiteY49" fmla="*/ 395741 h 605058"/>
              <a:gd name="connsiteX50" fmla="*/ 363830 w 540363"/>
              <a:gd name="connsiteY50" fmla="*/ 354370 h 605058"/>
              <a:gd name="connsiteX51" fmla="*/ 378158 w 540363"/>
              <a:gd name="connsiteY51" fmla="*/ 137280 h 605058"/>
              <a:gd name="connsiteX52" fmla="*/ 394774 w 540363"/>
              <a:gd name="connsiteY52" fmla="*/ 175598 h 605058"/>
              <a:gd name="connsiteX53" fmla="*/ 341719 w 540363"/>
              <a:gd name="connsiteY53" fmla="*/ 228521 h 605058"/>
              <a:gd name="connsiteX54" fmla="*/ 310872 w 540363"/>
              <a:gd name="connsiteY54" fmla="*/ 218511 h 605058"/>
              <a:gd name="connsiteX55" fmla="*/ 378158 w 540363"/>
              <a:gd name="connsiteY55" fmla="*/ 137280 h 605058"/>
              <a:gd name="connsiteX56" fmla="*/ 107719 w 540363"/>
              <a:gd name="connsiteY56" fmla="*/ 203 h 605058"/>
              <a:gd name="connsiteX57" fmla="*/ 125207 w 540363"/>
              <a:gd name="connsiteY57" fmla="*/ 10105 h 605058"/>
              <a:gd name="connsiteX58" fmla="*/ 220722 w 540363"/>
              <a:gd name="connsiteY58" fmla="*/ 132658 h 605058"/>
              <a:gd name="connsiteX59" fmla="*/ 220475 w 540363"/>
              <a:gd name="connsiteY59" fmla="*/ 165082 h 605058"/>
              <a:gd name="connsiteX60" fmla="*/ 168033 w 540363"/>
              <a:gd name="connsiteY60" fmla="*/ 230421 h 605058"/>
              <a:gd name="connsiteX61" fmla="*/ 225571 w 540363"/>
              <a:gd name="connsiteY61" fmla="*/ 241749 h 605058"/>
              <a:gd name="connsiteX62" fmla="*/ 267000 w 540363"/>
              <a:gd name="connsiteY62" fmla="*/ 104175 h 605058"/>
              <a:gd name="connsiteX63" fmla="*/ 299632 w 540363"/>
              <a:gd name="connsiteY63" fmla="*/ 86608 h 605058"/>
              <a:gd name="connsiteX64" fmla="*/ 317141 w 540363"/>
              <a:gd name="connsiteY64" fmla="*/ 119196 h 605058"/>
              <a:gd name="connsiteX65" fmla="*/ 313689 w 540363"/>
              <a:gd name="connsiteY65" fmla="*/ 130770 h 605058"/>
              <a:gd name="connsiteX66" fmla="*/ 341718 w 540363"/>
              <a:gd name="connsiteY66" fmla="*/ 122644 h 605058"/>
              <a:gd name="connsiteX67" fmla="*/ 371721 w 540363"/>
              <a:gd name="connsiteY67" fmla="*/ 132083 h 605058"/>
              <a:gd name="connsiteX68" fmla="*/ 372543 w 540363"/>
              <a:gd name="connsiteY68" fmla="*/ 131427 h 605058"/>
              <a:gd name="connsiteX69" fmla="*/ 374187 w 540363"/>
              <a:gd name="connsiteY69" fmla="*/ 116651 h 605058"/>
              <a:gd name="connsiteX70" fmla="*/ 374187 w 540363"/>
              <a:gd name="connsiteY70" fmla="*/ 114764 h 605058"/>
              <a:gd name="connsiteX71" fmla="*/ 376982 w 540363"/>
              <a:gd name="connsiteY71" fmla="*/ 111808 h 605058"/>
              <a:gd name="connsiteX72" fmla="*/ 381749 w 540363"/>
              <a:gd name="connsiteY72" fmla="*/ 114517 h 605058"/>
              <a:gd name="connsiteX73" fmla="*/ 383064 w 540363"/>
              <a:gd name="connsiteY73" fmla="*/ 123547 h 605058"/>
              <a:gd name="connsiteX74" fmla="*/ 401148 w 540363"/>
              <a:gd name="connsiteY74" fmla="*/ 129949 h 605058"/>
              <a:gd name="connsiteX75" fmla="*/ 402299 w 540363"/>
              <a:gd name="connsiteY75" fmla="*/ 135367 h 605058"/>
              <a:gd name="connsiteX76" fmla="*/ 396791 w 540363"/>
              <a:gd name="connsiteY76" fmla="*/ 136516 h 605058"/>
              <a:gd name="connsiteX77" fmla="*/ 381831 w 540363"/>
              <a:gd name="connsiteY77" fmla="*/ 131509 h 605058"/>
              <a:gd name="connsiteX78" fmla="*/ 376077 w 540363"/>
              <a:gd name="connsiteY78" fmla="*/ 138486 h 605058"/>
              <a:gd name="connsiteX79" fmla="*/ 370817 w 540363"/>
              <a:gd name="connsiteY79" fmla="*/ 136680 h 605058"/>
              <a:gd name="connsiteX80" fmla="*/ 370406 w 540363"/>
              <a:gd name="connsiteY80" fmla="*/ 135203 h 605058"/>
              <a:gd name="connsiteX81" fmla="*/ 304153 w 540363"/>
              <a:gd name="connsiteY81" fmla="*/ 212855 h 605058"/>
              <a:gd name="connsiteX82" fmla="*/ 293632 w 540363"/>
              <a:gd name="connsiteY82" fmla="*/ 197505 h 605058"/>
              <a:gd name="connsiteX83" fmla="*/ 268972 w 540363"/>
              <a:gd name="connsiteY83" fmla="*/ 279590 h 605058"/>
              <a:gd name="connsiteX84" fmla="*/ 243902 w 540363"/>
              <a:gd name="connsiteY84" fmla="*/ 298224 h 605058"/>
              <a:gd name="connsiteX85" fmla="*/ 238805 w 540363"/>
              <a:gd name="connsiteY85" fmla="*/ 297731 h 605058"/>
              <a:gd name="connsiteX86" fmla="*/ 176581 w 540363"/>
              <a:gd name="connsiteY86" fmla="*/ 285419 h 605058"/>
              <a:gd name="connsiteX87" fmla="*/ 157182 w 540363"/>
              <a:gd name="connsiteY87" fmla="*/ 346654 h 605058"/>
              <a:gd name="connsiteX88" fmla="*/ 232476 w 540363"/>
              <a:gd name="connsiteY88" fmla="*/ 348132 h 605058"/>
              <a:gd name="connsiteX89" fmla="*/ 244559 w 540363"/>
              <a:gd name="connsiteY89" fmla="*/ 352236 h 605058"/>
              <a:gd name="connsiteX90" fmla="*/ 262643 w 540363"/>
              <a:gd name="connsiteY90" fmla="*/ 365698 h 605058"/>
              <a:gd name="connsiteX91" fmla="*/ 270863 w 540363"/>
              <a:gd name="connsiteY91" fmla="*/ 350430 h 605058"/>
              <a:gd name="connsiteX92" fmla="*/ 335307 w 540363"/>
              <a:gd name="connsiteY92" fmla="*/ 302164 h 605058"/>
              <a:gd name="connsiteX93" fmla="*/ 391038 w 540363"/>
              <a:gd name="connsiteY93" fmla="*/ 214004 h 605058"/>
              <a:gd name="connsiteX94" fmla="*/ 395476 w 540363"/>
              <a:gd name="connsiteY94" fmla="*/ 209079 h 605058"/>
              <a:gd name="connsiteX95" fmla="*/ 398271 w 540363"/>
              <a:gd name="connsiteY95" fmla="*/ 203990 h 605058"/>
              <a:gd name="connsiteX96" fmla="*/ 414711 w 540363"/>
              <a:gd name="connsiteY96" fmla="*/ 201281 h 605058"/>
              <a:gd name="connsiteX97" fmla="*/ 513924 w 540363"/>
              <a:gd name="connsiteY97" fmla="*/ 289277 h 605058"/>
              <a:gd name="connsiteX98" fmla="*/ 521733 w 540363"/>
              <a:gd name="connsiteY98" fmla="*/ 306679 h 605058"/>
              <a:gd name="connsiteX99" fmla="*/ 521733 w 540363"/>
              <a:gd name="connsiteY99" fmla="*/ 366929 h 605058"/>
              <a:gd name="connsiteX100" fmla="*/ 519760 w 540363"/>
              <a:gd name="connsiteY100" fmla="*/ 372675 h 605058"/>
              <a:gd name="connsiteX101" fmla="*/ 517295 w 540363"/>
              <a:gd name="connsiteY101" fmla="*/ 379734 h 605058"/>
              <a:gd name="connsiteX102" fmla="*/ 475455 w 540363"/>
              <a:gd name="connsiteY102" fmla="*/ 456073 h 605058"/>
              <a:gd name="connsiteX103" fmla="*/ 537022 w 540363"/>
              <a:gd name="connsiteY103" fmla="*/ 566150 h 605058"/>
              <a:gd name="connsiteX104" fmla="*/ 526994 w 540363"/>
              <a:gd name="connsiteY104" fmla="*/ 601775 h 605058"/>
              <a:gd name="connsiteX105" fmla="*/ 514171 w 540363"/>
              <a:gd name="connsiteY105" fmla="*/ 605058 h 605058"/>
              <a:gd name="connsiteX106" fmla="*/ 491320 w 540363"/>
              <a:gd name="connsiteY106" fmla="*/ 591678 h 605058"/>
              <a:gd name="connsiteX107" fmla="*/ 422602 w 540363"/>
              <a:gd name="connsiteY107" fmla="*/ 468961 h 605058"/>
              <a:gd name="connsiteX108" fmla="*/ 422520 w 540363"/>
              <a:gd name="connsiteY108" fmla="*/ 443679 h 605058"/>
              <a:gd name="connsiteX109" fmla="*/ 426219 w 540363"/>
              <a:gd name="connsiteY109" fmla="*/ 436866 h 605058"/>
              <a:gd name="connsiteX110" fmla="*/ 409532 w 540363"/>
              <a:gd name="connsiteY110" fmla="*/ 449835 h 605058"/>
              <a:gd name="connsiteX111" fmla="*/ 381420 w 540363"/>
              <a:gd name="connsiteY111" fmla="*/ 584290 h 605058"/>
              <a:gd name="connsiteX112" fmla="*/ 355774 w 540363"/>
              <a:gd name="connsiteY112" fmla="*/ 605058 h 605058"/>
              <a:gd name="connsiteX113" fmla="*/ 350432 w 540363"/>
              <a:gd name="connsiteY113" fmla="*/ 604565 h 605058"/>
              <a:gd name="connsiteX114" fmla="*/ 330128 w 540363"/>
              <a:gd name="connsiteY114" fmla="*/ 573537 h 605058"/>
              <a:gd name="connsiteX115" fmla="*/ 360213 w 540363"/>
              <a:gd name="connsiteY115" fmla="*/ 429806 h 605058"/>
              <a:gd name="connsiteX116" fmla="*/ 369748 w 540363"/>
              <a:gd name="connsiteY116" fmla="*/ 414538 h 605058"/>
              <a:gd name="connsiteX117" fmla="*/ 435671 w 540363"/>
              <a:gd name="connsiteY117" fmla="*/ 363153 h 605058"/>
              <a:gd name="connsiteX118" fmla="*/ 420629 w 540363"/>
              <a:gd name="connsiteY118" fmla="*/ 320551 h 605058"/>
              <a:gd name="connsiteX119" fmla="*/ 417012 w 540363"/>
              <a:gd name="connsiteY119" fmla="*/ 314969 h 605058"/>
              <a:gd name="connsiteX120" fmla="*/ 402545 w 540363"/>
              <a:gd name="connsiteY120" fmla="*/ 372347 h 605058"/>
              <a:gd name="connsiteX121" fmla="*/ 394079 w 540363"/>
              <a:gd name="connsiteY121" fmla="*/ 384495 h 605058"/>
              <a:gd name="connsiteX122" fmla="*/ 314511 w 540363"/>
              <a:gd name="connsiteY122" fmla="*/ 438589 h 605058"/>
              <a:gd name="connsiteX123" fmla="*/ 302756 w 540363"/>
              <a:gd name="connsiteY123" fmla="*/ 442283 h 605058"/>
              <a:gd name="connsiteX124" fmla="*/ 288700 w 540363"/>
              <a:gd name="connsiteY124" fmla="*/ 436783 h 605058"/>
              <a:gd name="connsiteX125" fmla="*/ 287056 w 540363"/>
              <a:gd name="connsiteY125" fmla="*/ 435963 h 605058"/>
              <a:gd name="connsiteX126" fmla="*/ 224914 w 540363"/>
              <a:gd name="connsiteY126" fmla="*/ 389831 h 605058"/>
              <a:gd name="connsiteX127" fmla="*/ 128248 w 540363"/>
              <a:gd name="connsiteY127" fmla="*/ 388025 h 605058"/>
              <a:gd name="connsiteX128" fmla="*/ 125125 w 540363"/>
              <a:gd name="connsiteY128" fmla="*/ 387615 h 605058"/>
              <a:gd name="connsiteX129" fmla="*/ 74984 w 540363"/>
              <a:gd name="connsiteY129" fmla="*/ 387040 h 605058"/>
              <a:gd name="connsiteX130" fmla="*/ 74573 w 540363"/>
              <a:gd name="connsiteY130" fmla="*/ 387122 h 605058"/>
              <a:gd name="connsiteX131" fmla="*/ 73997 w 540363"/>
              <a:gd name="connsiteY131" fmla="*/ 387040 h 605058"/>
              <a:gd name="connsiteX132" fmla="*/ 71367 w 540363"/>
              <a:gd name="connsiteY132" fmla="*/ 386958 h 605058"/>
              <a:gd name="connsiteX133" fmla="*/ 66435 w 540363"/>
              <a:gd name="connsiteY133" fmla="*/ 385316 h 605058"/>
              <a:gd name="connsiteX134" fmla="*/ 57476 w 540363"/>
              <a:gd name="connsiteY134" fmla="*/ 378257 h 605058"/>
              <a:gd name="connsiteX135" fmla="*/ 3882 w 540363"/>
              <a:gd name="connsiteY135" fmla="*/ 302821 h 605058"/>
              <a:gd name="connsiteX136" fmla="*/ 101 w 540363"/>
              <a:gd name="connsiteY136" fmla="*/ 288702 h 605058"/>
              <a:gd name="connsiteX137" fmla="*/ 8978 w 540363"/>
              <a:gd name="connsiteY137" fmla="*/ 197177 h 605058"/>
              <a:gd name="connsiteX138" fmla="*/ 31830 w 540363"/>
              <a:gd name="connsiteY138" fmla="*/ 178379 h 605058"/>
              <a:gd name="connsiteX139" fmla="*/ 50653 w 540363"/>
              <a:gd name="connsiteY139" fmla="*/ 201199 h 605058"/>
              <a:gd name="connsiteX140" fmla="*/ 42598 w 540363"/>
              <a:gd name="connsiteY140" fmla="*/ 284926 h 605058"/>
              <a:gd name="connsiteX141" fmla="*/ 69723 w 540363"/>
              <a:gd name="connsiteY141" fmla="*/ 323096 h 605058"/>
              <a:gd name="connsiteX142" fmla="*/ 71860 w 540363"/>
              <a:gd name="connsiteY142" fmla="*/ 306268 h 605058"/>
              <a:gd name="connsiteX143" fmla="*/ 78272 w 540363"/>
              <a:gd name="connsiteY143" fmla="*/ 286486 h 605058"/>
              <a:gd name="connsiteX144" fmla="*/ 94958 w 540363"/>
              <a:gd name="connsiteY144" fmla="*/ 243063 h 605058"/>
              <a:gd name="connsiteX145" fmla="*/ 100137 w 540363"/>
              <a:gd name="connsiteY145" fmla="*/ 231406 h 605058"/>
              <a:gd name="connsiteX146" fmla="*/ 166635 w 540363"/>
              <a:gd name="connsiteY146" fmla="*/ 148501 h 605058"/>
              <a:gd name="connsiteX147" fmla="*/ 83861 w 540363"/>
              <a:gd name="connsiteY147" fmla="*/ 42282 h 605058"/>
              <a:gd name="connsiteX148" fmla="*/ 88382 w 540363"/>
              <a:gd name="connsiteY148" fmla="*/ 5508 h 605058"/>
              <a:gd name="connsiteX149" fmla="*/ 107719 w 540363"/>
              <a:gd name="connsiteY149" fmla="*/ 203 h 605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540363" h="605058">
                <a:moveTo>
                  <a:pt x="48451" y="552238"/>
                </a:moveTo>
                <a:cubicBezTo>
                  <a:pt x="50509" y="552977"/>
                  <a:pt x="51579" y="555193"/>
                  <a:pt x="50838" y="557245"/>
                </a:cubicBezTo>
                <a:cubicBezTo>
                  <a:pt x="49027" y="562089"/>
                  <a:pt x="47710" y="569723"/>
                  <a:pt x="49274" y="572925"/>
                </a:cubicBezTo>
                <a:cubicBezTo>
                  <a:pt x="52320" y="573253"/>
                  <a:pt x="55202" y="574402"/>
                  <a:pt x="57342" y="577029"/>
                </a:cubicBezTo>
                <a:cubicBezTo>
                  <a:pt x="58742" y="578753"/>
                  <a:pt x="58495" y="581216"/>
                  <a:pt x="56848" y="582529"/>
                </a:cubicBezTo>
                <a:cubicBezTo>
                  <a:pt x="55119" y="583925"/>
                  <a:pt x="52650" y="583678"/>
                  <a:pt x="51250" y="582037"/>
                </a:cubicBezTo>
                <a:cubicBezTo>
                  <a:pt x="48615" y="578835"/>
                  <a:pt x="39971" y="581790"/>
                  <a:pt x="36431" y="583761"/>
                </a:cubicBezTo>
                <a:cubicBezTo>
                  <a:pt x="35855" y="584007"/>
                  <a:pt x="35196" y="584171"/>
                  <a:pt x="34537" y="584171"/>
                </a:cubicBezTo>
                <a:cubicBezTo>
                  <a:pt x="33138" y="584171"/>
                  <a:pt x="31821" y="583432"/>
                  <a:pt x="31080" y="582119"/>
                </a:cubicBezTo>
                <a:cubicBezTo>
                  <a:pt x="30092" y="580231"/>
                  <a:pt x="30750" y="577850"/>
                  <a:pt x="32726" y="576783"/>
                </a:cubicBezTo>
                <a:cubicBezTo>
                  <a:pt x="33467" y="576372"/>
                  <a:pt x="37007" y="574649"/>
                  <a:pt x="41288" y="573581"/>
                </a:cubicBezTo>
                <a:cubicBezTo>
                  <a:pt x="39477" y="566193"/>
                  <a:pt x="42606" y="556835"/>
                  <a:pt x="43429" y="554536"/>
                </a:cubicBezTo>
                <a:cubicBezTo>
                  <a:pt x="44170" y="552484"/>
                  <a:pt x="46475" y="551499"/>
                  <a:pt x="48451" y="552238"/>
                </a:cubicBezTo>
                <a:close/>
                <a:moveTo>
                  <a:pt x="172980" y="547307"/>
                </a:moveTo>
                <a:cubicBezTo>
                  <a:pt x="185213" y="546810"/>
                  <a:pt x="197044" y="548045"/>
                  <a:pt x="206929" y="552186"/>
                </a:cubicBezTo>
                <a:lnTo>
                  <a:pt x="203887" y="559402"/>
                </a:lnTo>
                <a:cubicBezTo>
                  <a:pt x="167391" y="544150"/>
                  <a:pt x="97523" y="573752"/>
                  <a:pt x="96865" y="574080"/>
                </a:cubicBezTo>
                <a:lnTo>
                  <a:pt x="93742" y="566864"/>
                </a:lnTo>
                <a:cubicBezTo>
                  <a:pt x="95961" y="565880"/>
                  <a:pt x="136279" y="548798"/>
                  <a:pt x="172980" y="547307"/>
                </a:cubicBezTo>
                <a:close/>
                <a:moveTo>
                  <a:pt x="117919" y="406152"/>
                </a:moveTo>
                <a:cubicBezTo>
                  <a:pt x="140934" y="410748"/>
                  <a:pt x="157373" y="429626"/>
                  <a:pt x="160086" y="451786"/>
                </a:cubicBezTo>
                <a:cubicBezTo>
                  <a:pt x="127125" y="439639"/>
                  <a:pt x="75176" y="457039"/>
                  <a:pt x="56271" y="464261"/>
                </a:cubicBezTo>
                <a:cubicBezTo>
                  <a:pt x="56846" y="464343"/>
                  <a:pt x="57422" y="464425"/>
                  <a:pt x="57997" y="464589"/>
                </a:cubicBezTo>
                <a:cubicBezTo>
                  <a:pt x="60134" y="465246"/>
                  <a:pt x="61285" y="467380"/>
                  <a:pt x="60709" y="469514"/>
                </a:cubicBezTo>
                <a:cubicBezTo>
                  <a:pt x="60381" y="470499"/>
                  <a:pt x="59723" y="471237"/>
                  <a:pt x="58983" y="471730"/>
                </a:cubicBezTo>
                <a:cubicBezTo>
                  <a:pt x="77313" y="464754"/>
                  <a:pt x="129262" y="447272"/>
                  <a:pt x="159182" y="459747"/>
                </a:cubicBezTo>
                <a:cubicBezTo>
                  <a:pt x="159593" y="459911"/>
                  <a:pt x="160004" y="459993"/>
                  <a:pt x="160497" y="459993"/>
                </a:cubicBezTo>
                <a:cubicBezTo>
                  <a:pt x="160332" y="462784"/>
                  <a:pt x="160250" y="465574"/>
                  <a:pt x="159675" y="468365"/>
                </a:cubicBezTo>
                <a:cubicBezTo>
                  <a:pt x="154003" y="497091"/>
                  <a:pt x="126138" y="515722"/>
                  <a:pt x="97369" y="510059"/>
                </a:cubicBezTo>
                <a:cubicBezTo>
                  <a:pt x="77149" y="506119"/>
                  <a:pt x="62107" y="491017"/>
                  <a:pt x="56846" y="472469"/>
                </a:cubicBezTo>
                <a:cubicBezTo>
                  <a:pt x="57093" y="472387"/>
                  <a:pt x="57504" y="472304"/>
                  <a:pt x="57750" y="472140"/>
                </a:cubicBezTo>
                <a:cubicBezTo>
                  <a:pt x="57175" y="472304"/>
                  <a:pt x="56517" y="472304"/>
                  <a:pt x="55778" y="472140"/>
                </a:cubicBezTo>
                <a:cubicBezTo>
                  <a:pt x="51832" y="470991"/>
                  <a:pt x="46325" y="478296"/>
                  <a:pt x="44517" y="481825"/>
                </a:cubicBezTo>
                <a:cubicBezTo>
                  <a:pt x="44188" y="482400"/>
                  <a:pt x="43695" y="482892"/>
                  <a:pt x="43201" y="483302"/>
                </a:cubicBezTo>
                <a:cubicBezTo>
                  <a:pt x="42051" y="484041"/>
                  <a:pt x="40489" y="484205"/>
                  <a:pt x="39174" y="483467"/>
                </a:cubicBezTo>
                <a:cubicBezTo>
                  <a:pt x="37283" y="482482"/>
                  <a:pt x="36543" y="480102"/>
                  <a:pt x="37530" y="478214"/>
                </a:cubicBezTo>
                <a:cubicBezTo>
                  <a:pt x="37941" y="477475"/>
                  <a:pt x="39831" y="474028"/>
                  <a:pt x="42790" y="470745"/>
                </a:cubicBezTo>
                <a:cubicBezTo>
                  <a:pt x="37119" y="465656"/>
                  <a:pt x="34489" y="456136"/>
                  <a:pt x="33913" y="453756"/>
                </a:cubicBezTo>
                <a:cubicBezTo>
                  <a:pt x="33338" y="451704"/>
                  <a:pt x="34653" y="449488"/>
                  <a:pt x="36708" y="448995"/>
                </a:cubicBezTo>
                <a:cubicBezTo>
                  <a:pt x="38845" y="448503"/>
                  <a:pt x="40982" y="449816"/>
                  <a:pt x="41475" y="451868"/>
                </a:cubicBezTo>
                <a:cubicBezTo>
                  <a:pt x="42790" y="456956"/>
                  <a:pt x="45914" y="463933"/>
                  <a:pt x="49037" y="465738"/>
                </a:cubicBezTo>
                <a:cubicBezTo>
                  <a:pt x="50928" y="464754"/>
                  <a:pt x="52983" y="464179"/>
                  <a:pt x="55202" y="464179"/>
                </a:cubicBezTo>
                <a:cubicBezTo>
                  <a:pt x="54545" y="458844"/>
                  <a:pt x="54545" y="453427"/>
                  <a:pt x="55613" y="447928"/>
                </a:cubicBezTo>
                <a:cubicBezTo>
                  <a:pt x="61285" y="419202"/>
                  <a:pt x="89150" y="400489"/>
                  <a:pt x="117919" y="406152"/>
                </a:cubicBezTo>
                <a:close/>
                <a:moveTo>
                  <a:pt x="371803" y="322849"/>
                </a:moveTo>
                <a:lnTo>
                  <a:pt x="368680" y="327857"/>
                </a:lnTo>
                <a:cubicBezTo>
                  <a:pt x="367282" y="329991"/>
                  <a:pt x="365556" y="331879"/>
                  <a:pt x="363501" y="333356"/>
                </a:cubicBezTo>
                <a:lnTo>
                  <a:pt x="296016" y="383921"/>
                </a:lnTo>
                <a:cubicBezTo>
                  <a:pt x="294454" y="385152"/>
                  <a:pt x="292645" y="385973"/>
                  <a:pt x="290837" y="386629"/>
                </a:cubicBezTo>
                <a:lnTo>
                  <a:pt x="303085" y="395741"/>
                </a:lnTo>
                <a:lnTo>
                  <a:pt x="363830" y="354370"/>
                </a:lnTo>
                <a:close/>
                <a:moveTo>
                  <a:pt x="378158" y="137280"/>
                </a:moveTo>
                <a:cubicBezTo>
                  <a:pt x="388358" y="146962"/>
                  <a:pt x="394774" y="160501"/>
                  <a:pt x="394774" y="175598"/>
                </a:cubicBezTo>
                <a:cubicBezTo>
                  <a:pt x="394774" y="204890"/>
                  <a:pt x="371002" y="228521"/>
                  <a:pt x="341719" y="228521"/>
                </a:cubicBezTo>
                <a:cubicBezTo>
                  <a:pt x="330203" y="228521"/>
                  <a:pt x="319591" y="224747"/>
                  <a:pt x="310872" y="218511"/>
                </a:cubicBezTo>
                <a:cubicBezTo>
                  <a:pt x="345502" y="201280"/>
                  <a:pt x="373223" y="147372"/>
                  <a:pt x="378158" y="137280"/>
                </a:cubicBezTo>
                <a:close/>
                <a:moveTo>
                  <a:pt x="107719" y="203"/>
                </a:moveTo>
                <a:cubicBezTo>
                  <a:pt x="114377" y="1035"/>
                  <a:pt x="120727" y="4400"/>
                  <a:pt x="125207" y="10105"/>
                </a:cubicBezTo>
                <a:lnTo>
                  <a:pt x="220722" y="132658"/>
                </a:lnTo>
                <a:cubicBezTo>
                  <a:pt x="228120" y="142180"/>
                  <a:pt x="228037" y="155642"/>
                  <a:pt x="220475" y="165082"/>
                </a:cubicBezTo>
                <a:lnTo>
                  <a:pt x="168033" y="230421"/>
                </a:lnTo>
                <a:lnTo>
                  <a:pt x="225571" y="241749"/>
                </a:lnTo>
                <a:lnTo>
                  <a:pt x="267000" y="104175"/>
                </a:lnTo>
                <a:cubicBezTo>
                  <a:pt x="271192" y="90302"/>
                  <a:pt x="285823" y="82504"/>
                  <a:pt x="299632" y="86608"/>
                </a:cubicBezTo>
                <a:cubicBezTo>
                  <a:pt x="313442" y="90795"/>
                  <a:pt x="321333" y="105406"/>
                  <a:pt x="317141" y="119196"/>
                </a:cubicBezTo>
                <a:lnTo>
                  <a:pt x="313689" y="130770"/>
                </a:lnTo>
                <a:cubicBezTo>
                  <a:pt x="321826" y="125681"/>
                  <a:pt x="331444" y="122644"/>
                  <a:pt x="341718" y="122644"/>
                </a:cubicBezTo>
                <a:cubicBezTo>
                  <a:pt x="352897" y="122644"/>
                  <a:pt x="363172" y="126255"/>
                  <a:pt x="371721" y="132083"/>
                </a:cubicBezTo>
                <a:cubicBezTo>
                  <a:pt x="371968" y="131837"/>
                  <a:pt x="372214" y="131591"/>
                  <a:pt x="372543" y="131427"/>
                </a:cubicBezTo>
                <a:cubicBezTo>
                  <a:pt x="376242" y="129621"/>
                  <a:pt x="375255" y="120509"/>
                  <a:pt x="374187" y="116651"/>
                </a:cubicBezTo>
                <a:cubicBezTo>
                  <a:pt x="374022" y="115995"/>
                  <a:pt x="374022" y="115338"/>
                  <a:pt x="374187" y="114764"/>
                </a:cubicBezTo>
                <a:cubicBezTo>
                  <a:pt x="374433" y="113368"/>
                  <a:pt x="375502" y="112219"/>
                  <a:pt x="376982" y="111808"/>
                </a:cubicBezTo>
                <a:cubicBezTo>
                  <a:pt x="379037" y="111234"/>
                  <a:pt x="381256" y="112465"/>
                  <a:pt x="381749" y="114517"/>
                </a:cubicBezTo>
                <a:cubicBezTo>
                  <a:pt x="381996" y="115420"/>
                  <a:pt x="382900" y="119196"/>
                  <a:pt x="383064" y="123547"/>
                </a:cubicBezTo>
                <a:cubicBezTo>
                  <a:pt x="390627" y="123465"/>
                  <a:pt x="399093" y="128636"/>
                  <a:pt x="401148" y="129949"/>
                </a:cubicBezTo>
                <a:cubicBezTo>
                  <a:pt x="402956" y="131181"/>
                  <a:pt x="403450" y="133643"/>
                  <a:pt x="402299" y="135367"/>
                </a:cubicBezTo>
                <a:cubicBezTo>
                  <a:pt x="401066" y="137173"/>
                  <a:pt x="398600" y="137747"/>
                  <a:pt x="396791" y="136516"/>
                </a:cubicBezTo>
                <a:cubicBezTo>
                  <a:pt x="392435" y="133725"/>
                  <a:pt x="385366" y="130688"/>
                  <a:pt x="381831" y="131509"/>
                </a:cubicBezTo>
                <a:cubicBezTo>
                  <a:pt x="380845" y="134382"/>
                  <a:pt x="379119" y="136926"/>
                  <a:pt x="376077" y="138486"/>
                </a:cubicBezTo>
                <a:cubicBezTo>
                  <a:pt x="374105" y="139389"/>
                  <a:pt x="371721" y="138650"/>
                  <a:pt x="370817" y="136680"/>
                </a:cubicBezTo>
                <a:cubicBezTo>
                  <a:pt x="370570" y="136188"/>
                  <a:pt x="370406" y="135695"/>
                  <a:pt x="370406" y="135203"/>
                </a:cubicBezTo>
                <a:cubicBezTo>
                  <a:pt x="363830" y="148090"/>
                  <a:pt x="336047" y="199722"/>
                  <a:pt x="304153" y="212855"/>
                </a:cubicBezTo>
                <a:cubicBezTo>
                  <a:pt x="299715" y="208505"/>
                  <a:pt x="296262" y="203251"/>
                  <a:pt x="293632" y="197505"/>
                </a:cubicBezTo>
                <a:lnTo>
                  <a:pt x="268972" y="279590"/>
                </a:lnTo>
                <a:cubicBezTo>
                  <a:pt x="265602" y="290754"/>
                  <a:pt x="255245" y="298224"/>
                  <a:pt x="243902" y="298224"/>
                </a:cubicBezTo>
                <a:cubicBezTo>
                  <a:pt x="242176" y="298224"/>
                  <a:pt x="240449" y="298060"/>
                  <a:pt x="238805" y="297731"/>
                </a:cubicBezTo>
                <a:lnTo>
                  <a:pt x="176581" y="285419"/>
                </a:lnTo>
                <a:lnTo>
                  <a:pt x="157182" y="346654"/>
                </a:lnTo>
                <a:lnTo>
                  <a:pt x="232476" y="348132"/>
                </a:lnTo>
                <a:cubicBezTo>
                  <a:pt x="236833" y="348214"/>
                  <a:pt x="241025" y="349609"/>
                  <a:pt x="244559" y="352236"/>
                </a:cubicBezTo>
                <a:lnTo>
                  <a:pt x="262643" y="365698"/>
                </a:lnTo>
                <a:cubicBezTo>
                  <a:pt x="263054" y="359870"/>
                  <a:pt x="265849" y="354206"/>
                  <a:pt x="270863" y="350430"/>
                </a:cubicBezTo>
                <a:lnTo>
                  <a:pt x="335307" y="302164"/>
                </a:lnTo>
                <a:lnTo>
                  <a:pt x="391038" y="214004"/>
                </a:lnTo>
                <a:cubicBezTo>
                  <a:pt x="392271" y="212034"/>
                  <a:pt x="393832" y="210475"/>
                  <a:pt x="395476" y="209079"/>
                </a:cubicBezTo>
                <a:lnTo>
                  <a:pt x="398271" y="203990"/>
                </a:lnTo>
                <a:cubicBezTo>
                  <a:pt x="401559" y="199229"/>
                  <a:pt x="410436" y="197505"/>
                  <a:pt x="414711" y="201281"/>
                </a:cubicBezTo>
                <a:lnTo>
                  <a:pt x="513924" y="289277"/>
                </a:lnTo>
                <a:cubicBezTo>
                  <a:pt x="518199" y="293135"/>
                  <a:pt x="521733" y="300851"/>
                  <a:pt x="521733" y="306679"/>
                </a:cubicBezTo>
                <a:lnTo>
                  <a:pt x="521733" y="366929"/>
                </a:lnTo>
                <a:cubicBezTo>
                  <a:pt x="521733" y="369063"/>
                  <a:pt x="520911" y="371033"/>
                  <a:pt x="519760" y="372675"/>
                </a:cubicBezTo>
                <a:cubicBezTo>
                  <a:pt x="519267" y="375138"/>
                  <a:pt x="518527" y="377518"/>
                  <a:pt x="517295" y="379734"/>
                </a:cubicBezTo>
                <a:lnTo>
                  <a:pt x="475455" y="456073"/>
                </a:lnTo>
                <a:lnTo>
                  <a:pt x="537022" y="566150"/>
                </a:lnTo>
                <a:cubicBezTo>
                  <a:pt x="544091" y="578791"/>
                  <a:pt x="539570" y="594715"/>
                  <a:pt x="526994" y="601775"/>
                </a:cubicBezTo>
                <a:cubicBezTo>
                  <a:pt x="522884" y="603991"/>
                  <a:pt x="518527" y="605058"/>
                  <a:pt x="514171" y="605058"/>
                </a:cubicBezTo>
                <a:cubicBezTo>
                  <a:pt x="505047" y="605058"/>
                  <a:pt x="496087" y="600297"/>
                  <a:pt x="491320" y="591678"/>
                </a:cubicBezTo>
                <a:lnTo>
                  <a:pt x="422602" y="468961"/>
                </a:lnTo>
                <a:cubicBezTo>
                  <a:pt x="418245" y="461163"/>
                  <a:pt x="418163" y="451559"/>
                  <a:pt x="422520" y="443679"/>
                </a:cubicBezTo>
                <a:lnTo>
                  <a:pt x="426219" y="436866"/>
                </a:lnTo>
                <a:lnTo>
                  <a:pt x="409532" y="449835"/>
                </a:lnTo>
                <a:lnTo>
                  <a:pt x="381420" y="584290"/>
                </a:lnTo>
                <a:cubicBezTo>
                  <a:pt x="378790" y="596603"/>
                  <a:pt x="367940" y="605058"/>
                  <a:pt x="355774" y="605058"/>
                </a:cubicBezTo>
                <a:cubicBezTo>
                  <a:pt x="354048" y="605058"/>
                  <a:pt x="352240" y="604894"/>
                  <a:pt x="350432" y="604565"/>
                </a:cubicBezTo>
                <a:cubicBezTo>
                  <a:pt x="336211" y="601610"/>
                  <a:pt x="327169" y="587738"/>
                  <a:pt x="330128" y="573537"/>
                </a:cubicBezTo>
                <a:lnTo>
                  <a:pt x="360213" y="429806"/>
                </a:lnTo>
                <a:cubicBezTo>
                  <a:pt x="361528" y="423732"/>
                  <a:pt x="364898" y="418314"/>
                  <a:pt x="369748" y="414538"/>
                </a:cubicBezTo>
                <a:lnTo>
                  <a:pt x="435671" y="363153"/>
                </a:lnTo>
                <a:lnTo>
                  <a:pt x="420629" y="320551"/>
                </a:lnTo>
                <a:cubicBezTo>
                  <a:pt x="420793" y="319566"/>
                  <a:pt x="419396" y="317596"/>
                  <a:pt x="417012" y="314969"/>
                </a:cubicBezTo>
                <a:lnTo>
                  <a:pt x="402545" y="372347"/>
                </a:lnTo>
                <a:cubicBezTo>
                  <a:pt x="401312" y="377272"/>
                  <a:pt x="398271" y="381622"/>
                  <a:pt x="394079" y="384495"/>
                </a:cubicBezTo>
                <a:lnTo>
                  <a:pt x="314511" y="438589"/>
                </a:lnTo>
                <a:cubicBezTo>
                  <a:pt x="310894" y="441052"/>
                  <a:pt x="306784" y="442283"/>
                  <a:pt x="302756" y="442283"/>
                </a:cubicBezTo>
                <a:cubicBezTo>
                  <a:pt x="297577" y="442283"/>
                  <a:pt x="292563" y="440313"/>
                  <a:pt x="288700" y="436783"/>
                </a:cubicBezTo>
                <a:cubicBezTo>
                  <a:pt x="288125" y="436455"/>
                  <a:pt x="287549" y="436291"/>
                  <a:pt x="287056" y="435963"/>
                </a:cubicBezTo>
                <a:lnTo>
                  <a:pt x="224914" y="389831"/>
                </a:lnTo>
                <a:lnTo>
                  <a:pt x="128248" y="388025"/>
                </a:lnTo>
                <a:cubicBezTo>
                  <a:pt x="127180" y="388025"/>
                  <a:pt x="126111" y="387861"/>
                  <a:pt x="125125" y="387615"/>
                </a:cubicBezTo>
                <a:lnTo>
                  <a:pt x="74984" y="387040"/>
                </a:lnTo>
                <a:cubicBezTo>
                  <a:pt x="74819" y="387040"/>
                  <a:pt x="74737" y="387122"/>
                  <a:pt x="74573" y="387122"/>
                </a:cubicBezTo>
                <a:cubicBezTo>
                  <a:pt x="74326" y="387122"/>
                  <a:pt x="74162" y="387040"/>
                  <a:pt x="73997" y="387040"/>
                </a:cubicBezTo>
                <a:lnTo>
                  <a:pt x="71367" y="386958"/>
                </a:lnTo>
                <a:cubicBezTo>
                  <a:pt x="69394" y="386958"/>
                  <a:pt x="67833" y="386301"/>
                  <a:pt x="66435" y="385316"/>
                </a:cubicBezTo>
                <a:cubicBezTo>
                  <a:pt x="62901" y="383839"/>
                  <a:pt x="59777" y="381540"/>
                  <a:pt x="57476" y="378257"/>
                </a:cubicBezTo>
                <a:lnTo>
                  <a:pt x="3882" y="302821"/>
                </a:lnTo>
                <a:cubicBezTo>
                  <a:pt x="923" y="298716"/>
                  <a:pt x="-392" y="293709"/>
                  <a:pt x="101" y="288702"/>
                </a:cubicBezTo>
                <a:lnTo>
                  <a:pt x="8978" y="197177"/>
                </a:lnTo>
                <a:cubicBezTo>
                  <a:pt x="10047" y="185685"/>
                  <a:pt x="20322" y="177230"/>
                  <a:pt x="31830" y="178379"/>
                </a:cubicBezTo>
                <a:cubicBezTo>
                  <a:pt x="43337" y="179529"/>
                  <a:pt x="51804" y="189707"/>
                  <a:pt x="50653" y="201199"/>
                </a:cubicBezTo>
                <a:lnTo>
                  <a:pt x="42598" y="284926"/>
                </a:lnTo>
                <a:lnTo>
                  <a:pt x="69723" y="323096"/>
                </a:lnTo>
                <a:lnTo>
                  <a:pt x="71860" y="306268"/>
                </a:lnTo>
                <a:cubicBezTo>
                  <a:pt x="72929" y="300604"/>
                  <a:pt x="75806" y="291739"/>
                  <a:pt x="78272" y="286486"/>
                </a:cubicBezTo>
                <a:lnTo>
                  <a:pt x="94958" y="243063"/>
                </a:lnTo>
                <a:cubicBezTo>
                  <a:pt x="95698" y="238958"/>
                  <a:pt x="97342" y="234936"/>
                  <a:pt x="100137" y="231406"/>
                </a:cubicBezTo>
                <a:lnTo>
                  <a:pt x="166635" y="148501"/>
                </a:lnTo>
                <a:lnTo>
                  <a:pt x="83861" y="42282"/>
                </a:lnTo>
                <a:cubicBezTo>
                  <a:pt x="74902" y="30873"/>
                  <a:pt x="76957" y="14373"/>
                  <a:pt x="88382" y="5508"/>
                </a:cubicBezTo>
                <a:cubicBezTo>
                  <a:pt x="94095" y="1076"/>
                  <a:pt x="101061" y="-628"/>
                  <a:pt x="107719" y="203"/>
                </a:cubicBezTo>
                <a:close/>
              </a:path>
            </a:pathLst>
          </a:custGeom>
          <a:solidFill>
            <a:schemeClr val="bg1"/>
          </a:solidFill>
          <a:ln>
            <a:noFill/>
          </a:ln>
          <a:extLst/>
        </p:spPr>
        <p:txBody>
          <a:bodyPr anchor="ctr" anchorCtr="1"/>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defRPr/>
            </a:pPr>
            <a:endParaRPr lang="zh-CN" altLang="en-US" sz="1350">
              <a:latin typeface="+mn-lt"/>
              <a:ea typeface="+mn-ea"/>
              <a:cs typeface="+mn-ea"/>
              <a:sym typeface="+mn-lt"/>
            </a:endParaRPr>
          </a:p>
        </p:txBody>
      </p:sp>
      <p:sp>
        <p:nvSpPr>
          <p:cNvPr id="13" name="KSO_Shape">
            <a:extLst>
              <a:ext uri="{FF2B5EF4-FFF2-40B4-BE49-F238E27FC236}">
                <a16:creationId xmlns:a16="http://schemas.microsoft.com/office/drawing/2014/main" xmlns="" id="{22502393-567F-4C35-97CD-E99BB3EF2F12}"/>
              </a:ext>
            </a:extLst>
          </p:cNvPr>
          <p:cNvSpPr>
            <a:spLocks/>
          </p:cNvSpPr>
          <p:nvPr/>
        </p:nvSpPr>
        <p:spPr bwMode="auto">
          <a:xfrm>
            <a:off x="4388621" y="2485261"/>
            <a:ext cx="489362" cy="582059"/>
          </a:xfrm>
          <a:custGeom>
            <a:avLst/>
            <a:gdLst>
              <a:gd name="connsiteX0" fmla="*/ 424324 w 508832"/>
              <a:gd name="connsiteY0" fmla="*/ 577195 h 604716"/>
              <a:gd name="connsiteX1" fmla="*/ 434025 w 508832"/>
              <a:gd name="connsiteY1" fmla="*/ 581215 h 604716"/>
              <a:gd name="connsiteX2" fmla="*/ 438049 w 508832"/>
              <a:gd name="connsiteY2" fmla="*/ 591007 h 604716"/>
              <a:gd name="connsiteX3" fmla="*/ 434025 w 508832"/>
              <a:gd name="connsiteY3" fmla="*/ 600696 h 604716"/>
              <a:gd name="connsiteX4" fmla="*/ 424324 w 508832"/>
              <a:gd name="connsiteY4" fmla="*/ 604716 h 604716"/>
              <a:gd name="connsiteX5" fmla="*/ 414624 w 508832"/>
              <a:gd name="connsiteY5" fmla="*/ 600696 h 604716"/>
              <a:gd name="connsiteX6" fmla="*/ 410599 w 508832"/>
              <a:gd name="connsiteY6" fmla="*/ 591007 h 604716"/>
              <a:gd name="connsiteX7" fmla="*/ 414624 w 508832"/>
              <a:gd name="connsiteY7" fmla="*/ 581215 h 604716"/>
              <a:gd name="connsiteX8" fmla="*/ 424324 w 508832"/>
              <a:gd name="connsiteY8" fmla="*/ 577195 h 604716"/>
              <a:gd name="connsiteX9" fmla="*/ 471603 w 508832"/>
              <a:gd name="connsiteY9" fmla="*/ 546782 h 604716"/>
              <a:gd name="connsiteX10" fmla="*/ 481304 w 508832"/>
              <a:gd name="connsiteY10" fmla="*/ 550802 h 604716"/>
              <a:gd name="connsiteX11" fmla="*/ 485328 w 508832"/>
              <a:gd name="connsiteY11" fmla="*/ 560491 h 604716"/>
              <a:gd name="connsiteX12" fmla="*/ 481304 w 508832"/>
              <a:gd name="connsiteY12" fmla="*/ 570283 h 604716"/>
              <a:gd name="connsiteX13" fmla="*/ 471603 w 508832"/>
              <a:gd name="connsiteY13" fmla="*/ 574303 h 604716"/>
              <a:gd name="connsiteX14" fmla="*/ 461903 w 508832"/>
              <a:gd name="connsiteY14" fmla="*/ 570283 h 604716"/>
              <a:gd name="connsiteX15" fmla="*/ 457878 w 508832"/>
              <a:gd name="connsiteY15" fmla="*/ 560491 h 604716"/>
              <a:gd name="connsiteX16" fmla="*/ 461903 w 508832"/>
              <a:gd name="connsiteY16" fmla="*/ 550802 h 604716"/>
              <a:gd name="connsiteX17" fmla="*/ 471603 w 508832"/>
              <a:gd name="connsiteY17" fmla="*/ 546782 h 604716"/>
              <a:gd name="connsiteX18" fmla="*/ 424324 w 508832"/>
              <a:gd name="connsiteY18" fmla="*/ 516368 h 604716"/>
              <a:gd name="connsiteX19" fmla="*/ 434025 w 508832"/>
              <a:gd name="connsiteY19" fmla="*/ 520393 h 604716"/>
              <a:gd name="connsiteX20" fmla="*/ 438049 w 508832"/>
              <a:gd name="connsiteY20" fmla="*/ 530093 h 604716"/>
              <a:gd name="connsiteX21" fmla="*/ 434025 w 508832"/>
              <a:gd name="connsiteY21" fmla="*/ 539793 h 604716"/>
              <a:gd name="connsiteX22" fmla="*/ 424324 w 508832"/>
              <a:gd name="connsiteY22" fmla="*/ 543818 h 604716"/>
              <a:gd name="connsiteX23" fmla="*/ 414624 w 508832"/>
              <a:gd name="connsiteY23" fmla="*/ 539793 h 604716"/>
              <a:gd name="connsiteX24" fmla="*/ 410599 w 508832"/>
              <a:gd name="connsiteY24" fmla="*/ 530093 h 604716"/>
              <a:gd name="connsiteX25" fmla="*/ 414624 w 508832"/>
              <a:gd name="connsiteY25" fmla="*/ 520393 h 604716"/>
              <a:gd name="connsiteX26" fmla="*/ 424324 w 508832"/>
              <a:gd name="connsiteY26" fmla="*/ 516368 h 604716"/>
              <a:gd name="connsiteX27" fmla="*/ 471603 w 508832"/>
              <a:gd name="connsiteY27" fmla="*/ 480168 h 604716"/>
              <a:gd name="connsiteX28" fmla="*/ 481304 w 508832"/>
              <a:gd name="connsiteY28" fmla="*/ 484188 h 604716"/>
              <a:gd name="connsiteX29" fmla="*/ 485328 w 508832"/>
              <a:gd name="connsiteY29" fmla="*/ 493980 h 604716"/>
              <a:gd name="connsiteX30" fmla="*/ 481304 w 508832"/>
              <a:gd name="connsiteY30" fmla="*/ 503669 h 604716"/>
              <a:gd name="connsiteX31" fmla="*/ 471603 w 508832"/>
              <a:gd name="connsiteY31" fmla="*/ 507689 h 604716"/>
              <a:gd name="connsiteX32" fmla="*/ 461903 w 508832"/>
              <a:gd name="connsiteY32" fmla="*/ 503669 h 604716"/>
              <a:gd name="connsiteX33" fmla="*/ 457878 w 508832"/>
              <a:gd name="connsiteY33" fmla="*/ 493980 h 604716"/>
              <a:gd name="connsiteX34" fmla="*/ 461903 w 508832"/>
              <a:gd name="connsiteY34" fmla="*/ 484188 h 604716"/>
              <a:gd name="connsiteX35" fmla="*/ 471603 w 508832"/>
              <a:gd name="connsiteY35" fmla="*/ 480168 h 604716"/>
              <a:gd name="connsiteX36" fmla="*/ 432536 w 508832"/>
              <a:gd name="connsiteY36" fmla="*/ 293595 h 604716"/>
              <a:gd name="connsiteX37" fmla="*/ 293984 w 508832"/>
              <a:gd name="connsiteY37" fmla="*/ 431851 h 604716"/>
              <a:gd name="connsiteX38" fmla="*/ 337449 w 508832"/>
              <a:gd name="connsiteY38" fmla="*/ 475256 h 604716"/>
              <a:gd name="connsiteX39" fmla="*/ 363157 w 508832"/>
              <a:gd name="connsiteY39" fmla="*/ 475256 h 604716"/>
              <a:gd name="connsiteX40" fmla="*/ 476001 w 508832"/>
              <a:gd name="connsiteY40" fmla="*/ 362568 h 604716"/>
              <a:gd name="connsiteX41" fmla="*/ 476001 w 508832"/>
              <a:gd name="connsiteY41" fmla="*/ 336897 h 604716"/>
              <a:gd name="connsiteX42" fmla="*/ 54770 w 508832"/>
              <a:gd name="connsiteY42" fmla="*/ 145442 h 604716"/>
              <a:gd name="connsiteX43" fmla="*/ 43723 w 508832"/>
              <a:gd name="connsiteY43" fmla="*/ 156474 h 604716"/>
              <a:gd name="connsiteX44" fmla="*/ 27720 w 508832"/>
              <a:gd name="connsiteY44" fmla="*/ 198950 h 604716"/>
              <a:gd name="connsiteX45" fmla="*/ 48885 w 508832"/>
              <a:gd name="connsiteY45" fmla="*/ 239056 h 604716"/>
              <a:gd name="connsiteX46" fmla="*/ 273335 w 508832"/>
              <a:gd name="connsiteY46" fmla="*/ 413706 h 604716"/>
              <a:gd name="connsiteX47" fmla="*/ 301624 w 508832"/>
              <a:gd name="connsiteY47" fmla="*/ 385456 h 604716"/>
              <a:gd name="connsiteX48" fmla="*/ 93693 w 508832"/>
              <a:gd name="connsiteY48" fmla="*/ 197713 h 604716"/>
              <a:gd name="connsiteX49" fmla="*/ 54770 w 508832"/>
              <a:gd name="connsiteY49" fmla="*/ 145442 h 604716"/>
              <a:gd name="connsiteX50" fmla="*/ 122807 w 508832"/>
              <a:gd name="connsiteY50" fmla="*/ 77500 h 604716"/>
              <a:gd name="connsiteX51" fmla="*/ 77690 w 508832"/>
              <a:gd name="connsiteY51" fmla="*/ 122554 h 604716"/>
              <a:gd name="connsiteX52" fmla="*/ 112173 w 508832"/>
              <a:gd name="connsiteY52" fmla="*/ 177300 h 604716"/>
              <a:gd name="connsiteX53" fmla="*/ 321034 w 508832"/>
              <a:gd name="connsiteY53" fmla="*/ 365971 h 604716"/>
              <a:gd name="connsiteX54" fmla="*/ 366564 w 508832"/>
              <a:gd name="connsiteY54" fmla="*/ 320607 h 604716"/>
              <a:gd name="connsiteX55" fmla="*/ 177629 w 508832"/>
              <a:gd name="connsiteY55" fmla="*/ 111935 h 604716"/>
              <a:gd name="connsiteX56" fmla="*/ 122807 w 508832"/>
              <a:gd name="connsiteY56" fmla="*/ 77500 h 604716"/>
              <a:gd name="connsiteX57" fmla="*/ 195903 w 508832"/>
              <a:gd name="connsiteY57" fmla="*/ 27497 h 604716"/>
              <a:gd name="connsiteX58" fmla="*/ 156774 w 508832"/>
              <a:gd name="connsiteY58" fmla="*/ 43683 h 604716"/>
              <a:gd name="connsiteX59" fmla="*/ 145727 w 508832"/>
              <a:gd name="connsiteY59" fmla="*/ 54612 h 604716"/>
              <a:gd name="connsiteX60" fmla="*/ 198071 w 508832"/>
              <a:gd name="connsiteY60" fmla="*/ 93480 h 604716"/>
              <a:gd name="connsiteX61" fmla="*/ 386077 w 508832"/>
              <a:gd name="connsiteY61" fmla="*/ 301121 h 604716"/>
              <a:gd name="connsiteX62" fmla="*/ 414365 w 508832"/>
              <a:gd name="connsiteY62" fmla="*/ 272872 h 604716"/>
              <a:gd name="connsiteX63" fmla="*/ 239472 w 508832"/>
              <a:gd name="connsiteY63" fmla="*/ 48735 h 604716"/>
              <a:gd name="connsiteX64" fmla="*/ 199310 w 508832"/>
              <a:gd name="connsiteY64" fmla="*/ 27600 h 604716"/>
              <a:gd name="connsiteX65" fmla="*/ 195903 w 508832"/>
              <a:gd name="connsiteY65" fmla="*/ 27497 h 604716"/>
              <a:gd name="connsiteX66" fmla="*/ 200962 w 508832"/>
              <a:gd name="connsiteY66" fmla="*/ 176 h 604716"/>
              <a:gd name="connsiteX67" fmla="*/ 261256 w 508832"/>
              <a:gd name="connsiteY67" fmla="*/ 31827 h 604716"/>
              <a:gd name="connsiteX68" fmla="*/ 443480 w 508832"/>
              <a:gd name="connsiteY68" fmla="*/ 265552 h 604716"/>
              <a:gd name="connsiteX69" fmla="*/ 443583 w 508832"/>
              <a:gd name="connsiteY69" fmla="*/ 265655 h 604716"/>
              <a:gd name="connsiteX70" fmla="*/ 495514 w 508832"/>
              <a:gd name="connsiteY70" fmla="*/ 317514 h 604716"/>
              <a:gd name="connsiteX71" fmla="*/ 495514 w 508832"/>
              <a:gd name="connsiteY71" fmla="*/ 382054 h 604716"/>
              <a:gd name="connsiteX72" fmla="*/ 382670 w 508832"/>
              <a:gd name="connsiteY72" fmla="*/ 494741 h 604716"/>
              <a:gd name="connsiteX73" fmla="*/ 350355 w 508832"/>
              <a:gd name="connsiteY73" fmla="*/ 508041 h 604716"/>
              <a:gd name="connsiteX74" fmla="*/ 318040 w 508832"/>
              <a:gd name="connsiteY74" fmla="*/ 494741 h 604716"/>
              <a:gd name="connsiteX75" fmla="*/ 266108 w 508832"/>
              <a:gd name="connsiteY75" fmla="*/ 442883 h 604716"/>
              <a:gd name="connsiteX76" fmla="*/ 266005 w 508832"/>
              <a:gd name="connsiteY76" fmla="*/ 442779 h 604716"/>
              <a:gd name="connsiteX77" fmla="*/ 31953 w 508832"/>
              <a:gd name="connsiteY77" fmla="*/ 260810 h 604716"/>
              <a:gd name="connsiteX78" fmla="*/ 155 w 508832"/>
              <a:gd name="connsiteY78" fmla="*/ 200600 h 604716"/>
              <a:gd name="connsiteX79" fmla="*/ 24313 w 508832"/>
              <a:gd name="connsiteY79" fmla="*/ 136988 h 604716"/>
              <a:gd name="connsiteX80" fmla="*/ 137261 w 508832"/>
              <a:gd name="connsiteY80" fmla="*/ 24198 h 604716"/>
              <a:gd name="connsiteX81" fmla="*/ 200962 w 508832"/>
              <a:gd name="connsiteY81" fmla="*/ 176 h 60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508832" h="604716">
                <a:moveTo>
                  <a:pt x="424324" y="577195"/>
                </a:moveTo>
                <a:cubicBezTo>
                  <a:pt x="427936" y="577195"/>
                  <a:pt x="431548" y="578638"/>
                  <a:pt x="434025" y="581215"/>
                </a:cubicBezTo>
                <a:cubicBezTo>
                  <a:pt x="436604" y="583792"/>
                  <a:pt x="438049" y="587296"/>
                  <a:pt x="438049" y="591007"/>
                </a:cubicBezTo>
                <a:cubicBezTo>
                  <a:pt x="438049" y="594615"/>
                  <a:pt x="436604" y="598119"/>
                  <a:pt x="434025" y="600696"/>
                </a:cubicBezTo>
                <a:cubicBezTo>
                  <a:pt x="431548" y="603273"/>
                  <a:pt x="427936" y="604716"/>
                  <a:pt x="424324" y="604716"/>
                </a:cubicBezTo>
                <a:cubicBezTo>
                  <a:pt x="420712" y="604716"/>
                  <a:pt x="417204" y="603273"/>
                  <a:pt x="414624" y="600696"/>
                </a:cubicBezTo>
                <a:cubicBezTo>
                  <a:pt x="412044" y="598119"/>
                  <a:pt x="410599" y="594615"/>
                  <a:pt x="410599" y="591007"/>
                </a:cubicBezTo>
                <a:cubicBezTo>
                  <a:pt x="410599" y="587296"/>
                  <a:pt x="412044" y="583792"/>
                  <a:pt x="414624" y="581215"/>
                </a:cubicBezTo>
                <a:cubicBezTo>
                  <a:pt x="417204" y="578638"/>
                  <a:pt x="420712" y="577195"/>
                  <a:pt x="424324" y="577195"/>
                </a:cubicBezTo>
                <a:close/>
                <a:moveTo>
                  <a:pt x="471603" y="546782"/>
                </a:moveTo>
                <a:cubicBezTo>
                  <a:pt x="475215" y="546782"/>
                  <a:pt x="478724" y="548225"/>
                  <a:pt x="481304" y="550802"/>
                </a:cubicBezTo>
                <a:cubicBezTo>
                  <a:pt x="483883" y="553379"/>
                  <a:pt x="485328" y="556883"/>
                  <a:pt x="485328" y="560491"/>
                </a:cubicBezTo>
                <a:cubicBezTo>
                  <a:pt x="485328" y="564099"/>
                  <a:pt x="483883" y="567706"/>
                  <a:pt x="481304" y="570283"/>
                </a:cubicBezTo>
                <a:cubicBezTo>
                  <a:pt x="478724" y="572757"/>
                  <a:pt x="475215" y="574303"/>
                  <a:pt x="471603" y="574303"/>
                </a:cubicBezTo>
                <a:cubicBezTo>
                  <a:pt x="467991" y="574303"/>
                  <a:pt x="464483" y="572757"/>
                  <a:pt x="461903" y="570283"/>
                </a:cubicBezTo>
                <a:cubicBezTo>
                  <a:pt x="459323" y="567706"/>
                  <a:pt x="457878" y="564099"/>
                  <a:pt x="457878" y="560491"/>
                </a:cubicBezTo>
                <a:cubicBezTo>
                  <a:pt x="457878" y="556883"/>
                  <a:pt x="459323" y="553379"/>
                  <a:pt x="461903" y="550802"/>
                </a:cubicBezTo>
                <a:cubicBezTo>
                  <a:pt x="464483" y="548225"/>
                  <a:pt x="467991" y="546782"/>
                  <a:pt x="471603" y="546782"/>
                </a:cubicBezTo>
                <a:close/>
                <a:moveTo>
                  <a:pt x="424324" y="516368"/>
                </a:moveTo>
                <a:cubicBezTo>
                  <a:pt x="427936" y="516368"/>
                  <a:pt x="431548" y="517813"/>
                  <a:pt x="434025" y="520393"/>
                </a:cubicBezTo>
                <a:cubicBezTo>
                  <a:pt x="436604" y="522973"/>
                  <a:pt x="438049" y="526481"/>
                  <a:pt x="438049" y="530093"/>
                </a:cubicBezTo>
                <a:cubicBezTo>
                  <a:pt x="438049" y="533705"/>
                  <a:pt x="436604" y="537317"/>
                  <a:pt x="434025" y="539793"/>
                </a:cubicBezTo>
                <a:cubicBezTo>
                  <a:pt x="431548" y="542373"/>
                  <a:pt x="427936" y="543818"/>
                  <a:pt x="424324" y="543818"/>
                </a:cubicBezTo>
                <a:cubicBezTo>
                  <a:pt x="420712" y="543818"/>
                  <a:pt x="417204" y="542373"/>
                  <a:pt x="414624" y="539793"/>
                </a:cubicBezTo>
                <a:cubicBezTo>
                  <a:pt x="412044" y="537317"/>
                  <a:pt x="410599" y="533705"/>
                  <a:pt x="410599" y="530093"/>
                </a:cubicBezTo>
                <a:cubicBezTo>
                  <a:pt x="410599" y="526481"/>
                  <a:pt x="412044" y="522973"/>
                  <a:pt x="414624" y="520393"/>
                </a:cubicBezTo>
                <a:cubicBezTo>
                  <a:pt x="417204" y="517813"/>
                  <a:pt x="420712" y="516368"/>
                  <a:pt x="424324" y="516368"/>
                </a:cubicBezTo>
                <a:close/>
                <a:moveTo>
                  <a:pt x="471603" y="480168"/>
                </a:moveTo>
                <a:cubicBezTo>
                  <a:pt x="475215" y="480168"/>
                  <a:pt x="478724" y="481714"/>
                  <a:pt x="481304" y="484188"/>
                </a:cubicBezTo>
                <a:cubicBezTo>
                  <a:pt x="483883" y="486765"/>
                  <a:pt x="485328" y="490372"/>
                  <a:pt x="485328" y="493980"/>
                </a:cubicBezTo>
                <a:cubicBezTo>
                  <a:pt x="485328" y="497588"/>
                  <a:pt x="483883" y="501092"/>
                  <a:pt x="481304" y="503669"/>
                </a:cubicBezTo>
                <a:cubicBezTo>
                  <a:pt x="478724" y="506246"/>
                  <a:pt x="475215" y="507689"/>
                  <a:pt x="471603" y="507689"/>
                </a:cubicBezTo>
                <a:cubicBezTo>
                  <a:pt x="467991" y="507689"/>
                  <a:pt x="464483" y="506246"/>
                  <a:pt x="461903" y="503669"/>
                </a:cubicBezTo>
                <a:cubicBezTo>
                  <a:pt x="459323" y="501092"/>
                  <a:pt x="457878" y="497588"/>
                  <a:pt x="457878" y="493980"/>
                </a:cubicBezTo>
                <a:cubicBezTo>
                  <a:pt x="457878" y="490372"/>
                  <a:pt x="459323" y="486765"/>
                  <a:pt x="461903" y="484188"/>
                </a:cubicBezTo>
                <a:cubicBezTo>
                  <a:pt x="464483" y="481714"/>
                  <a:pt x="467991" y="480168"/>
                  <a:pt x="471603" y="480168"/>
                </a:cubicBezTo>
                <a:close/>
                <a:moveTo>
                  <a:pt x="432536" y="293595"/>
                </a:moveTo>
                <a:lnTo>
                  <a:pt x="293984" y="431851"/>
                </a:lnTo>
                <a:lnTo>
                  <a:pt x="337449" y="475256"/>
                </a:lnTo>
                <a:cubicBezTo>
                  <a:pt x="344573" y="482369"/>
                  <a:pt x="356033" y="482369"/>
                  <a:pt x="363157" y="475256"/>
                </a:cubicBezTo>
                <a:lnTo>
                  <a:pt x="476001" y="362568"/>
                </a:lnTo>
                <a:cubicBezTo>
                  <a:pt x="483125" y="355558"/>
                  <a:pt x="483125" y="344011"/>
                  <a:pt x="476001" y="336897"/>
                </a:cubicBezTo>
                <a:close/>
                <a:moveTo>
                  <a:pt x="54770" y="145442"/>
                </a:moveTo>
                <a:lnTo>
                  <a:pt x="43723" y="156474"/>
                </a:lnTo>
                <a:cubicBezTo>
                  <a:pt x="32573" y="167711"/>
                  <a:pt x="26688" y="183176"/>
                  <a:pt x="27720" y="198950"/>
                </a:cubicBezTo>
                <a:cubicBezTo>
                  <a:pt x="28650" y="214725"/>
                  <a:pt x="36393" y="229365"/>
                  <a:pt x="48885" y="239056"/>
                </a:cubicBezTo>
                <a:lnTo>
                  <a:pt x="273335" y="413706"/>
                </a:lnTo>
                <a:lnTo>
                  <a:pt x="301624" y="385456"/>
                </a:lnTo>
                <a:lnTo>
                  <a:pt x="93693" y="197713"/>
                </a:lnTo>
                <a:cubicBezTo>
                  <a:pt x="75522" y="181320"/>
                  <a:pt x="61687" y="162453"/>
                  <a:pt x="54770" y="145442"/>
                </a:cubicBezTo>
                <a:close/>
                <a:moveTo>
                  <a:pt x="122807" y="77500"/>
                </a:moveTo>
                <a:lnTo>
                  <a:pt x="77690" y="122554"/>
                </a:lnTo>
                <a:cubicBezTo>
                  <a:pt x="75832" y="128121"/>
                  <a:pt x="85020" y="152865"/>
                  <a:pt x="112173" y="177300"/>
                </a:cubicBezTo>
                <a:lnTo>
                  <a:pt x="321034" y="365971"/>
                </a:lnTo>
                <a:lnTo>
                  <a:pt x="366564" y="320607"/>
                </a:lnTo>
                <a:lnTo>
                  <a:pt x="177629" y="111935"/>
                </a:lnTo>
                <a:cubicBezTo>
                  <a:pt x="153161" y="84820"/>
                  <a:pt x="128382" y="75644"/>
                  <a:pt x="122807" y="77500"/>
                </a:cubicBezTo>
                <a:close/>
                <a:moveTo>
                  <a:pt x="195903" y="27497"/>
                </a:moveTo>
                <a:cubicBezTo>
                  <a:pt x="181243" y="27497"/>
                  <a:pt x="167202" y="33270"/>
                  <a:pt x="156774" y="43683"/>
                </a:cubicBezTo>
                <a:lnTo>
                  <a:pt x="145727" y="54612"/>
                </a:lnTo>
                <a:cubicBezTo>
                  <a:pt x="162659" y="61519"/>
                  <a:pt x="181656" y="75335"/>
                  <a:pt x="198071" y="93480"/>
                </a:cubicBezTo>
                <a:lnTo>
                  <a:pt x="386077" y="301121"/>
                </a:lnTo>
                <a:lnTo>
                  <a:pt x="414365" y="272872"/>
                </a:lnTo>
                <a:lnTo>
                  <a:pt x="239472" y="48735"/>
                </a:lnTo>
                <a:cubicBezTo>
                  <a:pt x="229767" y="36260"/>
                  <a:pt x="215106" y="28528"/>
                  <a:pt x="199310" y="27600"/>
                </a:cubicBezTo>
                <a:cubicBezTo>
                  <a:pt x="198175" y="27497"/>
                  <a:pt x="197039" y="27497"/>
                  <a:pt x="195903" y="27497"/>
                </a:cubicBezTo>
                <a:close/>
                <a:moveTo>
                  <a:pt x="200962" y="176"/>
                </a:moveTo>
                <a:cubicBezTo>
                  <a:pt x="224708" y="1619"/>
                  <a:pt x="246596" y="13166"/>
                  <a:pt x="261256" y="31827"/>
                </a:cubicBezTo>
                <a:lnTo>
                  <a:pt x="443480" y="265552"/>
                </a:lnTo>
                <a:cubicBezTo>
                  <a:pt x="443583" y="265655"/>
                  <a:pt x="443583" y="265655"/>
                  <a:pt x="443583" y="265655"/>
                </a:cubicBezTo>
                <a:lnTo>
                  <a:pt x="495514" y="317514"/>
                </a:lnTo>
                <a:cubicBezTo>
                  <a:pt x="513272" y="335247"/>
                  <a:pt x="513272" y="364218"/>
                  <a:pt x="495514" y="382054"/>
                </a:cubicBezTo>
                <a:lnTo>
                  <a:pt x="382670" y="494741"/>
                </a:lnTo>
                <a:cubicBezTo>
                  <a:pt x="373688" y="503608"/>
                  <a:pt x="362021" y="508041"/>
                  <a:pt x="350355" y="508041"/>
                </a:cubicBezTo>
                <a:cubicBezTo>
                  <a:pt x="338585" y="508041"/>
                  <a:pt x="326919" y="503608"/>
                  <a:pt x="318040" y="494741"/>
                </a:cubicBezTo>
                <a:lnTo>
                  <a:pt x="266108" y="442883"/>
                </a:lnTo>
                <a:cubicBezTo>
                  <a:pt x="266108" y="442883"/>
                  <a:pt x="266005" y="442883"/>
                  <a:pt x="266005" y="442779"/>
                </a:cubicBezTo>
                <a:lnTo>
                  <a:pt x="31953" y="260810"/>
                </a:lnTo>
                <a:cubicBezTo>
                  <a:pt x="13266" y="246273"/>
                  <a:pt x="1703" y="224313"/>
                  <a:pt x="155" y="200600"/>
                </a:cubicBezTo>
                <a:cubicBezTo>
                  <a:pt x="-1291" y="176990"/>
                  <a:pt x="7485" y="153793"/>
                  <a:pt x="24313" y="136988"/>
                </a:cubicBezTo>
                <a:lnTo>
                  <a:pt x="137261" y="24198"/>
                </a:lnTo>
                <a:cubicBezTo>
                  <a:pt x="154090" y="7392"/>
                  <a:pt x="177319" y="-1371"/>
                  <a:pt x="200962" y="176"/>
                </a:cubicBezTo>
                <a:close/>
              </a:path>
            </a:pathLst>
          </a:custGeom>
          <a:solidFill>
            <a:schemeClr val="bg1"/>
          </a:solidFill>
          <a:ln>
            <a:noFill/>
          </a:ln>
          <a:extLst/>
        </p:spPr>
        <p:txBody>
          <a:bodyPr anchor="ctr" anchorCtr="1"/>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defRPr/>
            </a:pPr>
            <a:endParaRPr lang="zh-CN" altLang="en-US" sz="1350" dirty="0">
              <a:latin typeface="+mn-lt"/>
              <a:ea typeface="+mn-ea"/>
              <a:cs typeface="+mn-ea"/>
              <a:sym typeface="+mn-lt"/>
            </a:endParaRPr>
          </a:p>
        </p:txBody>
      </p:sp>
      <p:sp>
        <p:nvSpPr>
          <p:cNvPr id="75" name="right-arrows_87462">
            <a:extLst>
              <a:ext uri="{FF2B5EF4-FFF2-40B4-BE49-F238E27FC236}">
                <a16:creationId xmlns:a16="http://schemas.microsoft.com/office/drawing/2014/main" xmlns="" id="{0123A7FB-91DF-4F75-929A-E602B7171A3A}"/>
              </a:ext>
            </a:extLst>
          </p:cNvPr>
          <p:cNvSpPr>
            <a:spLocks noChangeAspect="1"/>
          </p:cNvSpPr>
          <p:nvPr/>
        </p:nvSpPr>
        <p:spPr bwMode="auto">
          <a:xfrm>
            <a:off x="2416587" y="3563059"/>
            <a:ext cx="358379" cy="241697"/>
          </a:xfrm>
          <a:custGeom>
            <a:avLst/>
            <a:gdLst>
              <a:gd name="connsiteX0" fmla="*/ 313167 w 607640"/>
              <a:gd name="connsiteY0" fmla="*/ 0 h 409915"/>
              <a:gd name="connsiteX1" fmla="*/ 343771 w 607640"/>
              <a:gd name="connsiteY1" fmla="*/ 8929 h 409915"/>
              <a:gd name="connsiteX2" fmla="*/ 580124 w 607640"/>
              <a:gd name="connsiteY2" fmla="*/ 155479 h 409915"/>
              <a:gd name="connsiteX3" fmla="*/ 580124 w 607640"/>
              <a:gd name="connsiteY3" fmla="*/ 254528 h 409915"/>
              <a:gd name="connsiteX4" fmla="*/ 343771 w 607640"/>
              <a:gd name="connsiteY4" fmla="*/ 401078 h 409915"/>
              <a:gd name="connsiteX5" fmla="*/ 313167 w 607640"/>
              <a:gd name="connsiteY5" fmla="*/ 409915 h 409915"/>
              <a:gd name="connsiteX6" fmla="*/ 259610 w 607640"/>
              <a:gd name="connsiteY6" fmla="*/ 375395 h 409915"/>
              <a:gd name="connsiteX7" fmla="*/ 361378 w 607640"/>
              <a:gd name="connsiteY7" fmla="*/ 312246 h 409915"/>
              <a:gd name="connsiteX8" fmla="*/ 421111 w 607640"/>
              <a:gd name="connsiteY8" fmla="*/ 205004 h 409915"/>
              <a:gd name="connsiteX9" fmla="*/ 361378 w 607640"/>
              <a:gd name="connsiteY9" fmla="*/ 97761 h 409915"/>
              <a:gd name="connsiteX10" fmla="*/ 259610 w 607640"/>
              <a:gd name="connsiteY10" fmla="*/ 34612 h 409915"/>
              <a:gd name="connsiteX11" fmla="*/ 313167 w 607640"/>
              <a:gd name="connsiteY11" fmla="*/ 0 h 409915"/>
              <a:gd name="connsiteX12" fmla="*/ 58537 w 607640"/>
              <a:gd name="connsiteY12" fmla="*/ 0 h 409915"/>
              <a:gd name="connsiteX13" fmla="*/ 89142 w 607640"/>
              <a:gd name="connsiteY13" fmla="*/ 8929 h 409915"/>
              <a:gd name="connsiteX14" fmla="*/ 325502 w 607640"/>
              <a:gd name="connsiteY14" fmla="*/ 155479 h 409915"/>
              <a:gd name="connsiteX15" fmla="*/ 325502 w 607640"/>
              <a:gd name="connsiteY15" fmla="*/ 254528 h 409915"/>
              <a:gd name="connsiteX16" fmla="*/ 89142 w 607640"/>
              <a:gd name="connsiteY16" fmla="*/ 401078 h 409915"/>
              <a:gd name="connsiteX17" fmla="*/ 58537 w 607640"/>
              <a:gd name="connsiteY17" fmla="*/ 409915 h 409915"/>
              <a:gd name="connsiteX18" fmla="*/ 0 w 607640"/>
              <a:gd name="connsiteY18" fmla="*/ 351553 h 409915"/>
              <a:gd name="connsiteX19" fmla="*/ 0 w 607640"/>
              <a:gd name="connsiteY19" fmla="*/ 58454 h 409915"/>
              <a:gd name="connsiteX20" fmla="*/ 58537 w 607640"/>
              <a:gd name="connsiteY20" fmla="*/ 0 h 409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07640" h="409915">
                <a:moveTo>
                  <a:pt x="313167" y="0"/>
                </a:moveTo>
                <a:cubicBezTo>
                  <a:pt x="323399" y="0"/>
                  <a:pt x="334000" y="2762"/>
                  <a:pt x="343771" y="8929"/>
                </a:cubicBezTo>
                <a:lnTo>
                  <a:pt x="580124" y="155479"/>
                </a:lnTo>
                <a:cubicBezTo>
                  <a:pt x="616812" y="178308"/>
                  <a:pt x="616812" y="231699"/>
                  <a:pt x="580124" y="254528"/>
                </a:cubicBezTo>
                <a:lnTo>
                  <a:pt x="343771" y="401078"/>
                </a:lnTo>
                <a:cubicBezTo>
                  <a:pt x="334000" y="407153"/>
                  <a:pt x="323399" y="409915"/>
                  <a:pt x="313167" y="409915"/>
                </a:cubicBezTo>
                <a:cubicBezTo>
                  <a:pt x="290399" y="409915"/>
                  <a:pt x="269013" y="396383"/>
                  <a:pt x="259610" y="375395"/>
                </a:cubicBezTo>
                <a:lnTo>
                  <a:pt x="361378" y="312246"/>
                </a:lnTo>
                <a:cubicBezTo>
                  <a:pt x="398804" y="289049"/>
                  <a:pt x="421111" y="248913"/>
                  <a:pt x="421111" y="205004"/>
                </a:cubicBezTo>
                <a:cubicBezTo>
                  <a:pt x="421111" y="161002"/>
                  <a:pt x="398804" y="120959"/>
                  <a:pt x="361378" y="97761"/>
                </a:cubicBezTo>
                <a:lnTo>
                  <a:pt x="259610" y="34612"/>
                </a:lnTo>
                <a:cubicBezTo>
                  <a:pt x="269013" y="13532"/>
                  <a:pt x="290399" y="0"/>
                  <a:pt x="313167" y="0"/>
                </a:cubicBezTo>
                <a:close/>
                <a:moveTo>
                  <a:pt x="58537" y="0"/>
                </a:moveTo>
                <a:cubicBezTo>
                  <a:pt x="68769" y="0"/>
                  <a:pt x="79370" y="2762"/>
                  <a:pt x="89142" y="8929"/>
                </a:cubicBezTo>
                <a:lnTo>
                  <a:pt x="325502" y="155479"/>
                </a:lnTo>
                <a:cubicBezTo>
                  <a:pt x="362283" y="178308"/>
                  <a:pt x="362283" y="231699"/>
                  <a:pt x="325502" y="254528"/>
                </a:cubicBezTo>
                <a:lnTo>
                  <a:pt x="89142" y="401078"/>
                </a:lnTo>
                <a:cubicBezTo>
                  <a:pt x="79370" y="407153"/>
                  <a:pt x="68769" y="409915"/>
                  <a:pt x="58537" y="409915"/>
                </a:cubicBezTo>
                <a:cubicBezTo>
                  <a:pt x="28116" y="409915"/>
                  <a:pt x="0" y="385705"/>
                  <a:pt x="0" y="351553"/>
                </a:cubicBezTo>
                <a:lnTo>
                  <a:pt x="0" y="58454"/>
                </a:lnTo>
                <a:cubicBezTo>
                  <a:pt x="0" y="24210"/>
                  <a:pt x="28116" y="0"/>
                  <a:pt x="58537" y="0"/>
                </a:cubicBezTo>
                <a:close/>
              </a:path>
            </a:pathLst>
          </a:custGeom>
          <a:solidFill>
            <a:srgbClr val="0D3E81"/>
          </a:solidFill>
          <a:ln>
            <a:noFill/>
          </a:ln>
        </p:spPr>
        <p:txBody>
          <a:bodyPr/>
          <a:lstStyle/>
          <a:p>
            <a:pPr>
              <a:buFont typeface="Arial" panose="020B0604020202020204" pitchFamily="34" charset="0"/>
              <a:buNone/>
              <a:defRPr/>
            </a:pPr>
            <a:endParaRPr lang="zh-CN" altLang="en-US" sz="1350">
              <a:cs typeface="+mn-ea"/>
              <a:sym typeface="+mn-lt"/>
            </a:endParaRPr>
          </a:p>
        </p:txBody>
      </p:sp>
      <p:sp>
        <p:nvSpPr>
          <p:cNvPr id="25" name="矩形 24">
            <a:extLst>
              <a:ext uri="{FF2B5EF4-FFF2-40B4-BE49-F238E27FC236}">
                <a16:creationId xmlns:a16="http://schemas.microsoft.com/office/drawing/2014/main" xmlns="" id="{9FEAE2AF-C778-DD48-A558-DF014B7BF1EC}"/>
              </a:ext>
            </a:extLst>
          </p:cNvPr>
          <p:cNvSpPr/>
          <p:nvPr/>
        </p:nvSpPr>
        <p:spPr>
          <a:xfrm>
            <a:off x="-36512" y="0"/>
            <a:ext cx="9144000" cy="836712"/>
          </a:xfrm>
          <a:prstGeom prst="rect">
            <a:avLst/>
          </a:prstGeom>
          <a:solidFill>
            <a:srgbClr val="33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latin typeface="微软雅黑" pitchFamily="34" charset="-122"/>
                <a:ea typeface="微软雅黑" pitchFamily="34" charset="-122"/>
              </a:rPr>
              <a:t>老年高血压的治疗</a:t>
            </a:r>
          </a:p>
        </p:txBody>
      </p:sp>
    </p:spTree>
    <p:extLst>
      <p:ext uri="{BB962C8B-B14F-4D97-AF65-F5344CB8AC3E}">
        <p14:creationId xmlns:p14="http://schemas.microsoft.com/office/powerpoint/2010/main" val="27753287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9144000" cy="836712"/>
          </a:xfrm>
          <a:prstGeom prst="rect">
            <a:avLst/>
          </a:prstGeom>
          <a:solidFill>
            <a:srgbClr val="33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latin typeface="微软雅黑" pitchFamily="34" charset="-122"/>
                <a:ea typeface="微软雅黑" pitchFamily="34" charset="-122"/>
              </a:rPr>
              <a:t>老年人降压药物应用的基本原则</a:t>
            </a:r>
          </a:p>
        </p:txBody>
      </p:sp>
      <p:sp>
        <p:nvSpPr>
          <p:cNvPr id="8" name="内容占位符 2"/>
          <p:cNvSpPr txBox="1">
            <a:spLocks/>
          </p:cNvSpPr>
          <p:nvPr/>
        </p:nvSpPr>
        <p:spPr>
          <a:xfrm>
            <a:off x="899592" y="1484907"/>
            <a:ext cx="7272808" cy="4824413"/>
          </a:xfrm>
          <a:prstGeom prst="rect">
            <a:avLst/>
          </a:prstGeom>
        </p:spPr>
        <p:txBody>
          <a:bodyPr vert="horz" wrap="square" lIns="98856" tIns="49428" rIns="98856" bIns="49428" numCol="1" rtlCol="0" anchor="t" anchorCtr="0" compatLnSpc="1">
            <a:normAutofit/>
          </a:bodyPr>
          <a:lstStyle/>
          <a:p>
            <a:pPr marL="431800" indent="-431800" defTabSz="988695" eaLnBrk="0" fontAlgn="base" hangingPunct="0">
              <a:lnSpc>
                <a:spcPct val="120000"/>
              </a:lnSpc>
              <a:spcBef>
                <a:spcPts val="2400"/>
              </a:spcBef>
              <a:buClr>
                <a:schemeClr val="accent1"/>
              </a:buClr>
              <a:buFont typeface="Wingdings" panose="05000000000000000000" pitchFamily="2" charset="2"/>
              <a:buChar char="§"/>
              <a:defRPr/>
            </a:pPr>
            <a:r>
              <a:rPr lang="zh-CN" altLang="en-US" sz="2400" kern="0" dirty="0">
                <a:latin typeface="微软雅黑" pitchFamily="34" charset="-122"/>
                <a:ea typeface="微软雅黑" pitchFamily="34" charset="-122"/>
              </a:rPr>
              <a:t>老年高血压患者药物治疗应遵循以下几项原则</a:t>
            </a:r>
            <a:endParaRPr lang="en-US" altLang="zh-CN" sz="2400" kern="0" dirty="0">
              <a:latin typeface="微软雅黑" pitchFamily="34" charset="-122"/>
              <a:ea typeface="微软雅黑" pitchFamily="34" charset="-122"/>
            </a:endParaRPr>
          </a:p>
          <a:p>
            <a:pPr marL="1226820" marR="0" lvl="1" indent="-457200" algn="l" defTabSz="988695" rtl="0" eaLnBrk="0" fontAlgn="base" latinLnBrk="0" hangingPunct="0">
              <a:lnSpc>
                <a:spcPct val="100000"/>
              </a:lnSpc>
              <a:spcBef>
                <a:spcPts val="2400"/>
              </a:spcBef>
              <a:spcAft>
                <a:spcPts val="0"/>
              </a:spcAft>
              <a:buClrTx/>
              <a:buSzPct val="100000"/>
              <a:buFont typeface="+mj-lt"/>
              <a:buAutoNum type="arabicPeriod"/>
              <a:tabLst/>
              <a:defRPr/>
            </a:pPr>
            <a:r>
              <a:rPr lang="zh-CN" altLang="en-US" sz="2000" kern="0" dirty="0">
                <a:latin typeface="微软雅黑" pitchFamily="34" charset="-122"/>
                <a:ea typeface="微软雅黑" pitchFamily="34" charset="-122"/>
              </a:rPr>
              <a:t>小剂量</a:t>
            </a:r>
            <a:endParaRPr lang="en-US" altLang="zh-CN" sz="2000" kern="0" dirty="0">
              <a:latin typeface="微软雅黑" pitchFamily="34" charset="-122"/>
              <a:ea typeface="微软雅黑" pitchFamily="34" charset="-122"/>
            </a:endParaRPr>
          </a:p>
          <a:p>
            <a:pPr marL="1226820" marR="0" lvl="1" indent="-457200" algn="l" defTabSz="988695" rtl="0" eaLnBrk="0" fontAlgn="base" latinLnBrk="0" hangingPunct="0">
              <a:lnSpc>
                <a:spcPct val="100000"/>
              </a:lnSpc>
              <a:spcBef>
                <a:spcPts val="2400"/>
              </a:spcBef>
              <a:spcAft>
                <a:spcPts val="0"/>
              </a:spcAft>
              <a:buClrTx/>
              <a:buSzPct val="100000"/>
              <a:buFont typeface="+mj-lt"/>
              <a:buAutoNum type="arabicPeriod"/>
              <a:tabLst/>
              <a:defRPr/>
            </a:pPr>
            <a:r>
              <a:rPr lang="zh-CN" altLang="en-US" sz="2000" kern="0" dirty="0">
                <a:latin typeface="微软雅黑" pitchFamily="34" charset="-122"/>
                <a:ea typeface="微软雅黑" pitchFamily="34" charset="-122"/>
              </a:rPr>
              <a:t>长效</a:t>
            </a:r>
            <a:endParaRPr kumimoji="0" lang="zh-CN" altLang="en-US" sz="2000" b="0" i="0" u="none" strike="noStrike" kern="0" cap="none" spc="0" normalizeH="0" baseline="0" noProof="0" dirty="0">
              <a:ln>
                <a:noFill/>
              </a:ln>
              <a:solidFill>
                <a:schemeClr val="tx1"/>
              </a:solidFill>
              <a:effectLst/>
              <a:uLnTx/>
              <a:uFillTx/>
              <a:latin typeface="微软雅黑" pitchFamily="34" charset="-122"/>
              <a:ea typeface="微软雅黑" pitchFamily="34" charset="-122"/>
            </a:endParaRPr>
          </a:p>
          <a:p>
            <a:pPr marL="1226820" marR="0" lvl="1" indent="-457200" algn="l" defTabSz="988695" rtl="0" eaLnBrk="0" fontAlgn="base" latinLnBrk="0" hangingPunct="0">
              <a:lnSpc>
                <a:spcPct val="100000"/>
              </a:lnSpc>
              <a:spcBef>
                <a:spcPts val="2400"/>
              </a:spcBef>
              <a:spcAft>
                <a:spcPts val="0"/>
              </a:spcAft>
              <a:buClrTx/>
              <a:buSzPct val="100000"/>
              <a:buFont typeface="+mj-lt"/>
              <a:buAutoNum type="arabicPeriod"/>
              <a:tabLst/>
              <a:defRPr/>
            </a:pPr>
            <a:r>
              <a:rPr lang="zh-CN" altLang="en-US" sz="2000" kern="0" dirty="0">
                <a:latin typeface="微软雅黑" pitchFamily="34" charset="-122"/>
                <a:ea typeface="微软雅黑" pitchFamily="34" charset="-122"/>
              </a:rPr>
              <a:t>联合</a:t>
            </a:r>
            <a:endParaRPr kumimoji="0" lang="en-US" altLang="zh-CN" sz="2000" b="0" i="0" u="none" strike="noStrike" kern="0" cap="none" spc="0" normalizeH="0" baseline="0" noProof="0" dirty="0">
              <a:ln>
                <a:noFill/>
              </a:ln>
              <a:solidFill>
                <a:schemeClr val="tx1"/>
              </a:solidFill>
              <a:effectLst/>
              <a:uLnTx/>
              <a:uFillTx/>
              <a:latin typeface="微软雅黑" pitchFamily="34" charset="-122"/>
              <a:ea typeface="微软雅黑" pitchFamily="34" charset="-122"/>
            </a:endParaRPr>
          </a:p>
          <a:p>
            <a:pPr marL="1226820" marR="0" lvl="1" indent="-457200" algn="l" defTabSz="988695" rtl="0" eaLnBrk="0" fontAlgn="base" latinLnBrk="0" hangingPunct="0">
              <a:lnSpc>
                <a:spcPct val="100000"/>
              </a:lnSpc>
              <a:spcBef>
                <a:spcPts val="2400"/>
              </a:spcBef>
              <a:spcAft>
                <a:spcPts val="0"/>
              </a:spcAft>
              <a:buClrTx/>
              <a:buSzPct val="100000"/>
              <a:buFont typeface="+mj-lt"/>
              <a:buAutoNum type="arabicPeriod"/>
              <a:tabLst/>
              <a:defRPr/>
            </a:pPr>
            <a:r>
              <a:rPr kumimoji="0" lang="zh-CN" altLang="en-US" sz="2000" b="0" i="0" u="none" strike="noStrike" kern="0" cap="none" spc="0" normalizeH="0" baseline="0" noProof="0" dirty="0">
                <a:ln>
                  <a:noFill/>
                </a:ln>
                <a:solidFill>
                  <a:schemeClr val="tx1"/>
                </a:solidFill>
                <a:effectLst/>
                <a:uLnTx/>
                <a:uFillTx/>
                <a:latin typeface="微软雅黑" pitchFamily="34" charset="-122"/>
                <a:ea typeface="微软雅黑" pitchFamily="34" charset="-122"/>
              </a:rPr>
              <a:t>适度</a:t>
            </a:r>
            <a:endParaRPr kumimoji="0" lang="en-US" altLang="zh-CN" sz="2000" b="0" i="0" u="none" strike="noStrike" kern="0" cap="none" spc="0" normalizeH="0" baseline="0" noProof="0" dirty="0">
              <a:ln>
                <a:noFill/>
              </a:ln>
              <a:solidFill>
                <a:schemeClr val="tx1"/>
              </a:solidFill>
              <a:effectLst/>
              <a:uLnTx/>
              <a:uFillTx/>
              <a:latin typeface="微软雅黑" pitchFamily="34" charset="-122"/>
              <a:ea typeface="微软雅黑" pitchFamily="34" charset="-122"/>
            </a:endParaRPr>
          </a:p>
          <a:p>
            <a:pPr marL="1226820" marR="0" lvl="1" indent="-457200" algn="l" defTabSz="988695" rtl="0" eaLnBrk="0" fontAlgn="base" latinLnBrk="0" hangingPunct="0">
              <a:lnSpc>
                <a:spcPct val="100000"/>
              </a:lnSpc>
              <a:spcBef>
                <a:spcPts val="2400"/>
              </a:spcBef>
              <a:spcAft>
                <a:spcPts val="0"/>
              </a:spcAft>
              <a:buClrTx/>
              <a:buSzPct val="100000"/>
              <a:buFont typeface="+mj-lt"/>
              <a:buAutoNum type="arabicPeriod"/>
              <a:tabLst/>
              <a:defRPr/>
            </a:pPr>
            <a:r>
              <a:rPr lang="zh-CN" altLang="en-US" sz="2000" kern="0" dirty="0">
                <a:latin typeface="微软雅黑" pitchFamily="34" charset="-122"/>
                <a:ea typeface="微软雅黑" pitchFamily="34" charset="-122"/>
              </a:rPr>
              <a:t>个体化</a:t>
            </a:r>
            <a:endParaRPr kumimoji="0" lang="zh-CN" altLang="en-US" sz="2000" b="0" i="0" u="none" strike="noStrike" kern="0" cap="none" spc="0" normalizeH="0" baseline="0" noProof="0" dirty="0">
              <a:ln>
                <a:noFill/>
              </a:ln>
              <a:solidFill>
                <a:schemeClr val="tx1"/>
              </a:solidFill>
              <a:effectLst/>
              <a:uLnTx/>
              <a:uFillTx/>
              <a:latin typeface="微软雅黑" pitchFamily="34" charset="-122"/>
              <a:ea typeface="微软雅黑" pitchFamily="34" charset="-122"/>
            </a:endParaRPr>
          </a:p>
          <a:p>
            <a:pPr marL="431800" marR="0" lvl="0" indent="-431800" algn="l" defTabSz="988695" rtl="0" eaLnBrk="0" fontAlgn="base" latinLnBrk="0" hangingPunct="0">
              <a:lnSpc>
                <a:spcPct val="120000"/>
              </a:lnSpc>
              <a:spcBef>
                <a:spcPts val="2400"/>
              </a:spcBef>
              <a:spcAft>
                <a:spcPts val="0"/>
              </a:spcAft>
              <a:buClr>
                <a:schemeClr val="accent1"/>
              </a:buClr>
              <a:buSzTx/>
              <a:buFont typeface="Wingdings" panose="05000000000000000000" pitchFamily="2" charset="2"/>
              <a:buChar char="§"/>
              <a:tabLst/>
              <a:defRPr/>
            </a:pPr>
            <a:endParaRPr kumimoji="0" lang="zh-CN" altLang="en-US" sz="1800" b="0" i="0" u="none" strike="noStrike" kern="0" cap="none" spc="0" normalizeH="0" baseline="0" noProof="0" dirty="0">
              <a:ln>
                <a:noFill/>
              </a:ln>
              <a:solidFill>
                <a:schemeClr val="tx1"/>
              </a:solidFill>
              <a:effectLst/>
              <a:uLnTx/>
              <a:uFillTx/>
              <a:latin typeface="微软雅黑" pitchFamily="34" charset="-122"/>
              <a:ea typeface="微软雅黑" pitchFamily="34" charset="-122"/>
            </a:endParaRPr>
          </a:p>
          <a:p>
            <a:pPr marL="431800" marR="0" lvl="0" indent="-431800" algn="l" defTabSz="988695" rtl="0" eaLnBrk="0" fontAlgn="base" latinLnBrk="0" hangingPunct="0">
              <a:lnSpc>
                <a:spcPct val="120000"/>
              </a:lnSpc>
              <a:spcBef>
                <a:spcPts val="2400"/>
              </a:spcBef>
              <a:spcAft>
                <a:spcPts val="0"/>
              </a:spcAft>
              <a:buClr>
                <a:schemeClr val="accent1"/>
              </a:buClr>
              <a:buSzTx/>
              <a:buFont typeface="Wingdings" panose="05000000000000000000" pitchFamily="2" charset="2"/>
              <a:buChar char="§"/>
              <a:tabLst/>
              <a:defRPr/>
            </a:pPr>
            <a:endParaRPr kumimoji="0" lang="zh-CN" altLang="en-US" sz="1600" b="0" i="0" u="none" strike="noStrike" kern="0" cap="none" spc="0" normalizeH="0" baseline="0" noProof="0" dirty="0">
              <a:ln>
                <a:noFill/>
              </a:ln>
              <a:solidFill>
                <a:schemeClr val="tx1"/>
              </a:solidFill>
              <a:effectLst/>
              <a:uLnTx/>
              <a:uFillTx/>
              <a:latin typeface="+mn-ea"/>
              <a:ea typeface="+mn-ea"/>
              <a:cs typeface="+mn-cs"/>
            </a:endParaRPr>
          </a:p>
          <a:p>
            <a:pPr marL="431800" marR="0" lvl="0" indent="-431800" algn="l" defTabSz="988695" rtl="0" eaLnBrk="0" fontAlgn="base" latinLnBrk="0" hangingPunct="0">
              <a:lnSpc>
                <a:spcPct val="120000"/>
              </a:lnSpc>
              <a:spcBef>
                <a:spcPts val="2400"/>
              </a:spcBef>
              <a:spcAft>
                <a:spcPts val="0"/>
              </a:spcAft>
              <a:buClr>
                <a:schemeClr val="accent1"/>
              </a:buClr>
              <a:buSzTx/>
              <a:buFont typeface="Wingdings" panose="05000000000000000000" pitchFamily="2" charset="2"/>
              <a:buChar char="§"/>
              <a:tabLst/>
              <a:defRPr/>
            </a:pPr>
            <a:endParaRPr kumimoji="0" lang="en-US" altLang="zh-CN" sz="1600" b="0" i="0" u="none" strike="noStrike" kern="0" cap="none" spc="0" normalizeH="0" baseline="0" noProof="0" dirty="0">
              <a:ln>
                <a:noFill/>
              </a:ln>
              <a:solidFill>
                <a:schemeClr val="tx1"/>
              </a:solidFill>
              <a:effectLst/>
              <a:uLnTx/>
              <a:uFillTx/>
              <a:latin typeface="+mn-ea"/>
              <a:ea typeface="+mn-ea"/>
              <a:cs typeface="+mn-cs"/>
            </a:endParaRPr>
          </a:p>
          <a:p>
            <a:pPr marL="431800" marR="0" lvl="0" indent="-431800" algn="l" defTabSz="988695" rtl="0" eaLnBrk="0" fontAlgn="base" latinLnBrk="0" hangingPunct="0">
              <a:lnSpc>
                <a:spcPct val="120000"/>
              </a:lnSpc>
              <a:spcBef>
                <a:spcPts val="1800"/>
              </a:spcBef>
              <a:spcAft>
                <a:spcPts val="0"/>
              </a:spcAft>
              <a:buClr>
                <a:schemeClr val="accent1"/>
              </a:buClr>
              <a:buSzTx/>
              <a:buFont typeface="Wingdings" panose="05000000000000000000" pitchFamily="2" charset="2"/>
              <a:buChar char="§"/>
              <a:tabLst/>
              <a:defRPr/>
            </a:pPr>
            <a:endParaRPr kumimoji="0" lang="en-US" altLang="zh-CN" sz="1600" b="0" i="0" u="none" strike="noStrike" kern="0" cap="none" spc="0" normalizeH="0" baseline="0" noProof="0" dirty="0">
              <a:ln>
                <a:noFill/>
              </a:ln>
              <a:solidFill>
                <a:schemeClr val="tx1"/>
              </a:solidFill>
              <a:effectLst/>
              <a:uLnTx/>
              <a:uFillTx/>
              <a:latin typeface="+mn-ea"/>
              <a:ea typeface="+mn-ea"/>
              <a:cs typeface="+mn-cs"/>
            </a:endParaRPr>
          </a:p>
          <a:p>
            <a:pPr marL="431800" marR="0" lvl="0" indent="-431800" algn="l" defTabSz="988695" rtl="0" eaLnBrk="0" fontAlgn="base" latinLnBrk="0" hangingPunct="0">
              <a:lnSpc>
                <a:spcPct val="120000"/>
              </a:lnSpc>
              <a:spcBef>
                <a:spcPts val="1800"/>
              </a:spcBef>
              <a:spcAft>
                <a:spcPts val="0"/>
              </a:spcAft>
              <a:buClr>
                <a:schemeClr val="accent1"/>
              </a:buClr>
              <a:buSzTx/>
              <a:buFont typeface="Wingdings" panose="05000000000000000000" pitchFamily="2" charset="2"/>
              <a:buChar char="§"/>
              <a:tabLst/>
              <a:defRPr/>
            </a:pPr>
            <a:endParaRPr kumimoji="0" lang="en-US" altLang="zh-CN" sz="1600" b="0" i="0" u="none" strike="noStrike" kern="0" cap="none" spc="0" normalizeH="0" baseline="0" noProof="0" dirty="0">
              <a:ln>
                <a:noFill/>
              </a:ln>
              <a:solidFill>
                <a:schemeClr val="tx1"/>
              </a:solidFill>
              <a:effectLst/>
              <a:uLnTx/>
              <a:uFillTx/>
              <a:latin typeface="+mn-ea"/>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组合 33">
            <a:extLst>
              <a:ext uri="{FF2B5EF4-FFF2-40B4-BE49-F238E27FC236}">
                <a16:creationId xmlns:a16="http://schemas.microsoft.com/office/drawing/2014/main" xmlns="" id="{2A6555C1-24FE-4F4F-9B43-B1D515577F9A}"/>
              </a:ext>
            </a:extLst>
          </p:cNvPr>
          <p:cNvGrpSpPr/>
          <p:nvPr/>
        </p:nvGrpSpPr>
        <p:grpSpPr>
          <a:xfrm rot="10800000">
            <a:off x="4089074" y="2170943"/>
            <a:ext cx="1381329" cy="1381329"/>
            <a:chOff x="1502048" y="4438621"/>
            <a:chExt cx="1029600" cy="1029600"/>
          </a:xfrm>
        </p:grpSpPr>
        <p:sp>
          <p:nvSpPr>
            <p:cNvPr id="35" name="椭圆 34">
              <a:extLst>
                <a:ext uri="{FF2B5EF4-FFF2-40B4-BE49-F238E27FC236}">
                  <a16:creationId xmlns:a16="http://schemas.microsoft.com/office/drawing/2014/main" xmlns="" id="{BFA6F55D-D302-4771-8A74-4062CD1204C5}"/>
                </a:ext>
              </a:extLst>
            </p:cNvPr>
            <p:cNvSpPr/>
            <p:nvPr/>
          </p:nvSpPr>
          <p:spPr>
            <a:xfrm>
              <a:off x="1502048" y="4808339"/>
              <a:ext cx="1029434" cy="290331"/>
            </a:xfrm>
            <a:prstGeom prst="ellipse">
              <a:avLst/>
            </a:prstGeom>
            <a:noFill/>
            <a:ln w="12700">
              <a:solidFill>
                <a:schemeClr val="bg2">
                  <a:alpha val="30000"/>
                </a:schemeClr>
              </a:solidFill>
            </a:ln>
            <a:effectLst>
              <a:outerShdw blurRad="152400" dist="152400" dir="2700000" sx="101000" sy="101000" algn="tl" rotWithShape="0">
                <a:srgbClr val="021A5A">
                  <a:alpha val="40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spAutoFit/>
            </a:bodyPr>
            <a:lstStyle/>
            <a:p>
              <a:pPr algn="ctr"/>
              <a:endParaRPr lang="zh-CN" altLang="en-US" sz="1350" dirty="0">
                <a:solidFill>
                  <a:schemeClr val="bg1"/>
                </a:solidFill>
                <a:cs typeface="+mn-ea"/>
                <a:sym typeface="+mn-lt"/>
              </a:endParaRPr>
            </a:p>
          </p:txBody>
        </p:sp>
        <p:sp>
          <p:nvSpPr>
            <p:cNvPr id="36" name="弧形 35">
              <a:extLst>
                <a:ext uri="{FF2B5EF4-FFF2-40B4-BE49-F238E27FC236}">
                  <a16:creationId xmlns:a16="http://schemas.microsoft.com/office/drawing/2014/main" xmlns="" id="{DF1DE788-D2E3-4680-A051-2E5A73199241}"/>
                </a:ext>
              </a:extLst>
            </p:cNvPr>
            <p:cNvSpPr/>
            <p:nvPr/>
          </p:nvSpPr>
          <p:spPr>
            <a:xfrm>
              <a:off x="1502048" y="4438621"/>
              <a:ext cx="1029600" cy="1029600"/>
            </a:xfrm>
            <a:prstGeom prst="arc">
              <a:avLst>
                <a:gd name="adj1" fmla="val 17337593"/>
                <a:gd name="adj2" fmla="val 19866132"/>
              </a:avLst>
            </a:prstGeom>
            <a:ln w="254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350">
                <a:cs typeface="+mn-ea"/>
                <a:sym typeface="+mn-lt"/>
              </a:endParaRPr>
            </a:p>
          </p:txBody>
        </p:sp>
      </p:grpSp>
      <p:sp>
        <p:nvSpPr>
          <p:cNvPr id="40" name="椭圆 39">
            <a:extLst>
              <a:ext uri="{FF2B5EF4-FFF2-40B4-BE49-F238E27FC236}">
                <a16:creationId xmlns:a16="http://schemas.microsoft.com/office/drawing/2014/main" xmlns="" id="{0641C5DA-DEB6-4A95-9939-B426C2886C07}"/>
              </a:ext>
            </a:extLst>
          </p:cNvPr>
          <p:cNvSpPr/>
          <p:nvPr/>
        </p:nvSpPr>
        <p:spPr>
          <a:xfrm>
            <a:off x="5707142" y="2071286"/>
            <a:ext cx="199313" cy="199313"/>
          </a:xfrm>
          <a:prstGeom prst="ellipse">
            <a:avLst/>
          </a:prstGeom>
          <a:noFill/>
          <a:ln>
            <a:solidFill>
              <a:schemeClr val="bg1">
                <a:alpha val="34000"/>
              </a:scheme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41" name="椭圆 40">
            <a:extLst>
              <a:ext uri="{FF2B5EF4-FFF2-40B4-BE49-F238E27FC236}">
                <a16:creationId xmlns:a16="http://schemas.microsoft.com/office/drawing/2014/main" xmlns="" id="{4814A20C-10DD-4B5D-9F21-E428FAF7F321}"/>
              </a:ext>
            </a:extLst>
          </p:cNvPr>
          <p:cNvSpPr/>
          <p:nvPr/>
        </p:nvSpPr>
        <p:spPr>
          <a:xfrm>
            <a:off x="804743" y="3563372"/>
            <a:ext cx="1138761" cy="1138761"/>
          </a:xfrm>
          <a:prstGeom prst="ellipse">
            <a:avLst/>
          </a:prstGeom>
          <a:gradFill>
            <a:gsLst>
              <a:gs pos="35000">
                <a:schemeClr val="accent2"/>
              </a:gs>
              <a:gs pos="100000">
                <a:schemeClr val="accent1"/>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zh-CN" altLang="en-US" sz="1350">
              <a:cs typeface="+mn-ea"/>
              <a:sym typeface="+mn-lt"/>
            </a:endParaRPr>
          </a:p>
        </p:txBody>
      </p:sp>
      <p:sp>
        <p:nvSpPr>
          <p:cNvPr id="46" name="文本框 45">
            <a:extLst>
              <a:ext uri="{FF2B5EF4-FFF2-40B4-BE49-F238E27FC236}">
                <a16:creationId xmlns:a16="http://schemas.microsoft.com/office/drawing/2014/main" xmlns="" id="{35A0FCFA-CF86-4B3E-8B88-BDA282A2800A}"/>
              </a:ext>
            </a:extLst>
          </p:cNvPr>
          <p:cNvSpPr txBox="1"/>
          <p:nvPr/>
        </p:nvSpPr>
        <p:spPr>
          <a:xfrm>
            <a:off x="4170180" y="2722996"/>
            <a:ext cx="1219116" cy="300082"/>
          </a:xfrm>
          <a:prstGeom prst="rect">
            <a:avLst/>
          </a:prstGeom>
          <a:noFill/>
        </p:spPr>
        <p:txBody>
          <a:bodyPr wrap="square" rtlCol="0">
            <a:spAutoFit/>
          </a:bodyPr>
          <a:lstStyle>
            <a:defPPr>
              <a:defRPr lang="zh-CN"/>
            </a:defPPr>
            <a:lvl1pPr>
              <a:defRPr>
                <a:solidFill>
                  <a:schemeClr val="tx1">
                    <a:lumMod val="75000"/>
                    <a:lumOff val="25000"/>
                  </a:schemeClr>
                </a:solidFill>
              </a:defRPr>
            </a:lvl1pPr>
          </a:lstStyle>
          <a:p>
            <a:pPr algn="ctr"/>
            <a:r>
              <a:rPr lang="en-US" altLang="zh-CN" sz="1350" dirty="0">
                <a:solidFill>
                  <a:schemeClr val="bg1"/>
                </a:solidFill>
                <a:cs typeface="+mn-ea"/>
                <a:sym typeface="+mn-lt"/>
              </a:rPr>
              <a:t>POWER</a:t>
            </a:r>
            <a:endParaRPr lang="zh-CN" altLang="en-US" sz="1350" dirty="0">
              <a:solidFill>
                <a:schemeClr val="bg1"/>
              </a:solidFill>
              <a:cs typeface="+mn-ea"/>
              <a:sym typeface="+mn-lt"/>
            </a:endParaRPr>
          </a:p>
        </p:txBody>
      </p:sp>
      <p:sp>
        <p:nvSpPr>
          <p:cNvPr id="4" name="Text Box 2">
            <a:extLst>
              <a:ext uri="{FF2B5EF4-FFF2-40B4-BE49-F238E27FC236}">
                <a16:creationId xmlns:a16="http://schemas.microsoft.com/office/drawing/2014/main" xmlns="" id="{17C4F5EE-ED88-4396-B574-BCE2A2FC70C4}"/>
              </a:ext>
            </a:extLst>
          </p:cNvPr>
          <p:cNvSpPr txBox="1">
            <a:spLocks noChangeArrowheads="1"/>
          </p:cNvSpPr>
          <p:nvPr/>
        </p:nvSpPr>
        <p:spPr bwMode="auto">
          <a:xfrm>
            <a:off x="424055" y="1018303"/>
            <a:ext cx="1552575" cy="491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5602" tIns="37802" rIns="75602" bIns="37802">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buFont typeface="Arial" panose="020B0604020202020204" pitchFamily="34" charset="0"/>
              <a:buNone/>
              <a:defRPr/>
            </a:pPr>
            <a:r>
              <a:rPr lang="zh-CN" altLang="en-US" sz="2700" b="1" dirty="0">
                <a:solidFill>
                  <a:schemeClr val="bg1"/>
                </a:solidFill>
                <a:latin typeface="+mn-lt"/>
                <a:ea typeface="+mn-ea"/>
                <a:cs typeface="+mn-ea"/>
                <a:sym typeface="+mn-lt"/>
              </a:rPr>
              <a:t>药物治疗</a:t>
            </a:r>
          </a:p>
        </p:txBody>
      </p:sp>
      <p:sp>
        <p:nvSpPr>
          <p:cNvPr id="5" name="矩形 4">
            <a:extLst>
              <a:ext uri="{FF2B5EF4-FFF2-40B4-BE49-F238E27FC236}">
                <a16:creationId xmlns:a16="http://schemas.microsoft.com/office/drawing/2014/main" xmlns="" id="{BB6FE4F7-FB4B-4F13-896C-0773FBFDA409}"/>
              </a:ext>
            </a:extLst>
          </p:cNvPr>
          <p:cNvSpPr/>
          <p:nvPr/>
        </p:nvSpPr>
        <p:spPr>
          <a:xfrm>
            <a:off x="2617619" y="1784525"/>
            <a:ext cx="3954929" cy="577081"/>
          </a:xfrm>
          <a:prstGeom prst="rect">
            <a:avLst/>
          </a:prstGeom>
        </p:spPr>
        <p:txBody>
          <a:bodyPr wrap="none">
            <a:spAutoFit/>
          </a:bodyPr>
          <a:lstStyle/>
          <a:p>
            <a:pPr>
              <a:lnSpc>
                <a:spcPct val="150000"/>
              </a:lnSpc>
              <a:buFont typeface="Wingdings" panose="05000000000000000000" pitchFamily="2" charset="2"/>
              <a:buNone/>
              <a:defRPr/>
            </a:pPr>
            <a:r>
              <a:rPr lang="zh-CN" altLang="en-US" sz="2100" b="1" kern="0" dirty="0">
                <a:solidFill>
                  <a:srgbClr val="0D3E81"/>
                </a:solidFill>
                <a:latin typeface="微软雅黑" panose="020B0503020204020204" pitchFamily="34" charset="-122"/>
                <a:ea typeface="微软雅黑" panose="020B0503020204020204" pitchFamily="34" charset="-122"/>
                <a:cs typeface="+mn-ea"/>
                <a:sym typeface="+mn-lt"/>
              </a:rPr>
              <a:t>常用的降压药物主要包括五大类</a:t>
            </a:r>
            <a:endParaRPr lang="en-US" altLang="zh-CN" sz="2100" b="1" kern="0" dirty="0">
              <a:solidFill>
                <a:srgbClr val="0D3E81"/>
              </a:solidFill>
              <a:latin typeface="微软雅黑" panose="020B0503020204020204" pitchFamily="34" charset="-122"/>
              <a:ea typeface="微软雅黑" panose="020B0503020204020204" pitchFamily="34" charset="-122"/>
              <a:cs typeface="+mn-ea"/>
              <a:sym typeface="+mn-lt"/>
            </a:endParaRPr>
          </a:p>
        </p:txBody>
      </p:sp>
      <p:cxnSp>
        <p:nvCxnSpPr>
          <p:cNvPr id="27" name="直接连接符 26">
            <a:extLst>
              <a:ext uri="{FF2B5EF4-FFF2-40B4-BE49-F238E27FC236}">
                <a16:creationId xmlns:a16="http://schemas.microsoft.com/office/drawing/2014/main" xmlns="" id="{F3857708-47E5-4726-B75C-7747A217A60D}"/>
              </a:ext>
            </a:extLst>
          </p:cNvPr>
          <p:cNvCxnSpPr/>
          <p:nvPr/>
        </p:nvCxnSpPr>
        <p:spPr bwMode="auto">
          <a:xfrm>
            <a:off x="3664860" y="2818210"/>
            <a:ext cx="2050256" cy="0"/>
          </a:xfrm>
          <a:prstGeom prst="line">
            <a:avLst/>
          </a:prstGeom>
          <a:solidFill>
            <a:schemeClr val="accent1"/>
          </a:solidFill>
          <a:ln w="28575" cap="flat" cmpd="sng" algn="ctr">
            <a:solidFill>
              <a:schemeClr val="bg1">
                <a:lumMod val="50000"/>
              </a:schemeClr>
            </a:solidFill>
            <a:prstDash val="solid"/>
            <a:round/>
            <a:headEnd type="none" w="med" len="med"/>
            <a:tailEnd type="none" w="med" len="med"/>
          </a:ln>
          <a:effectLst/>
        </p:spPr>
      </p:cxnSp>
      <p:sp>
        <p:nvSpPr>
          <p:cNvPr id="49" name="椭圆 48">
            <a:extLst>
              <a:ext uri="{FF2B5EF4-FFF2-40B4-BE49-F238E27FC236}">
                <a16:creationId xmlns:a16="http://schemas.microsoft.com/office/drawing/2014/main" xmlns="" id="{73A722AF-3818-4844-B9B5-399A08141AB1}"/>
              </a:ext>
            </a:extLst>
          </p:cNvPr>
          <p:cNvSpPr/>
          <p:nvPr/>
        </p:nvSpPr>
        <p:spPr>
          <a:xfrm>
            <a:off x="2404127" y="3563372"/>
            <a:ext cx="1138761" cy="1138761"/>
          </a:xfrm>
          <a:prstGeom prst="ellipse">
            <a:avLst/>
          </a:prstGeom>
          <a:gradFill>
            <a:gsLst>
              <a:gs pos="35000">
                <a:schemeClr val="accent2"/>
              </a:gs>
              <a:gs pos="100000">
                <a:schemeClr val="accent1"/>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zh-CN" altLang="en-US" sz="1350">
              <a:cs typeface="+mn-ea"/>
              <a:sym typeface="+mn-lt"/>
            </a:endParaRPr>
          </a:p>
        </p:txBody>
      </p:sp>
      <p:sp>
        <p:nvSpPr>
          <p:cNvPr id="50" name="椭圆 49">
            <a:extLst>
              <a:ext uri="{FF2B5EF4-FFF2-40B4-BE49-F238E27FC236}">
                <a16:creationId xmlns:a16="http://schemas.microsoft.com/office/drawing/2014/main" xmlns="" id="{D74C5764-F1E2-4F91-AC63-F6779ECA80C5}"/>
              </a:ext>
            </a:extLst>
          </p:cNvPr>
          <p:cNvSpPr/>
          <p:nvPr/>
        </p:nvSpPr>
        <p:spPr>
          <a:xfrm>
            <a:off x="4003511" y="3563372"/>
            <a:ext cx="1138761" cy="1138761"/>
          </a:xfrm>
          <a:prstGeom prst="ellipse">
            <a:avLst/>
          </a:prstGeom>
          <a:gradFill>
            <a:gsLst>
              <a:gs pos="35000">
                <a:schemeClr val="accent2"/>
              </a:gs>
              <a:gs pos="100000">
                <a:schemeClr val="accent1"/>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zh-CN" altLang="en-US" sz="1350">
              <a:cs typeface="+mn-ea"/>
              <a:sym typeface="+mn-lt"/>
            </a:endParaRPr>
          </a:p>
        </p:txBody>
      </p:sp>
      <p:sp>
        <p:nvSpPr>
          <p:cNvPr id="51" name="椭圆 50">
            <a:extLst>
              <a:ext uri="{FF2B5EF4-FFF2-40B4-BE49-F238E27FC236}">
                <a16:creationId xmlns:a16="http://schemas.microsoft.com/office/drawing/2014/main" xmlns="" id="{F5B8976F-BA5B-4AA2-809C-DEA8ABE4D785}"/>
              </a:ext>
            </a:extLst>
          </p:cNvPr>
          <p:cNvSpPr/>
          <p:nvPr/>
        </p:nvSpPr>
        <p:spPr>
          <a:xfrm>
            <a:off x="5602894" y="3563372"/>
            <a:ext cx="1138761" cy="1138761"/>
          </a:xfrm>
          <a:prstGeom prst="ellipse">
            <a:avLst/>
          </a:prstGeom>
          <a:gradFill>
            <a:gsLst>
              <a:gs pos="35000">
                <a:schemeClr val="accent2"/>
              </a:gs>
              <a:gs pos="100000">
                <a:schemeClr val="accent1"/>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zh-CN" altLang="en-US" sz="1350">
              <a:cs typeface="+mn-ea"/>
              <a:sym typeface="+mn-lt"/>
            </a:endParaRPr>
          </a:p>
        </p:txBody>
      </p:sp>
      <p:sp>
        <p:nvSpPr>
          <p:cNvPr id="52" name="椭圆 51">
            <a:extLst>
              <a:ext uri="{FF2B5EF4-FFF2-40B4-BE49-F238E27FC236}">
                <a16:creationId xmlns:a16="http://schemas.microsoft.com/office/drawing/2014/main" xmlns="" id="{3F1A3038-50FA-4D2D-801E-84482D322496}"/>
              </a:ext>
            </a:extLst>
          </p:cNvPr>
          <p:cNvSpPr/>
          <p:nvPr/>
        </p:nvSpPr>
        <p:spPr>
          <a:xfrm>
            <a:off x="7202277" y="3563372"/>
            <a:ext cx="1138761" cy="1138761"/>
          </a:xfrm>
          <a:prstGeom prst="ellipse">
            <a:avLst/>
          </a:prstGeom>
          <a:gradFill>
            <a:gsLst>
              <a:gs pos="35000">
                <a:schemeClr val="accent2"/>
              </a:gs>
              <a:gs pos="100000">
                <a:schemeClr val="accent1"/>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zh-CN" altLang="en-US" sz="1350">
              <a:cs typeface="+mn-ea"/>
              <a:sym typeface="+mn-lt"/>
            </a:endParaRPr>
          </a:p>
        </p:txBody>
      </p:sp>
      <p:sp>
        <p:nvSpPr>
          <p:cNvPr id="22" name="矩形 21">
            <a:extLst>
              <a:ext uri="{FF2B5EF4-FFF2-40B4-BE49-F238E27FC236}">
                <a16:creationId xmlns:a16="http://schemas.microsoft.com/office/drawing/2014/main" xmlns="" id="{0BFE417A-FFC7-480D-B05B-7364FAC332E2}"/>
              </a:ext>
            </a:extLst>
          </p:cNvPr>
          <p:cNvSpPr/>
          <p:nvPr/>
        </p:nvSpPr>
        <p:spPr>
          <a:xfrm>
            <a:off x="3905775" y="3863605"/>
            <a:ext cx="1313180" cy="507831"/>
          </a:xfrm>
          <a:prstGeom prst="rect">
            <a:avLst/>
          </a:prstGeom>
        </p:spPr>
        <p:txBody>
          <a:bodyPr wrap="none">
            <a:spAutoFit/>
          </a:bodyPr>
          <a:lstStyle/>
          <a:p>
            <a:pPr algn="ctr">
              <a:buFont typeface="Arial" panose="020B0604020202020204" pitchFamily="34" charset="0"/>
              <a:buNone/>
              <a:defRPr/>
            </a:pPr>
            <a:r>
              <a:rPr lang="en-US" altLang="zh-CN" sz="1350" b="1" kern="0" dirty="0">
                <a:solidFill>
                  <a:schemeClr val="bg1"/>
                </a:solidFill>
                <a:cs typeface="+mn-ea"/>
                <a:sym typeface="+mn-lt"/>
              </a:rPr>
              <a:t> </a:t>
            </a:r>
            <a:r>
              <a:rPr lang="zh-CN" altLang="en-US" sz="1350" b="1" kern="0" dirty="0">
                <a:solidFill>
                  <a:schemeClr val="bg1"/>
                </a:solidFill>
                <a:latin typeface="微软雅黑" panose="020B0503020204020204" pitchFamily="34" charset="-122"/>
                <a:ea typeface="微软雅黑" panose="020B0503020204020204" pitchFamily="34" charset="-122"/>
                <a:cs typeface="+mn-ea"/>
                <a:sym typeface="+mn-lt"/>
              </a:rPr>
              <a:t>钙通道阻滞剂 </a:t>
            </a:r>
            <a:endParaRPr lang="en-US" altLang="zh-CN" sz="1350" b="1" kern="0" dirty="0">
              <a:solidFill>
                <a:schemeClr val="bg1"/>
              </a:solidFill>
              <a:latin typeface="微软雅黑" panose="020B0503020204020204" pitchFamily="34" charset="-122"/>
              <a:ea typeface="微软雅黑" panose="020B0503020204020204" pitchFamily="34" charset="-122"/>
              <a:cs typeface="+mn-ea"/>
              <a:sym typeface="+mn-lt"/>
            </a:endParaRPr>
          </a:p>
          <a:p>
            <a:pPr algn="ctr">
              <a:buFont typeface="Arial" panose="020B0604020202020204" pitchFamily="34" charset="0"/>
              <a:buNone/>
              <a:defRPr/>
            </a:pPr>
            <a:r>
              <a:rPr lang="en-US" altLang="zh-CN" sz="1350" b="1" kern="0" dirty="0">
                <a:solidFill>
                  <a:schemeClr val="bg1"/>
                </a:solidFill>
                <a:latin typeface="微软雅黑" panose="020B0503020204020204" pitchFamily="34" charset="-122"/>
                <a:ea typeface="微软雅黑" panose="020B0503020204020204" pitchFamily="34" charset="-122"/>
                <a:cs typeface="+mn-ea"/>
                <a:sym typeface="+mn-lt"/>
              </a:rPr>
              <a:t>CCB</a:t>
            </a:r>
            <a:endParaRPr lang="zh-CN" altLang="en-US" sz="1350" b="1"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23" name="矩形 22">
            <a:extLst>
              <a:ext uri="{FF2B5EF4-FFF2-40B4-BE49-F238E27FC236}">
                <a16:creationId xmlns:a16="http://schemas.microsoft.com/office/drawing/2014/main" xmlns="" id="{DA2697AA-65F0-4A97-9CC7-714F47BC1F0A}"/>
              </a:ext>
            </a:extLst>
          </p:cNvPr>
          <p:cNvSpPr/>
          <p:nvPr/>
        </p:nvSpPr>
        <p:spPr>
          <a:xfrm>
            <a:off x="719496" y="3811090"/>
            <a:ext cx="1223413" cy="715581"/>
          </a:xfrm>
          <a:prstGeom prst="rect">
            <a:avLst/>
          </a:prstGeom>
        </p:spPr>
        <p:txBody>
          <a:bodyPr wrap="none">
            <a:spAutoFit/>
          </a:bodyPr>
          <a:lstStyle/>
          <a:p>
            <a:pPr algn="ctr">
              <a:buFont typeface="Arial" panose="020B0604020202020204" pitchFamily="34" charset="0"/>
              <a:buNone/>
              <a:defRPr/>
            </a:pPr>
            <a:r>
              <a:rPr lang="en-US" altLang="zh-CN" sz="1350" b="1" kern="0" dirty="0">
                <a:solidFill>
                  <a:schemeClr val="bg1"/>
                </a:solidFill>
                <a:cs typeface="+mn-ea"/>
                <a:sym typeface="+mn-lt"/>
              </a:rPr>
              <a:t> </a:t>
            </a:r>
            <a:r>
              <a:rPr lang="zh-CN" altLang="en-US" sz="1350" b="1" kern="0" dirty="0">
                <a:solidFill>
                  <a:schemeClr val="bg1"/>
                </a:solidFill>
                <a:latin typeface="微软雅黑" panose="020B0503020204020204" pitchFamily="34" charset="-122"/>
                <a:ea typeface="微软雅黑" panose="020B0503020204020204" pitchFamily="34" charset="-122"/>
                <a:cs typeface="+mn-ea"/>
                <a:sym typeface="+mn-lt"/>
              </a:rPr>
              <a:t>血管紧张素</a:t>
            </a:r>
            <a:endParaRPr lang="en-US" altLang="zh-CN" sz="1350" b="1" kern="0" dirty="0">
              <a:solidFill>
                <a:schemeClr val="bg1"/>
              </a:solidFill>
              <a:latin typeface="微软雅黑" panose="020B0503020204020204" pitchFamily="34" charset="-122"/>
              <a:ea typeface="微软雅黑" panose="020B0503020204020204" pitchFamily="34" charset="-122"/>
              <a:cs typeface="+mn-ea"/>
              <a:sym typeface="+mn-lt"/>
            </a:endParaRPr>
          </a:p>
          <a:p>
            <a:pPr algn="ctr">
              <a:buFont typeface="Arial" panose="020B0604020202020204" pitchFamily="34" charset="0"/>
              <a:buNone/>
              <a:defRPr/>
            </a:pPr>
            <a:r>
              <a:rPr lang="zh-CN" altLang="en-US" sz="1350" b="1" kern="0" dirty="0">
                <a:solidFill>
                  <a:schemeClr val="bg1"/>
                </a:solidFill>
                <a:latin typeface="微软雅黑" panose="020B0503020204020204" pitchFamily="34" charset="-122"/>
                <a:ea typeface="微软雅黑" panose="020B0503020204020204" pitchFamily="34" charset="-122"/>
                <a:cs typeface="+mn-ea"/>
                <a:sym typeface="+mn-lt"/>
              </a:rPr>
              <a:t>转换酶抑制剂</a:t>
            </a:r>
            <a:endParaRPr lang="en-US" altLang="zh-CN" sz="1350" b="1" kern="0" dirty="0">
              <a:solidFill>
                <a:schemeClr val="bg1"/>
              </a:solidFill>
              <a:latin typeface="微软雅黑" panose="020B0503020204020204" pitchFamily="34" charset="-122"/>
              <a:ea typeface="微软雅黑" panose="020B0503020204020204" pitchFamily="34" charset="-122"/>
              <a:cs typeface="+mn-ea"/>
              <a:sym typeface="+mn-lt"/>
            </a:endParaRPr>
          </a:p>
          <a:p>
            <a:pPr algn="ctr">
              <a:buFont typeface="Arial" panose="020B0604020202020204" pitchFamily="34" charset="0"/>
              <a:buNone/>
              <a:defRPr/>
            </a:pPr>
            <a:r>
              <a:rPr lang="zh-CN" altLang="en-US" sz="1350" b="1" kern="0" dirty="0">
                <a:solidFill>
                  <a:schemeClr val="bg1"/>
                </a:solidFill>
                <a:latin typeface="微软雅黑" panose="020B0503020204020204" pitchFamily="34" charset="-122"/>
                <a:ea typeface="微软雅黑" panose="020B0503020204020204" pitchFamily="34" charset="-122"/>
                <a:cs typeface="+mn-ea"/>
                <a:sym typeface="+mn-lt"/>
              </a:rPr>
              <a:t> </a:t>
            </a:r>
            <a:r>
              <a:rPr lang="en-US" altLang="zh-CN" sz="1350" b="1" kern="0" dirty="0">
                <a:solidFill>
                  <a:schemeClr val="bg1"/>
                </a:solidFill>
                <a:latin typeface="微软雅黑" panose="020B0503020204020204" pitchFamily="34" charset="-122"/>
                <a:ea typeface="微软雅黑" panose="020B0503020204020204" pitchFamily="34" charset="-122"/>
                <a:cs typeface="+mn-ea"/>
                <a:sym typeface="+mn-lt"/>
              </a:rPr>
              <a:t>ACEI</a:t>
            </a:r>
            <a:endParaRPr lang="zh-CN" altLang="en-US" sz="1350" b="1"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24" name="矩形 23">
            <a:extLst>
              <a:ext uri="{FF2B5EF4-FFF2-40B4-BE49-F238E27FC236}">
                <a16:creationId xmlns:a16="http://schemas.microsoft.com/office/drawing/2014/main" xmlns="" id="{1A57F895-6E9F-4A96-BB66-71A4E0CE6165}"/>
              </a:ext>
            </a:extLst>
          </p:cNvPr>
          <p:cNvSpPr/>
          <p:nvPr/>
        </p:nvSpPr>
        <p:spPr>
          <a:xfrm>
            <a:off x="2349145" y="3796499"/>
            <a:ext cx="1255473" cy="715581"/>
          </a:xfrm>
          <a:prstGeom prst="rect">
            <a:avLst/>
          </a:prstGeom>
        </p:spPr>
        <p:txBody>
          <a:bodyPr wrap="none">
            <a:spAutoFit/>
          </a:bodyPr>
          <a:lstStyle/>
          <a:p>
            <a:pPr algn="ctr">
              <a:buFont typeface="Arial" panose="020B0604020202020204" pitchFamily="34" charset="0"/>
              <a:buNone/>
              <a:defRPr/>
            </a:pPr>
            <a:r>
              <a:rPr lang="zh-CN" altLang="en-US" sz="1350" b="1" kern="0" dirty="0">
                <a:solidFill>
                  <a:schemeClr val="bg1"/>
                </a:solidFill>
                <a:cs typeface="+mn-ea"/>
                <a:sym typeface="+mn-lt"/>
              </a:rPr>
              <a:t> </a:t>
            </a:r>
            <a:r>
              <a:rPr lang="zh-CN" altLang="en-US" sz="1350" b="1" kern="0" dirty="0">
                <a:solidFill>
                  <a:schemeClr val="bg1"/>
                </a:solidFill>
                <a:latin typeface="微软雅黑" panose="020B0503020204020204" pitchFamily="34" charset="-122"/>
                <a:ea typeface="微软雅黑" panose="020B0503020204020204" pitchFamily="34" charset="-122"/>
                <a:cs typeface="+mn-ea"/>
                <a:sym typeface="+mn-lt"/>
              </a:rPr>
              <a:t>血管紧张素</a:t>
            </a:r>
            <a:r>
              <a:rPr lang="en-US" altLang="zh-CN" sz="1350" b="1" kern="0" dirty="0">
                <a:solidFill>
                  <a:schemeClr val="bg1"/>
                </a:solidFill>
                <a:latin typeface="微软雅黑" panose="020B0503020204020204" pitchFamily="34" charset="-122"/>
                <a:ea typeface="微软雅黑" panose="020B0503020204020204" pitchFamily="34" charset="-122"/>
                <a:cs typeface="+mn-ea"/>
                <a:sym typeface="+mn-lt"/>
              </a:rPr>
              <a:t>II </a:t>
            </a:r>
          </a:p>
          <a:p>
            <a:pPr algn="ctr">
              <a:buFont typeface="Arial" panose="020B0604020202020204" pitchFamily="34" charset="0"/>
              <a:buNone/>
              <a:defRPr/>
            </a:pPr>
            <a:r>
              <a:rPr lang="zh-CN" altLang="en-US" sz="1350" b="1" kern="0" dirty="0">
                <a:solidFill>
                  <a:schemeClr val="bg1"/>
                </a:solidFill>
                <a:latin typeface="微软雅黑" panose="020B0503020204020204" pitchFamily="34" charset="-122"/>
                <a:ea typeface="微软雅黑" panose="020B0503020204020204" pitchFamily="34" charset="-122"/>
                <a:cs typeface="+mn-ea"/>
                <a:sym typeface="+mn-lt"/>
              </a:rPr>
              <a:t>受体拮抗剂</a:t>
            </a:r>
            <a:endParaRPr lang="en-US" altLang="zh-CN" sz="1350" b="1" kern="0" dirty="0">
              <a:solidFill>
                <a:schemeClr val="bg1"/>
              </a:solidFill>
              <a:latin typeface="微软雅黑" panose="020B0503020204020204" pitchFamily="34" charset="-122"/>
              <a:ea typeface="微软雅黑" panose="020B0503020204020204" pitchFamily="34" charset="-122"/>
              <a:cs typeface="+mn-ea"/>
              <a:sym typeface="+mn-lt"/>
            </a:endParaRPr>
          </a:p>
          <a:p>
            <a:pPr algn="ctr">
              <a:buFont typeface="Arial" panose="020B0604020202020204" pitchFamily="34" charset="0"/>
              <a:buNone/>
              <a:defRPr/>
            </a:pPr>
            <a:r>
              <a:rPr lang="zh-CN" altLang="en-US" sz="1350" b="1" kern="0" dirty="0">
                <a:solidFill>
                  <a:schemeClr val="bg1"/>
                </a:solidFill>
                <a:latin typeface="微软雅黑" panose="020B0503020204020204" pitchFamily="34" charset="-122"/>
                <a:ea typeface="微软雅黑" panose="020B0503020204020204" pitchFamily="34" charset="-122"/>
                <a:cs typeface="+mn-ea"/>
                <a:sym typeface="+mn-lt"/>
              </a:rPr>
              <a:t> </a:t>
            </a:r>
            <a:r>
              <a:rPr lang="en-US" altLang="zh-CN" sz="1350" b="1" kern="0" dirty="0">
                <a:solidFill>
                  <a:schemeClr val="bg1"/>
                </a:solidFill>
                <a:latin typeface="微软雅黑" panose="020B0503020204020204" pitchFamily="34" charset="-122"/>
                <a:ea typeface="微软雅黑" panose="020B0503020204020204" pitchFamily="34" charset="-122"/>
                <a:cs typeface="+mn-ea"/>
                <a:sym typeface="+mn-lt"/>
              </a:rPr>
              <a:t>ARB</a:t>
            </a:r>
            <a:endParaRPr lang="zh-CN" altLang="en-US" sz="1350" b="1"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25" name="矩形 24">
            <a:extLst>
              <a:ext uri="{FF2B5EF4-FFF2-40B4-BE49-F238E27FC236}">
                <a16:creationId xmlns:a16="http://schemas.microsoft.com/office/drawing/2014/main" xmlns="" id="{1A239A38-ADC6-49BE-9570-E7D32C53B055}"/>
              </a:ext>
            </a:extLst>
          </p:cNvPr>
          <p:cNvSpPr/>
          <p:nvPr/>
        </p:nvSpPr>
        <p:spPr>
          <a:xfrm>
            <a:off x="5541505" y="4012339"/>
            <a:ext cx="1255472" cy="300082"/>
          </a:xfrm>
          <a:prstGeom prst="rect">
            <a:avLst/>
          </a:prstGeom>
        </p:spPr>
        <p:txBody>
          <a:bodyPr wrap="none">
            <a:spAutoFit/>
          </a:bodyPr>
          <a:lstStyle/>
          <a:p>
            <a:pPr>
              <a:buFont typeface="Arial" panose="020B0604020202020204" pitchFamily="34" charset="0"/>
              <a:buNone/>
              <a:defRPr/>
            </a:pPr>
            <a:r>
              <a:rPr lang="en-US" altLang="zh-CN" sz="1350" b="1" kern="0" dirty="0">
                <a:solidFill>
                  <a:schemeClr val="bg1"/>
                </a:solidFill>
                <a:cs typeface="+mn-ea"/>
                <a:sym typeface="+mn-lt"/>
              </a:rPr>
              <a:t> </a:t>
            </a:r>
            <a:r>
              <a:rPr lang="el-GR" altLang="zh-CN" sz="1350" b="1" kern="0" dirty="0">
                <a:solidFill>
                  <a:schemeClr val="bg1"/>
                </a:solidFill>
                <a:latin typeface="微软雅黑" panose="020B0503020204020204" pitchFamily="34" charset="-122"/>
                <a:ea typeface="微软雅黑" panose="020B0503020204020204" pitchFamily="34" charset="-122"/>
                <a:cs typeface="+mn-ea"/>
                <a:sym typeface="+mn-lt"/>
              </a:rPr>
              <a:t>β</a:t>
            </a:r>
            <a:r>
              <a:rPr lang="en-US" altLang="zh-CN" sz="1350" b="1" kern="0" dirty="0">
                <a:solidFill>
                  <a:schemeClr val="bg1"/>
                </a:solidFill>
                <a:latin typeface="微软雅黑" panose="020B0503020204020204" pitchFamily="34" charset="-122"/>
                <a:ea typeface="微软雅黑" panose="020B0503020204020204" pitchFamily="34" charset="-122"/>
                <a:cs typeface="+mn-ea"/>
                <a:sym typeface="+mn-lt"/>
              </a:rPr>
              <a:t> </a:t>
            </a:r>
            <a:r>
              <a:rPr lang="zh-CN" altLang="en-US" sz="1350" b="1" kern="0" dirty="0">
                <a:solidFill>
                  <a:schemeClr val="bg1"/>
                </a:solidFill>
                <a:latin typeface="微软雅黑" panose="020B0503020204020204" pitchFamily="34" charset="-122"/>
                <a:ea typeface="微软雅黑" panose="020B0503020204020204" pitchFamily="34" charset="-122"/>
                <a:cs typeface="+mn-ea"/>
                <a:sym typeface="+mn-lt"/>
              </a:rPr>
              <a:t>受体阻滞剂</a:t>
            </a:r>
            <a:endParaRPr lang="zh-CN" altLang="en-US" sz="1350" b="1"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26" name="矩形 25">
            <a:extLst>
              <a:ext uri="{FF2B5EF4-FFF2-40B4-BE49-F238E27FC236}">
                <a16:creationId xmlns:a16="http://schemas.microsoft.com/office/drawing/2014/main" xmlns="" id="{93EBCF42-70AE-4F7F-BC59-78497CD95660}"/>
              </a:ext>
            </a:extLst>
          </p:cNvPr>
          <p:cNvSpPr/>
          <p:nvPr/>
        </p:nvSpPr>
        <p:spPr>
          <a:xfrm>
            <a:off x="7413706" y="3993154"/>
            <a:ext cx="755335" cy="300082"/>
          </a:xfrm>
          <a:prstGeom prst="rect">
            <a:avLst/>
          </a:prstGeom>
        </p:spPr>
        <p:txBody>
          <a:bodyPr wrap="none">
            <a:spAutoFit/>
          </a:bodyPr>
          <a:lstStyle/>
          <a:p>
            <a:pPr>
              <a:buFont typeface="Arial" panose="020B0604020202020204" pitchFamily="34" charset="0"/>
              <a:buNone/>
              <a:defRPr/>
            </a:pPr>
            <a:r>
              <a:rPr lang="en-US" altLang="zh-CN" sz="1350" b="1" kern="0" dirty="0">
                <a:solidFill>
                  <a:schemeClr val="bg1"/>
                </a:solidFill>
                <a:latin typeface="微软雅黑" panose="020B0503020204020204" pitchFamily="34" charset="-122"/>
                <a:ea typeface="微软雅黑" panose="020B0503020204020204" pitchFamily="34" charset="-122"/>
                <a:cs typeface="+mn-ea"/>
                <a:sym typeface="+mn-lt"/>
              </a:rPr>
              <a:t> </a:t>
            </a:r>
            <a:r>
              <a:rPr lang="zh-CN" altLang="en-US" sz="1350" b="1" kern="0" dirty="0">
                <a:solidFill>
                  <a:schemeClr val="bg1"/>
                </a:solidFill>
                <a:latin typeface="微软雅黑" panose="020B0503020204020204" pitchFamily="34" charset="-122"/>
                <a:ea typeface="微软雅黑" panose="020B0503020204020204" pitchFamily="34" charset="-122"/>
                <a:cs typeface="+mn-ea"/>
                <a:sym typeface="+mn-lt"/>
              </a:rPr>
              <a:t>利尿剂</a:t>
            </a:r>
            <a:endParaRPr lang="zh-CN" altLang="en-US" sz="1350" b="1"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29" name="矩形 28">
            <a:extLst>
              <a:ext uri="{FF2B5EF4-FFF2-40B4-BE49-F238E27FC236}">
                <a16:creationId xmlns:a16="http://schemas.microsoft.com/office/drawing/2014/main" xmlns="" id="{1A592E63-8502-294B-97E0-6535680B59D6}"/>
              </a:ext>
            </a:extLst>
          </p:cNvPr>
          <p:cNvSpPr/>
          <p:nvPr/>
        </p:nvSpPr>
        <p:spPr>
          <a:xfrm>
            <a:off x="0" y="0"/>
            <a:ext cx="9144000" cy="836712"/>
          </a:xfrm>
          <a:prstGeom prst="rect">
            <a:avLst/>
          </a:prstGeom>
          <a:solidFill>
            <a:srgbClr val="33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latin typeface="微软雅黑" pitchFamily="34" charset="-122"/>
                <a:ea typeface="微软雅黑" pitchFamily="34" charset="-122"/>
              </a:rPr>
              <a:t>老年高血压常用降压药物</a:t>
            </a:r>
          </a:p>
        </p:txBody>
      </p:sp>
    </p:spTree>
    <p:extLst>
      <p:ext uri="{BB962C8B-B14F-4D97-AF65-F5344CB8AC3E}">
        <p14:creationId xmlns:p14="http://schemas.microsoft.com/office/powerpoint/2010/main" val="1807026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750"/>
                                        <p:tgtEl>
                                          <p:spTgt spid="41"/>
                                        </p:tgtEl>
                                      </p:cBhvr>
                                    </p:animEffect>
                                  </p:childTnLst>
                                </p:cTn>
                              </p:par>
                              <p:par>
                                <p:cTn id="8" presetID="63" presetClass="path" presetSubtype="0" decel="50000" fill="hold" grpId="1" nodeType="withEffect">
                                  <p:stCondLst>
                                    <p:cond delay="0"/>
                                  </p:stCondLst>
                                  <p:childTnLst>
                                    <p:animMotion origin="layout" path="M 0.01523 4.44444E-6 L -0.10885 4.44444E-6 " pathEditMode="relative" rAng="0" ptsTypes="AA">
                                      <p:cBhvr>
                                        <p:cTn id="9" dur="750" spd="-100000" fill="hold"/>
                                        <p:tgtEl>
                                          <p:spTgt spid="41"/>
                                        </p:tgtEl>
                                        <p:attrNameLst>
                                          <p:attrName>ppt_x</p:attrName>
                                          <p:attrName>ppt_y</p:attrName>
                                        </p:attrNameLst>
                                      </p:cBhvr>
                                      <p:rCtr x="-6211" y="0"/>
                                    </p:animMotion>
                                  </p:childTnLst>
                                </p:cTn>
                              </p:par>
                              <p:par>
                                <p:cTn id="10" presetID="35" presetClass="path" presetSubtype="0" accel="50000" decel="50000" fill="hold" grpId="2" nodeType="withEffect">
                                  <p:stCondLst>
                                    <p:cond delay="750"/>
                                  </p:stCondLst>
                                  <p:childTnLst>
                                    <p:animMotion origin="layout" path="M 0.01602 4.44444E-6 L -4.16667E-7 4.44444E-6 " pathEditMode="relative" rAng="0" ptsTypes="AA">
                                      <p:cBhvr>
                                        <p:cTn id="11" dur="750" fill="hold"/>
                                        <p:tgtEl>
                                          <p:spTgt spid="41"/>
                                        </p:tgtEl>
                                        <p:attrNameLst>
                                          <p:attrName>ppt_x</p:attrName>
                                          <p:attrName>ppt_y</p:attrName>
                                        </p:attrNameLst>
                                      </p:cBhvr>
                                      <p:rCtr x="-807" y="0"/>
                                    </p:animMotion>
                                  </p:childTnLst>
                                </p:cTn>
                              </p:par>
                              <p:par>
                                <p:cTn id="12" presetID="10" presetClass="entr" presetSubtype="0" fill="hold" nodeType="withEffect">
                                  <p:stCondLst>
                                    <p:cond delay="1250"/>
                                  </p:stCondLst>
                                  <p:childTnLst>
                                    <p:set>
                                      <p:cBhvr>
                                        <p:cTn id="13" dur="1" fill="hold">
                                          <p:stCondLst>
                                            <p:cond delay="0"/>
                                          </p:stCondLst>
                                        </p:cTn>
                                        <p:tgtEl>
                                          <p:spTgt spid="34"/>
                                        </p:tgtEl>
                                        <p:attrNameLst>
                                          <p:attrName>style.visibility</p:attrName>
                                        </p:attrNameLst>
                                      </p:cBhvr>
                                      <p:to>
                                        <p:strVal val="visible"/>
                                      </p:to>
                                    </p:set>
                                    <p:animEffect transition="in" filter="fade">
                                      <p:cBhvr>
                                        <p:cTn id="14" dur="750"/>
                                        <p:tgtEl>
                                          <p:spTgt spid="34"/>
                                        </p:tgtEl>
                                      </p:cBhvr>
                                    </p:animEffect>
                                  </p:childTnLst>
                                </p:cTn>
                              </p:par>
                              <p:par>
                                <p:cTn id="15" presetID="16" presetClass="entr" presetSubtype="37" fill="hold" grpId="0" nodeType="withEffect">
                                  <p:stCondLst>
                                    <p:cond delay="2000"/>
                                  </p:stCondLst>
                                  <p:childTnLst>
                                    <p:set>
                                      <p:cBhvr>
                                        <p:cTn id="16" dur="1" fill="hold">
                                          <p:stCondLst>
                                            <p:cond delay="0"/>
                                          </p:stCondLst>
                                        </p:cTn>
                                        <p:tgtEl>
                                          <p:spTgt spid="46"/>
                                        </p:tgtEl>
                                        <p:attrNameLst>
                                          <p:attrName>style.visibility</p:attrName>
                                        </p:attrNameLst>
                                      </p:cBhvr>
                                      <p:to>
                                        <p:strVal val="visible"/>
                                      </p:to>
                                    </p:set>
                                    <p:animEffect transition="in" filter="barn(outVertical)">
                                      <p:cBhvr>
                                        <p:cTn id="17" dur="750"/>
                                        <p:tgtEl>
                                          <p:spTgt spid="46"/>
                                        </p:tgtEl>
                                      </p:cBhvr>
                                    </p:animEffect>
                                  </p:childTnLst>
                                </p:cTn>
                              </p:par>
                              <p:par>
                                <p:cTn id="18" presetID="53" presetClass="entr" presetSubtype="16" fill="hold" grpId="0" nodeType="withEffect">
                                  <p:stCondLst>
                                    <p:cond delay="3200"/>
                                  </p:stCondLst>
                                  <p:childTnLst>
                                    <p:set>
                                      <p:cBhvr>
                                        <p:cTn id="19" dur="1" fill="hold">
                                          <p:stCondLst>
                                            <p:cond delay="0"/>
                                          </p:stCondLst>
                                        </p:cTn>
                                        <p:tgtEl>
                                          <p:spTgt spid="40"/>
                                        </p:tgtEl>
                                        <p:attrNameLst>
                                          <p:attrName>style.visibility</p:attrName>
                                        </p:attrNameLst>
                                      </p:cBhvr>
                                      <p:to>
                                        <p:strVal val="visible"/>
                                      </p:to>
                                    </p:set>
                                    <p:anim calcmode="lin" valueType="num">
                                      <p:cBhvr>
                                        <p:cTn id="20" dur="750" fill="hold"/>
                                        <p:tgtEl>
                                          <p:spTgt spid="40"/>
                                        </p:tgtEl>
                                        <p:attrNameLst>
                                          <p:attrName>ppt_w</p:attrName>
                                        </p:attrNameLst>
                                      </p:cBhvr>
                                      <p:tavLst>
                                        <p:tav tm="0">
                                          <p:val>
                                            <p:fltVal val="0"/>
                                          </p:val>
                                        </p:tav>
                                        <p:tav tm="100000">
                                          <p:val>
                                            <p:strVal val="#ppt_w"/>
                                          </p:val>
                                        </p:tav>
                                      </p:tavLst>
                                    </p:anim>
                                    <p:anim calcmode="lin" valueType="num">
                                      <p:cBhvr>
                                        <p:cTn id="21" dur="750" fill="hold"/>
                                        <p:tgtEl>
                                          <p:spTgt spid="40"/>
                                        </p:tgtEl>
                                        <p:attrNameLst>
                                          <p:attrName>ppt_h</p:attrName>
                                        </p:attrNameLst>
                                      </p:cBhvr>
                                      <p:tavLst>
                                        <p:tav tm="0">
                                          <p:val>
                                            <p:fltVal val="0"/>
                                          </p:val>
                                        </p:tav>
                                        <p:tav tm="100000">
                                          <p:val>
                                            <p:strVal val="#ppt_h"/>
                                          </p:val>
                                        </p:tav>
                                      </p:tavLst>
                                    </p:anim>
                                    <p:animEffect transition="in" filter="fade">
                                      <p:cBhvr>
                                        <p:cTn id="22" dur="750"/>
                                        <p:tgtEl>
                                          <p:spTgt spid="4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9"/>
                                        </p:tgtEl>
                                        <p:attrNameLst>
                                          <p:attrName>style.visibility</p:attrName>
                                        </p:attrNameLst>
                                      </p:cBhvr>
                                      <p:to>
                                        <p:strVal val="visible"/>
                                      </p:to>
                                    </p:set>
                                    <p:animEffect transition="in" filter="fade">
                                      <p:cBhvr>
                                        <p:cTn id="25" dur="750"/>
                                        <p:tgtEl>
                                          <p:spTgt spid="49"/>
                                        </p:tgtEl>
                                      </p:cBhvr>
                                    </p:animEffect>
                                  </p:childTnLst>
                                </p:cTn>
                              </p:par>
                              <p:par>
                                <p:cTn id="26" presetID="63" presetClass="path" presetSubtype="0" decel="50000" fill="hold" grpId="1" nodeType="withEffect">
                                  <p:stCondLst>
                                    <p:cond delay="0"/>
                                  </p:stCondLst>
                                  <p:childTnLst>
                                    <p:animMotion origin="layout" path="M 0.01523 4.44444E-6 L -0.10885 4.44444E-6 " pathEditMode="relative" rAng="0" ptsTypes="AA">
                                      <p:cBhvr>
                                        <p:cTn id="27" dur="750" spd="-100000" fill="hold"/>
                                        <p:tgtEl>
                                          <p:spTgt spid="49"/>
                                        </p:tgtEl>
                                        <p:attrNameLst>
                                          <p:attrName>ppt_x</p:attrName>
                                          <p:attrName>ppt_y</p:attrName>
                                        </p:attrNameLst>
                                      </p:cBhvr>
                                      <p:rCtr x="-6211" y="0"/>
                                    </p:animMotion>
                                  </p:childTnLst>
                                </p:cTn>
                              </p:par>
                              <p:par>
                                <p:cTn id="28" presetID="35" presetClass="path" presetSubtype="0" accel="50000" decel="50000" fill="hold" grpId="2" nodeType="withEffect">
                                  <p:stCondLst>
                                    <p:cond delay="750"/>
                                  </p:stCondLst>
                                  <p:childTnLst>
                                    <p:animMotion origin="layout" path="M 0.01602 4.44444E-6 L -2.08333E-7 4.44444E-6 " pathEditMode="relative" rAng="0" ptsTypes="AA">
                                      <p:cBhvr>
                                        <p:cTn id="29" dur="750" fill="hold"/>
                                        <p:tgtEl>
                                          <p:spTgt spid="49"/>
                                        </p:tgtEl>
                                        <p:attrNameLst>
                                          <p:attrName>ppt_x</p:attrName>
                                          <p:attrName>ppt_y</p:attrName>
                                        </p:attrNameLst>
                                      </p:cBhvr>
                                      <p:rCtr x="-807" y="0"/>
                                    </p:animMotion>
                                  </p:childTnLst>
                                </p:cTn>
                              </p:par>
                              <p:par>
                                <p:cTn id="30" presetID="10" presetClass="entr" presetSubtype="0" fill="hold" grpId="0" nodeType="withEffect">
                                  <p:stCondLst>
                                    <p:cond delay="0"/>
                                  </p:stCondLst>
                                  <p:childTnLst>
                                    <p:set>
                                      <p:cBhvr>
                                        <p:cTn id="31" dur="1" fill="hold">
                                          <p:stCondLst>
                                            <p:cond delay="0"/>
                                          </p:stCondLst>
                                        </p:cTn>
                                        <p:tgtEl>
                                          <p:spTgt spid="50"/>
                                        </p:tgtEl>
                                        <p:attrNameLst>
                                          <p:attrName>style.visibility</p:attrName>
                                        </p:attrNameLst>
                                      </p:cBhvr>
                                      <p:to>
                                        <p:strVal val="visible"/>
                                      </p:to>
                                    </p:set>
                                    <p:animEffect transition="in" filter="fade">
                                      <p:cBhvr>
                                        <p:cTn id="32" dur="750"/>
                                        <p:tgtEl>
                                          <p:spTgt spid="50"/>
                                        </p:tgtEl>
                                      </p:cBhvr>
                                    </p:animEffect>
                                  </p:childTnLst>
                                </p:cTn>
                              </p:par>
                              <p:par>
                                <p:cTn id="33" presetID="63" presetClass="path" presetSubtype="0" decel="50000" fill="hold" grpId="1" nodeType="withEffect">
                                  <p:stCondLst>
                                    <p:cond delay="0"/>
                                  </p:stCondLst>
                                  <p:childTnLst>
                                    <p:animMotion origin="layout" path="M 0.01523 4.44444E-6 L -0.10885 4.44444E-6 " pathEditMode="relative" rAng="0" ptsTypes="AA">
                                      <p:cBhvr>
                                        <p:cTn id="34" dur="750" spd="-100000" fill="hold"/>
                                        <p:tgtEl>
                                          <p:spTgt spid="50"/>
                                        </p:tgtEl>
                                        <p:attrNameLst>
                                          <p:attrName>ppt_x</p:attrName>
                                          <p:attrName>ppt_y</p:attrName>
                                        </p:attrNameLst>
                                      </p:cBhvr>
                                      <p:rCtr x="-6211" y="0"/>
                                    </p:animMotion>
                                  </p:childTnLst>
                                </p:cTn>
                              </p:par>
                              <p:par>
                                <p:cTn id="35" presetID="35" presetClass="path" presetSubtype="0" accel="50000" decel="50000" fill="hold" grpId="2" nodeType="withEffect">
                                  <p:stCondLst>
                                    <p:cond delay="750"/>
                                  </p:stCondLst>
                                  <p:childTnLst>
                                    <p:animMotion origin="layout" path="M 0.01602 4.44444E-6 L -2.08333E-7 4.44444E-6 " pathEditMode="relative" rAng="0" ptsTypes="AA">
                                      <p:cBhvr>
                                        <p:cTn id="36" dur="750" fill="hold"/>
                                        <p:tgtEl>
                                          <p:spTgt spid="50"/>
                                        </p:tgtEl>
                                        <p:attrNameLst>
                                          <p:attrName>ppt_x</p:attrName>
                                          <p:attrName>ppt_y</p:attrName>
                                        </p:attrNameLst>
                                      </p:cBhvr>
                                      <p:rCtr x="-807" y="0"/>
                                    </p:animMotion>
                                  </p:childTnLst>
                                </p:cTn>
                              </p:par>
                              <p:par>
                                <p:cTn id="37" presetID="10" presetClass="entr" presetSubtype="0" fill="hold" grpId="0" nodeType="withEffect">
                                  <p:stCondLst>
                                    <p:cond delay="0"/>
                                  </p:stCondLst>
                                  <p:childTnLst>
                                    <p:set>
                                      <p:cBhvr>
                                        <p:cTn id="38" dur="1" fill="hold">
                                          <p:stCondLst>
                                            <p:cond delay="0"/>
                                          </p:stCondLst>
                                        </p:cTn>
                                        <p:tgtEl>
                                          <p:spTgt spid="51"/>
                                        </p:tgtEl>
                                        <p:attrNameLst>
                                          <p:attrName>style.visibility</p:attrName>
                                        </p:attrNameLst>
                                      </p:cBhvr>
                                      <p:to>
                                        <p:strVal val="visible"/>
                                      </p:to>
                                    </p:set>
                                    <p:animEffect transition="in" filter="fade">
                                      <p:cBhvr>
                                        <p:cTn id="39" dur="750"/>
                                        <p:tgtEl>
                                          <p:spTgt spid="51"/>
                                        </p:tgtEl>
                                      </p:cBhvr>
                                    </p:animEffect>
                                  </p:childTnLst>
                                </p:cTn>
                              </p:par>
                              <p:par>
                                <p:cTn id="40" presetID="63" presetClass="path" presetSubtype="0" decel="50000" fill="hold" grpId="1" nodeType="withEffect">
                                  <p:stCondLst>
                                    <p:cond delay="0"/>
                                  </p:stCondLst>
                                  <p:childTnLst>
                                    <p:animMotion origin="layout" path="M 0.01523 4.44444E-6 L -0.10885 4.44444E-6 " pathEditMode="relative" rAng="0" ptsTypes="AA">
                                      <p:cBhvr>
                                        <p:cTn id="41" dur="750" spd="-100000" fill="hold"/>
                                        <p:tgtEl>
                                          <p:spTgt spid="51"/>
                                        </p:tgtEl>
                                        <p:attrNameLst>
                                          <p:attrName>ppt_x</p:attrName>
                                          <p:attrName>ppt_y</p:attrName>
                                        </p:attrNameLst>
                                      </p:cBhvr>
                                      <p:rCtr x="-6211" y="0"/>
                                    </p:animMotion>
                                  </p:childTnLst>
                                </p:cTn>
                              </p:par>
                              <p:par>
                                <p:cTn id="42" presetID="35" presetClass="path" presetSubtype="0" accel="50000" decel="50000" fill="hold" grpId="2" nodeType="withEffect">
                                  <p:stCondLst>
                                    <p:cond delay="750"/>
                                  </p:stCondLst>
                                  <p:childTnLst>
                                    <p:animMotion origin="layout" path="M 0.01602 4.44444E-6 L 1.11022E-16 4.44444E-6 " pathEditMode="relative" rAng="0" ptsTypes="AA">
                                      <p:cBhvr>
                                        <p:cTn id="43" dur="750" fill="hold"/>
                                        <p:tgtEl>
                                          <p:spTgt spid="51"/>
                                        </p:tgtEl>
                                        <p:attrNameLst>
                                          <p:attrName>ppt_x</p:attrName>
                                          <p:attrName>ppt_y</p:attrName>
                                        </p:attrNameLst>
                                      </p:cBhvr>
                                      <p:rCtr x="-807" y="0"/>
                                    </p:animMotion>
                                  </p:childTnLst>
                                </p:cTn>
                              </p:par>
                              <p:par>
                                <p:cTn id="44" presetID="10" presetClass="entr" presetSubtype="0" fill="hold" grpId="0" nodeType="withEffect">
                                  <p:stCondLst>
                                    <p:cond delay="0"/>
                                  </p:stCondLst>
                                  <p:childTnLst>
                                    <p:set>
                                      <p:cBhvr>
                                        <p:cTn id="45" dur="1" fill="hold">
                                          <p:stCondLst>
                                            <p:cond delay="0"/>
                                          </p:stCondLst>
                                        </p:cTn>
                                        <p:tgtEl>
                                          <p:spTgt spid="52"/>
                                        </p:tgtEl>
                                        <p:attrNameLst>
                                          <p:attrName>style.visibility</p:attrName>
                                        </p:attrNameLst>
                                      </p:cBhvr>
                                      <p:to>
                                        <p:strVal val="visible"/>
                                      </p:to>
                                    </p:set>
                                    <p:animEffect transition="in" filter="fade">
                                      <p:cBhvr>
                                        <p:cTn id="46" dur="750"/>
                                        <p:tgtEl>
                                          <p:spTgt spid="52"/>
                                        </p:tgtEl>
                                      </p:cBhvr>
                                    </p:animEffect>
                                  </p:childTnLst>
                                </p:cTn>
                              </p:par>
                              <p:par>
                                <p:cTn id="47" presetID="63" presetClass="path" presetSubtype="0" decel="50000" fill="hold" grpId="1" nodeType="withEffect">
                                  <p:stCondLst>
                                    <p:cond delay="0"/>
                                  </p:stCondLst>
                                  <p:childTnLst>
                                    <p:animMotion origin="layout" path="M 0.01523 4.44444E-6 L -0.10885 4.44444E-6 " pathEditMode="relative" rAng="0" ptsTypes="AA">
                                      <p:cBhvr>
                                        <p:cTn id="48" dur="750" spd="-100000" fill="hold"/>
                                        <p:tgtEl>
                                          <p:spTgt spid="52"/>
                                        </p:tgtEl>
                                        <p:attrNameLst>
                                          <p:attrName>ppt_x</p:attrName>
                                          <p:attrName>ppt_y</p:attrName>
                                        </p:attrNameLst>
                                      </p:cBhvr>
                                      <p:rCtr x="-6211" y="0"/>
                                    </p:animMotion>
                                  </p:childTnLst>
                                </p:cTn>
                              </p:par>
                              <p:par>
                                <p:cTn id="49" presetID="35" presetClass="path" presetSubtype="0" accel="50000" decel="50000" fill="hold" grpId="2" nodeType="withEffect">
                                  <p:stCondLst>
                                    <p:cond delay="750"/>
                                  </p:stCondLst>
                                  <p:childTnLst>
                                    <p:animMotion origin="layout" path="M 0.01602 4.44444E-6 L 2.08333E-7 4.44444E-6 " pathEditMode="relative" rAng="0" ptsTypes="AA">
                                      <p:cBhvr>
                                        <p:cTn id="50" dur="750" fill="hold"/>
                                        <p:tgtEl>
                                          <p:spTgt spid="52"/>
                                        </p:tgtEl>
                                        <p:attrNameLst>
                                          <p:attrName>ppt_x</p:attrName>
                                          <p:attrName>ppt_y</p:attrName>
                                        </p:attrNameLst>
                                      </p:cBhvr>
                                      <p:rCtr x="-80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41" grpId="1" animBg="1"/>
      <p:bldP spid="41" grpId="2" animBg="1"/>
      <p:bldP spid="46" grpId="0"/>
      <p:bldP spid="49" grpId="0" animBg="1"/>
      <p:bldP spid="49" grpId="1" animBg="1"/>
      <p:bldP spid="49" grpId="2" animBg="1"/>
      <p:bldP spid="50" grpId="0" animBg="1"/>
      <p:bldP spid="50" grpId="1" animBg="1"/>
      <p:bldP spid="50" grpId="2" animBg="1"/>
      <p:bldP spid="51" grpId="0" animBg="1"/>
      <p:bldP spid="51" grpId="1" animBg="1"/>
      <p:bldP spid="51" grpId="2" animBg="1"/>
      <p:bldP spid="52" grpId="0" animBg="1"/>
      <p:bldP spid="52" grpId="1" animBg="1"/>
      <p:bldP spid="52" grpId="2"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xmlns="" id="{02C8C949-2CAB-F14F-BA91-D0321F2FA4A1}"/>
              </a:ext>
            </a:extLst>
          </p:cNvPr>
          <p:cNvSpPr/>
          <p:nvPr/>
        </p:nvSpPr>
        <p:spPr>
          <a:xfrm>
            <a:off x="1" y="2856832"/>
            <a:ext cx="9160006" cy="1944216"/>
          </a:xfrm>
          <a:prstGeom prst="rect">
            <a:avLst/>
          </a:prstGeom>
          <a:solidFill>
            <a:srgbClr val="33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0" name="矩形 19">
            <a:extLst>
              <a:ext uri="{FF2B5EF4-FFF2-40B4-BE49-F238E27FC236}">
                <a16:creationId xmlns:a16="http://schemas.microsoft.com/office/drawing/2014/main" xmlns="" id="{F706FB84-453E-47AF-A5D4-FA2E616AA974}"/>
              </a:ext>
            </a:extLst>
          </p:cNvPr>
          <p:cNvSpPr/>
          <p:nvPr/>
        </p:nvSpPr>
        <p:spPr>
          <a:xfrm>
            <a:off x="522876" y="2378811"/>
            <a:ext cx="2395058" cy="2954575"/>
          </a:xfrm>
          <a:prstGeom prst="rect">
            <a:avLst/>
          </a:prstGeom>
          <a:solidFill>
            <a:schemeClr val="bg1">
              <a:alpha val="65000"/>
            </a:schemeClr>
          </a:solidFill>
          <a:ln>
            <a:solidFill>
              <a:srgbClr val="0523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23" name="椭圆 22">
            <a:extLst>
              <a:ext uri="{FF2B5EF4-FFF2-40B4-BE49-F238E27FC236}">
                <a16:creationId xmlns:a16="http://schemas.microsoft.com/office/drawing/2014/main" xmlns="" id="{262E6471-D108-44C1-94D9-9926B809EC63}"/>
              </a:ext>
            </a:extLst>
          </p:cNvPr>
          <p:cNvSpPr/>
          <p:nvPr/>
        </p:nvSpPr>
        <p:spPr>
          <a:xfrm>
            <a:off x="220688" y="2125498"/>
            <a:ext cx="540353" cy="540353"/>
          </a:xfrm>
          <a:prstGeom prst="ellipse">
            <a:avLst/>
          </a:prstGeom>
          <a:solidFill>
            <a:srgbClr val="052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22" name="矩形 21">
            <a:extLst>
              <a:ext uri="{FF2B5EF4-FFF2-40B4-BE49-F238E27FC236}">
                <a16:creationId xmlns:a16="http://schemas.microsoft.com/office/drawing/2014/main" xmlns="" id="{B3AB6D87-82FB-4454-94E8-A80C67CCE5BB}"/>
              </a:ext>
            </a:extLst>
          </p:cNvPr>
          <p:cNvSpPr/>
          <p:nvPr/>
        </p:nvSpPr>
        <p:spPr>
          <a:xfrm>
            <a:off x="6306202" y="2378812"/>
            <a:ext cx="2395058" cy="2954575"/>
          </a:xfrm>
          <a:prstGeom prst="rect">
            <a:avLst/>
          </a:prstGeom>
          <a:solidFill>
            <a:schemeClr val="bg1">
              <a:alpha val="65000"/>
            </a:schemeClr>
          </a:solidFill>
          <a:ln>
            <a:solidFill>
              <a:srgbClr val="0523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21" name="矩形 20">
            <a:extLst>
              <a:ext uri="{FF2B5EF4-FFF2-40B4-BE49-F238E27FC236}">
                <a16:creationId xmlns:a16="http://schemas.microsoft.com/office/drawing/2014/main" xmlns="" id="{5909378D-0302-4ED4-8B62-A2F74C789A61}"/>
              </a:ext>
            </a:extLst>
          </p:cNvPr>
          <p:cNvSpPr/>
          <p:nvPr/>
        </p:nvSpPr>
        <p:spPr>
          <a:xfrm>
            <a:off x="3374471" y="2378813"/>
            <a:ext cx="2395058" cy="2954574"/>
          </a:xfrm>
          <a:prstGeom prst="rect">
            <a:avLst/>
          </a:prstGeom>
          <a:solidFill>
            <a:schemeClr val="bg1">
              <a:alpha val="65000"/>
            </a:schemeClr>
          </a:solidFill>
          <a:ln>
            <a:solidFill>
              <a:srgbClr val="0523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TextBox 39">
            <a:extLst>
              <a:ext uri="{FF2B5EF4-FFF2-40B4-BE49-F238E27FC236}">
                <a16:creationId xmlns:a16="http://schemas.microsoft.com/office/drawing/2014/main" xmlns="" id="{3B303555-A3D9-4EE0-ABA5-720266D48526}"/>
              </a:ext>
            </a:extLst>
          </p:cNvPr>
          <p:cNvSpPr txBox="1">
            <a:spLocks noChangeArrowheads="1"/>
          </p:cNvSpPr>
          <p:nvPr/>
        </p:nvSpPr>
        <p:spPr bwMode="auto">
          <a:xfrm>
            <a:off x="567345" y="3000089"/>
            <a:ext cx="2395057" cy="1614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50000"/>
              </a:lnSpc>
              <a:buFont typeface="Arial" panose="020B0604020202020204" pitchFamily="34" charset="0"/>
              <a:buNone/>
              <a:defRPr/>
            </a:pPr>
            <a:r>
              <a:rPr lang="zh-CN" altLang="en-US" sz="1350" dirty="0">
                <a:solidFill>
                  <a:schemeClr val="tx1">
                    <a:lumMod val="95000"/>
                    <a:lumOff val="5000"/>
                  </a:schemeClr>
                </a:solidFill>
                <a:latin typeface="Microsoft YaHei" panose="020B0503020204020204" pitchFamily="34" charset="-122"/>
                <a:ea typeface="Microsoft YaHei" panose="020B0503020204020204" pitchFamily="34" charset="-122"/>
                <a:cs typeface="+mn-ea"/>
                <a:sym typeface="+mn-lt"/>
              </a:rPr>
              <a:t>主要适用于合并左室肥厚、心肌梗死、左室功能不全、代谢综合征、糖尿病肾病、无症状性动脉粥样硬化等患者。</a:t>
            </a:r>
          </a:p>
        </p:txBody>
      </p:sp>
      <p:sp>
        <p:nvSpPr>
          <p:cNvPr id="7" name="TextBox 40">
            <a:extLst>
              <a:ext uri="{FF2B5EF4-FFF2-40B4-BE49-F238E27FC236}">
                <a16:creationId xmlns:a16="http://schemas.microsoft.com/office/drawing/2014/main" xmlns="" id="{FFAE24AB-93ED-405A-A089-C1A3721644A9}"/>
              </a:ext>
            </a:extLst>
          </p:cNvPr>
          <p:cNvSpPr txBox="1">
            <a:spLocks noChangeArrowheads="1"/>
          </p:cNvSpPr>
          <p:nvPr/>
        </p:nvSpPr>
        <p:spPr bwMode="auto">
          <a:xfrm>
            <a:off x="3646030" y="3022700"/>
            <a:ext cx="1872854" cy="1303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50000"/>
              </a:lnSpc>
              <a:buFont typeface="Arial" panose="020B0604020202020204" pitchFamily="34" charset="0"/>
              <a:buNone/>
              <a:defRPr/>
            </a:pPr>
            <a:r>
              <a:rPr lang="zh-CN" altLang="en-US" sz="1350" dirty="0">
                <a:solidFill>
                  <a:schemeClr val="accent2"/>
                </a:solidFill>
                <a:latin typeface="Microsoft YaHei" panose="020B0503020204020204" pitchFamily="34" charset="-122"/>
                <a:ea typeface="Microsoft YaHei" panose="020B0503020204020204" pitchFamily="34" charset="-122"/>
                <a:cs typeface="+mn-ea"/>
                <a:sym typeface="+mn-lt"/>
              </a:rPr>
              <a:t>绝对禁忌症</a:t>
            </a:r>
            <a:r>
              <a:rPr lang="zh-CN" altLang="en-US" sz="1350" dirty="0">
                <a:latin typeface="Microsoft YaHei" panose="020B0503020204020204" pitchFamily="34" charset="-122"/>
                <a:ea typeface="Microsoft YaHei" panose="020B0503020204020204" pitchFamily="34" charset="-122"/>
                <a:cs typeface="+mn-ea"/>
                <a:sym typeface="+mn-lt"/>
              </a:rPr>
              <a:t>：妊娠；血管神经性水肿；双侧肾动脉狭窄；高钾血症</a:t>
            </a:r>
            <a:endParaRPr lang="en-US" altLang="zh-CN" sz="1350" dirty="0">
              <a:latin typeface="Microsoft YaHei" panose="020B0503020204020204" pitchFamily="34" charset="-122"/>
              <a:ea typeface="Microsoft YaHei" panose="020B0503020204020204" pitchFamily="34" charset="-122"/>
              <a:cs typeface="+mn-ea"/>
              <a:sym typeface="+mn-lt"/>
            </a:endParaRPr>
          </a:p>
        </p:txBody>
      </p:sp>
      <p:sp>
        <p:nvSpPr>
          <p:cNvPr id="8" name="TextBox 41">
            <a:extLst>
              <a:ext uri="{FF2B5EF4-FFF2-40B4-BE49-F238E27FC236}">
                <a16:creationId xmlns:a16="http://schemas.microsoft.com/office/drawing/2014/main" xmlns="" id="{C9B8C339-FEA3-4CD0-93E1-5B9FAE824F66}"/>
              </a:ext>
            </a:extLst>
          </p:cNvPr>
          <p:cNvSpPr txBox="1">
            <a:spLocks noChangeArrowheads="1"/>
          </p:cNvSpPr>
          <p:nvPr/>
        </p:nvSpPr>
        <p:spPr bwMode="auto">
          <a:xfrm>
            <a:off x="6471437" y="3022700"/>
            <a:ext cx="2229823" cy="991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50000"/>
              </a:lnSpc>
              <a:buFont typeface="Arial" panose="020B0604020202020204" pitchFamily="34" charset="0"/>
              <a:buNone/>
              <a:defRPr/>
            </a:pPr>
            <a:r>
              <a:rPr lang="zh-CN" altLang="en-US" sz="1350" dirty="0">
                <a:latin typeface="Microsoft YaHei" panose="020B0503020204020204" pitchFamily="34" charset="-122"/>
                <a:ea typeface="Microsoft YaHei" panose="020B0503020204020204" pitchFamily="34" charset="-122"/>
                <a:cs typeface="+mn-ea"/>
                <a:sym typeface="+mn-lt"/>
              </a:rPr>
              <a:t>不良反应：咳嗽；低血压；高钾血症；急性肾损伤；血管神经性水肿</a:t>
            </a:r>
            <a:endParaRPr lang="en-US" altLang="zh-CN" sz="1350" dirty="0">
              <a:latin typeface="Microsoft YaHei" panose="020B0503020204020204" pitchFamily="34" charset="-122"/>
              <a:ea typeface="Microsoft YaHei" panose="020B0503020204020204" pitchFamily="34" charset="-122"/>
              <a:cs typeface="+mn-ea"/>
              <a:sym typeface="+mn-lt"/>
            </a:endParaRPr>
          </a:p>
        </p:txBody>
      </p:sp>
      <p:sp>
        <p:nvSpPr>
          <p:cNvPr id="10" name="Text Box 2">
            <a:extLst>
              <a:ext uri="{FF2B5EF4-FFF2-40B4-BE49-F238E27FC236}">
                <a16:creationId xmlns:a16="http://schemas.microsoft.com/office/drawing/2014/main" xmlns="" id="{EA106775-9F65-4102-AF62-054C371630AD}"/>
              </a:ext>
            </a:extLst>
          </p:cNvPr>
          <p:cNvSpPr txBox="1">
            <a:spLocks noChangeArrowheads="1"/>
          </p:cNvSpPr>
          <p:nvPr/>
        </p:nvSpPr>
        <p:spPr bwMode="auto">
          <a:xfrm>
            <a:off x="295313" y="1025128"/>
            <a:ext cx="2418159" cy="445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5602" tIns="37802" rIns="75602" bIns="37802">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buFont typeface="Arial" panose="020B0604020202020204" pitchFamily="34" charset="0"/>
              <a:buNone/>
              <a:defRPr/>
            </a:pPr>
            <a:r>
              <a:rPr lang="zh-CN" altLang="en-US" sz="2400" b="1" dirty="0">
                <a:solidFill>
                  <a:schemeClr val="bg1"/>
                </a:solidFill>
                <a:latin typeface="+mn-lt"/>
                <a:ea typeface="+mn-ea"/>
                <a:cs typeface="+mn-ea"/>
                <a:sym typeface="+mn-lt"/>
              </a:rPr>
              <a:t>药物治疗</a:t>
            </a:r>
            <a:r>
              <a:rPr lang="en-US" altLang="zh-CN" sz="2400" b="1" dirty="0">
                <a:solidFill>
                  <a:schemeClr val="bg1"/>
                </a:solidFill>
                <a:latin typeface="+mn-lt"/>
                <a:ea typeface="+mn-ea"/>
                <a:cs typeface="+mn-ea"/>
                <a:sym typeface="+mn-lt"/>
              </a:rPr>
              <a:t>—ACEI</a:t>
            </a:r>
            <a:endParaRPr lang="zh-CN" altLang="en-US" sz="2400" b="1" dirty="0">
              <a:solidFill>
                <a:schemeClr val="bg1"/>
              </a:solidFill>
              <a:latin typeface="+mn-lt"/>
              <a:ea typeface="+mn-ea"/>
              <a:cs typeface="+mn-ea"/>
              <a:sym typeface="+mn-lt"/>
            </a:endParaRPr>
          </a:p>
        </p:txBody>
      </p:sp>
      <p:sp>
        <p:nvSpPr>
          <p:cNvPr id="15" name="surgeon_181903">
            <a:extLst>
              <a:ext uri="{FF2B5EF4-FFF2-40B4-BE49-F238E27FC236}">
                <a16:creationId xmlns:a16="http://schemas.microsoft.com/office/drawing/2014/main" xmlns="" id="{E68A4F9E-54CD-4F05-8526-5177B85FD054}"/>
              </a:ext>
            </a:extLst>
          </p:cNvPr>
          <p:cNvSpPr>
            <a:spLocks noChangeAspect="1"/>
          </p:cNvSpPr>
          <p:nvPr/>
        </p:nvSpPr>
        <p:spPr bwMode="auto">
          <a:xfrm>
            <a:off x="343227" y="2205375"/>
            <a:ext cx="295275" cy="294084"/>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 name="connsiteX77" fmla="*/ 373273 h 605239"/>
              <a:gd name="connsiteY77" fmla="*/ 373273 h 605239"/>
              <a:gd name="connsiteX78" fmla="*/ 373273 h 605239"/>
              <a:gd name="connsiteY78" fmla="*/ 373273 h 605239"/>
              <a:gd name="connsiteX79" fmla="*/ 373273 h 605239"/>
              <a:gd name="connsiteY79" fmla="*/ 373273 h 605239"/>
              <a:gd name="connsiteX80" fmla="*/ 373273 h 605239"/>
              <a:gd name="connsiteY80" fmla="*/ 373273 h 605239"/>
              <a:gd name="connsiteX81" fmla="*/ 373273 h 605239"/>
              <a:gd name="connsiteY81" fmla="*/ 373273 h 605239"/>
              <a:gd name="connsiteX82" fmla="*/ 373273 h 605239"/>
              <a:gd name="connsiteY82" fmla="*/ 373273 h 605239"/>
              <a:gd name="connsiteX83" fmla="*/ 373273 h 605239"/>
              <a:gd name="connsiteY83" fmla="*/ 373273 h 605239"/>
              <a:gd name="connsiteX84" fmla="*/ 373273 h 605239"/>
              <a:gd name="connsiteY84" fmla="*/ 373273 h 605239"/>
              <a:gd name="connsiteX85" fmla="*/ 373273 h 605239"/>
              <a:gd name="connsiteY85" fmla="*/ 373273 h 605239"/>
              <a:gd name="connsiteX86" fmla="*/ 373273 h 605239"/>
              <a:gd name="connsiteY86" fmla="*/ 373273 h 605239"/>
              <a:gd name="connsiteX87" fmla="*/ 373273 h 605239"/>
              <a:gd name="connsiteY87" fmla="*/ 373273 h 605239"/>
              <a:gd name="connsiteX88" fmla="*/ 373273 h 605239"/>
              <a:gd name="connsiteY88" fmla="*/ 373273 h 605239"/>
              <a:gd name="connsiteX89" fmla="*/ 373273 h 605239"/>
              <a:gd name="connsiteY89" fmla="*/ 373273 h 605239"/>
              <a:gd name="connsiteX90" fmla="*/ 373273 h 605239"/>
              <a:gd name="connsiteY90" fmla="*/ 373273 h 605239"/>
              <a:gd name="connsiteX91" fmla="*/ 373273 h 605239"/>
              <a:gd name="connsiteY91" fmla="*/ 373273 h 605239"/>
              <a:gd name="connsiteX92" fmla="*/ 373273 h 605239"/>
              <a:gd name="connsiteY92" fmla="*/ 373273 h 605239"/>
              <a:gd name="connsiteX93" fmla="*/ 373273 h 605239"/>
              <a:gd name="connsiteY93" fmla="*/ 373273 h 605239"/>
              <a:gd name="connsiteX94" fmla="*/ 373273 h 605239"/>
              <a:gd name="connsiteY94" fmla="*/ 373273 h 605239"/>
              <a:gd name="connsiteX95" fmla="*/ 373273 h 605239"/>
              <a:gd name="connsiteY95" fmla="*/ 373273 h 605239"/>
              <a:gd name="connsiteX96" fmla="*/ 373273 h 605239"/>
              <a:gd name="connsiteY96" fmla="*/ 373273 h 605239"/>
              <a:gd name="connsiteX97" fmla="*/ 373273 h 605239"/>
              <a:gd name="connsiteY97" fmla="*/ 373273 h 605239"/>
              <a:gd name="connsiteX98" fmla="*/ 373273 h 605239"/>
              <a:gd name="connsiteY98" fmla="*/ 373273 h 605239"/>
              <a:gd name="connsiteX99" fmla="*/ 373273 h 605239"/>
              <a:gd name="connsiteY99" fmla="*/ 373273 h 605239"/>
              <a:gd name="connsiteX100" fmla="*/ 373273 h 605239"/>
              <a:gd name="connsiteY100" fmla="*/ 373273 h 605239"/>
              <a:gd name="connsiteX101" fmla="*/ 373273 h 605239"/>
              <a:gd name="connsiteY101" fmla="*/ 373273 h 605239"/>
              <a:gd name="connsiteX102" fmla="*/ 373273 h 605239"/>
              <a:gd name="connsiteY102" fmla="*/ 373273 h 605239"/>
              <a:gd name="connsiteX103" fmla="*/ 373273 h 605239"/>
              <a:gd name="connsiteY103" fmla="*/ 373273 h 605239"/>
              <a:gd name="connsiteX104" fmla="*/ 373273 h 605239"/>
              <a:gd name="connsiteY104" fmla="*/ 373273 h 605239"/>
              <a:gd name="connsiteX105" fmla="*/ 373273 h 605239"/>
              <a:gd name="connsiteY105" fmla="*/ 373273 h 605239"/>
              <a:gd name="connsiteX106" fmla="*/ 373273 h 605239"/>
              <a:gd name="connsiteY106" fmla="*/ 373273 h 605239"/>
              <a:gd name="connsiteX107" fmla="*/ 373273 h 605239"/>
              <a:gd name="connsiteY107" fmla="*/ 373273 h 605239"/>
              <a:gd name="connsiteX108" fmla="*/ 373273 h 605239"/>
              <a:gd name="connsiteY108" fmla="*/ 373273 h 605239"/>
              <a:gd name="connsiteX109" fmla="*/ 373273 h 605239"/>
              <a:gd name="connsiteY109" fmla="*/ 373273 h 605239"/>
              <a:gd name="connsiteX110" fmla="*/ 373273 h 605239"/>
              <a:gd name="connsiteY110" fmla="*/ 373273 h 605239"/>
              <a:gd name="connsiteX111" fmla="*/ 373273 h 605239"/>
              <a:gd name="connsiteY111" fmla="*/ 373273 h 605239"/>
              <a:gd name="connsiteX112" fmla="*/ 373273 h 605239"/>
              <a:gd name="connsiteY112" fmla="*/ 373273 h 605239"/>
              <a:gd name="connsiteX113" fmla="*/ 373273 h 605239"/>
              <a:gd name="connsiteY113" fmla="*/ 373273 h 605239"/>
              <a:gd name="connsiteX114" fmla="*/ 373273 h 605239"/>
              <a:gd name="connsiteY114" fmla="*/ 373273 h 605239"/>
              <a:gd name="connsiteX115" fmla="*/ 373273 h 605239"/>
              <a:gd name="connsiteY115" fmla="*/ 373273 h 605239"/>
              <a:gd name="connsiteX116" fmla="*/ 373273 h 605239"/>
              <a:gd name="connsiteY116" fmla="*/ 373273 h 605239"/>
              <a:gd name="connsiteX117" fmla="*/ 373273 h 605239"/>
              <a:gd name="connsiteY117" fmla="*/ 373273 h 605239"/>
              <a:gd name="connsiteX118" fmla="*/ 373273 h 605239"/>
              <a:gd name="connsiteY118" fmla="*/ 373273 h 605239"/>
              <a:gd name="connsiteX119" fmla="*/ 373273 h 605239"/>
              <a:gd name="connsiteY119" fmla="*/ 373273 h 605239"/>
              <a:gd name="connsiteX120" fmla="*/ 373273 h 605239"/>
              <a:gd name="connsiteY120" fmla="*/ 373273 h 605239"/>
              <a:gd name="connsiteX121" fmla="*/ 373273 h 605239"/>
              <a:gd name="connsiteY121" fmla="*/ 373273 h 605239"/>
              <a:gd name="connsiteX122" fmla="*/ 373273 h 605239"/>
              <a:gd name="connsiteY122" fmla="*/ 373273 h 605239"/>
              <a:gd name="connsiteX123" fmla="*/ 373273 h 605239"/>
              <a:gd name="connsiteY123" fmla="*/ 373273 h 605239"/>
              <a:gd name="connsiteX124" fmla="*/ 373273 h 605239"/>
              <a:gd name="connsiteY124" fmla="*/ 373273 h 605239"/>
              <a:gd name="connsiteX125" fmla="*/ 373273 h 605239"/>
              <a:gd name="connsiteY125" fmla="*/ 373273 h 605239"/>
              <a:gd name="connsiteX126" fmla="*/ 373273 h 605239"/>
              <a:gd name="connsiteY126" fmla="*/ 373273 h 605239"/>
              <a:gd name="connsiteX127" fmla="*/ 373273 h 605239"/>
              <a:gd name="connsiteY127" fmla="*/ 373273 h 605239"/>
              <a:gd name="connsiteX128" fmla="*/ 373273 h 605239"/>
              <a:gd name="connsiteY128" fmla="*/ 373273 h 605239"/>
              <a:gd name="connsiteX129" fmla="*/ 373273 h 605239"/>
              <a:gd name="connsiteY129" fmla="*/ 373273 h 605239"/>
              <a:gd name="connsiteX130" fmla="*/ 373273 h 605239"/>
              <a:gd name="connsiteY130" fmla="*/ 373273 h 605239"/>
              <a:gd name="connsiteX131" fmla="*/ 373273 h 605239"/>
              <a:gd name="connsiteY131" fmla="*/ 373273 h 605239"/>
              <a:gd name="connsiteX132" fmla="*/ 373273 h 605239"/>
              <a:gd name="connsiteY132" fmla="*/ 373273 h 605239"/>
              <a:gd name="connsiteX133" fmla="*/ 373273 h 605239"/>
              <a:gd name="connsiteY133" fmla="*/ 373273 h 605239"/>
              <a:gd name="connsiteX134" fmla="*/ 373273 h 605239"/>
              <a:gd name="connsiteY134"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Lst>
            <a:rect l="l" t="t" r="r" b="b"/>
            <a:pathLst>
              <a:path w="607677" h="606748">
                <a:moveTo>
                  <a:pt x="162087" y="546052"/>
                </a:moveTo>
                <a:cubicBezTo>
                  <a:pt x="150871" y="546052"/>
                  <a:pt x="141792" y="555116"/>
                  <a:pt x="141792" y="566313"/>
                </a:cubicBezTo>
                <a:cubicBezTo>
                  <a:pt x="141792" y="577422"/>
                  <a:pt x="150871" y="586486"/>
                  <a:pt x="162087" y="586486"/>
                </a:cubicBezTo>
                <a:cubicBezTo>
                  <a:pt x="173213" y="586486"/>
                  <a:pt x="182292" y="577422"/>
                  <a:pt x="182292" y="566313"/>
                </a:cubicBezTo>
                <a:cubicBezTo>
                  <a:pt x="182292" y="555116"/>
                  <a:pt x="173213" y="546052"/>
                  <a:pt x="162087" y="546052"/>
                </a:cubicBezTo>
                <a:close/>
                <a:moveTo>
                  <a:pt x="228401" y="486421"/>
                </a:moveTo>
                <a:cubicBezTo>
                  <a:pt x="232050" y="484644"/>
                  <a:pt x="236412" y="485177"/>
                  <a:pt x="239527" y="487843"/>
                </a:cubicBezTo>
                <a:lnTo>
                  <a:pt x="303794" y="542852"/>
                </a:lnTo>
                <a:lnTo>
                  <a:pt x="368150" y="487843"/>
                </a:lnTo>
                <a:cubicBezTo>
                  <a:pt x="371265" y="485177"/>
                  <a:pt x="375627" y="484644"/>
                  <a:pt x="379276" y="486421"/>
                </a:cubicBezTo>
                <a:cubicBezTo>
                  <a:pt x="379276" y="486421"/>
                  <a:pt x="409363" y="501440"/>
                  <a:pt x="417641" y="505617"/>
                </a:cubicBezTo>
                <a:cubicBezTo>
                  <a:pt x="552316" y="505883"/>
                  <a:pt x="584628" y="526056"/>
                  <a:pt x="597000" y="563114"/>
                </a:cubicBezTo>
                <a:lnTo>
                  <a:pt x="607148" y="593418"/>
                </a:lnTo>
                <a:cubicBezTo>
                  <a:pt x="608928" y="598750"/>
                  <a:pt x="606080" y="604437"/>
                  <a:pt x="600739" y="606215"/>
                </a:cubicBezTo>
                <a:cubicBezTo>
                  <a:pt x="599671" y="606570"/>
                  <a:pt x="598603" y="606748"/>
                  <a:pt x="597534" y="606748"/>
                </a:cubicBezTo>
                <a:cubicBezTo>
                  <a:pt x="593262" y="606748"/>
                  <a:pt x="589345" y="604082"/>
                  <a:pt x="587921" y="599816"/>
                </a:cubicBezTo>
                <a:lnTo>
                  <a:pt x="577774" y="569513"/>
                </a:lnTo>
                <a:cubicBezTo>
                  <a:pt x="571632" y="551028"/>
                  <a:pt x="563176" y="525790"/>
                  <a:pt x="415237" y="525790"/>
                </a:cubicBezTo>
                <a:lnTo>
                  <a:pt x="415237" y="525523"/>
                </a:lnTo>
                <a:cubicBezTo>
                  <a:pt x="410698" y="524634"/>
                  <a:pt x="401440" y="520191"/>
                  <a:pt x="376161" y="507572"/>
                </a:cubicBezTo>
                <a:lnTo>
                  <a:pt x="313941" y="560804"/>
                </a:lnTo>
                <a:lnTo>
                  <a:pt x="313941" y="596617"/>
                </a:lnTo>
                <a:cubicBezTo>
                  <a:pt x="313941" y="602216"/>
                  <a:pt x="309402" y="606748"/>
                  <a:pt x="303794" y="606748"/>
                </a:cubicBezTo>
                <a:cubicBezTo>
                  <a:pt x="298275" y="606748"/>
                  <a:pt x="293736" y="602216"/>
                  <a:pt x="293736" y="596617"/>
                </a:cubicBezTo>
                <a:lnTo>
                  <a:pt x="293736" y="560804"/>
                </a:lnTo>
                <a:lnTo>
                  <a:pt x="231427" y="507572"/>
                </a:lnTo>
                <a:lnTo>
                  <a:pt x="196979" y="524812"/>
                </a:lnTo>
                <a:cubicBezTo>
                  <a:pt x="195555" y="525434"/>
                  <a:pt x="193953" y="525879"/>
                  <a:pt x="192440" y="525879"/>
                </a:cubicBezTo>
                <a:lnTo>
                  <a:pt x="192351" y="525879"/>
                </a:lnTo>
                <a:cubicBezTo>
                  <a:pt x="185230" y="525879"/>
                  <a:pt x="178643" y="525879"/>
                  <a:pt x="172145" y="526056"/>
                </a:cubicBezTo>
                <a:lnTo>
                  <a:pt x="172145" y="527300"/>
                </a:lnTo>
                <a:cubicBezTo>
                  <a:pt x="189591" y="531744"/>
                  <a:pt x="202587" y="547473"/>
                  <a:pt x="202587" y="566313"/>
                </a:cubicBezTo>
                <a:cubicBezTo>
                  <a:pt x="202587" y="588619"/>
                  <a:pt x="184429" y="606748"/>
                  <a:pt x="162087" y="606748"/>
                </a:cubicBezTo>
                <a:cubicBezTo>
                  <a:pt x="139744" y="606748"/>
                  <a:pt x="121497" y="588619"/>
                  <a:pt x="121497" y="566313"/>
                </a:cubicBezTo>
                <a:cubicBezTo>
                  <a:pt x="121497" y="547473"/>
                  <a:pt x="134493" y="531744"/>
                  <a:pt x="151939" y="527300"/>
                </a:cubicBezTo>
                <a:lnTo>
                  <a:pt x="151939" y="526590"/>
                </a:lnTo>
                <a:cubicBezTo>
                  <a:pt x="42810" y="530855"/>
                  <a:pt x="35422" y="552894"/>
                  <a:pt x="29903" y="569513"/>
                </a:cubicBezTo>
                <a:lnTo>
                  <a:pt x="19756" y="599816"/>
                </a:lnTo>
                <a:cubicBezTo>
                  <a:pt x="17976" y="605060"/>
                  <a:pt x="12279" y="607992"/>
                  <a:pt x="6938" y="606215"/>
                </a:cubicBezTo>
                <a:cubicBezTo>
                  <a:pt x="1597" y="604437"/>
                  <a:pt x="-1251" y="598750"/>
                  <a:pt x="529" y="593418"/>
                </a:cubicBezTo>
                <a:lnTo>
                  <a:pt x="10677" y="563114"/>
                </a:lnTo>
                <a:cubicBezTo>
                  <a:pt x="22070" y="528989"/>
                  <a:pt x="50376" y="509172"/>
                  <a:pt x="159772" y="506061"/>
                </a:cubicBezTo>
                <a:cubicBezTo>
                  <a:pt x="160484" y="505883"/>
                  <a:pt x="161196" y="505617"/>
                  <a:pt x="162087" y="505617"/>
                </a:cubicBezTo>
                <a:cubicBezTo>
                  <a:pt x="162621" y="505617"/>
                  <a:pt x="163155" y="505883"/>
                  <a:pt x="163778" y="505972"/>
                </a:cubicBezTo>
                <a:cubicBezTo>
                  <a:pt x="172056" y="505706"/>
                  <a:pt x="180779" y="505617"/>
                  <a:pt x="190036" y="505617"/>
                </a:cubicBezTo>
                <a:close/>
                <a:moveTo>
                  <a:pt x="303804" y="344553"/>
                </a:moveTo>
                <a:cubicBezTo>
                  <a:pt x="259482" y="361085"/>
                  <a:pt x="199763" y="363574"/>
                  <a:pt x="181697" y="363930"/>
                </a:cubicBezTo>
                <a:cubicBezTo>
                  <a:pt x="187659" y="382063"/>
                  <a:pt x="194334" y="399129"/>
                  <a:pt x="200920" y="408995"/>
                </a:cubicBezTo>
                <a:cubicBezTo>
                  <a:pt x="213024" y="427217"/>
                  <a:pt x="238389" y="465172"/>
                  <a:pt x="303804" y="465172"/>
                </a:cubicBezTo>
                <a:cubicBezTo>
                  <a:pt x="369307" y="465172"/>
                  <a:pt x="394672" y="427217"/>
                  <a:pt x="406776" y="408995"/>
                </a:cubicBezTo>
                <a:cubicBezTo>
                  <a:pt x="413362" y="399129"/>
                  <a:pt x="420037" y="382063"/>
                  <a:pt x="426000" y="363930"/>
                </a:cubicBezTo>
                <a:cubicBezTo>
                  <a:pt x="407666" y="363574"/>
                  <a:pt x="348125" y="360997"/>
                  <a:pt x="303804" y="344553"/>
                </a:cubicBezTo>
                <a:close/>
                <a:moveTo>
                  <a:pt x="334208" y="262856"/>
                </a:moveTo>
                <a:lnTo>
                  <a:pt x="374729" y="262856"/>
                </a:lnTo>
                <a:cubicBezTo>
                  <a:pt x="380340" y="262856"/>
                  <a:pt x="384882" y="267392"/>
                  <a:pt x="384882" y="272994"/>
                </a:cubicBezTo>
                <a:cubicBezTo>
                  <a:pt x="384882" y="278597"/>
                  <a:pt x="380340" y="283132"/>
                  <a:pt x="374729" y="283132"/>
                </a:cubicBezTo>
                <a:lnTo>
                  <a:pt x="364577" y="283132"/>
                </a:lnTo>
                <a:cubicBezTo>
                  <a:pt x="364577" y="288735"/>
                  <a:pt x="360035" y="293270"/>
                  <a:pt x="354424" y="293270"/>
                </a:cubicBezTo>
                <a:cubicBezTo>
                  <a:pt x="348813" y="293270"/>
                  <a:pt x="344360" y="288735"/>
                  <a:pt x="344360" y="283132"/>
                </a:cubicBezTo>
                <a:lnTo>
                  <a:pt x="334208" y="283132"/>
                </a:lnTo>
                <a:cubicBezTo>
                  <a:pt x="328597" y="283132"/>
                  <a:pt x="324055" y="278597"/>
                  <a:pt x="324055" y="272994"/>
                </a:cubicBezTo>
                <a:cubicBezTo>
                  <a:pt x="324055" y="267392"/>
                  <a:pt x="328597" y="262856"/>
                  <a:pt x="334208" y="262856"/>
                </a:cubicBezTo>
                <a:close/>
                <a:moveTo>
                  <a:pt x="232935" y="262856"/>
                </a:moveTo>
                <a:lnTo>
                  <a:pt x="273410" y="262856"/>
                </a:lnTo>
                <a:cubicBezTo>
                  <a:pt x="279014" y="262856"/>
                  <a:pt x="283551" y="267392"/>
                  <a:pt x="283551" y="272994"/>
                </a:cubicBezTo>
                <a:cubicBezTo>
                  <a:pt x="283551" y="278597"/>
                  <a:pt x="279014" y="283132"/>
                  <a:pt x="273410" y="283132"/>
                </a:cubicBezTo>
                <a:lnTo>
                  <a:pt x="263269" y="283132"/>
                </a:lnTo>
                <a:cubicBezTo>
                  <a:pt x="263269" y="288735"/>
                  <a:pt x="258732" y="293270"/>
                  <a:pt x="253217" y="293270"/>
                </a:cubicBezTo>
                <a:cubicBezTo>
                  <a:pt x="247613" y="293270"/>
                  <a:pt x="243076" y="288735"/>
                  <a:pt x="243076" y="283132"/>
                </a:cubicBezTo>
                <a:lnTo>
                  <a:pt x="232935" y="283132"/>
                </a:lnTo>
                <a:cubicBezTo>
                  <a:pt x="227331" y="283132"/>
                  <a:pt x="222794" y="278597"/>
                  <a:pt x="222794" y="272994"/>
                </a:cubicBezTo>
                <a:cubicBezTo>
                  <a:pt x="222794" y="267392"/>
                  <a:pt x="227331" y="262856"/>
                  <a:pt x="232935" y="262856"/>
                </a:cubicBezTo>
                <a:close/>
                <a:moveTo>
                  <a:pt x="131679" y="222422"/>
                </a:moveTo>
                <a:cubicBezTo>
                  <a:pt x="137286" y="222422"/>
                  <a:pt x="141825" y="226955"/>
                  <a:pt x="141825" y="232555"/>
                </a:cubicBezTo>
                <a:lnTo>
                  <a:pt x="141825" y="272999"/>
                </a:lnTo>
                <a:cubicBezTo>
                  <a:pt x="141825" y="278599"/>
                  <a:pt x="146364" y="283132"/>
                  <a:pt x="151971" y="283132"/>
                </a:cubicBezTo>
                <a:cubicBezTo>
                  <a:pt x="156688" y="283132"/>
                  <a:pt x="160782" y="286421"/>
                  <a:pt x="161850" y="291043"/>
                </a:cubicBezTo>
                <a:cubicBezTo>
                  <a:pt x="161939" y="291487"/>
                  <a:pt x="167546" y="316375"/>
                  <a:pt x="175556" y="343930"/>
                </a:cubicBezTo>
                <a:cubicBezTo>
                  <a:pt x="175823" y="343930"/>
                  <a:pt x="176090" y="343753"/>
                  <a:pt x="176357" y="343753"/>
                </a:cubicBezTo>
                <a:cubicBezTo>
                  <a:pt x="177069" y="343753"/>
                  <a:pt x="251917" y="343575"/>
                  <a:pt x="300066" y="324286"/>
                </a:cubicBezTo>
                <a:cubicBezTo>
                  <a:pt x="302469" y="323309"/>
                  <a:pt x="305139" y="323309"/>
                  <a:pt x="307630" y="324286"/>
                </a:cubicBezTo>
                <a:cubicBezTo>
                  <a:pt x="355868" y="343575"/>
                  <a:pt x="430805" y="343753"/>
                  <a:pt x="431517" y="343753"/>
                </a:cubicBezTo>
                <a:cubicBezTo>
                  <a:pt x="431695" y="343753"/>
                  <a:pt x="431873" y="343930"/>
                  <a:pt x="432140" y="343930"/>
                </a:cubicBezTo>
                <a:cubicBezTo>
                  <a:pt x="440150" y="316375"/>
                  <a:pt x="445757" y="291487"/>
                  <a:pt x="445846" y="291043"/>
                </a:cubicBezTo>
                <a:cubicBezTo>
                  <a:pt x="446914" y="286421"/>
                  <a:pt x="451008" y="283132"/>
                  <a:pt x="455725" y="283132"/>
                </a:cubicBezTo>
                <a:cubicBezTo>
                  <a:pt x="461332" y="283132"/>
                  <a:pt x="465871" y="278599"/>
                  <a:pt x="465871" y="272999"/>
                </a:cubicBezTo>
                <a:lnTo>
                  <a:pt x="465871" y="232555"/>
                </a:lnTo>
                <a:cubicBezTo>
                  <a:pt x="465871" y="226955"/>
                  <a:pt x="470410" y="222422"/>
                  <a:pt x="476017" y="222422"/>
                </a:cubicBezTo>
                <a:cubicBezTo>
                  <a:pt x="481535" y="222422"/>
                  <a:pt x="486074" y="226955"/>
                  <a:pt x="486074" y="232555"/>
                </a:cubicBezTo>
                <a:lnTo>
                  <a:pt x="486074" y="272999"/>
                </a:lnTo>
                <a:cubicBezTo>
                  <a:pt x="486074" y="286865"/>
                  <a:pt x="476729" y="298598"/>
                  <a:pt x="464091" y="302154"/>
                </a:cubicBezTo>
                <a:cubicBezTo>
                  <a:pt x="458840" y="324197"/>
                  <a:pt x="441574" y="393262"/>
                  <a:pt x="423686" y="420195"/>
                </a:cubicBezTo>
                <a:cubicBezTo>
                  <a:pt x="410603" y="439661"/>
                  <a:pt x="380165" y="485349"/>
                  <a:pt x="303804" y="485349"/>
                </a:cubicBezTo>
                <a:cubicBezTo>
                  <a:pt x="227531" y="485349"/>
                  <a:pt x="197093" y="439661"/>
                  <a:pt x="184010" y="420195"/>
                </a:cubicBezTo>
                <a:cubicBezTo>
                  <a:pt x="166033" y="393262"/>
                  <a:pt x="148856" y="324197"/>
                  <a:pt x="143605" y="302154"/>
                </a:cubicBezTo>
                <a:cubicBezTo>
                  <a:pt x="130878" y="298598"/>
                  <a:pt x="121533" y="286865"/>
                  <a:pt x="121533" y="272999"/>
                </a:cubicBezTo>
                <a:lnTo>
                  <a:pt x="121533" y="232555"/>
                </a:lnTo>
                <a:cubicBezTo>
                  <a:pt x="121533" y="226955"/>
                  <a:pt x="126072" y="222422"/>
                  <a:pt x="131679" y="222422"/>
                </a:cubicBezTo>
                <a:close/>
                <a:moveTo>
                  <a:pt x="303794" y="80860"/>
                </a:moveTo>
                <a:cubicBezTo>
                  <a:pt x="287062" y="80860"/>
                  <a:pt x="273445" y="94458"/>
                  <a:pt x="273445" y="111255"/>
                </a:cubicBezTo>
                <a:cubicBezTo>
                  <a:pt x="273445" y="127964"/>
                  <a:pt x="287062" y="141561"/>
                  <a:pt x="303794" y="141561"/>
                </a:cubicBezTo>
                <a:cubicBezTo>
                  <a:pt x="320615" y="141561"/>
                  <a:pt x="334232" y="127964"/>
                  <a:pt x="334232" y="111255"/>
                </a:cubicBezTo>
                <a:cubicBezTo>
                  <a:pt x="334232" y="94458"/>
                  <a:pt x="320615" y="80860"/>
                  <a:pt x="303794" y="80860"/>
                </a:cubicBezTo>
                <a:close/>
                <a:moveTo>
                  <a:pt x="303794" y="60686"/>
                </a:moveTo>
                <a:cubicBezTo>
                  <a:pt x="328358" y="60686"/>
                  <a:pt x="348827" y="78194"/>
                  <a:pt x="353455" y="101301"/>
                </a:cubicBezTo>
                <a:cubicBezTo>
                  <a:pt x="353811" y="101301"/>
                  <a:pt x="354078" y="101124"/>
                  <a:pt x="354434" y="101124"/>
                </a:cubicBezTo>
                <a:lnTo>
                  <a:pt x="435512" y="101124"/>
                </a:lnTo>
                <a:cubicBezTo>
                  <a:pt x="441030" y="101124"/>
                  <a:pt x="445569" y="105656"/>
                  <a:pt x="445569" y="111255"/>
                </a:cubicBezTo>
                <a:cubicBezTo>
                  <a:pt x="445569" y="116766"/>
                  <a:pt x="441030" y="121298"/>
                  <a:pt x="435512" y="121298"/>
                </a:cubicBezTo>
                <a:lnTo>
                  <a:pt x="354434" y="121298"/>
                </a:lnTo>
                <a:cubicBezTo>
                  <a:pt x="354078" y="121298"/>
                  <a:pt x="353811" y="121120"/>
                  <a:pt x="353455" y="121120"/>
                </a:cubicBezTo>
                <a:cubicBezTo>
                  <a:pt x="348827" y="144317"/>
                  <a:pt x="328358" y="161736"/>
                  <a:pt x="303794" y="161736"/>
                </a:cubicBezTo>
                <a:cubicBezTo>
                  <a:pt x="279319" y="161736"/>
                  <a:pt x="258850" y="144317"/>
                  <a:pt x="254222" y="121120"/>
                </a:cubicBezTo>
                <a:cubicBezTo>
                  <a:pt x="253866" y="121120"/>
                  <a:pt x="253510" y="121298"/>
                  <a:pt x="253243" y="121298"/>
                </a:cubicBezTo>
                <a:lnTo>
                  <a:pt x="172165" y="121298"/>
                </a:lnTo>
                <a:cubicBezTo>
                  <a:pt x="166558" y="121298"/>
                  <a:pt x="162108" y="116766"/>
                  <a:pt x="162108" y="111255"/>
                </a:cubicBezTo>
                <a:cubicBezTo>
                  <a:pt x="162108" y="105656"/>
                  <a:pt x="166558" y="101124"/>
                  <a:pt x="172165" y="101124"/>
                </a:cubicBezTo>
                <a:lnTo>
                  <a:pt x="253243" y="101124"/>
                </a:lnTo>
                <a:cubicBezTo>
                  <a:pt x="253510" y="101124"/>
                  <a:pt x="253866" y="101301"/>
                  <a:pt x="254222" y="101301"/>
                </a:cubicBezTo>
                <a:cubicBezTo>
                  <a:pt x="258850" y="78194"/>
                  <a:pt x="279319" y="60686"/>
                  <a:pt x="303794" y="60686"/>
                </a:cubicBezTo>
                <a:close/>
                <a:moveTo>
                  <a:pt x="212668" y="20267"/>
                </a:moveTo>
                <a:cubicBezTo>
                  <a:pt x="171640" y="20267"/>
                  <a:pt x="141825" y="50044"/>
                  <a:pt x="141825" y="91022"/>
                </a:cubicBezTo>
                <a:lnTo>
                  <a:pt x="141825" y="182044"/>
                </a:lnTo>
                <a:lnTo>
                  <a:pt x="465871" y="182044"/>
                </a:lnTo>
                <a:lnTo>
                  <a:pt x="465871" y="91022"/>
                </a:lnTo>
                <a:cubicBezTo>
                  <a:pt x="465871" y="56800"/>
                  <a:pt x="449940" y="20267"/>
                  <a:pt x="405085" y="20267"/>
                </a:cubicBezTo>
                <a:close/>
                <a:moveTo>
                  <a:pt x="212668" y="0"/>
                </a:moveTo>
                <a:lnTo>
                  <a:pt x="405085" y="0"/>
                </a:lnTo>
                <a:cubicBezTo>
                  <a:pt x="454301" y="0"/>
                  <a:pt x="486074" y="35733"/>
                  <a:pt x="486074" y="91022"/>
                </a:cubicBezTo>
                <a:lnTo>
                  <a:pt x="486074" y="192178"/>
                </a:lnTo>
                <a:cubicBezTo>
                  <a:pt x="486074" y="197778"/>
                  <a:pt x="481535" y="202311"/>
                  <a:pt x="476017" y="202311"/>
                </a:cubicBezTo>
                <a:lnTo>
                  <a:pt x="131679" y="202311"/>
                </a:lnTo>
                <a:cubicBezTo>
                  <a:pt x="126072" y="202311"/>
                  <a:pt x="121533" y="197778"/>
                  <a:pt x="121533" y="192178"/>
                </a:cubicBezTo>
                <a:lnTo>
                  <a:pt x="121533" y="91022"/>
                </a:lnTo>
                <a:cubicBezTo>
                  <a:pt x="121533" y="39111"/>
                  <a:pt x="160782" y="0"/>
                  <a:pt x="212668" y="0"/>
                </a:cubicBezTo>
                <a:close/>
              </a:path>
            </a:pathLst>
          </a:custGeom>
          <a:solidFill>
            <a:schemeClr val="bg1"/>
          </a:solidFill>
          <a:ln>
            <a:noFill/>
          </a:ln>
        </p:spPr>
        <p:txBody>
          <a:bodyPr/>
          <a:lstStyle/>
          <a:p>
            <a:pPr>
              <a:buFont typeface="Arial" panose="020B0604020202020204" pitchFamily="34" charset="0"/>
              <a:buNone/>
              <a:defRPr/>
            </a:pPr>
            <a:endParaRPr lang="zh-CN" altLang="en-US" sz="1350">
              <a:cs typeface="+mn-ea"/>
              <a:sym typeface="+mn-lt"/>
            </a:endParaRPr>
          </a:p>
        </p:txBody>
      </p:sp>
      <p:sp>
        <p:nvSpPr>
          <p:cNvPr id="24" name="椭圆 23">
            <a:extLst>
              <a:ext uri="{FF2B5EF4-FFF2-40B4-BE49-F238E27FC236}">
                <a16:creationId xmlns:a16="http://schemas.microsoft.com/office/drawing/2014/main" xmlns="" id="{A3480026-10A5-4D1A-9CCC-99CDA7441B6C}"/>
              </a:ext>
            </a:extLst>
          </p:cNvPr>
          <p:cNvSpPr/>
          <p:nvPr/>
        </p:nvSpPr>
        <p:spPr>
          <a:xfrm>
            <a:off x="3097582" y="2089297"/>
            <a:ext cx="540353" cy="540353"/>
          </a:xfrm>
          <a:prstGeom prst="ellipse">
            <a:avLst/>
          </a:prstGeom>
          <a:solidFill>
            <a:srgbClr val="052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26" name="椭圆 25">
            <a:extLst>
              <a:ext uri="{FF2B5EF4-FFF2-40B4-BE49-F238E27FC236}">
                <a16:creationId xmlns:a16="http://schemas.microsoft.com/office/drawing/2014/main" xmlns="" id="{177B868D-B979-46F4-9286-CB3A1C5D083F}"/>
              </a:ext>
            </a:extLst>
          </p:cNvPr>
          <p:cNvSpPr/>
          <p:nvPr/>
        </p:nvSpPr>
        <p:spPr>
          <a:xfrm>
            <a:off x="6005164" y="2125498"/>
            <a:ext cx="540353" cy="540353"/>
          </a:xfrm>
          <a:prstGeom prst="ellipse">
            <a:avLst/>
          </a:prstGeom>
          <a:solidFill>
            <a:srgbClr val="052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6" name="doctor_343100">
            <a:extLst>
              <a:ext uri="{FF2B5EF4-FFF2-40B4-BE49-F238E27FC236}">
                <a16:creationId xmlns:a16="http://schemas.microsoft.com/office/drawing/2014/main" xmlns="" id="{914284C2-16AE-49EA-8E12-6D8864C7B4D9}"/>
              </a:ext>
            </a:extLst>
          </p:cNvPr>
          <p:cNvSpPr>
            <a:spLocks noChangeAspect="1"/>
          </p:cNvSpPr>
          <p:nvPr/>
        </p:nvSpPr>
        <p:spPr bwMode="auto">
          <a:xfrm>
            <a:off x="3218972" y="2212518"/>
            <a:ext cx="288131" cy="286941"/>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 name="connsiteX77" fmla="*/ 373273 h 605239"/>
              <a:gd name="connsiteY77" fmla="*/ 373273 h 605239"/>
              <a:gd name="connsiteX78" fmla="*/ 373273 h 605239"/>
              <a:gd name="connsiteY78" fmla="*/ 373273 h 605239"/>
              <a:gd name="connsiteX79" fmla="*/ 373273 h 605239"/>
              <a:gd name="connsiteY79" fmla="*/ 373273 h 605239"/>
              <a:gd name="connsiteX80" fmla="*/ 373273 h 605239"/>
              <a:gd name="connsiteY80" fmla="*/ 373273 h 605239"/>
              <a:gd name="connsiteX81" fmla="*/ 373273 h 605239"/>
              <a:gd name="connsiteY81" fmla="*/ 373273 h 605239"/>
              <a:gd name="connsiteX82" fmla="*/ 373273 h 605239"/>
              <a:gd name="connsiteY82" fmla="*/ 373273 h 605239"/>
              <a:gd name="connsiteX83" fmla="*/ 373273 h 605239"/>
              <a:gd name="connsiteY83" fmla="*/ 373273 h 605239"/>
              <a:gd name="connsiteX84" fmla="*/ 373273 h 605239"/>
              <a:gd name="connsiteY84" fmla="*/ 373273 h 605239"/>
              <a:gd name="connsiteX85" fmla="*/ 373273 h 605239"/>
              <a:gd name="connsiteY85" fmla="*/ 373273 h 605239"/>
              <a:gd name="connsiteX86" fmla="*/ 373273 h 605239"/>
              <a:gd name="connsiteY86" fmla="*/ 373273 h 605239"/>
              <a:gd name="connsiteX87" fmla="*/ 373273 h 605239"/>
              <a:gd name="connsiteY87" fmla="*/ 373273 h 605239"/>
              <a:gd name="connsiteX88" fmla="*/ 373273 h 605239"/>
              <a:gd name="connsiteY88" fmla="*/ 373273 h 605239"/>
              <a:gd name="connsiteX89" fmla="*/ 373273 h 605239"/>
              <a:gd name="connsiteY89" fmla="*/ 373273 h 605239"/>
              <a:gd name="connsiteX90" fmla="*/ 373273 h 605239"/>
              <a:gd name="connsiteY90" fmla="*/ 373273 h 605239"/>
              <a:gd name="connsiteX91" fmla="*/ 373273 h 605239"/>
              <a:gd name="connsiteY91" fmla="*/ 373273 h 605239"/>
              <a:gd name="connsiteX92" fmla="*/ 373273 h 605239"/>
              <a:gd name="connsiteY92" fmla="*/ 373273 h 605239"/>
              <a:gd name="connsiteX93" fmla="*/ 373273 h 605239"/>
              <a:gd name="connsiteY93" fmla="*/ 373273 h 605239"/>
              <a:gd name="connsiteX94" fmla="*/ 373273 h 605239"/>
              <a:gd name="connsiteY94" fmla="*/ 373273 h 605239"/>
              <a:gd name="connsiteX95" fmla="*/ 373273 h 605239"/>
              <a:gd name="connsiteY95" fmla="*/ 373273 h 605239"/>
              <a:gd name="connsiteX96" fmla="*/ 373273 h 605239"/>
              <a:gd name="connsiteY96" fmla="*/ 373273 h 605239"/>
              <a:gd name="connsiteX97" fmla="*/ 373273 h 605239"/>
              <a:gd name="connsiteY97" fmla="*/ 373273 h 605239"/>
              <a:gd name="connsiteX98" fmla="*/ 373273 h 605239"/>
              <a:gd name="connsiteY98" fmla="*/ 373273 h 605239"/>
              <a:gd name="connsiteX99" fmla="*/ 373273 h 605239"/>
              <a:gd name="connsiteY99" fmla="*/ 373273 h 605239"/>
              <a:gd name="connsiteX100" fmla="*/ 373273 h 605239"/>
              <a:gd name="connsiteY100" fmla="*/ 373273 h 605239"/>
              <a:gd name="connsiteX101" fmla="*/ 373273 h 605239"/>
              <a:gd name="connsiteY101" fmla="*/ 373273 h 605239"/>
              <a:gd name="connsiteX102" fmla="*/ 373273 h 605239"/>
              <a:gd name="connsiteY102" fmla="*/ 373273 h 605239"/>
              <a:gd name="connsiteX103" fmla="*/ 373273 h 605239"/>
              <a:gd name="connsiteY103" fmla="*/ 373273 h 605239"/>
              <a:gd name="connsiteX104" fmla="*/ 373273 h 605239"/>
              <a:gd name="connsiteY104" fmla="*/ 373273 h 605239"/>
              <a:gd name="connsiteX105" fmla="*/ 373273 h 605239"/>
              <a:gd name="connsiteY105" fmla="*/ 373273 h 605239"/>
              <a:gd name="connsiteX106" fmla="*/ 373273 h 605239"/>
              <a:gd name="connsiteY106" fmla="*/ 373273 h 605239"/>
              <a:gd name="connsiteX107" fmla="*/ 373273 h 605239"/>
              <a:gd name="connsiteY107" fmla="*/ 373273 h 605239"/>
              <a:gd name="connsiteX108" fmla="*/ 373273 h 605239"/>
              <a:gd name="connsiteY108" fmla="*/ 373273 h 605239"/>
              <a:gd name="connsiteX109" fmla="*/ 373273 h 605239"/>
              <a:gd name="connsiteY109" fmla="*/ 373273 h 605239"/>
              <a:gd name="connsiteX110" fmla="*/ 373273 h 605239"/>
              <a:gd name="connsiteY110" fmla="*/ 373273 h 605239"/>
              <a:gd name="connsiteX111" fmla="*/ 373273 h 605239"/>
              <a:gd name="connsiteY111" fmla="*/ 373273 h 605239"/>
              <a:gd name="connsiteX112" fmla="*/ 373273 h 605239"/>
              <a:gd name="connsiteY112" fmla="*/ 373273 h 605239"/>
              <a:gd name="connsiteX113" fmla="*/ 373273 h 605239"/>
              <a:gd name="connsiteY113" fmla="*/ 373273 h 605239"/>
              <a:gd name="connsiteX114" fmla="*/ 373273 h 605239"/>
              <a:gd name="connsiteY114" fmla="*/ 373273 h 605239"/>
              <a:gd name="connsiteX115" fmla="*/ 373273 h 605239"/>
              <a:gd name="connsiteY115" fmla="*/ 373273 h 605239"/>
              <a:gd name="connsiteX116" fmla="*/ 373273 h 605239"/>
              <a:gd name="connsiteY116" fmla="*/ 373273 h 605239"/>
              <a:gd name="connsiteX117" fmla="*/ 373273 h 605239"/>
              <a:gd name="connsiteY117" fmla="*/ 373273 h 605239"/>
              <a:gd name="connsiteX118" fmla="*/ 373273 h 605239"/>
              <a:gd name="connsiteY118" fmla="*/ 373273 h 605239"/>
              <a:gd name="connsiteX119" fmla="*/ 373273 h 605239"/>
              <a:gd name="connsiteY119" fmla="*/ 373273 h 605239"/>
              <a:gd name="connsiteX120" fmla="*/ 373273 h 605239"/>
              <a:gd name="connsiteY120" fmla="*/ 373273 h 605239"/>
              <a:gd name="connsiteX121" fmla="*/ 373273 h 605239"/>
              <a:gd name="connsiteY121" fmla="*/ 373273 h 605239"/>
              <a:gd name="connsiteX122" fmla="*/ 373273 h 605239"/>
              <a:gd name="connsiteY122" fmla="*/ 373273 h 605239"/>
              <a:gd name="connsiteX123" fmla="*/ 373273 h 605239"/>
              <a:gd name="connsiteY123" fmla="*/ 373273 h 605239"/>
              <a:gd name="connsiteX124" fmla="*/ 373273 h 605239"/>
              <a:gd name="connsiteY124" fmla="*/ 373273 h 605239"/>
              <a:gd name="connsiteX125" fmla="*/ 373273 h 605239"/>
              <a:gd name="connsiteY125" fmla="*/ 373273 h 605239"/>
              <a:gd name="connsiteX126" fmla="*/ 373273 h 605239"/>
              <a:gd name="connsiteY126" fmla="*/ 373273 h 605239"/>
              <a:gd name="connsiteX127" fmla="*/ 373273 h 605239"/>
              <a:gd name="connsiteY127" fmla="*/ 373273 h 605239"/>
              <a:gd name="connsiteX128" fmla="*/ 373273 h 605239"/>
              <a:gd name="connsiteY128" fmla="*/ 373273 h 605239"/>
              <a:gd name="connsiteX129" fmla="*/ 373273 h 605239"/>
              <a:gd name="connsiteY129" fmla="*/ 373273 h 605239"/>
              <a:gd name="connsiteX130" fmla="*/ 373273 h 605239"/>
              <a:gd name="connsiteY130" fmla="*/ 373273 h 605239"/>
              <a:gd name="connsiteX131" fmla="*/ 373273 h 605239"/>
              <a:gd name="connsiteY131" fmla="*/ 373273 h 605239"/>
              <a:gd name="connsiteX132" fmla="*/ 373273 h 605239"/>
              <a:gd name="connsiteY132" fmla="*/ 373273 h 605239"/>
              <a:gd name="connsiteX133" fmla="*/ 373273 h 605239"/>
              <a:gd name="connsiteY133" fmla="*/ 373273 h 605239"/>
              <a:gd name="connsiteX134" fmla="*/ 373273 h 605239"/>
              <a:gd name="connsiteY134" fmla="*/ 373273 h 605239"/>
              <a:gd name="connsiteX135" fmla="*/ 373273 h 605239"/>
              <a:gd name="connsiteY135" fmla="*/ 373273 h 605239"/>
              <a:gd name="connsiteX136" fmla="*/ 373273 h 605239"/>
              <a:gd name="connsiteY136" fmla="*/ 373273 h 605239"/>
              <a:gd name="connsiteX137" fmla="*/ 373273 h 605239"/>
              <a:gd name="connsiteY137" fmla="*/ 373273 h 605239"/>
              <a:gd name="connsiteX138" fmla="*/ 373273 h 605239"/>
              <a:gd name="connsiteY138" fmla="*/ 373273 h 605239"/>
              <a:gd name="connsiteX139" fmla="*/ 373273 h 605239"/>
              <a:gd name="connsiteY139" fmla="*/ 373273 h 605239"/>
              <a:gd name="connsiteX140" fmla="*/ 373273 h 605239"/>
              <a:gd name="connsiteY140" fmla="*/ 373273 h 605239"/>
              <a:gd name="connsiteX141" fmla="*/ 373273 h 605239"/>
              <a:gd name="connsiteY141" fmla="*/ 373273 h 605239"/>
              <a:gd name="connsiteX142" fmla="*/ 373273 h 605239"/>
              <a:gd name="connsiteY142" fmla="*/ 373273 h 605239"/>
              <a:gd name="connsiteX143" fmla="*/ 373273 h 605239"/>
              <a:gd name="connsiteY143" fmla="*/ 373273 h 605239"/>
              <a:gd name="connsiteX144" fmla="*/ 373273 h 605239"/>
              <a:gd name="connsiteY144" fmla="*/ 373273 h 605239"/>
              <a:gd name="connsiteX145" fmla="*/ 373273 h 605239"/>
              <a:gd name="connsiteY145" fmla="*/ 373273 h 605239"/>
              <a:gd name="connsiteX146" fmla="*/ 373273 h 605239"/>
              <a:gd name="connsiteY146" fmla="*/ 373273 h 605239"/>
              <a:gd name="connsiteX147" fmla="*/ 373273 h 605239"/>
              <a:gd name="connsiteY147" fmla="*/ 373273 h 605239"/>
              <a:gd name="connsiteX148" fmla="*/ 373273 h 605239"/>
              <a:gd name="connsiteY148" fmla="*/ 373273 h 605239"/>
              <a:gd name="connsiteX149" fmla="*/ 373273 h 605239"/>
              <a:gd name="connsiteY149" fmla="*/ 373273 h 605239"/>
              <a:gd name="connsiteX150" fmla="*/ 373273 h 605239"/>
              <a:gd name="connsiteY150" fmla="*/ 373273 h 605239"/>
              <a:gd name="connsiteX151" fmla="*/ 373273 h 605239"/>
              <a:gd name="connsiteY151" fmla="*/ 373273 h 605239"/>
              <a:gd name="connsiteX152" fmla="*/ 373273 h 605239"/>
              <a:gd name="connsiteY152" fmla="*/ 373273 h 605239"/>
              <a:gd name="connsiteX153" fmla="*/ 373273 h 605239"/>
              <a:gd name="connsiteY153" fmla="*/ 373273 h 605239"/>
              <a:gd name="connsiteX154" fmla="*/ 373273 h 605239"/>
              <a:gd name="connsiteY154" fmla="*/ 373273 h 605239"/>
              <a:gd name="connsiteX155" fmla="*/ 373273 h 605239"/>
              <a:gd name="connsiteY155" fmla="*/ 373273 h 605239"/>
              <a:gd name="connsiteX156" fmla="*/ 373273 h 605239"/>
              <a:gd name="connsiteY156" fmla="*/ 373273 h 605239"/>
              <a:gd name="connsiteX157" fmla="*/ 373273 h 605239"/>
              <a:gd name="connsiteY157" fmla="*/ 373273 h 605239"/>
              <a:gd name="connsiteX158" fmla="*/ 373273 h 605239"/>
              <a:gd name="connsiteY158" fmla="*/ 373273 h 605239"/>
              <a:gd name="connsiteX159" fmla="*/ 373273 h 605239"/>
              <a:gd name="connsiteY159" fmla="*/ 373273 h 605239"/>
              <a:gd name="connsiteX160" fmla="*/ 373273 h 605239"/>
              <a:gd name="connsiteY160" fmla="*/ 373273 h 605239"/>
              <a:gd name="connsiteX161" fmla="*/ 373273 h 605239"/>
              <a:gd name="connsiteY161" fmla="*/ 373273 h 605239"/>
              <a:gd name="connsiteX162" fmla="*/ 373273 h 605239"/>
              <a:gd name="connsiteY162" fmla="*/ 373273 h 605239"/>
              <a:gd name="connsiteX163" fmla="*/ 373273 h 605239"/>
              <a:gd name="connsiteY163" fmla="*/ 373273 h 605239"/>
              <a:gd name="connsiteX164" fmla="*/ 373273 h 605239"/>
              <a:gd name="connsiteY164" fmla="*/ 373273 h 605239"/>
              <a:gd name="connsiteX165" fmla="*/ 373273 h 605239"/>
              <a:gd name="connsiteY165" fmla="*/ 373273 h 605239"/>
              <a:gd name="connsiteX166" fmla="*/ 373273 h 605239"/>
              <a:gd name="connsiteY166" fmla="*/ 373273 h 605239"/>
              <a:gd name="connsiteX167" fmla="*/ 373273 h 605239"/>
              <a:gd name="connsiteY167" fmla="*/ 373273 h 605239"/>
              <a:gd name="connsiteX168" fmla="*/ 373273 h 605239"/>
              <a:gd name="connsiteY168" fmla="*/ 373273 h 605239"/>
              <a:gd name="connsiteX169" fmla="*/ 373273 h 605239"/>
              <a:gd name="connsiteY169" fmla="*/ 373273 h 605239"/>
              <a:gd name="connsiteX170" fmla="*/ 373273 h 605239"/>
              <a:gd name="connsiteY170" fmla="*/ 373273 h 605239"/>
              <a:gd name="connsiteX171" fmla="*/ 373273 h 605239"/>
              <a:gd name="connsiteY171" fmla="*/ 373273 h 605239"/>
              <a:gd name="connsiteX172" fmla="*/ 373273 h 605239"/>
              <a:gd name="connsiteY172" fmla="*/ 373273 h 605239"/>
              <a:gd name="connsiteX173" fmla="*/ 373273 h 605239"/>
              <a:gd name="connsiteY173" fmla="*/ 373273 h 605239"/>
              <a:gd name="connsiteX174" fmla="*/ 373273 h 605239"/>
              <a:gd name="connsiteY174"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Lst>
            <a:rect l="l" t="t" r="r" b="b"/>
            <a:pathLst>
              <a:path w="609614" h="608697">
                <a:moveTo>
                  <a:pt x="570347" y="431956"/>
                </a:moveTo>
                <a:cubicBezTo>
                  <a:pt x="559470" y="431956"/>
                  <a:pt x="550621" y="440793"/>
                  <a:pt x="550621" y="451656"/>
                </a:cubicBezTo>
                <a:cubicBezTo>
                  <a:pt x="550621" y="462426"/>
                  <a:pt x="559470" y="471263"/>
                  <a:pt x="570347" y="471263"/>
                </a:cubicBezTo>
                <a:cubicBezTo>
                  <a:pt x="581132" y="471263"/>
                  <a:pt x="589980" y="462426"/>
                  <a:pt x="589980" y="451656"/>
                </a:cubicBezTo>
                <a:cubicBezTo>
                  <a:pt x="589980" y="440793"/>
                  <a:pt x="581132" y="431956"/>
                  <a:pt x="570347" y="431956"/>
                </a:cubicBezTo>
                <a:close/>
                <a:moveTo>
                  <a:pt x="342656" y="401319"/>
                </a:moveTo>
                <a:lnTo>
                  <a:pt x="321914" y="504686"/>
                </a:lnTo>
                <a:lnTo>
                  <a:pt x="255632" y="476336"/>
                </a:lnTo>
                <a:lnTo>
                  <a:pt x="255632" y="589091"/>
                </a:lnTo>
                <a:lnTo>
                  <a:pt x="373631" y="589091"/>
                </a:lnTo>
                <a:lnTo>
                  <a:pt x="373631" y="549788"/>
                </a:lnTo>
                <a:lnTo>
                  <a:pt x="393358" y="549788"/>
                </a:lnTo>
                <a:lnTo>
                  <a:pt x="393358" y="589091"/>
                </a:lnTo>
                <a:lnTo>
                  <a:pt x="471993" y="589091"/>
                </a:lnTo>
                <a:lnTo>
                  <a:pt x="471993" y="516652"/>
                </a:lnTo>
                <a:cubicBezTo>
                  <a:pt x="471993" y="465658"/>
                  <a:pt x="437147" y="422305"/>
                  <a:pt x="387274" y="411260"/>
                </a:cubicBezTo>
                <a:close/>
                <a:moveTo>
                  <a:pt x="149065" y="401319"/>
                </a:moveTo>
                <a:lnTo>
                  <a:pt x="104355" y="411260"/>
                </a:lnTo>
                <a:cubicBezTo>
                  <a:pt x="54482" y="422305"/>
                  <a:pt x="19636" y="465658"/>
                  <a:pt x="19636" y="516652"/>
                </a:cubicBezTo>
                <a:lnTo>
                  <a:pt x="19636" y="589091"/>
                </a:lnTo>
                <a:lnTo>
                  <a:pt x="98363" y="589091"/>
                </a:lnTo>
                <a:lnTo>
                  <a:pt x="98363" y="549788"/>
                </a:lnTo>
                <a:lnTo>
                  <a:pt x="117998" y="549788"/>
                </a:lnTo>
                <a:lnTo>
                  <a:pt x="117998" y="589091"/>
                </a:lnTo>
                <a:lnTo>
                  <a:pt x="235997" y="589091"/>
                </a:lnTo>
                <a:lnTo>
                  <a:pt x="235997" y="476336"/>
                </a:lnTo>
                <a:lnTo>
                  <a:pt x="169715" y="504686"/>
                </a:lnTo>
                <a:close/>
                <a:moveTo>
                  <a:pt x="308916" y="393863"/>
                </a:moveTo>
                <a:lnTo>
                  <a:pt x="261164" y="457374"/>
                </a:lnTo>
                <a:lnTo>
                  <a:pt x="307349" y="477164"/>
                </a:lnTo>
                <a:lnTo>
                  <a:pt x="323389" y="397084"/>
                </a:lnTo>
                <a:close/>
                <a:moveTo>
                  <a:pt x="182805" y="393863"/>
                </a:moveTo>
                <a:lnTo>
                  <a:pt x="168240" y="397084"/>
                </a:lnTo>
                <a:lnTo>
                  <a:pt x="184280" y="477164"/>
                </a:lnTo>
                <a:lnTo>
                  <a:pt x="230466" y="457374"/>
                </a:lnTo>
                <a:close/>
                <a:moveTo>
                  <a:pt x="196633" y="362199"/>
                </a:moveTo>
                <a:lnTo>
                  <a:pt x="196633" y="379688"/>
                </a:lnTo>
                <a:lnTo>
                  <a:pt x="245861" y="445132"/>
                </a:lnTo>
                <a:lnTo>
                  <a:pt x="294996" y="379688"/>
                </a:lnTo>
                <a:lnTo>
                  <a:pt x="294996" y="362199"/>
                </a:lnTo>
                <a:cubicBezTo>
                  <a:pt x="279970" y="369103"/>
                  <a:pt x="263376" y="373061"/>
                  <a:pt x="245861" y="373061"/>
                </a:cubicBezTo>
                <a:cubicBezTo>
                  <a:pt x="228253" y="373061"/>
                  <a:pt x="211660" y="369103"/>
                  <a:pt x="196633" y="362199"/>
                </a:cubicBezTo>
                <a:close/>
                <a:moveTo>
                  <a:pt x="147498" y="216031"/>
                </a:moveTo>
                <a:lnTo>
                  <a:pt x="147498" y="255242"/>
                </a:lnTo>
                <a:cubicBezTo>
                  <a:pt x="147498" y="309365"/>
                  <a:pt x="191655" y="353455"/>
                  <a:pt x="245861" y="353455"/>
                </a:cubicBezTo>
                <a:cubicBezTo>
                  <a:pt x="300066" y="353455"/>
                  <a:pt x="344131" y="309365"/>
                  <a:pt x="344131" y="255242"/>
                </a:cubicBezTo>
                <a:lnTo>
                  <a:pt x="344131" y="216031"/>
                </a:lnTo>
                <a:lnTo>
                  <a:pt x="313802" y="216031"/>
                </a:lnTo>
                <a:cubicBezTo>
                  <a:pt x="300250" y="239411"/>
                  <a:pt x="274899" y="255242"/>
                  <a:pt x="245861" y="255242"/>
                </a:cubicBezTo>
                <a:cubicBezTo>
                  <a:pt x="216822" y="255242"/>
                  <a:pt x="191471" y="239411"/>
                  <a:pt x="177827" y="216031"/>
                </a:cubicBezTo>
                <a:close/>
                <a:moveTo>
                  <a:pt x="471995" y="216001"/>
                </a:moveTo>
                <a:lnTo>
                  <a:pt x="491629" y="216001"/>
                </a:lnTo>
                <a:lnTo>
                  <a:pt x="491629" y="255215"/>
                </a:lnTo>
                <a:lnTo>
                  <a:pt x="471995" y="255215"/>
                </a:lnTo>
                <a:lnTo>
                  <a:pt x="471995" y="245458"/>
                </a:lnTo>
                <a:lnTo>
                  <a:pt x="452362" y="245458"/>
                </a:lnTo>
                <a:lnTo>
                  <a:pt x="452362" y="284672"/>
                </a:lnTo>
                <a:cubicBezTo>
                  <a:pt x="452362" y="317167"/>
                  <a:pt x="478816" y="343586"/>
                  <a:pt x="511354" y="343586"/>
                </a:cubicBezTo>
                <a:cubicBezTo>
                  <a:pt x="543892" y="343586"/>
                  <a:pt x="570347" y="317167"/>
                  <a:pt x="570347" y="284672"/>
                </a:cubicBezTo>
                <a:lnTo>
                  <a:pt x="570347" y="245458"/>
                </a:lnTo>
                <a:lnTo>
                  <a:pt x="550621" y="245458"/>
                </a:lnTo>
                <a:lnTo>
                  <a:pt x="550621" y="255215"/>
                </a:lnTo>
                <a:lnTo>
                  <a:pt x="530988" y="255215"/>
                </a:lnTo>
                <a:lnTo>
                  <a:pt x="530988" y="216001"/>
                </a:lnTo>
                <a:lnTo>
                  <a:pt x="550621" y="216001"/>
                </a:lnTo>
                <a:lnTo>
                  <a:pt x="550621" y="225759"/>
                </a:lnTo>
                <a:lnTo>
                  <a:pt x="589980" y="225759"/>
                </a:lnTo>
                <a:lnTo>
                  <a:pt x="589980" y="284672"/>
                </a:lnTo>
                <a:cubicBezTo>
                  <a:pt x="589980" y="324715"/>
                  <a:pt x="559931" y="357762"/>
                  <a:pt x="521125" y="362549"/>
                </a:cubicBezTo>
                <a:lnTo>
                  <a:pt x="521125" y="569483"/>
                </a:lnTo>
                <a:cubicBezTo>
                  <a:pt x="521125" y="580253"/>
                  <a:pt x="529974" y="589090"/>
                  <a:pt x="540851" y="589090"/>
                </a:cubicBezTo>
                <a:cubicBezTo>
                  <a:pt x="551635" y="589090"/>
                  <a:pt x="560484" y="580253"/>
                  <a:pt x="560484" y="569483"/>
                </a:cubicBezTo>
                <a:lnTo>
                  <a:pt x="560484" y="489489"/>
                </a:lnTo>
                <a:cubicBezTo>
                  <a:pt x="543524" y="485163"/>
                  <a:pt x="530988" y="469882"/>
                  <a:pt x="530988" y="451656"/>
                </a:cubicBezTo>
                <a:cubicBezTo>
                  <a:pt x="530988" y="429931"/>
                  <a:pt x="548593" y="412349"/>
                  <a:pt x="570347" y="412349"/>
                </a:cubicBezTo>
                <a:cubicBezTo>
                  <a:pt x="592008" y="412349"/>
                  <a:pt x="609614" y="429931"/>
                  <a:pt x="609614" y="451656"/>
                </a:cubicBezTo>
                <a:cubicBezTo>
                  <a:pt x="609614" y="469882"/>
                  <a:pt x="597078" y="485163"/>
                  <a:pt x="580118" y="489489"/>
                </a:cubicBezTo>
                <a:lnTo>
                  <a:pt x="580118" y="569483"/>
                </a:lnTo>
                <a:cubicBezTo>
                  <a:pt x="580118" y="591115"/>
                  <a:pt x="562512" y="608697"/>
                  <a:pt x="540851" y="608697"/>
                </a:cubicBezTo>
                <a:cubicBezTo>
                  <a:pt x="519097" y="608697"/>
                  <a:pt x="501492" y="591115"/>
                  <a:pt x="501492" y="569483"/>
                </a:cubicBezTo>
                <a:lnTo>
                  <a:pt x="501492" y="362549"/>
                </a:lnTo>
                <a:cubicBezTo>
                  <a:pt x="462778" y="357762"/>
                  <a:pt x="432636" y="324715"/>
                  <a:pt x="432636" y="284672"/>
                </a:cubicBezTo>
                <a:lnTo>
                  <a:pt x="432636" y="225759"/>
                </a:lnTo>
                <a:lnTo>
                  <a:pt x="471995" y="225759"/>
                </a:lnTo>
                <a:close/>
                <a:moveTo>
                  <a:pt x="245850" y="166880"/>
                </a:moveTo>
                <a:cubicBezTo>
                  <a:pt x="240411" y="166880"/>
                  <a:pt x="235987" y="171299"/>
                  <a:pt x="235987" y="176731"/>
                </a:cubicBezTo>
                <a:cubicBezTo>
                  <a:pt x="235987" y="182163"/>
                  <a:pt x="240411" y="186582"/>
                  <a:pt x="245850" y="186582"/>
                </a:cubicBezTo>
                <a:cubicBezTo>
                  <a:pt x="251288" y="186582"/>
                  <a:pt x="255620" y="182163"/>
                  <a:pt x="255620" y="176731"/>
                </a:cubicBezTo>
                <a:cubicBezTo>
                  <a:pt x="255620" y="171299"/>
                  <a:pt x="251288" y="166880"/>
                  <a:pt x="245850" y="166880"/>
                </a:cubicBezTo>
                <a:close/>
                <a:moveTo>
                  <a:pt x="321914" y="157122"/>
                </a:moveTo>
                <a:cubicBezTo>
                  <a:pt x="323574" y="163381"/>
                  <a:pt x="324495" y="169916"/>
                  <a:pt x="324495" y="176727"/>
                </a:cubicBezTo>
                <a:cubicBezTo>
                  <a:pt x="324495" y="183539"/>
                  <a:pt x="323574" y="190074"/>
                  <a:pt x="321914" y="196333"/>
                </a:cubicBezTo>
                <a:lnTo>
                  <a:pt x="344131" y="196333"/>
                </a:lnTo>
                <a:lnTo>
                  <a:pt x="344131" y="157122"/>
                </a:lnTo>
                <a:close/>
                <a:moveTo>
                  <a:pt x="147498" y="157122"/>
                </a:moveTo>
                <a:lnTo>
                  <a:pt x="147498" y="196333"/>
                </a:lnTo>
                <a:lnTo>
                  <a:pt x="169715" y="196333"/>
                </a:lnTo>
                <a:cubicBezTo>
                  <a:pt x="168148" y="190074"/>
                  <a:pt x="167134" y="183539"/>
                  <a:pt x="167134" y="176727"/>
                </a:cubicBezTo>
                <a:cubicBezTo>
                  <a:pt x="167134" y="169916"/>
                  <a:pt x="168148" y="163381"/>
                  <a:pt x="169715" y="157122"/>
                </a:cubicBezTo>
                <a:close/>
                <a:moveTo>
                  <a:pt x="245850" y="147270"/>
                </a:moveTo>
                <a:cubicBezTo>
                  <a:pt x="262073" y="147270"/>
                  <a:pt x="275346" y="160527"/>
                  <a:pt x="275346" y="176731"/>
                </a:cubicBezTo>
                <a:cubicBezTo>
                  <a:pt x="275346" y="192934"/>
                  <a:pt x="262073" y="206192"/>
                  <a:pt x="245850" y="206192"/>
                </a:cubicBezTo>
                <a:cubicBezTo>
                  <a:pt x="229534" y="206192"/>
                  <a:pt x="216353" y="192934"/>
                  <a:pt x="216353" y="176731"/>
                </a:cubicBezTo>
                <a:cubicBezTo>
                  <a:pt x="216353" y="160527"/>
                  <a:pt x="229534" y="147270"/>
                  <a:pt x="245850" y="147270"/>
                </a:cubicBezTo>
                <a:close/>
                <a:moveTo>
                  <a:pt x="245861" y="117818"/>
                </a:moveTo>
                <a:cubicBezTo>
                  <a:pt x="213319" y="117818"/>
                  <a:pt x="186861" y="144235"/>
                  <a:pt x="186861" y="176727"/>
                </a:cubicBezTo>
                <a:cubicBezTo>
                  <a:pt x="186861" y="209219"/>
                  <a:pt x="213319" y="235637"/>
                  <a:pt x="245861" y="235637"/>
                </a:cubicBezTo>
                <a:cubicBezTo>
                  <a:pt x="278402" y="235637"/>
                  <a:pt x="304860" y="209219"/>
                  <a:pt x="304860" y="176727"/>
                </a:cubicBezTo>
                <a:cubicBezTo>
                  <a:pt x="304860" y="144235"/>
                  <a:pt x="278402" y="117818"/>
                  <a:pt x="245861" y="117818"/>
                </a:cubicBezTo>
                <a:close/>
                <a:moveTo>
                  <a:pt x="233047" y="19606"/>
                </a:moveTo>
                <a:cubicBezTo>
                  <a:pt x="205391" y="19606"/>
                  <a:pt x="178196" y="28994"/>
                  <a:pt x="156348" y="45931"/>
                </a:cubicBezTo>
                <a:cubicBezTo>
                  <a:pt x="125742" y="69678"/>
                  <a:pt x="108134" y="105576"/>
                  <a:pt x="108134" y="144327"/>
                </a:cubicBezTo>
                <a:lnTo>
                  <a:pt x="108134" y="160435"/>
                </a:lnTo>
                <a:cubicBezTo>
                  <a:pt x="108134" y="184551"/>
                  <a:pt x="115048" y="207563"/>
                  <a:pt x="127862" y="227445"/>
                </a:cubicBezTo>
                <a:lnTo>
                  <a:pt x="127862" y="216031"/>
                </a:lnTo>
                <a:lnTo>
                  <a:pt x="127862" y="206182"/>
                </a:lnTo>
                <a:lnTo>
                  <a:pt x="127862" y="137424"/>
                </a:lnTo>
                <a:lnTo>
                  <a:pt x="177827" y="137424"/>
                </a:lnTo>
                <a:cubicBezTo>
                  <a:pt x="191471" y="114044"/>
                  <a:pt x="216822" y="98212"/>
                  <a:pt x="245861" y="98212"/>
                </a:cubicBezTo>
                <a:cubicBezTo>
                  <a:pt x="274899" y="98212"/>
                  <a:pt x="300250" y="114044"/>
                  <a:pt x="313802" y="137424"/>
                </a:cubicBezTo>
                <a:lnTo>
                  <a:pt x="363859" y="137424"/>
                </a:lnTo>
                <a:lnTo>
                  <a:pt x="363859" y="206182"/>
                </a:lnTo>
                <a:lnTo>
                  <a:pt x="363859" y="216031"/>
                </a:lnTo>
                <a:lnTo>
                  <a:pt x="363859" y="227445"/>
                </a:lnTo>
                <a:cubicBezTo>
                  <a:pt x="376581" y="207563"/>
                  <a:pt x="383495" y="184551"/>
                  <a:pt x="383495" y="160435"/>
                </a:cubicBezTo>
                <a:lnTo>
                  <a:pt x="383495" y="117818"/>
                </a:lnTo>
                <a:cubicBezTo>
                  <a:pt x="383495" y="101618"/>
                  <a:pt x="370220" y="88364"/>
                  <a:pt x="353995" y="88364"/>
                </a:cubicBezTo>
                <a:lnTo>
                  <a:pt x="347542" y="88364"/>
                </a:lnTo>
                <a:lnTo>
                  <a:pt x="344961" y="82381"/>
                </a:lnTo>
                <a:cubicBezTo>
                  <a:pt x="328552" y="44274"/>
                  <a:pt x="291124" y="19606"/>
                  <a:pt x="249640" y="19606"/>
                </a:cubicBezTo>
                <a:close/>
                <a:moveTo>
                  <a:pt x="491596" y="19604"/>
                </a:moveTo>
                <a:lnTo>
                  <a:pt x="491596" y="78507"/>
                </a:lnTo>
                <a:lnTo>
                  <a:pt x="432587" y="78507"/>
                </a:lnTo>
                <a:lnTo>
                  <a:pt x="432587" y="117806"/>
                </a:lnTo>
                <a:lnTo>
                  <a:pt x="491596" y="117806"/>
                </a:lnTo>
                <a:lnTo>
                  <a:pt x="491596" y="176709"/>
                </a:lnTo>
                <a:lnTo>
                  <a:pt x="530966" y="176709"/>
                </a:lnTo>
                <a:lnTo>
                  <a:pt x="530966" y="117806"/>
                </a:lnTo>
                <a:lnTo>
                  <a:pt x="589975" y="117806"/>
                </a:lnTo>
                <a:lnTo>
                  <a:pt x="589975" y="78507"/>
                </a:lnTo>
                <a:lnTo>
                  <a:pt x="530966" y="78507"/>
                </a:lnTo>
                <a:lnTo>
                  <a:pt x="530966" y="19604"/>
                </a:lnTo>
                <a:close/>
                <a:moveTo>
                  <a:pt x="471957" y="0"/>
                </a:moveTo>
                <a:lnTo>
                  <a:pt x="550605" y="0"/>
                </a:lnTo>
                <a:lnTo>
                  <a:pt x="550605" y="58903"/>
                </a:lnTo>
                <a:lnTo>
                  <a:pt x="609614" y="58903"/>
                </a:lnTo>
                <a:lnTo>
                  <a:pt x="609614" y="137410"/>
                </a:lnTo>
                <a:lnTo>
                  <a:pt x="550605" y="137410"/>
                </a:lnTo>
                <a:lnTo>
                  <a:pt x="550605" y="196313"/>
                </a:lnTo>
                <a:lnTo>
                  <a:pt x="471957" y="196313"/>
                </a:lnTo>
                <a:lnTo>
                  <a:pt x="471957" y="137410"/>
                </a:lnTo>
                <a:lnTo>
                  <a:pt x="412948" y="137410"/>
                </a:lnTo>
                <a:lnTo>
                  <a:pt x="412948" y="58903"/>
                </a:lnTo>
                <a:lnTo>
                  <a:pt x="471957" y="58903"/>
                </a:lnTo>
                <a:close/>
                <a:moveTo>
                  <a:pt x="233047" y="0"/>
                </a:moveTo>
                <a:lnTo>
                  <a:pt x="249640" y="0"/>
                </a:lnTo>
                <a:cubicBezTo>
                  <a:pt x="297024" y="0"/>
                  <a:pt x="339891" y="26969"/>
                  <a:pt x="360540" y="69126"/>
                </a:cubicBezTo>
                <a:cubicBezTo>
                  <a:pt x="384509" y="72348"/>
                  <a:pt x="403130" y="92966"/>
                  <a:pt x="403130" y="117818"/>
                </a:cubicBezTo>
                <a:lnTo>
                  <a:pt x="403130" y="160435"/>
                </a:lnTo>
                <a:cubicBezTo>
                  <a:pt x="403130" y="197530"/>
                  <a:pt x="389118" y="232415"/>
                  <a:pt x="363582" y="259292"/>
                </a:cubicBezTo>
                <a:cubicBezTo>
                  <a:pt x="362384" y="296939"/>
                  <a:pt x="343394" y="330075"/>
                  <a:pt x="314632" y="350786"/>
                </a:cubicBezTo>
                <a:lnTo>
                  <a:pt x="314632" y="374994"/>
                </a:lnTo>
                <a:lnTo>
                  <a:pt x="391515" y="392114"/>
                </a:lnTo>
                <a:cubicBezTo>
                  <a:pt x="450514" y="405185"/>
                  <a:pt x="491629" y="456362"/>
                  <a:pt x="491629" y="516652"/>
                </a:cubicBezTo>
                <a:lnTo>
                  <a:pt x="491629" y="608697"/>
                </a:lnTo>
                <a:lnTo>
                  <a:pt x="0" y="608697"/>
                </a:lnTo>
                <a:lnTo>
                  <a:pt x="0" y="516652"/>
                </a:lnTo>
                <a:cubicBezTo>
                  <a:pt x="0" y="456362"/>
                  <a:pt x="41207" y="405185"/>
                  <a:pt x="100114" y="392114"/>
                </a:cubicBezTo>
                <a:lnTo>
                  <a:pt x="176998" y="374994"/>
                </a:lnTo>
                <a:lnTo>
                  <a:pt x="176998" y="350786"/>
                </a:lnTo>
                <a:cubicBezTo>
                  <a:pt x="148328" y="330075"/>
                  <a:pt x="129337" y="296939"/>
                  <a:pt x="128047" y="259292"/>
                </a:cubicBezTo>
                <a:cubicBezTo>
                  <a:pt x="102603" y="232415"/>
                  <a:pt x="88499" y="197530"/>
                  <a:pt x="88499" y="160435"/>
                </a:cubicBezTo>
                <a:lnTo>
                  <a:pt x="88499" y="144327"/>
                </a:lnTo>
                <a:cubicBezTo>
                  <a:pt x="88499" y="99501"/>
                  <a:pt x="108872" y="57989"/>
                  <a:pt x="144271" y="30375"/>
                </a:cubicBezTo>
                <a:cubicBezTo>
                  <a:pt x="169530" y="10769"/>
                  <a:pt x="201058" y="0"/>
                  <a:pt x="233047" y="0"/>
                </a:cubicBezTo>
                <a:close/>
              </a:path>
            </a:pathLst>
          </a:custGeom>
          <a:solidFill>
            <a:schemeClr val="bg1"/>
          </a:solidFill>
          <a:ln>
            <a:noFill/>
          </a:ln>
        </p:spPr>
        <p:txBody>
          <a:bodyPr/>
          <a:lstStyle/>
          <a:p>
            <a:pPr>
              <a:buFont typeface="Arial" panose="020B0604020202020204" pitchFamily="34" charset="0"/>
              <a:buNone/>
              <a:defRPr/>
            </a:pPr>
            <a:endParaRPr lang="zh-CN" altLang="en-US" sz="1350">
              <a:cs typeface="+mn-ea"/>
              <a:sym typeface="+mn-lt"/>
            </a:endParaRPr>
          </a:p>
        </p:txBody>
      </p:sp>
      <p:sp>
        <p:nvSpPr>
          <p:cNvPr id="14" name="syringe_206417">
            <a:extLst>
              <a:ext uri="{FF2B5EF4-FFF2-40B4-BE49-F238E27FC236}">
                <a16:creationId xmlns:a16="http://schemas.microsoft.com/office/drawing/2014/main" xmlns="" id="{DDD9F1BB-A38A-4FAB-BEA6-7BB935728FCC}"/>
              </a:ext>
            </a:extLst>
          </p:cNvPr>
          <p:cNvSpPr>
            <a:spLocks noChangeAspect="1"/>
          </p:cNvSpPr>
          <p:nvPr/>
        </p:nvSpPr>
        <p:spPr bwMode="auto">
          <a:xfrm>
            <a:off x="6115202" y="2205375"/>
            <a:ext cx="320278" cy="320279"/>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 name="connsiteX77" fmla="*/ 373273 h 605239"/>
              <a:gd name="connsiteY77" fmla="*/ 373273 h 605239"/>
              <a:gd name="connsiteX78" fmla="*/ 373273 h 605239"/>
              <a:gd name="connsiteY78" fmla="*/ 373273 h 605239"/>
              <a:gd name="connsiteX79" fmla="*/ 373273 h 605239"/>
              <a:gd name="connsiteY79" fmla="*/ 373273 h 605239"/>
              <a:gd name="connsiteX80" fmla="*/ 373273 h 605239"/>
              <a:gd name="connsiteY80" fmla="*/ 373273 h 605239"/>
              <a:gd name="connsiteX81" fmla="*/ 373273 h 605239"/>
              <a:gd name="connsiteY81" fmla="*/ 373273 h 605239"/>
              <a:gd name="connsiteX82" fmla="*/ 373273 h 605239"/>
              <a:gd name="connsiteY82" fmla="*/ 373273 h 605239"/>
              <a:gd name="connsiteX83" fmla="*/ 373273 h 605239"/>
              <a:gd name="connsiteY83" fmla="*/ 373273 h 605239"/>
              <a:gd name="connsiteX84" fmla="*/ 373273 h 605239"/>
              <a:gd name="connsiteY84" fmla="*/ 373273 h 605239"/>
              <a:gd name="connsiteX85" fmla="*/ 373273 h 605239"/>
              <a:gd name="connsiteY85" fmla="*/ 373273 h 605239"/>
              <a:gd name="connsiteX86" fmla="*/ 373273 h 605239"/>
              <a:gd name="connsiteY86" fmla="*/ 373273 h 605239"/>
              <a:gd name="connsiteX87" fmla="*/ 373273 h 605239"/>
              <a:gd name="connsiteY87" fmla="*/ 373273 h 605239"/>
              <a:gd name="connsiteX88" fmla="*/ 373273 h 605239"/>
              <a:gd name="connsiteY88" fmla="*/ 373273 h 605239"/>
              <a:gd name="connsiteX89" fmla="*/ 373273 h 605239"/>
              <a:gd name="connsiteY89" fmla="*/ 373273 h 605239"/>
              <a:gd name="connsiteX90" fmla="*/ 373273 h 605239"/>
              <a:gd name="connsiteY90" fmla="*/ 373273 h 605239"/>
              <a:gd name="connsiteX91" fmla="*/ 373273 h 605239"/>
              <a:gd name="connsiteY91" fmla="*/ 373273 h 605239"/>
              <a:gd name="connsiteX92" fmla="*/ 373273 h 605239"/>
              <a:gd name="connsiteY92" fmla="*/ 373273 h 605239"/>
              <a:gd name="connsiteX93" fmla="*/ 373273 h 605239"/>
              <a:gd name="connsiteY93" fmla="*/ 373273 h 605239"/>
              <a:gd name="connsiteX94" fmla="*/ 373273 h 605239"/>
              <a:gd name="connsiteY94" fmla="*/ 373273 h 605239"/>
              <a:gd name="connsiteX95" fmla="*/ 373273 h 605239"/>
              <a:gd name="connsiteY95" fmla="*/ 373273 h 605239"/>
              <a:gd name="connsiteX96" fmla="*/ 373273 h 605239"/>
              <a:gd name="connsiteY96" fmla="*/ 373273 h 605239"/>
              <a:gd name="connsiteX97" fmla="*/ 373273 h 605239"/>
              <a:gd name="connsiteY97" fmla="*/ 373273 h 605239"/>
              <a:gd name="connsiteX98" fmla="*/ 373273 h 605239"/>
              <a:gd name="connsiteY98" fmla="*/ 373273 h 605239"/>
              <a:gd name="connsiteX99" fmla="*/ 373273 h 605239"/>
              <a:gd name="connsiteY99" fmla="*/ 373273 h 605239"/>
              <a:gd name="connsiteX100" fmla="*/ 373273 h 605239"/>
              <a:gd name="connsiteY100" fmla="*/ 373273 h 605239"/>
              <a:gd name="connsiteX101" fmla="*/ 373273 h 605239"/>
              <a:gd name="connsiteY101" fmla="*/ 373273 h 605239"/>
              <a:gd name="connsiteX102" fmla="*/ 373273 h 605239"/>
              <a:gd name="connsiteY102" fmla="*/ 373273 h 605239"/>
              <a:gd name="connsiteX103" fmla="*/ 373273 h 605239"/>
              <a:gd name="connsiteY103" fmla="*/ 373273 h 605239"/>
              <a:gd name="connsiteX104" fmla="*/ 373273 h 605239"/>
              <a:gd name="connsiteY104" fmla="*/ 373273 h 605239"/>
              <a:gd name="connsiteX105" fmla="*/ 373273 h 605239"/>
              <a:gd name="connsiteY105" fmla="*/ 373273 h 605239"/>
              <a:gd name="connsiteX106" fmla="*/ 373273 h 605239"/>
              <a:gd name="connsiteY106" fmla="*/ 373273 h 605239"/>
              <a:gd name="connsiteX107" fmla="*/ 373273 h 605239"/>
              <a:gd name="connsiteY107" fmla="*/ 373273 h 605239"/>
              <a:gd name="connsiteX108" fmla="*/ 373273 h 605239"/>
              <a:gd name="connsiteY108" fmla="*/ 373273 h 605239"/>
              <a:gd name="connsiteX109" fmla="*/ 373273 h 605239"/>
              <a:gd name="connsiteY109" fmla="*/ 373273 h 605239"/>
              <a:gd name="connsiteX110" fmla="*/ 373273 h 605239"/>
              <a:gd name="connsiteY110" fmla="*/ 373273 h 605239"/>
              <a:gd name="connsiteX111" fmla="*/ 373273 h 605239"/>
              <a:gd name="connsiteY111" fmla="*/ 373273 h 605239"/>
              <a:gd name="connsiteX112" fmla="*/ 373273 h 605239"/>
              <a:gd name="connsiteY112" fmla="*/ 373273 h 605239"/>
              <a:gd name="connsiteX113" fmla="*/ 373273 h 605239"/>
              <a:gd name="connsiteY113" fmla="*/ 373273 h 605239"/>
              <a:gd name="connsiteX114" fmla="*/ 373273 h 605239"/>
              <a:gd name="connsiteY114" fmla="*/ 373273 h 605239"/>
              <a:gd name="connsiteX115" fmla="*/ 373273 h 605239"/>
              <a:gd name="connsiteY115" fmla="*/ 373273 h 605239"/>
              <a:gd name="connsiteX116" fmla="*/ 373273 h 605239"/>
              <a:gd name="connsiteY116" fmla="*/ 373273 h 605239"/>
              <a:gd name="connsiteX117" fmla="*/ 373273 h 605239"/>
              <a:gd name="connsiteY117" fmla="*/ 373273 h 605239"/>
              <a:gd name="connsiteX118" fmla="*/ 373273 h 605239"/>
              <a:gd name="connsiteY118"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607581" h="606722">
                <a:moveTo>
                  <a:pt x="100630" y="491901"/>
                </a:moveTo>
                <a:lnTo>
                  <a:pt x="28717" y="571885"/>
                </a:lnTo>
                <a:lnTo>
                  <a:pt x="34769" y="577928"/>
                </a:lnTo>
                <a:lnTo>
                  <a:pt x="114870" y="506209"/>
                </a:lnTo>
                <a:close/>
                <a:moveTo>
                  <a:pt x="221386" y="462749"/>
                </a:moveTo>
                <a:cubicBezTo>
                  <a:pt x="226101" y="458041"/>
                  <a:pt x="233752" y="458041"/>
                  <a:pt x="238466" y="462749"/>
                </a:cubicBezTo>
                <a:cubicBezTo>
                  <a:pt x="243181" y="467546"/>
                  <a:pt x="243181" y="475185"/>
                  <a:pt x="238466" y="479893"/>
                </a:cubicBezTo>
                <a:lnTo>
                  <a:pt x="233663" y="484690"/>
                </a:lnTo>
                <a:cubicBezTo>
                  <a:pt x="231261" y="487088"/>
                  <a:pt x="228147" y="488243"/>
                  <a:pt x="225034" y="488243"/>
                </a:cubicBezTo>
                <a:cubicBezTo>
                  <a:pt x="222009" y="488243"/>
                  <a:pt x="218896" y="487088"/>
                  <a:pt x="216494" y="484690"/>
                </a:cubicBezTo>
                <a:cubicBezTo>
                  <a:pt x="211779" y="479982"/>
                  <a:pt x="211779" y="472343"/>
                  <a:pt x="216494" y="467635"/>
                </a:cubicBezTo>
                <a:close/>
                <a:moveTo>
                  <a:pt x="115048" y="438845"/>
                </a:moveTo>
                <a:lnTo>
                  <a:pt x="98405" y="455552"/>
                </a:lnTo>
                <a:lnTo>
                  <a:pt x="151361" y="508431"/>
                </a:lnTo>
                <a:lnTo>
                  <a:pt x="168093" y="491723"/>
                </a:lnTo>
                <a:close/>
                <a:moveTo>
                  <a:pt x="304850" y="379414"/>
                </a:moveTo>
                <a:cubicBezTo>
                  <a:pt x="309568" y="374703"/>
                  <a:pt x="317224" y="374703"/>
                  <a:pt x="321942" y="379414"/>
                </a:cubicBezTo>
                <a:cubicBezTo>
                  <a:pt x="326660" y="384126"/>
                  <a:pt x="326660" y="391771"/>
                  <a:pt x="321942" y="396482"/>
                </a:cubicBezTo>
                <a:lnTo>
                  <a:pt x="267461" y="450886"/>
                </a:lnTo>
                <a:cubicBezTo>
                  <a:pt x="265147" y="453286"/>
                  <a:pt x="262031" y="454442"/>
                  <a:pt x="258915" y="454442"/>
                </a:cubicBezTo>
                <a:cubicBezTo>
                  <a:pt x="255799" y="454442"/>
                  <a:pt x="252773" y="453286"/>
                  <a:pt x="250369" y="450886"/>
                </a:cubicBezTo>
                <a:cubicBezTo>
                  <a:pt x="245651" y="446175"/>
                  <a:pt x="245651" y="438530"/>
                  <a:pt x="250369" y="433818"/>
                </a:cubicBezTo>
                <a:close/>
                <a:moveTo>
                  <a:pt x="308448" y="172499"/>
                </a:moveTo>
                <a:lnTo>
                  <a:pt x="95468" y="385078"/>
                </a:lnTo>
                <a:lnTo>
                  <a:pt x="221850" y="511275"/>
                </a:lnTo>
                <a:lnTo>
                  <a:pt x="434830" y="298695"/>
                </a:lnTo>
                <a:close/>
                <a:moveTo>
                  <a:pt x="537893" y="161123"/>
                </a:moveTo>
                <a:cubicBezTo>
                  <a:pt x="528637" y="161123"/>
                  <a:pt x="520004" y="164678"/>
                  <a:pt x="513507" y="171165"/>
                </a:cubicBezTo>
                <a:cubicBezTo>
                  <a:pt x="500157" y="184585"/>
                  <a:pt x="500157" y="206358"/>
                  <a:pt x="513507" y="219778"/>
                </a:cubicBezTo>
                <a:cubicBezTo>
                  <a:pt x="520004" y="226265"/>
                  <a:pt x="528726" y="229820"/>
                  <a:pt x="537893" y="229820"/>
                </a:cubicBezTo>
                <a:cubicBezTo>
                  <a:pt x="547060" y="229820"/>
                  <a:pt x="555693" y="226265"/>
                  <a:pt x="562190" y="219778"/>
                </a:cubicBezTo>
                <a:cubicBezTo>
                  <a:pt x="575630" y="206358"/>
                  <a:pt x="575630" y="184585"/>
                  <a:pt x="562190" y="171165"/>
                </a:cubicBezTo>
                <a:cubicBezTo>
                  <a:pt x="555693" y="164678"/>
                  <a:pt x="547060" y="161123"/>
                  <a:pt x="537893" y="161123"/>
                </a:cubicBezTo>
                <a:close/>
                <a:moveTo>
                  <a:pt x="430024" y="131707"/>
                </a:moveTo>
                <a:lnTo>
                  <a:pt x="400564" y="161123"/>
                </a:lnTo>
                <a:lnTo>
                  <a:pt x="446222" y="206625"/>
                </a:lnTo>
                <a:lnTo>
                  <a:pt x="475681" y="177298"/>
                </a:lnTo>
                <a:close/>
                <a:moveTo>
                  <a:pt x="332389" y="127174"/>
                </a:moveTo>
                <a:lnTo>
                  <a:pt x="314856" y="144682"/>
                </a:lnTo>
                <a:lnTo>
                  <a:pt x="462687" y="292297"/>
                </a:lnTo>
                <a:lnTo>
                  <a:pt x="480220" y="274789"/>
                </a:lnTo>
                <a:close/>
                <a:moveTo>
                  <a:pt x="411779" y="35193"/>
                </a:moveTo>
                <a:cubicBezTo>
                  <a:pt x="402967" y="35193"/>
                  <a:pt x="394156" y="38570"/>
                  <a:pt x="387481" y="45324"/>
                </a:cubicBezTo>
                <a:cubicBezTo>
                  <a:pt x="380984" y="51812"/>
                  <a:pt x="377424" y="60432"/>
                  <a:pt x="377424" y="69586"/>
                </a:cubicBezTo>
                <a:cubicBezTo>
                  <a:pt x="377424" y="78740"/>
                  <a:pt x="380984" y="87360"/>
                  <a:pt x="387481" y="93848"/>
                </a:cubicBezTo>
                <a:cubicBezTo>
                  <a:pt x="400920" y="107267"/>
                  <a:pt x="422726" y="107267"/>
                  <a:pt x="436165" y="93848"/>
                </a:cubicBezTo>
                <a:cubicBezTo>
                  <a:pt x="442662" y="87360"/>
                  <a:pt x="446222" y="78740"/>
                  <a:pt x="446222" y="69586"/>
                </a:cubicBezTo>
                <a:cubicBezTo>
                  <a:pt x="446222" y="60432"/>
                  <a:pt x="442662" y="51812"/>
                  <a:pt x="436165" y="45324"/>
                </a:cubicBezTo>
                <a:cubicBezTo>
                  <a:pt x="429401" y="38570"/>
                  <a:pt x="420590" y="35193"/>
                  <a:pt x="411779" y="35193"/>
                </a:cubicBezTo>
                <a:close/>
                <a:moveTo>
                  <a:pt x="548929" y="24173"/>
                </a:moveTo>
                <a:cubicBezTo>
                  <a:pt x="539762" y="24173"/>
                  <a:pt x="531129" y="27728"/>
                  <a:pt x="524632" y="34215"/>
                </a:cubicBezTo>
                <a:cubicBezTo>
                  <a:pt x="518135" y="40703"/>
                  <a:pt x="514486" y="49323"/>
                  <a:pt x="514486" y="58566"/>
                </a:cubicBezTo>
                <a:cubicBezTo>
                  <a:pt x="514486" y="67720"/>
                  <a:pt x="518135" y="76340"/>
                  <a:pt x="524632" y="82828"/>
                </a:cubicBezTo>
                <a:cubicBezTo>
                  <a:pt x="531129" y="89315"/>
                  <a:pt x="539762" y="92870"/>
                  <a:pt x="548929" y="92870"/>
                </a:cubicBezTo>
                <a:cubicBezTo>
                  <a:pt x="558096" y="92870"/>
                  <a:pt x="566730" y="89315"/>
                  <a:pt x="573227" y="82828"/>
                </a:cubicBezTo>
                <a:cubicBezTo>
                  <a:pt x="579724" y="76340"/>
                  <a:pt x="583373" y="67720"/>
                  <a:pt x="583373" y="58566"/>
                </a:cubicBezTo>
                <a:cubicBezTo>
                  <a:pt x="583373" y="49323"/>
                  <a:pt x="579724" y="40703"/>
                  <a:pt x="573227" y="34215"/>
                </a:cubicBezTo>
                <a:cubicBezTo>
                  <a:pt x="566730" y="27728"/>
                  <a:pt x="558096" y="24173"/>
                  <a:pt x="548929" y="24173"/>
                </a:cubicBezTo>
                <a:close/>
                <a:moveTo>
                  <a:pt x="548929" y="0"/>
                </a:moveTo>
                <a:cubicBezTo>
                  <a:pt x="564594" y="0"/>
                  <a:pt x="579279" y="6132"/>
                  <a:pt x="590404" y="17152"/>
                </a:cubicBezTo>
                <a:cubicBezTo>
                  <a:pt x="601440" y="28172"/>
                  <a:pt x="607581" y="42925"/>
                  <a:pt x="607581" y="58566"/>
                </a:cubicBezTo>
                <a:cubicBezTo>
                  <a:pt x="607581" y="74207"/>
                  <a:pt x="601440" y="88871"/>
                  <a:pt x="590404" y="99891"/>
                </a:cubicBezTo>
                <a:cubicBezTo>
                  <a:pt x="579279" y="111000"/>
                  <a:pt x="564594" y="117043"/>
                  <a:pt x="548929" y="117043"/>
                </a:cubicBezTo>
                <a:cubicBezTo>
                  <a:pt x="537359" y="117043"/>
                  <a:pt x="526412" y="113755"/>
                  <a:pt x="516978" y="107623"/>
                </a:cubicBezTo>
                <a:lnTo>
                  <a:pt x="478529" y="145926"/>
                </a:lnTo>
                <a:lnTo>
                  <a:pt x="491880" y="159257"/>
                </a:lnTo>
                <a:cubicBezTo>
                  <a:pt x="493215" y="157479"/>
                  <a:pt x="494817" y="155702"/>
                  <a:pt x="496419" y="154102"/>
                </a:cubicBezTo>
                <a:cubicBezTo>
                  <a:pt x="507455" y="142993"/>
                  <a:pt x="522229" y="136950"/>
                  <a:pt x="537893" y="136950"/>
                </a:cubicBezTo>
                <a:cubicBezTo>
                  <a:pt x="553557" y="136950"/>
                  <a:pt x="568243" y="142993"/>
                  <a:pt x="579368" y="154102"/>
                </a:cubicBezTo>
                <a:cubicBezTo>
                  <a:pt x="602152" y="176853"/>
                  <a:pt x="602152" y="214001"/>
                  <a:pt x="579368" y="236841"/>
                </a:cubicBezTo>
                <a:cubicBezTo>
                  <a:pt x="568243" y="247861"/>
                  <a:pt x="553557" y="253993"/>
                  <a:pt x="537893" y="253993"/>
                </a:cubicBezTo>
                <a:cubicBezTo>
                  <a:pt x="522229" y="253993"/>
                  <a:pt x="507455" y="247861"/>
                  <a:pt x="496419" y="236841"/>
                </a:cubicBezTo>
                <a:cubicBezTo>
                  <a:pt x="487875" y="228309"/>
                  <a:pt x="482534" y="217734"/>
                  <a:pt x="480398" y="206714"/>
                </a:cubicBezTo>
                <a:lnTo>
                  <a:pt x="463310" y="223777"/>
                </a:lnTo>
                <a:lnTo>
                  <a:pt x="505853" y="266257"/>
                </a:lnTo>
                <a:cubicBezTo>
                  <a:pt x="510570" y="270968"/>
                  <a:pt x="510570" y="278610"/>
                  <a:pt x="505853" y="283321"/>
                </a:cubicBezTo>
                <a:lnTo>
                  <a:pt x="471231" y="317891"/>
                </a:lnTo>
                <a:cubicBezTo>
                  <a:pt x="469006" y="320202"/>
                  <a:pt x="465891" y="321446"/>
                  <a:pt x="462687" y="321446"/>
                </a:cubicBezTo>
                <a:cubicBezTo>
                  <a:pt x="459483" y="321446"/>
                  <a:pt x="456368" y="320202"/>
                  <a:pt x="454143" y="317891"/>
                </a:cubicBezTo>
                <a:lnTo>
                  <a:pt x="451918" y="315758"/>
                </a:lnTo>
                <a:lnTo>
                  <a:pt x="230394" y="536958"/>
                </a:lnTo>
                <a:cubicBezTo>
                  <a:pt x="228080" y="539269"/>
                  <a:pt x="224965" y="540513"/>
                  <a:pt x="221850" y="540513"/>
                </a:cubicBezTo>
                <a:cubicBezTo>
                  <a:pt x="218735" y="540513"/>
                  <a:pt x="215709" y="539269"/>
                  <a:pt x="213306" y="536958"/>
                </a:cubicBezTo>
                <a:lnTo>
                  <a:pt x="185181" y="508875"/>
                </a:lnTo>
                <a:lnTo>
                  <a:pt x="159905" y="534114"/>
                </a:lnTo>
                <a:cubicBezTo>
                  <a:pt x="157680" y="536336"/>
                  <a:pt x="154565" y="537580"/>
                  <a:pt x="151361" y="537580"/>
                </a:cubicBezTo>
                <a:cubicBezTo>
                  <a:pt x="148157" y="537580"/>
                  <a:pt x="145042" y="536336"/>
                  <a:pt x="142817" y="534114"/>
                </a:cubicBezTo>
                <a:lnTo>
                  <a:pt x="132048" y="523361"/>
                </a:lnTo>
                <a:lnTo>
                  <a:pt x="42424" y="603612"/>
                </a:lnTo>
                <a:cubicBezTo>
                  <a:pt x="40109" y="605656"/>
                  <a:pt x="37261" y="606722"/>
                  <a:pt x="34324" y="606722"/>
                </a:cubicBezTo>
                <a:cubicBezTo>
                  <a:pt x="31209" y="606722"/>
                  <a:pt x="28094" y="605478"/>
                  <a:pt x="25780" y="603167"/>
                </a:cubicBezTo>
                <a:lnTo>
                  <a:pt x="3530" y="580949"/>
                </a:lnTo>
                <a:cubicBezTo>
                  <a:pt x="-1009" y="576417"/>
                  <a:pt x="-1187" y="569130"/>
                  <a:pt x="3085" y="564331"/>
                </a:cubicBezTo>
                <a:lnTo>
                  <a:pt x="83453" y="474838"/>
                </a:lnTo>
                <a:lnTo>
                  <a:pt x="72684" y="464084"/>
                </a:lnTo>
                <a:cubicBezTo>
                  <a:pt x="67967" y="459374"/>
                  <a:pt x="67967" y="451731"/>
                  <a:pt x="72684" y="447021"/>
                </a:cubicBezTo>
                <a:lnTo>
                  <a:pt x="97960" y="421782"/>
                </a:lnTo>
                <a:lnTo>
                  <a:pt x="69836" y="393698"/>
                </a:lnTo>
                <a:cubicBezTo>
                  <a:pt x="65119" y="388988"/>
                  <a:pt x="65119" y="381256"/>
                  <a:pt x="69836" y="376546"/>
                </a:cubicBezTo>
                <a:lnTo>
                  <a:pt x="291360" y="155346"/>
                </a:lnTo>
                <a:lnTo>
                  <a:pt x="289224" y="153214"/>
                </a:lnTo>
                <a:cubicBezTo>
                  <a:pt x="284418" y="148503"/>
                  <a:pt x="284418" y="140860"/>
                  <a:pt x="289224" y="136150"/>
                </a:cubicBezTo>
                <a:lnTo>
                  <a:pt x="323845" y="101491"/>
                </a:lnTo>
                <a:cubicBezTo>
                  <a:pt x="326070" y="99269"/>
                  <a:pt x="329185" y="98025"/>
                  <a:pt x="332389" y="98025"/>
                </a:cubicBezTo>
                <a:cubicBezTo>
                  <a:pt x="335594" y="98025"/>
                  <a:pt x="338709" y="99269"/>
                  <a:pt x="340934" y="101491"/>
                </a:cubicBezTo>
                <a:lnTo>
                  <a:pt x="383476" y="143971"/>
                </a:lnTo>
                <a:lnTo>
                  <a:pt x="400475" y="126997"/>
                </a:lnTo>
                <a:cubicBezTo>
                  <a:pt x="389439" y="124864"/>
                  <a:pt x="378937" y="119531"/>
                  <a:pt x="370393" y="111000"/>
                </a:cubicBezTo>
                <a:cubicBezTo>
                  <a:pt x="359268" y="99891"/>
                  <a:pt x="353216" y="85227"/>
                  <a:pt x="353216" y="69586"/>
                </a:cubicBezTo>
                <a:cubicBezTo>
                  <a:pt x="353216" y="53945"/>
                  <a:pt x="359268" y="39281"/>
                  <a:pt x="370393" y="28172"/>
                </a:cubicBezTo>
                <a:cubicBezTo>
                  <a:pt x="393177" y="5332"/>
                  <a:pt x="430380" y="5332"/>
                  <a:pt x="453253" y="28172"/>
                </a:cubicBezTo>
                <a:cubicBezTo>
                  <a:pt x="464289" y="39281"/>
                  <a:pt x="470430" y="53945"/>
                  <a:pt x="470430" y="69586"/>
                </a:cubicBezTo>
                <a:cubicBezTo>
                  <a:pt x="470430" y="85227"/>
                  <a:pt x="464289" y="99891"/>
                  <a:pt x="453253" y="111000"/>
                </a:cubicBezTo>
                <a:cubicBezTo>
                  <a:pt x="451562" y="112600"/>
                  <a:pt x="449871" y="114110"/>
                  <a:pt x="448091" y="115532"/>
                </a:cubicBezTo>
                <a:lnTo>
                  <a:pt x="461441" y="128863"/>
                </a:lnTo>
                <a:lnTo>
                  <a:pt x="499801" y="90471"/>
                </a:lnTo>
                <a:cubicBezTo>
                  <a:pt x="493660" y="81050"/>
                  <a:pt x="490278" y="70030"/>
                  <a:pt x="490278" y="58566"/>
                </a:cubicBezTo>
                <a:cubicBezTo>
                  <a:pt x="490278" y="42925"/>
                  <a:pt x="496419" y="28172"/>
                  <a:pt x="507455" y="17152"/>
                </a:cubicBezTo>
                <a:cubicBezTo>
                  <a:pt x="518580" y="6043"/>
                  <a:pt x="533265" y="0"/>
                  <a:pt x="548929" y="0"/>
                </a:cubicBezTo>
                <a:close/>
              </a:path>
            </a:pathLst>
          </a:custGeom>
          <a:solidFill>
            <a:schemeClr val="bg1"/>
          </a:solidFill>
          <a:ln>
            <a:noFill/>
          </a:ln>
        </p:spPr>
        <p:txBody>
          <a:bodyPr/>
          <a:lstStyle/>
          <a:p>
            <a:pPr>
              <a:buFont typeface="Arial" panose="020B0604020202020204" pitchFamily="34" charset="0"/>
              <a:buNone/>
              <a:defRPr/>
            </a:pPr>
            <a:endParaRPr lang="zh-CN" altLang="en-US" sz="1350" dirty="0">
              <a:cs typeface="+mn-ea"/>
              <a:sym typeface="+mn-lt"/>
            </a:endParaRPr>
          </a:p>
        </p:txBody>
      </p:sp>
      <p:sp>
        <p:nvSpPr>
          <p:cNvPr id="25" name="矩形 24">
            <a:extLst>
              <a:ext uri="{FF2B5EF4-FFF2-40B4-BE49-F238E27FC236}">
                <a16:creationId xmlns:a16="http://schemas.microsoft.com/office/drawing/2014/main" xmlns="" id="{6D2024F7-5D33-6C40-BF9D-6E060170D664}"/>
              </a:ext>
            </a:extLst>
          </p:cNvPr>
          <p:cNvSpPr/>
          <p:nvPr/>
        </p:nvSpPr>
        <p:spPr>
          <a:xfrm>
            <a:off x="0" y="0"/>
            <a:ext cx="9144000" cy="836712"/>
          </a:xfrm>
          <a:prstGeom prst="rect">
            <a:avLst/>
          </a:prstGeom>
          <a:solidFill>
            <a:srgbClr val="33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latin typeface="微软雅黑" pitchFamily="34" charset="-122"/>
                <a:ea typeface="微软雅黑" pitchFamily="34" charset="-122"/>
              </a:rPr>
              <a:t>血管紧张素转换酶抑制剂</a:t>
            </a:r>
          </a:p>
        </p:txBody>
      </p:sp>
    </p:spTree>
    <p:extLst>
      <p:ext uri="{BB962C8B-B14F-4D97-AF65-F5344CB8AC3E}">
        <p14:creationId xmlns:p14="http://schemas.microsoft.com/office/powerpoint/2010/main" val="32725867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a:extLst>
              <a:ext uri="{FF2B5EF4-FFF2-40B4-BE49-F238E27FC236}">
                <a16:creationId xmlns:a16="http://schemas.microsoft.com/office/drawing/2014/main" xmlns="" id="{6B45E232-8070-4093-9365-9695B7E90137}"/>
              </a:ext>
            </a:extLst>
          </p:cNvPr>
          <p:cNvSpPr/>
          <p:nvPr/>
        </p:nvSpPr>
        <p:spPr>
          <a:xfrm>
            <a:off x="1774626" y="3277406"/>
            <a:ext cx="2720340" cy="1144460"/>
          </a:xfrm>
          <a:prstGeom prst="rect">
            <a:avLst/>
          </a:prstGeom>
          <a:gradFill flip="none" rotWithShape="1">
            <a:gsLst>
              <a:gs pos="35000">
                <a:schemeClr val="accent2"/>
              </a:gs>
              <a:gs pos="100000">
                <a:schemeClr val="accent1"/>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zh-CN" altLang="en-US" sz="1350">
              <a:cs typeface="+mn-ea"/>
              <a:sym typeface="+mn-lt"/>
            </a:endParaRPr>
          </a:p>
        </p:txBody>
      </p:sp>
      <p:sp>
        <p:nvSpPr>
          <p:cNvPr id="20" name="矩形 19">
            <a:extLst>
              <a:ext uri="{FF2B5EF4-FFF2-40B4-BE49-F238E27FC236}">
                <a16:creationId xmlns:a16="http://schemas.microsoft.com/office/drawing/2014/main" xmlns="" id="{9A9539E3-37FF-4033-AC15-CC48CD7FB297}"/>
              </a:ext>
            </a:extLst>
          </p:cNvPr>
          <p:cNvSpPr/>
          <p:nvPr/>
        </p:nvSpPr>
        <p:spPr>
          <a:xfrm>
            <a:off x="4572000" y="4459429"/>
            <a:ext cx="2720340" cy="1144460"/>
          </a:xfrm>
          <a:prstGeom prst="rect">
            <a:avLst/>
          </a:prstGeom>
          <a:gradFill flip="none" rotWithShape="1">
            <a:gsLst>
              <a:gs pos="35000">
                <a:schemeClr val="accent2"/>
              </a:gs>
              <a:gs pos="100000">
                <a:schemeClr val="accent1"/>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zh-CN" altLang="en-US" sz="1350">
              <a:cs typeface="+mn-ea"/>
              <a:sym typeface="+mn-lt"/>
            </a:endParaRPr>
          </a:p>
        </p:txBody>
      </p:sp>
      <p:sp>
        <p:nvSpPr>
          <p:cNvPr id="21" name="矩形 20">
            <a:extLst>
              <a:ext uri="{FF2B5EF4-FFF2-40B4-BE49-F238E27FC236}">
                <a16:creationId xmlns:a16="http://schemas.microsoft.com/office/drawing/2014/main" xmlns="" id="{742BFB47-4225-47C6-8E8A-A7981090646C}"/>
              </a:ext>
            </a:extLst>
          </p:cNvPr>
          <p:cNvSpPr/>
          <p:nvPr/>
        </p:nvSpPr>
        <p:spPr>
          <a:xfrm>
            <a:off x="4572000" y="3270321"/>
            <a:ext cx="2720340" cy="1144460"/>
          </a:xfrm>
          <a:prstGeom prst="rect">
            <a:avLst/>
          </a:prstGeom>
          <a:gradFill flip="none" rotWithShape="1">
            <a:gsLst>
              <a:gs pos="35000">
                <a:schemeClr val="accent2"/>
              </a:gs>
              <a:gs pos="100000">
                <a:schemeClr val="accent1"/>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zh-CN" altLang="en-US" sz="1350">
              <a:cs typeface="+mn-ea"/>
              <a:sym typeface="+mn-lt"/>
            </a:endParaRPr>
          </a:p>
        </p:txBody>
      </p:sp>
      <p:sp>
        <p:nvSpPr>
          <p:cNvPr id="22" name="矩形 21">
            <a:extLst>
              <a:ext uri="{FF2B5EF4-FFF2-40B4-BE49-F238E27FC236}">
                <a16:creationId xmlns:a16="http://schemas.microsoft.com/office/drawing/2014/main" xmlns="" id="{1FDB8502-6AA3-4D22-B03C-20D78DDEC694}"/>
              </a:ext>
            </a:extLst>
          </p:cNvPr>
          <p:cNvSpPr/>
          <p:nvPr/>
        </p:nvSpPr>
        <p:spPr>
          <a:xfrm>
            <a:off x="1774626" y="4459429"/>
            <a:ext cx="2720340" cy="1144460"/>
          </a:xfrm>
          <a:prstGeom prst="rect">
            <a:avLst/>
          </a:prstGeom>
          <a:gradFill flip="none" rotWithShape="1">
            <a:gsLst>
              <a:gs pos="35000">
                <a:schemeClr val="accent2"/>
              </a:gs>
              <a:gs pos="100000">
                <a:schemeClr val="accent1"/>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zh-CN" altLang="en-US" sz="1350">
              <a:cs typeface="+mn-ea"/>
              <a:sym typeface="+mn-lt"/>
            </a:endParaRPr>
          </a:p>
        </p:txBody>
      </p:sp>
      <p:sp>
        <p:nvSpPr>
          <p:cNvPr id="17" name="椭圆 16">
            <a:extLst>
              <a:ext uri="{FF2B5EF4-FFF2-40B4-BE49-F238E27FC236}">
                <a16:creationId xmlns:a16="http://schemas.microsoft.com/office/drawing/2014/main" xmlns="" id="{C3F1BB40-CB19-4658-BD87-EA70B7B458F1}"/>
              </a:ext>
            </a:extLst>
          </p:cNvPr>
          <p:cNvSpPr/>
          <p:nvPr/>
        </p:nvSpPr>
        <p:spPr>
          <a:xfrm>
            <a:off x="4209354" y="4120205"/>
            <a:ext cx="635928" cy="6359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TextBox 39">
            <a:extLst>
              <a:ext uri="{FF2B5EF4-FFF2-40B4-BE49-F238E27FC236}">
                <a16:creationId xmlns:a16="http://schemas.microsoft.com/office/drawing/2014/main" xmlns="" id="{643AD0FF-AA9B-4FD8-9278-25EE80877256}"/>
              </a:ext>
            </a:extLst>
          </p:cNvPr>
          <p:cNvSpPr txBox="1">
            <a:spLocks noChangeArrowheads="1"/>
          </p:cNvSpPr>
          <p:nvPr/>
        </p:nvSpPr>
        <p:spPr bwMode="auto">
          <a:xfrm>
            <a:off x="332184" y="1340768"/>
            <a:ext cx="8416279" cy="874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285750" indent="-285750">
              <a:lnSpc>
                <a:spcPct val="150000"/>
              </a:lnSpc>
              <a:buFont typeface="Arial" panose="020B0604020202020204" pitchFamily="34" charset="0"/>
              <a:buChar char="•"/>
              <a:defRPr/>
            </a:pPr>
            <a:r>
              <a:rPr lang="zh-CN" altLang="en-US" dirty="0">
                <a:latin typeface="Microsoft YaHei" panose="020B0503020204020204" pitchFamily="34" charset="-122"/>
                <a:ea typeface="Microsoft YaHei" panose="020B0503020204020204" pitchFamily="34" charset="-122"/>
                <a:cs typeface="+mn-ea"/>
                <a:sym typeface="+mn-lt"/>
              </a:rPr>
              <a:t>主要适用于合并左室肥厚、心力衰竭、房颤、糖尿病肾病、冠心病、代谢综合征、微量蛋白尿或蛋白尿患者</a:t>
            </a:r>
            <a:endParaRPr lang="en-US" altLang="zh-CN" dirty="0">
              <a:latin typeface="Microsoft YaHei" panose="020B0503020204020204" pitchFamily="34" charset="-122"/>
              <a:ea typeface="Microsoft YaHei" panose="020B0503020204020204" pitchFamily="34" charset="-122"/>
              <a:cs typeface="+mn-ea"/>
              <a:sym typeface="+mn-lt"/>
            </a:endParaRPr>
          </a:p>
        </p:txBody>
      </p:sp>
      <p:sp>
        <p:nvSpPr>
          <p:cNvPr id="8" name="TextBox 40">
            <a:extLst>
              <a:ext uri="{FF2B5EF4-FFF2-40B4-BE49-F238E27FC236}">
                <a16:creationId xmlns:a16="http://schemas.microsoft.com/office/drawing/2014/main" xmlns="" id="{D02B234D-4389-488E-AE98-317DAB30D1F7}"/>
              </a:ext>
            </a:extLst>
          </p:cNvPr>
          <p:cNvSpPr txBox="1">
            <a:spLocks noChangeArrowheads="1"/>
          </p:cNvSpPr>
          <p:nvPr/>
        </p:nvSpPr>
        <p:spPr bwMode="auto">
          <a:xfrm>
            <a:off x="4690902" y="3492113"/>
            <a:ext cx="2249091" cy="632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30000"/>
              </a:lnSpc>
              <a:buFont typeface="Arial" panose="020B0604020202020204" pitchFamily="34" charset="0"/>
              <a:buNone/>
              <a:defRPr/>
            </a:pPr>
            <a:r>
              <a:rPr lang="zh-CN" altLang="en-US" sz="1350" dirty="0">
                <a:solidFill>
                  <a:schemeClr val="bg1"/>
                </a:solidFill>
                <a:latin typeface="微软雅黑" panose="020B0503020204020204" pitchFamily="34" charset="-122"/>
                <a:ea typeface="微软雅黑" panose="020B0503020204020204" pitchFamily="34" charset="-122"/>
                <a:cs typeface="+mn-ea"/>
                <a:sym typeface="+mn-lt"/>
              </a:rPr>
              <a:t>妊娠；血管神经性水肿；</a:t>
            </a:r>
            <a:endParaRPr lang="en-US" altLang="zh-CN" sz="1350" dirty="0">
              <a:solidFill>
                <a:schemeClr val="bg1"/>
              </a:solidFill>
              <a:latin typeface="微软雅黑" panose="020B0503020204020204" pitchFamily="34" charset="-122"/>
              <a:ea typeface="微软雅黑" panose="020B0503020204020204" pitchFamily="34" charset="-122"/>
              <a:cs typeface="+mn-ea"/>
              <a:sym typeface="+mn-lt"/>
            </a:endParaRPr>
          </a:p>
          <a:p>
            <a:pPr>
              <a:lnSpc>
                <a:spcPct val="130000"/>
              </a:lnSpc>
              <a:buFont typeface="Arial" panose="020B0604020202020204" pitchFamily="34" charset="0"/>
              <a:buNone/>
              <a:defRPr/>
            </a:pPr>
            <a:r>
              <a:rPr lang="zh-CN" altLang="en-US" sz="1350" dirty="0">
                <a:solidFill>
                  <a:schemeClr val="bg1"/>
                </a:solidFill>
                <a:latin typeface="微软雅黑" panose="020B0503020204020204" pitchFamily="34" charset="-122"/>
                <a:ea typeface="微软雅黑" panose="020B0503020204020204" pitchFamily="34" charset="-122"/>
                <a:cs typeface="+mn-ea"/>
                <a:sym typeface="+mn-lt"/>
              </a:rPr>
              <a:t>双侧肾动脉狭窄；高钾血症</a:t>
            </a:r>
            <a:endParaRPr lang="en-US" altLang="zh-CN" sz="1350"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9" name="TextBox 41">
            <a:extLst>
              <a:ext uri="{FF2B5EF4-FFF2-40B4-BE49-F238E27FC236}">
                <a16:creationId xmlns:a16="http://schemas.microsoft.com/office/drawing/2014/main" xmlns="" id="{B29885DC-4DA3-477C-A632-180E330717EA}"/>
              </a:ext>
            </a:extLst>
          </p:cNvPr>
          <p:cNvSpPr txBox="1">
            <a:spLocks noChangeArrowheads="1"/>
          </p:cNvSpPr>
          <p:nvPr/>
        </p:nvSpPr>
        <p:spPr bwMode="auto">
          <a:xfrm>
            <a:off x="2531254" y="4796124"/>
            <a:ext cx="954107" cy="39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50000"/>
              </a:lnSpc>
              <a:buFont typeface="Arial" panose="020B0604020202020204" pitchFamily="34" charset="0"/>
              <a:buNone/>
              <a:defRPr/>
            </a:pPr>
            <a:r>
              <a:rPr lang="zh-CN" altLang="en-US" sz="1500" dirty="0">
                <a:solidFill>
                  <a:schemeClr val="bg1"/>
                </a:solidFill>
                <a:latin typeface="微软雅黑" panose="020B0503020204020204" pitchFamily="34" charset="-122"/>
                <a:ea typeface="微软雅黑" panose="020B0503020204020204" pitchFamily="34" charset="-122"/>
                <a:cs typeface="+mn-ea"/>
                <a:sym typeface="+mn-lt"/>
              </a:rPr>
              <a:t>不良反应</a:t>
            </a:r>
            <a:endParaRPr lang="en-US" altLang="zh-CN" sz="1500"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11" name="Text Box 2">
            <a:extLst>
              <a:ext uri="{FF2B5EF4-FFF2-40B4-BE49-F238E27FC236}">
                <a16:creationId xmlns:a16="http://schemas.microsoft.com/office/drawing/2014/main" xmlns="" id="{ACA4E2A2-7F2D-415C-A7A2-7B45FEC3761E}"/>
              </a:ext>
            </a:extLst>
          </p:cNvPr>
          <p:cNvSpPr txBox="1">
            <a:spLocks noChangeArrowheads="1"/>
          </p:cNvSpPr>
          <p:nvPr/>
        </p:nvSpPr>
        <p:spPr bwMode="auto">
          <a:xfrm>
            <a:off x="332185" y="990600"/>
            <a:ext cx="2418159" cy="445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5602" tIns="37802" rIns="75602" bIns="37802">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buFont typeface="Arial" panose="020B0604020202020204" pitchFamily="34" charset="0"/>
              <a:buNone/>
              <a:defRPr/>
            </a:pPr>
            <a:r>
              <a:rPr lang="zh-CN" altLang="en-US" sz="2400" b="1" dirty="0">
                <a:solidFill>
                  <a:schemeClr val="bg1"/>
                </a:solidFill>
                <a:latin typeface="+mn-lt"/>
                <a:ea typeface="+mn-ea"/>
                <a:cs typeface="+mn-ea"/>
                <a:sym typeface="+mn-lt"/>
              </a:rPr>
              <a:t>药物治疗</a:t>
            </a:r>
            <a:r>
              <a:rPr lang="en-US" altLang="zh-CN" sz="2400" b="1" dirty="0">
                <a:solidFill>
                  <a:schemeClr val="bg1"/>
                </a:solidFill>
                <a:latin typeface="+mn-lt"/>
                <a:ea typeface="+mn-ea"/>
                <a:cs typeface="+mn-ea"/>
                <a:sym typeface="+mn-lt"/>
              </a:rPr>
              <a:t>—ARB</a:t>
            </a:r>
            <a:endParaRPr lang="zh-CN" altLang="en-US" sz="2400" b="1" dirty="0">
              <a:solidFill>
                <a:schemeClr val="bg1"/>
              </a:solidFill>
              <a:latin typeface="+mn-lt"/>
              <a:ea typeface="+mn-ea"/>
              <a:cs typeface="+mn-ea"/>
              <a:sym typeface="+mn-lt"/>
            </a:endParaRPr>
          </a:p>
        </p:txBody>
      </p:sp>
      <p:cxnSp>
        <p:nvCxnSpPr>
          <p:cNvPr id="12" name="直接连接符 11">
            <a:extLst>
              <a:ext uri="{FF2B5EF4-FFF2-40B4-BE49-F238E27FC236}">
                <a16:creationId xmlns:a16="http://schemas.microsoft.com/office/drawing/2014/main" xmlns="" id="{8EFA96E2-CAD9-40C7-8862-0562B2D49F4A}"/>
              </a:ext>
            </a:extLst>
          </p:cNvPr>
          <p:cNvCxnSpPr>
            <a:cxnSpLocks/>
          </p:cNvCxnSpPr>
          <p:nvPr/>
        </p:nvCxnSpPr>
        <p:spPr bwMode="auto">
          <a:xfrm flipV="1">
            <a:off x="391294" y="2364415"/>
            <a:ext cx="8045642" cy="34157"/>
          </a:xfrm>
          <a:prstGeom prst="line">
            <a:avLst/>
          </a:prstGeom>
          <a:solidFill>
            <a:schemeClr val="accent1"/>
          </a:solidFill>
          <a:ln w="28575" cap="flat" cmpd="sng" algn="ctr">
            <a:solidFill>
              <a:srgbClr val="05236C"/>
            </a:solidFill>
            <a:prstDash val="solid"/>
            <a:round/>
            <a:headEnd type="none" w="med" len="med"/>
            <a:tailEnd type="none" w="med" len="med"/>
          </a:ln>
          <a:effectLst/>
        </p:spPr>
      </p:cxnSp>
      <p:sp>
        <p:nvSpPr>
          <p:cNvPr id="13" name="矩形 12">
            <a:extLst>
              <a:ext uri="{FF2B5EF4-FFF2-40B4-BE49-F238E27FC236}">
                <a16:creationId xmlns:a16="http://schemas.microsoft.com/office/drawing/2014/main" xmlns="" id="{F7B8128B-36B8-447D-8782-B146A239F851}"/>
              </a:ext>
            </a:extLst>
          </p:cNvPr>
          <p:cNvSpPr/>
          <p:nvPr/>
        </p:nvSpPr>
        <p:spPr>
          <a:xfrm>
            <a:off x="2435409" y="3633798"/>
            <a:ext cx="1146468" cy="323165"/>
          </a:xfrm>
          <a:prstGeom prst="rect">
            <a:avLst/>
          </a:prstGeom>
        </p:spPr>
        <p:txBody>
          <a:bodyPr wrap="none">
            <a:spAutoFit/>
          </a:bodyPr>
          <a:lstStyle/>
          <a:p>
            <a:pPr>
              <a:buFont typeface="Arial" panose="020B0604020202020204" pitchFamily="34" charset="0"/>
              <a:buNone/>
              <a:defRPr/>
            </a:pPr>
            <a:r>
              <a:rPr lang="zh-CN" altLang="en-US" sz="1500" dirty="0">
                <a:solidFill>
                  <a:schemeClr val="bg1"/>
                </a:solidFill>
                <a:latin typeface="微软雅黑" panose="020B0503020204020204" pitchFamily="34" charset="-122"/>
                <a:ea typeface="微软雅黑" panose="020B0503020204020204" pitchFamily="34" charset="-122"/>
                <a:cs typeface="+mn-ea"/>
                <a:sym typeface="+mn-lt"/>
              </a:rPr>
              <a:t>绝对禁忌症</a:t>
            </a:r>
          </a:p>
        </p:txBody>
      </p:sp>
      <p:sp>
        <p:nvSpPr>
          <p:cNvPr id="14" name="矩形 13">
            <a:extLst>
              <a:ext uri="{FF2B5EF4-FFF2-40B4-BE49-F238E27FC236}">
                <a16:creationId xmlns:a16="http://schemas.microsoft.com/office/drawing/2014/main" xmlns="" id="{3D8382FA-713F-4876-86EF-EA8863FB6D87}"/>
              </a:ext>
            </a:extLst>
          </p:cNvPr>
          <p:cNvSpPr/>
          <p:nvPr/>
        </p:nvSpPr>
        <p:spPr>
          <a:xfrm>
            <a:off x="4690902" y="4903781"/>
            <a:ext cx="2601438" cy="300082"/>
          </a:xfrm>
          <a:prstGeom prst="rect">
            <a:avLst/>
          </a:prstGeom>
        </p:spPr>
        <p:txBody>
          <a:bodyPr wrap="square">
            <a:spAutoFit/>
          </a:bodyPr>
          <a:lstStyle/>
          <a:p>
            <a:pPr>
              <a:buFont typeface="Arial" panose="020B0604020202020204" pitchFamily="34" charset="0"/>
              <a:buNone/>
              <a:defRPr/>
            </a:pPr>
            <a:r>
              <a:rPr lang="zh-CN" altLang="en-US" sz="1350" dirty="0">
                <a:solidFill>
                  <a:schemeClr val="bg1"/>
                </a:solidFill>
                <a:latin typeface="微软雅黑" panose="020B0503020204020204" pitchFamily="34" charset="-122"/>
                <a:ea typeface="微软雅黑" panose="020B0503020204020204" pitchFamily="34" charset="-122"/>
                <a:cs typeface="+mn-ea"/>
                <a:sym typeface="+mn-lt"/>
              </a:rPr>
              <a:t>低血压；高钾血症；急性肾损伤</a:t>
            </a:r>
          </a:p>
        </p:txBody>
      </p:sp>
      <p:sp>
        <p:nvSpPr>
          <p:cNvPr id="23" name="cardiogram_245422">
            <a:extLst>
              <a:ext uri="{FF2B5EF4-FFF2-40B4-BE49-F238E27FC236}">
                <a16:creationId xmlns:a16="http://schemas.microsoft.com/office/drawing/2014/main" xmlns="" id="{0E9CE769-FB0B-480A-901E-1F659DB2263C}"/>
              </a:ext>
            </a:extLst>
          </p:cNvPr>
          <p:cNvSpPr>
            <a:spLocks noChangeAspect="1"/>
          </p:cNvSpPr>
          <p:nvPr/>
        </p:nvSpPr>
        <p:spPr bwMode="auto">
          <a:xfrm>
            <a:off x="4304852" y="4255506"/>
            <a:ext cx="457264" cy="422016"/>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607621" h="560784">
                <a:moveTo>
                  <a:pt x="198659" y="105869"/>
                </a:moveTo>
                <a:cubicBezTo>
                  <a:pt x="205334" y="106403"/>
                  <a:pt x="210853" y="111112"/>
                  <a:pt x="212277" y="117688"/>
                </a:cubicBezTo>
                <a:lnTo>
                  <a:pt x="260072" y="332291"/>
                </a:lnTo>
                <a:lnTo>
                  <a:pt x="304397" y="177404"/>
                </a:lnTo>
                <a:cubicBezTo>
                  <a:pt x="306177" y="171006"/>
                  <a:pt x="311962" y="166562"/>
                  <a:pt x="318637" y="166385"/>
                </a:cubicBezTo>
                <a:cubicBezTo>
                  <a:pt x="325224" y="165496"/>
                  <a:pt x="331276" y="170472"/>
                  <a:pt x="333412" y="176782"/>
                </a:cubicBezTo>
                <a:lnTo>
                  <a:pt x="360292" y="257380"/>
                </a:lnTo>
                <a:lnTo>
                  <a:pt x="470924" y="257380"/>
                </a:lnTo>
                <a:cubicBezTo>
                  <a:pt x="479291" y="257380"/>
                  <a:pt x="486055" y="264222"/>
                  <a:pt x="486055" y="272575"/>
                </a:cubicBezTo>
                <a:cubicBezTo>
                  <a:pt x="486055" y="280928"/>
                  <a:pt x="479291" y="287771"/>
                  <a:pt x="470924" y="287771"/>
                </a:cubicBezTo>
                <a:lnTo>
                  <a:pt x="349344" y="287771"/>
                </a:lnTo>
                <a:cubicBezTo>
                  <a:pt x="342847" y="287771"/>
                  <a:pt x="337061" y="283594"/>
                  <a:pt x="334925" y="277374"/>
                </a:cubicBezTo>
                <a:lnTo>
                  <a:pt x="320150" y="232943"/>
                </a:lnTo>
                <a:lnTo>
                  <a:pt x="272800" y="398138"/>
                </a:lnTo>
                <a:cubicBezTo>
                  <a:pt x="270931" y="404625"/>
                  <a:pt x="264967" y="409068"/>
                  <a:pt x="258203" y="409068"/>
                </a:cubicBezTo>
                <a:lnTo>
                  <a:pt x="257758" y="409068"/>
                </a:lnTo>
                <a:cubicBezTo>
                  <a:pt x="250816" y="408890"/>
                  <a:pt x="244941" y="404003"/>
                  <a:pt x="243428" y="397249"/>
                </a:cubicBezTo>
                <a:lnTo>
                  <a:pt x="193319" y="172161"/>
                </a:lnTo>
                <a:lnTo>
                  <a:pt x="150774" y="278263"/>
                </a:lnTo>
                <a:cubicBezTo>
                  <a:pt x="148549" y="284039"/>
                  <a:pt x="142942" y="287771"/>
                  <a:pt x="136712" y="287771"/>
                </a:cubicBezTo>
                <a:lnTo>
                  <a:pt x="15220" y="287771"/>
                </a:lnTo>
                <a:cubicBezTo>
                  <a:pt x="6765" y="287771"/>
                  <a:pt x="0" y="280928"/>
                  <a:pt x="0" y="272575"/>
                </a:cubicBezTo>
                <a:cubicBezTo>
                  <a:pt x="0" y="264222"/>
                  <a:pt x="6765" y="257380"/>
                  <a:pt x="15220" y="257380"/>
                </a:cubicBezTo>
                <a:lnTo>
                  <a:pt x="126387" y="257380"/>
                </a:lnTo>
                <a:lnTo>
                  <a:pt x="183350" y="115289"/>
                </a:lnTo>
                <a:cubicBezTo>
                  <a:pt x="185842" y="109068"/>
                  <a:pt x="192073" y="105425"/>
                  <a:pt x="198659" y="105869"/>
                </a:cubicBezTo>
                <a:close/>
                <a:moveTo>
                  <a:pt x="182297" y="0"/>
                </a:moveTo>
                <a:cubicBezTo>
                  <a:pt x="225906" y="0"/>
                  <a:pt x="269248" y="16264"/>
                  <a:pt x="303780" y="47369"/>
                </a:cubicBezTo>
                <a:cubicBezTo>
                  <a:pt x="338400" y="16264"/>
                  <a:pt x="381654" y="0"/>
                  <a:pt x="425352" y="0"/>
                </a:cubicBezTo>
                <a:cubicBezTo>
                  <a:pt x="471987" y="0"/>
                  <a:pt x="518623" y="17775"/>
                  <a:pt x="554222" y="53323"/>
                </a:cubicBezTo>
                <a:cubicBezTo>
                  <a:pt x="625421" y="124421"/>
                  <a:pt x="625421" y="239689"/>
                  <a:pt x="554222" y="310786"/>
                </a:cubicBezTo>
                <a:lnTo>
                  <a:pt x="303780" y="560784"/>
                </a:lnTo>
                <a:lnTo>
                  <a:pt x="60813" y="318074"/>
                </a:lnTo>
                <a:lnTo>
                  <a:pt x="103711" y="318074"/>
                </a:lnTo>
                <a:lnTo>
                  <a:pt x="303780" y="517859"/>
                </a:lnTo>
                <a:lnTo>
                  <a:pt x="532774" y="289279"/>
                </a:lnTo>
                <a:cubicBezTo>
                  <a:pt x="591958" y="230179"/>
                  <a:pt x="591958" y="133931"/>
                  <a:pt x="532774" y="74831"/>
                </a:cubicBezTo>
                <a:cubicBezTo>
                  <a:pt x="504027" y="46125"/>
                  <a:pt x="465935" y="30394"/>
                  <a:pt x="425352" y="30394"/>
                </a:cubicBezTo>
                <a:cubicBezTo>
                  <a:pt x="388329" y="30394"/>
                  <a:pt x="353619" y="44081"/>
                  <a:pt x="326029" y="68165"/>
                </a:cubicBezTo>
                <a:lnTo>
                  <a:pt x="303780" y="88872"/>
                </a:lnTo>
                <a:lnTo>
                  <a:pt x="281619" y="68165"/>
                </a:lnTo>
                <a:cubicBezTo>
                  <a:pt x="253941" y="44081"/>
                  <a:pt x="219320" y="30394"/>
                  <a:pt x="182297" y="30394"/>
                </a:cubicBezTo>
                <a:cubicBezTo>
                  <a:pt x="141713" y="30394"/>
                  <a:pt x="103533" y="46125"/>
                  <a:pt x="74875" y="74831"/>
                </a:cubicBezTo>
                <a:cubicBezTo>
                  <a:pt x="33669" y="115978"/>
                  <a:pt x="21832" y="174990"/>
                  <a:pt x="38030" y="227069"/>
                </a:cubicBezTo>
                <a:lnTo>
                  <a:pt x="6435" y="227069"/>
                </a:lnTo>
                <a:cubicBezTo>
                  <a:pt x="-8962" y="166902"/>
                  <a:pt x="6257" y="100515"/>
                  <a:pt x="53426" y="53323"/>
                </a:cubicBezTo>
                <a:cubicBezTo>
                  <a:pt x="89026" y="17775"/>
                  <a:pt x="135661" y="0"/>
                  <a:pt x="182297" y="0"/>
                </a:cubicBezTo>
                <a:close/>
              </a:path>
            </a:pathLst>
          </a:custGeom>
          <a:solidFill>
            <a:srgbClr val="05236C"/>
          </a:solidFill>
          <a:ln>
            <a:noFill/>
          </a:ln>
        </p:spPr>
      </p:sp>
      <p:sp>
        <p:nvSpPr>
          <p:cNvPr id="24" name="矩形 23">
            <a:extLst>
              <a:ext uri="{FF2B5EF4-FFF2-40B4-BE49-F238E27FC236}">
                <a16:creationId xmlns:a16="http://schemas.microsoft.com/office/drawing/2014/main" xmlns="" id="{63181B2E-A6A9-8C47-BCA3-C0381A81C190}"/>
              </a:ext>
            </a:extLst>
          </p:cNvPr>
          <p:cNvSpPr/>
          <p:nvPr/>
        </p:nvSpPr>
        <p:spPr>
          <a:xfrm>
            <a:off x="0" y="0"/>
            <a:ext cx="9144000" cy="836712"/>
          </a:xfrm>
          <a:prstGeom prst="rect">
            <a:avLst/>
          </a:prstGeom>
          <a:solidFill>
            <a:srgbClr val="33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latin typeface="微软雅黑" pitchFamily="34" charset="-122"/>
                <a:ea typeface="微软雅黑" pitchFamily="34" charset="-122"/>
              </a:rPr>
              <a:t>血管紧张素</a:t>
            </a:r>
            <a:r>
              <a:rPr lang="en-US" altLang="zh-CN" sz="3200" b="1" dirty="0">
                <a:latin typeface="微软雅黑" pitchFamily="34" charset="-122"/>
                <a:ea typeface="微软雅黑" pitchFamily="34" charset="-122"/>
              </a:rPr>
              <a:t>II</a:t>
            </a:r>
            <a:r>
              <a:rPr lang="zh-CN" altLang="en-US" sz="3200" b="1" dirty="0">
                <a:latin typeface="微软雅黑" pitchFamily="34" charset="-122"/>
                <a:ea typeface="微软雅黑" pitchFamily="34" charset="-122"/>
              </a:rPr>
              <a:t>受体拮抗剂</a:t>
            </a:r>
          </a:p>
        </p:txBody>
      </p:sp>
    </p:spTree>
    <p:extLst>
      <p:ext uri="{BB962C8B-B14F-4D97-AF65-F5344CB8AC3E}">
        <p14:creationId xmlns:p14="http://schemas.microsoft.com/office/powerpoint/2010/main" val="2680897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par>
                                <p:cTn id="8" presetID="42" presetClass="path" presetSubtype="0" decel="30000" fill="hold" grpId="1" nodeType="withEffect">
                                  <p:stCondLst>
                                    <p:cond delay="0"/>
                                  </p:stCondLst>
                                  <p:childTnLst>
                                    <p:animMotion origin="layout" path="M 1.66667E-6 -0.03981 L 1.66667E-6 0.14815 " pathEditMode="relative" rAng="0" ptsTypes="AA">
                                      <p:cBhvr>
                                        <p:cTn id="9" dur="750" spd="-100000" fill="hold"/>
                                        <p:tgtEl>
                                          <p:spTgt spid="19"/>
                                        </p:tgtEl>
                                        <p:attrNameLst>
                                          <p:attrName>ppt_x</p:attrName>
                                          <p:attrName>ppt_y</p:attrName>
                                        </p:attrNameLst>
                                      </p:cBhvr>
                                      <p:rCtr x="0" y="9398"/>
                                    </p:animMotion>
                                  </p:childTnLst>
                                </p:cTn>
                              </p:par>
                              <p:par>
                                <p:cTn id="10" presetID="42" presetClass="path" presetSubtype="0" accel="30000" decel="30000" fill="hold" grpId="2" nodeType="withEffect">
                                  <p:stCondLst>
                                    <p:cond delay="750"/>
                                  </p:stCondLst>
                                  <p:childTnLst>
                                    <p:animMotion origin="layout" path="M 1.66667E-6 -0.03981 L 1.66667E-6 -2.96296E-6 " pathEditMode="relative" rAng="0" ptsTypes="AA">
                                      <p:cBhvr>
                                        <p:cTn id="11" dur="750" fill="hold"/>
                                        <p:tgtEl>
                                          <p:spTgt spid="19"/>
                                        </p:tgtEl>
                                        <p:attrNameLst>
                                          <p:attrName>ppt_x</p:attrName>
                                          <p:attrName>ppt_y</p:attrName>
                                        </p:attrNameLst>
                                      </p:cBhvr>
                                      <p:rCtr x="0" y="1991"/>
                                    </p:animMotion>
                                  </p:childTnLst>
                                </p:cTn>
                              </p:par>
                              <p:par>
                                <p:cTn id="12" presetID="10" presetClass="entr" presetSubtype="0" fill="hold" grpId="0" nodeType="with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fade">
                                      <p:cBhvr>
                                        <p:cTn id="14" dur="500"/>
                                        <p:tgtEl>
                                          <p:spTgt spid="20"/>
                                        </p:tgtEl>
                                      </p:cBhvr>
                                    </p:animEffect>
                                  </p:childTnLst>
                                </p:cTn>
                              </p:par>
                              <p:par>
                                <p:cTn id="15" presetID="42" presetClass="path" presetSubtype="0" decel="30000" fill="hold" grpId="1" nodeType="withEffect">
                                  <p:stCondLst>
                                    <p:cond delay="0"/>
                                  </p:stCondLst>
                                  <p:childTnLst>
                                    <p:animMotion origin="layout" path="M 2.08333E-6 -0.03981 L 2.08333E-6 0.14815 " pathEditMode="relative" rAng="0" ptsTypes="AA">
                                      <p:cBhvr>
                                        <p:cTn id="16" dur="750" spd="-100000" fill="hold"/>
                                        <p:tgtEl>
                                          <p:spTgt spid="20"/>
                                        </p:tgtEl>
                                        <p:attrNameLst>
                                          <p:attrName>ppt_x</p:attrName>
                                          <p:attrName>ppt_y</p:attrName>
                                        </p:attrNameLst>
                                      </p:cBhvr>
                                      <p:rCtr x="0" y="9398"/>
                                    </p:animMotion>
                                  </p:childTnLst>
                                </p:cTn>
                              </p:par>
                              <p:par>
                                <p:cTn id="17" presetID="42" presetClass="path" presetSubtype="0" accel="30000" decel="30000" fill="hold" grpId="2" nodeType="withEffect">
                                  <p:stCondLst>
                                    <p:cond delay="750"/>
                                  </p:stCondLst>
                                  <p:childTnLst>
                                    <p:animMotion origin="layout" path="M 2.08333E-6 -0.03981 L 2.08333E-6 -4.07407E-6 " pathEditMode="relative" rAng="0" ptsTypes="AA">
                                      <p:cBhvr>
                                        <p:cTn id="18" dur="750" fill="hold"/>
                                        <p:tgtEl>
                                          <p:spTgt spid="20"/>
                                        </p:tgtEl>
                                        <p:attrNameLst>
                                          <p:attrName>ppt_x</p:attrName>
                                          <p:attrName>ppt_y</p:attrName>
                                        </p:attrNameLst>
                                      </p:cBhvr>
                                      <p:rCtr x="0" y="1991"/>
                                    </p:animMotion>
                                  </p:childTnLst>
                                </p:cTn>
                              </p:par>
                              <p:par>
                                <p:cTn id="19" presetID="10"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500"/>
                                        <p:tgtEl>
                                          <p:spTgt spid="21"/>
                                        </p:tgtEl>
                                      </p:cBhvr>
                                    </p:animEffect>
                                  </p:childTnLst>
                                </p:cTn>
                              </p:par>
                              <p:par>
                                <p:cTn id="22" presetID="42" presetClass="path" presetSubtype="0" decel="30000" fill="hold" grpId="1" nodeType="withEffect">
                                  <p:stCondLst>
                                    <p:cond delay="0"/>
                                  </p:stCondLst>
                                  <p:childTnLst>
                                    <p:animMotion origin="layout" path="M 2.08333E-6 -0.03981 L 2.08333E-6 0.14815 " pathEditMode="relative" rAng="0" ptsTypes="AA">
                                      <p:cBhvr>
                                        <p:cTn id="23" dur="750" spd="-100000" fill="hold"/>
                                        <p:tgtEl>
                                          <p:spTgt spid="21"/>
                                        </p:tgtEl>
                                        <p:attrNameLst>
                                          <p:attrName>ppt_x</p:attrName>
                                          <p:attrName>ppt_y</p:attrName>
                                        </p:attrNameLst>
                                      </p:cBhvr>
                                      <p:rCtr x="0" y="9398"/>
                                    </p:animMotion>
                                  </p:childTnLst>
                                </p:cTn>
                              </p:par>
                              <p:par>
                                <p:cTn id="24" presetID="42" presetClass="path" presetSubtype="0" accel="30000" decel="30000" fill="hold" grpId="2" nodeType="withEffect">
                                  <p:stCondLst>
                                    <p:cond delay="750"/>
                                  </p:stCondLst>
                                  <p:childTnLst>
                                    <p:animMotion origin="layout" path="M 2.08333E-6 -0.03981 L 2.08333E-6 -4.07407E-6 " pathEditMode="relative" rAng="0" ptsTypes="AA">
                                      <p:cBhvr>
                                        <p:cTn id="25" dur="750" fill="hold"/>
                                        <p:tgtEl>
                                          <p:spTgt spid="21"/>
                                        </p:tgtEl>
                                        <p:attrNameLst>
                                          <p:attrName>ppt_x</p:attrName>
                                          <p:attrName>ppt_y</p:attrName>
                                        </p:attrNameLst>
                                      </p:cBhvr>
                                      <p:rCtr x="0" y="1991"/>
                                    </p:animMotion>
                                  </p:childTnLst>
                                </p:cTn>
                              </p:par>
                              <p:par>
                                <p:cTn id="26" presetID="10" presetClass="entr" presetSubtype="0" fill="hold" grpId="0" nodeType="with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500"/>
                                        <p:tgtEl>
                                          <p:spTgt spid="22"/>
                                        </p:tgtEl>
                                      </p:cBhvr>
                                    </p:animEffect>
                                  </p:childTnLst>
                                </p:cTn>
                              </p:par>
                              <p:par>
                                <p:cTn id="29" presetID="42" presetClass="path" presetSubtype="0" decel="30000" fill="hold" grpId="1" nodeType="withEffect">
                                  <p:stCondLst>
                                    <p:cond delay="0"/>
                                  </p:stCondLst>
                                  <p:childTnLst>
                                    <p:animMotion origin="layout" path="M 1.66667E-6 -0.03981 L 1.66667E-6 0.14815 " pathEditMode="relative" rAng="0" ptsTypes="AA">
                                      <p:cBhvr>
                                        <p:cTn id="30" dur="750" spd="-100000" fill="hold"/>
                                        <p:tgtEl>
                                          <p:spTgt spid="22"/>
                                        </p:tgtEl>
                                        <p:attrNameLst>
                                          <p:attrName>ppt_x</p:attrName>
                                          <p:attrName>ppt_y</p:attrName>
                                        </p:attrNameLst>
                                      </p:cBhvr>
                                      <p:rCtr x="0" y="9398"/>
                                    </p:animMotion>
                                  </p:childTnLst>
                                </p:cTn>
                              </p:par>
                              <p:par>
                                <p:cTn id="31" presetID="42" presetClass="path" presetSubtype="0" accel="30000" decel="30000" fill="hold" grpId="2" nodeType="withEffect">
                                  <p:stCondLst>
                                    <p:cond delay="750"/>
                                  </p:stCondLst>
                                  <p:childTnLst>
                                    <p:animMotion origin="layout" path="M 1.66667E-6 -0.03981 L 1.66667E-6 -4.07407E-6 " pathEditMode="relative" rAng="0" ptsTypes="AA">
                                      <p:cBhvr>
                                        <p:cTn id="32" dur="750" fill="hold"/>
                                        <p:tgtEl>
                                          <p:spTgt spid="22"/>
                                        </p:tgtEl>
                                        <p:attrNameLst>
                                          <p:attrName>ppt_x</p:attrName>
                                          <p:attrName>ppt_y</p:attrName>
                                        </p:attrNameLst>
                                      </p:cBhvr>
                                      <p:rCtr x="0" y="199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9" grpId="1" animBg="1"/>
      <p:bldP spid="19" grpId="2" animBg="1"/>
      <p:bldP spid="20" grpId="0" animBg="1"/>
      <p:bldP spid="20" grpId="1" animBg="1"/>
      <p:bldP spid="20" grpId="2" animBg="1"/>
      <p:bldP spid="21" grpId="0" animBg="1"/>
      <p:bldP spid="21" grpId="1" animBg="1"/>
      <p:bldP spid="21" grpId="2" animBg="1"/>
      <p:bldP spid="22" grpId="0" animBg="1"/>
      <p:bldP spid="22" grpId="1" animBg="1"/>
      <p:bldP spid="22" grpId="2"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405557">
            <a:extLst>
              <a:ext uri="{FF2B5EF4-FFF2-40B4-BE49-F238E27FC236}">
                <a16:creationId xmlns:a16="http://schemas.microsoft.com/office/drawing/2014/main" xmlns="" id="{C12FC2FD-D327-438A-BED3-B1E13677D2FD}"/>
              </a:ext>
            </a:extLst>
          </p:cNvPr>
          <p:cNvGrpSpPr>
            <a:grpSpLocks/>
          </p:cNvGrpSpPr>
          <p:nvPr/>
        </p:nvGrpSpPr>
        <p:grpSpPr bwMode="auto">
          <a:xfrm>
            <a:off x="1147763" y="4050506"/>
            <a:ext cx="3446860" cy="1423988"/>
            <a:chOff x="476" y="935"/>
            <a:chExt cx="2405" cy="1036"/>
          </a:xfrm>
        </p:grpSpPr>
        <p:pic>
          <p:nvPicPr>
            <p:cNvPr id="4" name="图片 405558" descr="图片1">
              <a:extLst>
                <a:ext uri="{FF2B5EF4-FFF2-40B4-BE49-F238E27FC236}">
                  <a16:creationId xmlns:a16="http://schemas.microsoft.com/office/drawing/2014/main" xmlns="" id="{48C78B76-1B69-4E41-B0A8-6C4EF7AD280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6" y="935"/>
              <a:ext cx="2405" cy="1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文本框 405559">
              <a:extLst>
                <a:ext uri="{FF2B5EF4-FFF2-40B4-BE49-F238E27FC236}">
                  <a16:creationId xmlns:a16="http://schemas.microsoft.com/office/drawing/2014/main" xmlns="" id="{A32E44D9-6DB4-4E52-BD3A-268FB446C574}"/>
                </a:ext>
              </a:extLst>
            </p:cNvPr>
            <p:cNvSpPr txBox="1">
              <a:spLocks noChangeArrowheads="1"/>
            </p:cNvSpPr>
            <p:nvPr/>
          </p:nvSpPr>
          <p:spPr bwMode="auto">
            <a:xfrm>
              <a:off x="1010" y="1008"/>
              <a:ext cx="790" cy="152"/>
            </a:xfrm>
            <a:prstGeom prst="rect">
              <a:avLst/>
            </a:prstGeom>
            <a:solidFill>
              <a:schemeClr val="bg1"/>
            </a:solidFill>
            <a:ln>
              <a:noFill/>
            </a:ln>
            <a:extLst>
              <a:ext uri="{91240B29-F687-4F45-9708-019B960494DF}">
                <a14:hiddenLine xmlns:a14="http://schemas.microsoft.com/office/drawing/2010/main" w="57150">
                  <a:solidFill>
                    <a:srgbClr val="000000"/>
                  </a:solidFill>
                  <a:miter lim="800000"/>
                  <a:headEnd/>
                  <a:tailEnd/>
                </a14:hiddenLine>
              </a:ext>
            </a:extLst>
          </p:spPr>
          <p:txBody>
            <a:bodyPr lIns="67500" tIns="35100" rIns="67500" bIns="3510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buClr>
                  <a:schemeClr val="bg1"/>
                </a:buClr>
                <a:buSzPct val="60000"/>
                <a:buFont typeface="Wingdings" panose="05000000000000000000" pitchFamily="2" charset="2"/>
                <a:buNone/>
                <a:defRPr/>
              </a:pPr>
              <a:r>
                <a:rPr lang="en-US" altLang="zh-CN" sz="750">
                  <a:solidFill>
                    <a:srgbClr val="FF0000"/>
                  </a:solidFill>
                  <a:latin typeface="+mn-lt"/>
                  <a:ea typeface="+mn-ea"/>
                  <a:cs typeface="+mn-ea"/>
                  <a:sym typeface="+mn-lt"/>
                </a:rPr>
                <a:t>Ca</a:t>
              </a:r>
              <a:r>
                <a:rPr lang="en-US" altLang="zh-CN" sz="750" baseline="30000">
                  <a:solidFill>
                    <a:srgbClr val="FF0000"/>
                  </a:solidFill>
                  <a:latin typeface="+mn-lt"/>
                  <a:ea typeface="+mn-ea"/>
                  <a:cs typeface="+mn-ea"/>
                  <a:sym typeface="+mn-lt"/>
                </a:rPr>
                <a:t>2+</a:t>
              </a:r>
              <a:r>
                <a:rPr lang="zh-CN" altLang="en-US" sz="900">
                  <a:solidFill>
                    <a:srgbClr val="FF0000"/>
                  </a:solidFill>
                  <a:latin typeface="+mn-lt"/>
                  <a:ea typeface="+mn-ea"/>
                  <a:cs typeface="+mn-ea"/>
                  <a:sym typeface="+mn-lt"/>
                </a:rPr>
                <a:t>通道阻滞剂</a:t>
              </a:r>
            </a:p>
          </p:txBody>
        </p:sp>
        <p:sp>
          <p:nvSpPr>
            <p:cNvPr id="6" name="文本框 405560">
              <a:extLst>
                <a:ext uri="{FF2B5EF4-FFF2-40B4-BE49-F238E27FC236}">
                  <a16:creationId xmlns:a16="http://schemas.microsoft.com/office/drawing/2014/main" xmlns="" id="{E155D054-AB18-4261-844F-DB95953A1C5C}"/>
                </a:ext>
              </a:extLst>
            </p:cNvPr>
            <p:cNvSpPr txBox="1">
              <a:spLocks noChangeArrowheads="1"/>
            </p:cNvSpPr>
            <p:nvPr/>
          </p:nvSpPr>
          <p:spPr bwMode="auto">
            <a:xfrm>
              <a:off x="2016" y="1200"/>
              <a:ext cx="576" cy="152"/>
            </a:xfrm>
            <a:prstGeom prst="rect">
              <a:avLst/>
            </a:prstGeom>
            <a:solidFill>
              <a:schemeClr val="bg1"/>
            </a:solidFill>
            <a:ln w="12700">
              <a:solidFill>
                <a:schemeClr val="tx1"/>
              </a:solidFill>
              <a:miter lim="800000"/>
              <a:headEnd/>
              <a:tailEnd/>
            </a:ln>
          </p:spPr>
          <p:txBody>
            <a:bodyPr lIns="67500" tIns="35100" rIns="67500" bIns="3510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buClr>
                  <a:schemeClr val="bg1"/>
                </a:buClr>
                <a:buSzPct val="60000"/>
                <a:buFont typeface="Wingdings" panose="05000000000000000000" pitchFamily="2" charset="2"/>
                <a:buNone/>
                <a:defRPr/>
              </a:pPr>
              <a:r>
                <a:rPr lang="en-US" altLang="zh-CN" sz="750">
                  <a:latin typeface="+mn-lt"/>
                  <a:ea typeface="+mn-ea"/>
                  <a:cs typeface="+mn-ea"/>
                  <a:sym typeface="+mn-lt"/>
                </a:rPr>
                <a:t>Ca</a:t>
              </a:r>
              <a:r>
                <a:rPr lang="en-US" altLang="zh-CN" sz="750" baseline="30000">
                  <a:latin typeface="+mn-lt"/>
                  <a:ea typeface="+mn-ea"/>
                  <a:cs typeface="+mn-ea"/>
                  <a:sym typeface="+mn-lt"/>
                </a:rPr>
                <a:t>2+</a:t>
              </a:r>
              <a:r>
                <a:rPr lang="zh-CN" altLang="en-US" sz="900">
                  <a:latin typeface="+mn-lt"/>
                  <a:ea typeface="+mn-ea"/>
                  <a:cs typeface="+mn-ea"/>
                  <a:sym typeface="+mn-lt"/>
                </a:rPr>
                <a:t>通道</a:t>
              </a:r>
            </a:p>
          </p:txBody>
        </p:sp>
        <p:sp>
          <p:nvSpPr>
            <p:cNvPr id="7" name="文本框 405561">
              <a:extLst>
                <a:ext uri="{FF2B5EF4-FFF2-40B4-BE49-F238E27FC236}">
                  <a16:creationId xmlns:a16="http://schemas.microsoft.com/office/drawing/2014/main" xmlns="" id="{2950E9A0-9DC1-4AE4-8AEE-DD90E83E4983}"/>
                </a:ext>
              </a:extLst>
            </p:cNvPr>
            <p:cNvSpPr txBox="1">
              <a:spLocks noChangeArrowheads="1"/>
            </p:cNvSpPr>
            <p:nvPr/>
          </p:nvSpPr>
          <p:spPr bwMode="auto">
            <a:xfrm>
              <a:off x="2256" y="1440"/>
              <a:ext cx="528" cy="152"/>
            </a:xfrm>
            <a:prstGeom prst="rect">
              <a:avLst/>
            </a:prstGeom>
            <a:solidFill>
              <a:schemeClr val="bg1"/>
            </a:solidFill>
            <a:ln w="12700">
              <a:solidFill>
                <a:schemeClr val="tx1"/>
              </a:solidFill>
              <a:miter lim="800000"/>
              <a:headEnd/>
              <a:tailEnd/>
            </a:ln>
          </p:spPr>
          <p:txBody>
            <a:bodyPr lIns="67500" tIns="35100" rIns="67500" bIns="3510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buClr>
                  <a:schemeClr val="bg1"/>
                </a:buClr>
                <a:buSzPct val="60000"/>
                <a:buFont typeface="Wingdings" panose="05000000000000000000" pitchFamily="2" charset="2"/>
                <a:buNone/>
                <a:defRPr/>
              </a:pPr>
              <a:r>
                <a:rPr lang="zh-CN" altLang="en-US" sz="900" dirty="0">
                  <a:latin typeface="+mn-lt"/>
                  <a:ea typeface="+mn-ea"/>
                  <a:cs typeface="+mn-ea"/>
                  <a:sym typeface="+mn-lt"/>
                </a:rPr>
                <a:t>细胞膜</a:t>
              </a:r>
              <a:endParaRPr lang="zh-CN" altLang="en-US" sz="675" dirty="0">
                <a:latin typeface="+mn-lt"/>
                <a:ea typeface="+mn-ea"/>
                <a:cs typeface="+mn-ea"/>
                <a:sym typeface="+mn-lt"/>
              </a:endParaRPr>
            </a:p>
          </p:txBody>
        </p:sp>
      </p:grpSp>
      <p:sp>
        <p:nvSpPr>
          <p:cNvPr id="8" name="TextBox 7">
            <a:extLst>
              <a:ext uri="{FF2B5EF4-FFF2-40B4-BE49-F238E27FC236}">
                <a16:creationId xmlns:a16="http://schemas.microsoft.com/office/drawing/2014/main" xmlns="" id="{1625EF8D-BCA6-485F-9EC1-88D8F34CD957}"/>
              </a:ext>
            </a:extLst>
          </p:cNvPr>
          <p:cNvSpPr txBox="1">
            <a:spLocks noChangeArrowheads="1"/>
          </p:cNvSpPr>
          <p:nvPr/>
        </p:nvSpPr>
        <p:spPr bwMode="auto">
          <a:xfrm>
            <a:off x="4964906" y="1838325"/>
            <a:ext cx="3783558" cy="1671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50000"/>
              </a:lnSpc>
              <a:buFont typeface="Arial" panose="020B0604020202020204" pitchFamily="34" charset="0"/>
              <a:buChar char="•"/>
              <a:defRPr/>
            </a:pPr>
            <a:r>
              <a:rPr lang="en-US" altLang="zh-CN" sz="1350" dirty="0">
                <a:latin typeface="+mn-lt"/>
                <a:ea typeface="+mn-ea"/>
                <a:cs typeface="+mn-ea"/>
                <a:sym typeface="+mn-lt"/>
              </a:rPr>
              <a:t> </a:t>
            </a:r>
            <a:r>
              <a:rPr lang="zh-CN" altLang="en-US" sz="1400" dirty="0">
                <a:latin typeface="Microsoft YaHei" panose="020B0503020204020204" pitchFamily="34" charset="-122"/>
                <a:ea typeface="Microsoft YaHei" panose="020B0503020204020204" pitchFamily="34" charset="-122"/>
                <a:cs typeface="+mn-ea"/>
                <a:sym typeface="+mn-lt"/>
              </a:rPr>
              <a:t>根据药物核心分子结构和作用于</a:t>
            </a:r>
            <a:r>
              <a:rPr lang="en-US" altLang="zh-CN" sz="1400" dirty="0">
                <a:latin typeface="Microsoft YaHei" panose="020B0503020204020204" pitchFamily="34" charset="-122"/>
                <a:ea typeface="Microsoft YaHei" panose="020B0503020204020204" pitchFamily="34" charset="-122"/>
                <a:cs typeface="+mn-ea"/>
                <a:sym typeface="+mn-lt"/>
              </a:rPr>
              <a:t>L</a:t>
            </a:r>
            <a:r>
              <a:rPr lang="zh-CN" altLang="en-US" sz="1400" dirty="0">
                <a:latin typeface="Microsoft YaHei" panose="020B0503020204020204" pitchFamily="34" charset="-122"/>
                <a:ea typeface="Microsoft YaHei" panose="020B0503020204020204" pitchFamily="34" charset="-122"/>
                <a:cs typeface="+mn-ea"/>
                <a:sym typeface="+mn-lt"/>
              </a:rPr>
              <a:t>型钙通道不同的亚单位，钙通道阻滞剂分为二氢吡啶类（如硝苯地平、氨氯地平，主要作用于血管）和非二氢吡啶类（如维拉帕米、地尔硫卓，主要作用于心脏）</a:t>
            </a:r>
            <a:endParaRPr lang="zh-CN" altLang="en-US" sz="1350" dirty="0">
              <a:latin typeface="Microsoft YaHei" panose="020B0503020204020204" pitchFamily="34" charset="-122"/>
              <a:ea typeface="Microsoft YaHei" panose="020B0503020204020204" pitchFamily="34" charset="-122"/>
              <a:cs typeface="+mn-ea"/>
              <a:sym typeface="+mn-lt"/>
            </a:endParaRPr>
          </a:p>
        </p:txBody>
      </p:sp>
      <p:pic>
        <p:nvPicPr>
          <p:cNvPr id="9" name="图片 405506">
            <a:extLst>
              <a:ext uri="{FF2B5EF4-FFF2-40B4-BE49-F238E27FC236}">
                <a16:creationId xmlns:a16="http://schemas.microsoft.com/office/drawing/2014/main" xmlns="" id="{39EB94B5-2BAD-4A71-A932-F92CB448B157}"/>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910263" y="3681413"/>
            <a:ext cx="620316" cy="1026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图片 405507">
            <a:extLst>
              <a:ext uri="{FF2B5EF4-FFF2-40B4-BE49-F238E27FC236}">
                <a16:creationId xmlns:a16="http://schemas.microsoft.com/office/drawing/2014/main" xmlns="" id="{CD346AAA-8A92-42D7-8E4A-EDA0BC2F4A1C}"/>
              </a:ext>
            </a:extLst>
          </p:cNvPr>
          <p:cNvPicPr>
            <a:picLocks noChangeAspect="1" noChangeArrowheads="1"/>
          </p:cNvPicPr>
          <p:nvPr/>
        </p:nvPicPr>
        <p:blipFill>
          <a:blip r:embed="rId4" cstate="print">
            <a:clrChange>
              <a:clrFrom>
                <a:srgbClr val="26276A"/>
              </a:clrFrom>
              <a:clrTo>
                <a:srgbClr val="26276A">
                  <a:alpha val="0"/>
                </a:srgbClr>
              </a:clrTo>
            </a:clrChange>
            <a:extLst>
              <a:ext uri="{28A0092B-C50C-407E-A947-70E740481C1C}">
                <a14:useLocalDpi xmlns:a14="http://schemas.microsoft.com/office/drawing/2010/main" val="0"/>
              </a:ext>
            </a:extLst>
          </a:blip>
          <a:srcRect/>
          <a:stretch>
            <a:fillRect/>
          </a:stretch>
        </p:blipFill>
        <p:spPr bwMode="auto">
          <a:xfrm>
            <a:off x="5910263" y="4891088"/>
            <a:ext cx="864394" cy="60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2">
            <a:extLst>
              <a:ext uri="{FF2B5EF4-FFF2-40B4-BE49-F238E27FC236}">
                <a16:creationId xmlns:a16="http://schemas.microsoft.com/office/drawing/2014/main" xmlns="" id="{9A00779E-B3C8-4224-B3E7-208FA66B6418}"/>
              </a:ext>
            </a:extLst>
          </p:cNvPr>
          <p:cNvSpPr txBox="1">
            <a:spLocks noChangeArrowheads="1"/>
          </p:cNvSpPr>
          <p:nvPr/>
        </p:nvSpPr>
        <p:spPr bwMode="auto">
          <a:xfrm>
            <a:off x="125016" y="1020367"/>
            <a:ext cx="2702719" cy="491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5602" tIns="37802" rIns="75602" bIns="37802">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buFont typeface="Arial" panose="020B0604020202020204" pitchFamily="34" charset="0"/>
              <a:buNone/>
              <a:defRPr/>
            </a:pPr>
            <a:r>
              <a:rPr lang="zh-CN" altLang="en-US" sz="2700" b="1" dirty="0">
                <a:solidFill>
                  <a:schemeClr val="bg1"/>
                </a:solidFill>
                <a:latin typeface="+mn-lt"/>
                <a:ea typeface="+mn-ea"/>
                <a:cs typeface="+mn-ea"/>
                <a:sym typeface="+mn-lt"/>
              </a:rPr>
              <a:t>药物治疗</a:t>
            </a:r>
            <a:r>
              <a:rPr lang="en-US" altLang="zh-CN" sz="2700" b="1" dirty="0">
                <a:solidFill>
                  <a:schemeClr val="bg1"/>
                </a:solidFill>
                <a:latin typeface="+mn-lt"/>
                <a:ea typeface="+mn-ea"/>
                <a:cs typeface="+mn-ea"/>
                <a:sym typeface="+mn-lt"/>
              </a:rPr>
              <a:t>—CCB</a:t>
            </a:r>
            <a:endParaRPr lang="zh-CN" altLang="en-US" sz="2700" b="1" dirty="0">
              <a:solidFill>
                <a:schemeClr val="bg1"/>
              </a:solidFill>
              <a:latin typeface="+mn-lt"/>
              <a:ea typeface="+mn-ea"/>
              <a:cs typeface="+mn-ea"/>
              <a:sym typeface="+mn-lt"/>
            </a:endParaRPr>
          </a:p>
        </p:txBody>
      </p:sp>
      <p:sp>
        <p:nvSpPr>
          <p:cNvPr id="13" name="矩形 12">
            <a:extLst>
              <a:ext uri="{FF2B5EF4-FFF2-40B4-BE49-F238E27FC236}">
                <a16:creationId xmlns:a16="http://schemas.microsoft.com/office/drawing/2014/main" xmlns="" id="{A600C002-4E42-4C0E-ADE5-4D5E7B31E915}"/>
              </a:ext>
            </a:extLst>
          </p:cNvPr>
          <p:cNvSpPr/>
          <p:nvPr/>
        </p:nvSpPr>
        <p:spPr>
          <a:xfrm>
            <a:off x="553065" y="1804988"/>
            <a:ext cx="3671274" cy="1617430"/>
          </a:xfrm>
          <a:prstGeom prst="rect">
            <a:avLst/>
          </a:prstGeom>
        </p:spPr>
        <p:txBody>
          <a:bodyPr wrap="square">
            <a:spAutoFit/>
          </a:bodyPr>
          <a:lstStyle/>
          <a:p>
            <a:pPr>
              <a:lnSpc>
                <a:spcPct val="250000"/>
              </a:lnSpc>
              <a:buFont typeface="Arial" panose="020B0604020202020204" pitchFamily="34" charset="0"/>
              <a:buChar char="•"/>
              <a:defRPr/>
            </a:pPr>
            <a:r>
              <a:rPr lang="zh-CN" altLang="en-US" sz="1350" dirty="0">
                <a:solidFill>
                  <a:srgbClr val="0D3E81"/>
                </a:solidFill>
                <a:cs typeface="+mn-ea"/>
                <a:sym typeface="+mn-lt"/>
              </a:rPr>
              <a:t> </a:t>
            </a:r>
            <a:r>
              <a:rPr lang="zh-CN" altLang="en-US" sz="1400" dirty="0">
                <a:solidFill>
                  <a:srgbClr val="0D3E81"/>
                </a:solidFill>
                <a:latin typeface="Microsoft YaHei" panose="020B0503020204020204" pitchFamily="34" charset="-122"/>
                <a:ea typeface="Microsoft YaHei" panose="020B0503020204020204" pitchFamily="34" charset="-122"/>
                <a:cs typeface="+mn-ea"/>
                <a:sym typeface="+mn-lt"/>
              </a:rPr>
              <a:t>降压机制</a:t>
            </a:r>
            <a:r>
              <a:rPr lang="zh-CN" altLang="en-US" sz="1400" dirty="0">
                <a:latin typeface="Microsoft YaHei" panose="020B0503020204020204" pitchFamily="34" charset="-122"/>
                <a:ea typeface="Microsoft YaHei" panose="020B0503020204020204" pitchFamily="34" charset="-122"/>
                <a:cs typeface="+mn-ea"/>
                <a:sym typeface="+mn-lt"/>
              </a:rPr>
              <a:t>：主要通过阻滞电压依赖</a:t>
            </a:r>
            <a:r>
              <a:rPr lang="en-US" altLang="zh-CN" sz="1400" dirty="0">
                <a:latin typeface="Microsoft YaHei" panose="020B0503020204020204" pitchFamily="34" charset="-122"/>
                <a:ea typeface="Microsoft YaHei" panose="020B0503020204020204" pitchFamily="34" charset="-122"/>
                <a:cs typeface="+mn-ea"/>
                <a:sym typeface="+mn-lt"/>
              </a:rPr>
              <a:t>L</a:t>
            </a:r>
            <a:r>
              <a:rPr lang="zh-CN" altLang="en-US" sz="1400" dirty="0">
                <a:latin typeface="Microsoft YaHei" panose="020B0503020204020204" pitchFamily="34" charset="-122"/>
                <a:ea typeface="Microsoft YaHei" panose="020B0503020204020204" pitchFamily="34" charset="-122"/>
                <a:cs typeface="+mn-ea"/>
                <a:sym typeface="+mn-lt"/>
              </a:rPr>
              <a:t>型通道减少细胞外钙离子进入平滑肌细胞内，减弱兴奋</a:t>
            </a:r>
            <a:r>
              <a:rPr lang="en-US" altLang="zh-CN" sz="1400" dirty="0">
                <a:latin typeface="Microsoft YaHei" panose="020B0503020204020204" pitchFamily="34" charset="-122"/>
                <a:ea typeface="Microsoft YaHei" panose="020B0503020204020204" pitchFamily="34" charset="-122"/>
                <a:cs typeface="+mn-ea"/>
                <a:sym typeface="+mn-lt"/>
              </a:rPr>
              <a:t>-</a:t>
            </a:r>
            <a:r>
              <a:rPr lang="zh-CN" altLang="en-US" sz="1400" dirty="0">
                <a:latin typeface="Microsoft YaHei" panose="020B0503020204020204" pitchFamily="34" charset="-122"/>
                <a:ea typeface="Microsoft YaHei" panose="020B0503020204020204" pitchFamily="34" charset="-122"/>
                <a:cs typeface="+mn-ea"/>
                <a:sym typeface="+mn-lt"/>
              </a:rPr>
              <a:t>收缩偶联，降低阻力血管的收缩反应</a:t>
            </a:r>
            <a:r>
              <a:rPr lang="zh-CN" altLang="en-US" sz="1350" dirty="0">
                <a:cs typeface="+mn-ea"/>
                <a:sym typeface="+mn-lt"/>
              </a:rPr>
              <a:t>。</a:t>
            </a:r>
            <a:endParaRPr lang="en-US" altLang="zh-CN" sz="1350" dirty="0">
              <a:cs typeface="+mn-ea"/>
              <a:sym typeface="+mn-lt"/>
            </a:endParaRPr>
          </a:p>
        </p:txBody>
      </p:sp>
      <p:cxnSp>
        <p:nvCxnSpPr>
          <p:cNvPr id="14" name="直接连接符 13">
            <a:extLst>
              <a:ext uri="{FF2B5EF4-FFF2-40B4-BE49-F238E27FC236}">
                <a16:creationId xmlns:a16="http://schemas.microsoft.com/office/drawing/2014/main" xmlns="" id="{6F77BFA0-CCB5-46F5-A924-7FFD1349E0E9}"/>
              </a:ext>
            </a:extLst>
          </p:cNvPr>
          <p:cNvCxnSpPr/>
          <p:nvPr/>
        </p:nvCxnSpPr>
        <p:spPr bwMode="auto">
          <a:xfrm>
            <a:off x="4594622" y="1975248"/>
            <a:ext cx="0" cy="1453753"/>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cxnSp>
        <p:nvCxnSpPr>
          <p:cNvPr id="15" name="直接连接符 14">
            <a:extLst>
              <a:ext uri="{FF2B5EF4-FFF2-40B4-BE49-F238E27FC236}">
                <a16:creationId xmlns:a16="http://schemas.microsoft.com/office/drawing/2014/main" xmlns="" id="{48A7299C-8B03-4FE9-92BA-6E65106710BC}"/>
              </a:ext>
            </a:extLst>
          </p:cNvPr>
          <p:cNvCxnSpPr/>
          <p:nvPr/>
        </p:nvCxnSpPr>
        <p:spPr bwMode="auto">
          <a:xfrm>
            <a:off x="4780360" y="4306491"/>
            <a:ext cx="759619" cy="0"/>
          </a:xfrm>
          <a:prstGeom prst="line">
            <a:avLst/>
          </a:prstGeom>
          <a:solidFill>
            <a:schemeClr val="accent1"/>
          </a:solidFill>
          <a:ln w="12700" cap="flat" cmpd="sng" algn="ctr">
            <a:solidFill>
              <a:schemeClr val="bg1">
                <a:lumMod val="50000"/>
              </a:schemeClr>
            </a:solidFill>
            <a:prstDash val="solid"/>
            <a:round/>
            <a:headEnd type="none" w="med" len="med"/>
            <a:tailEnd type="oval" w="med" len="med"/>
          </a:ln>
          <a:effectLst/>
        </p:spPr>
      </p:cxnSp>
      <p:cxnSp>
        <p:nvCxnSpPr>
          <p:cNvPr id="16" name="直接连接符 15">
            <a:extLst>
              <a:ext uri="{FF2B5EF4-FFF2-40B4-BE49-F238E27FC236}">
                <a16:creationId xmlns:a16="http://schemas.microsoft.com/office/drawing/2014/main" xmlns="" id="{CA2BB02E-C7A1-4E2D-A6AA-474A468C3F69}"/>
              </a:ext>
            </a:extLst>
          </p:cNvPr>
          <p:cNvCxnSpPr/>
          <p:nvPr/>
        </p:nvCxnSpPr>
        <p:spPr bwMode="auto">
          <a:xfrm>
            <a:off x="4780360" y="5117306"/>
            <a:ext cx="759619" cy="0"/>
          </a:xfrm>
          <a:prstGeom prst="line">
            <a:avLst/>
          </a:prstGeom>
          <a:solidFill>
            <a:schemeClr val="accent1"/>
          </a:solidFill>
          <a:ln w="12700" cap="flat" cmpd="sng" algn="ctr">
            <a:solidFill>
              <a:schemeClr val="bg1">
                <a:lumMod val="50000"/>
              </a:schemeClr>
            </a:solidFill>
            <a:prstDash val="solid"/>
            <a:round/>
            <a:headEnd type="none" w="med" len="med"/>
            <a:tailEnd type="oval" w="med" len="med"/>
          </a:ln>
          <a:effectLst/>
        </p:spPr>
      </p:cxnSp>
      <p:sp>
        <p:nvSpPr>
          <p:cNvPr id="19" name="矩形 18">
            <a:extLst>
              <a:ext uri="{FF2B5EF4-FFF2-40B4-BE49-F238E27FC236}">
                <a16:creationId xmlns:a16="http://schemas.microsoft.com/office/drawing/2014/main" xmlns="" id="{57B4CDA6-17A3-454B-B56F-E4F796278AC1}"/>
              </a:ext>
            </a:extLst>
          </p:cNvPr>
          <p:cNvSpPr/>
          <p:nvPr/>
        </p:nvSpPr>
        <p:spPr>
          <a:xfrm>
            <a:off x="0" y="0"/>
            <a:ext cx="9144000" cy="836712"/>
          </a:xfrm>
          <a:prstGeom prst="rect">
            <a:avLst/>
          </a:prstGeom>
          <a:solidFill>
            <a:srgbClr val="33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latin typeface="微软雅黑" pitchFamily="34" charset="-122"/>
                <a:ea typeface="微软雅黑" pitchFamily="34" charset="-122"/>
              </a:rPr>
              <a:t>钙通道阻滞剂</a:t>
            </a:r>
          </a:p>
        </p:txBody>
      </p:sp>
    </p:spTree>
    <p:extLst>
      <p:ext uri="{BB962C8B-B14F-4D97-AF65-F5344CB8AC3E}">
        <p14:creationId xmlns:p14="http://schemas.microsoft.com/office/powerpoint/2010/main" val="28304870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40">
            <a:extLst>
              <a:ext uri="{FF2B5EF4-FFF2-40B4-BE49-F238E27FC236}">
                <a16:creationId xmlns:a16="http://schemas.microsoft.com/office/drawing/2014/main" xmlns="" id="{8CBEEB02-7387-4E5F-A9B2-1464D7F4FA7D}"/>
              </a:ext>
            </a:extLst>
          </p:cNvPr>
          <p:cNvSpPr txBox="1">
            <a:spLocks noChangeArrowheads="1"/>
          </p:cNvSpPr>
          <p:nvPr/>
        </p:nvSpPr>
        <p:spPr bwMode="auto">
          <a:xfrm>
            <a:off x="539552" y="1778893"/>
            <a:ext cx="8064896" cy="4923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285750" indent="-285750">
              <a:lnSpc>
                <a:spcPct val="200000"/>
              </a:lnSpc>
              <a:buFont typeface="Arial" panose="020B0604020202020204" pitchFamily="34" charset="0"/>
              <a:buChar char="•"/>
              <a:defRPr/>
            </a:pPr>
            <a:r>
              <a:rPr lang="zh-CN" altLang="en-US" sz="2000" dirty="0">
                <a:latin typeface="Microsoft YaHei" panose="020B0503020204020204" pitchFamily="34" charset="-122"/>
                <a:ea typeface="Microsoft YaHei" panose="020B0503020204020204" pitchFamily="34" charset="-122"/>
                <a:cs typeface="+mn-ea"/>
                <a:sym typeface="+mn-lt"/>
              </a:rPr>
              <a:t>尤其适用于老年高血压、单纯收缩期高血压、伴稳定性心绞痛的、冠状动脉或颈动脉粥样硬化患者</a:t>
            </a:r>
            <a:endParaRPr lang="en-US" altLang="zh-CN" sz="2000" dirty="0">
              <a:latin typeface="Microsoft YaHei" panose="020B0503020204020204" pitchFamily="34" charset="-122"/>
              <a:ea typeface="Microsoft YaHei" panose="020B0503020204020204" pitchFamily="34" charset="-122"/>
              <a:cs typeface="+mn-ea"/>
              <a:sym typeface="+mn-lt"/>
            </a:endParaRPr>
          </a:p>
          <a:p>
            <a:pPr marL="285750" indent="-285750">
              <a:lnSpc>
                <a:spcPct val="200000"/>
              </a:lnSpc>
              <a:buFont typeface="Arial" panose="020B0604020202020204" pitchFamily="34" charset="0"/>
              <a:buChar char="•"/>
              <a:defRPr/>
            </a:pPr>
            <a:r>
              <a:rPr lang="zh-CN" altLang="en-US" sz="2000" dirty="0">
                <a:latin typeface="Microsoft YaHei" panose="020B0503020204020204" pitchFamily="34" charset="-122"/>
                <a:ea typeface="Microsoft YaHei" panose="020B0503020204020204" pitchFamily="34" charset="-122"/>
                <a:cs typeface="+mn-ea"/>
                <a:sym typeface="+mn-lt"/>
              </a:rPr>
              <a:t>疗效强，无绝对禁忌症，但心动过速与心力衰竭患者应慎用。对糖脂代谢无影响。</a:t>
            </a:r>
          </a:p>
          <a:p>
            <a:pPr marL="285750" indent="-285750">
              <a:lnSpc>
                <a:spcPct val="200000"/>
              </a:lnSpc>
              <a:buFont typeface="Arial" panose="020B0604020202020204" pitchFamily="34" charset="0"/>
              <a:buChar char="•"/>
              <a:defRPr/>
            </a:pPr>
            <a:r>
              <a:rPr lang="zh-CN" altLang="en-US" sz="2000" dirty="0">
                <a:latin typeface="Microsoft YaHei" panose="020B0503020204020204" pitchFamily="34" charset="-122"/>
                <a:ea typeface="Microsoft YaHei" panose="020B0503020204020204" pitchFamily="34" charset="-122"/>
                <a:cs typeface="+mn-ea"/>
                <a:sym typeface="+mn-lt"/>
              </a:rPr>
              <a:t>常见不良反应：心跳加快、面部潮红、踝部水肿、牙龈增生等</a:t>
            </a:r>
          </a:p>
          <a:p>
            <a:pPr marL="285750" indent="-285750">
              <a:lnSpc>
                <a:spcPct val="200000"/>
              </a:lnSpc>
              <a:buFont typeface="Arial" panose="020B0604020202020204" pitchFamily="34" charset="0"/>
              <a:buChar char="•"/>
              <a:defRPr/>
            </a:pPr>
            <a:endParaRPr lang="en-US" altLang="zh-CN" sz="2000" dirty="0">
              <a:latin typeface="Microsoft YaHei" panose="020B0503020204020204" pitchFamily="34" charset="-122"/>
              <a:ea typeface="Microsoft YaHei" panose="020B0503020204020204" pitchFamily="34" charset="-122"/>
              <a:cs typeface="+mn-ea"/>
              <a:sym typeface="+mn-lt"/>
            </a:endParaRPr>
          </a:p>
          <a:p>
            <a:pPr marL="285750" indent="-285750">
              <a:lnSpc>
                <a:spcPct val="200000"/>
              </a:lnSpc>
              <a:buFont typeface="Arial" panose="020B0604020202020204" pitchFamily="34" charset="0"/>
              <a:buChar char="•"/>
              <a:defRPr/>
            </a:pPr>
            <a:endParaRPr lang="en-US" altLang="zh-CN" sz="2000" dirty="0">
              <a:latin typeface="Microsoft YaHei" panose="020B0503020204020204" pitchFamily="34" charset="-122"/>
              <a:ea typeface="Microsoft YaHei" panose="020B0503020204020204" pitchFamily="34" charset="-122"/>
              <a:cs typeface="+mn-ea"/>
              <a:sym typeface="+mn-lt"/>
            </a:endParaRPr>
          </a:p>
          <a:p>
            <a:pPr marL="285750" indent="-285750">
              <a:lnSpc>
                <a:spcPct val="200000"/>
              </a:lnSpc>
              <a:buFont typeface="Arial" panose="020B0604020202020204" pitchFamily="34" charset="0"/>
              <a:buChar char="•"/>
              <a:defRPr/>
            </a:pPr>
            <a:endParaRPr lang="zh-CN" altLang="en-US" sz="2000" dirty="0">
              <a:latin typeface="Microsoft YaHei" panose="020B0503020204020204" pitchFamily="34" charset="-122"/>
              <a:ea typeface="Microsoft YaHei" panose="020B0503020204020204" pitchFamily="34" charset="-122"/>
              <a:cs typeface="+mn-ea"/>
              <a:sym typeface="+mn-lt"/>
            </a:endParaRPr>
          </a:p>
        </p:txBody>
      </p:sp>
      <p:sp>
        <p:nvSpPr>
          <p:cNvPr id="17" name="矩形 16">
            <a:extLst>
              <a:ext uri="{FF2B5EF4-FFF2-40B4-BE49-F238E27FC236}">
                <a16:creationId xmlns:a16="http://schemas.microsoft.com/office/drawing/2014/main" xmlns="" id="{ADD6C417-4F83-B146-ADB1-AA928DFDD648}"/>
              </a:ext>
            </a:extLst>
          </p:cNvPr>
          <p:cNvSpPr/>
          <p:nvPr/>
        </p:nvSpPr>
        <p:spPr>
          <a:xfrm>
            <a:off x="0" y="0"/>
            <a:ext cx="9144000" cy="836712"/>
          </a:xfrm>
          <a:prstGeom prst="rect">
            <a:avLst/>
          </a:prstGeom>
          <a:solidFill>
            <a:srgbClr val="33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latin typeface="微软雅黑" pitchFamily="34" charset="-122"/>
                <a:ea typeface="微软雅黑" pitchFamily="34" charset="-122"/>
              </a:rPr>
              <a:t>二氢吡啶类钙通道阻滞剂</a:t>
            </a:r>
          </a:p>
        </p:txBody>
      </p:sp>
    </p:spTree>
    <p:extLst>
      <p:ext uri="{BB962C8B-B14F-4D97-AF65-F5344CB8AC3E}">
        <p14:creationId xmlns:p14="http://schemas.microsoft.com/office/powerpoint/2010/main" val="27140568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9">
            <a:extLst>
              <a:ext uri="{FF2B5EF4-FFF2-40B4-BE49-F238E27FC236}">
                <a16:creationId xmlns:a16="http://schemas.microsoft.com/office/drawing/2014/main" xmlns="" id="{7E4E1028-4CED-4D4D-8EE7-E945A8A61568}"/>
              </a:ext>
            </a:extLst>
          </p:cNvPr>
          <p:cNvSpPr txBox="1">
            <a:spLocks noChangeArrowheads="1"/>
          </p:cNvSpPr>
          <p:nvPr/>
        </p:nvSpPr>
        <p:spPr bwMode="auto">
          <a:xfrm>
            <a:off x="683568" y="1755031"/>
            <a:ext cx="8136904" cy="2631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285750" indent="-285750">
              <a:lnSpc>
                <a:spcPct val="200000"/>
              </a:lnSpc>
              <a:buFont typeface="Arial" panose="020B0604020202020204" pitchFamily="34" charset="0"/>
              <a:buChar char="•"/>
              <a:defRPr/>
            </a:pPr>
            <a:r>
              <a:rPr lang="zh-CN" altLang="en-US" sz="2000" dirty="0">
                <a:latin typeface="Microsoft YaHei" panose="020B0503020204020204" pitchFamily="34" charset="-122"/>
                <a:ea typeface="Microsoft YaHei" panose="020B0503020204020204" pitchFamily="34" charset="-122"/>
                <a:cs typeface="+mn-ea"/>
                <a:sym typeface="+mn-lt"/>
              </a:rPr>
              <a:t>更适用于高血压合并心绞痛、室上性心功过速患者</a:t>
            </a:r>
            <a:endParaRPr lang="en-US" altLang="zh-CN" sz="2000" dirty="0">
              <a:latin typeface="Microsoft YaHei" panose="020B0503020204020204" pitchFamily="34" charset="-122"/>
              <a:ea typeface="Microsoft YaHei" panose="020B0503020204020204" pitchFamily="34" charset="-122"/>
              <a:cs typeface="+mn-ea"/>
              <a:sym typeface="+mn-lt"/>
            </a:endParaRPr>
          </a:p>
          <a:p>
            <a:pPr marL="285750" indent="-285750">
              <a:lnSpc>
                <a:spcPct val="200000"/>
              </a:lnSpc>
              <a:buFont typeface="Arial" panose="020B0604020202020204" pitchFamily="34" charset="0"/>
              <a:buChar char="•"/>
              <a:defRPr/>
            </a:pPr>
            <a:r>
              <a:rPr lang="zh-CN" altLang="en-US" sz="2000" dirty="0">
                <a:latin typeface="Microsoft YaHei" panose="020B0503020204020204" pitchFamily="34" charset="-122"/>
                <a:ea typeface="Microsoft YaHei" panose="020B0503020204020204" pitchFamily="34" charset="-122"/>
                <a:cs typeface="+mn-ea"/>
                <a:sym typeface="+mn-lt"/>
              </a:rPr>
              <a:t>禁用于二至三度房室传导阻滞、心力衰竭患者</a:t>
            </a:r>
            <a:endParaRPr lang="en-US" altLang="zh-CN" sz="2000" dirty="0">
              <a:latin typeface="Microsoft YaHei" panose="020B0503020204020204" pitchFamily="34" charset="-122"/>
              <a:ea typeface="Microsoft YaHei" panose="020B0503020204020204" pitchFamily="34" charset="-122"/>
              <a:cs typeface="+mn-ea"/>
              <a:sym typeface="+mn-lt"/>
            </a:endParaRPr>
          </a:p>
          <a:p>
            <a:pPr marL="285750" indent="-285750">
              <a:lnSpc>
                <a:spcPct val="200000"/>
              </a:lnSpc>
              <a:buFont typeface="Arial" panose="020B0604020202020204" pitchFamily="34" charset="0"/>
              <a:buChar char="•"/>
              <a:defRPr/>
            </a:pPr>
            <a:r>
              <a:rPr lang="zh-CN" altLang="en-US" sz="2000" dirty="0">
                <a:latin typeface="Microsoft YaHei" panose="020B0503020204020204" pitchFamily="34" charset="-122"/>
                <a:ea typeface="Microsoft YaHei" panose="020B0503020204020204" pitchFamily="34" charset="-122"/>
                <a:cs typeface="+mn-ea"/>
                <a:sym typeface="+mn-lt"/>
              </a:rPr>
              <a:t>不良反应：抑制心脏收缩功能和传导功能，牙龈增生</a:t>
            </a:r>
            <a:endParaRPr lang="en-US" altLang="zh-CN" sz="2000" dirty="0">
              <a:latin typeface="Microsoft YaHei" panose="020B0503020204020204" pitchFamily="34" charset="-122"/>
              <a:ea typeface="Microsoft YaHei" panose="020B0503020204020204" pitchFamily="34" charset="-122"/>
              <a:cs typeface="+mn-ea"/>
              <a:sym typeface="+mn-lt"/>
            </a:endParaRPr>
          </a:p>
          <a:p>
            <a:pPr marL="285750" indent="-285750">
              <a:lnSpc>
                <a:spcPct val="150000"/>
              </a:lnSpc>
              <a:buFont typeface="Arial" panose="020B0604020202020204" pitchFamily="34" charset="0"/>
              <a:buChar char="•"/>
              <a:defRPr/>
            </a:pPr>
            <a:endParaRPr lang="en-US" altLang="zh-CN" sz="2000" dirty="0">
              <a:latin typeface="Microsoft YaHei" panose="020B0503020204020204" pitchFamily="34" charset="-122"/>
              <a:ea typeface="Microsoft YaHei" panose="020B0503020204020204" pitchFamily="34" charset="-122"/>
              <a:cs typeface="+mn-ea"/>
              <a:sym typeface="+mn-lt"/>
            </a:endParaRPr>
          </a:p>
          <a:p>
            <a:pPr marL="285750" indent="-285750">
              <a:buFont typeface="Arial" panose="020B0604020202020204" pitchFamily="34" charset="0"/>
              <a:buChar char="•"/>
              <a:defRPr/>
            </a:pPr>
            <a:endParaRPr lang="zh-CN" altLang="en-US" sz="1500" dirty="0">
              <a:latin typeface="+mn-lt"/>
              <a:ea typeface="+mn-ea"/>
              <a:cs typeface="+mn-ea"/>
              <a:sym typeface="+mn-lt"/>
            </a:endParaRPr>
          </a:p>
        </p:txBody>
      </p:sp>
      <p:sp>
        <p:nvSpPr>
          <p:cNvPr id="16" name="cardiology_201748">
            <a:extLst>
              <a:ext uri="{FF2B5EF4-FFF2-40B4-BE49-F238E27FC236}">
                <a16:creationId xmlns:a16="http://schemas.microsoft.com/office/drawing/2014/main" xmlns="" id="{83D6E157-2B27-4362-8BD8-4D327461E173}"/>
              </a:ext>
            </a:extLst>
          </p:cNvPr>
          <p:cNvSpPr>
            <a:spLocks noChangeAspect="1"/>
          </p:cNvSpPr>
          <p:nvPr/>
        </p:nvSpPr>
        <p:spPr bwMode="auto">
          <a:xfrm>
            <a:off x="1726944" y="3661173"/>
            <a:ext cx="359569" cy="348853"/>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605310" h="586963">
                <a:moveTo>
                  <a:pt x="285774" y="167875"/>
                </a:moveTo>
                <a:lnTo>
                  <a:pt x="319464" y="167875"/>
                </a:lnTo>
                <a:lnTo>
                  <a:pt x="319464" y="251786"/>
                </a:lnTo>
                <a:lnTo>
                  <a:pt x="403492" y="251786"/>
                </a:lnTo>
                <a:lnTo>
                  <a:pt x="403492" y="285330"/>
                </a:lnTo>
                <a:lnTo>
                  <a:pt x="319464" y="285330"/>
                </a:lnTo>
                <a:lnTo>
                  <a:pt x="319464" y="369339"/>
                </a:lnTo>
                <a:lnTo>
                  <a:pt x="285774" y="369339"/>
                </a:lnTo>
                <a:lnTo>
                  <a:pt x="285774" y="285330"/>
                </a:lnTo>
                <a:lnTo>
                  <a:pt x="201746" y="285330"/>
                </a:lnTo>
                <a:lnTo>
                  <a:pt x="201746" y="251786"/>
                </a:lnTo>
                <a:lnTo>
                  <a:pt x="285774" y="251786"/>
                </a:lnTo>
                <a:close/>
                <a:moveTo>
                  <a:pt x="201770" y="50356"/>
                </a:moveTo>
                <a:cubicBezTo>
                  <a:pt x="118323" y="50356"/>
                  <a:pt x="50443" y="118120"/>
                  <a:pt x="50443" y="201424"/>
                </a:cubicBezTo>
                <a:cubicBezTo>
                  <a:pt x="50443" y="241749"/>
                  <a:pt x="66206" y="279712"/>
                  <a:pt x="94777" y="308234"/>
                </a:cubicBezTo>
                <a:lnTo>
                  <a:pt x="302655" y="515756"/>
                </a:lnTo>
                <a:lnTo>
                  <a:pt x="510533" y="308234"/>
                </a:lnTo>
                <a:cubicBezTo>
                  <a:pt x="539104" y="279712"/>
                  <a:pt x="554868" y="241749"/>
                  <a:pt x="554868" y="201424"/>
                </a:cubicBezTo>
                <a:cubicBezTo>
                  <a:pt x="554868" y="118120"/>
                  <a:pt x="486987" y="50356"/>
                  <a:pt x="403540" y="50356"/>
                </a:cubicBezTo>
                <a:cubicBezTo>
                  <a:pt x="377038" y="50356"/>
                  <a:pt x="350832" y="57339"/>
                  <a:pt x="327876" y="70617"/>
                </a:cubicBezTo>
                <a:lnTo>
                  <a:pt x="302655" y="85173"/>
                </a:lnTo>
                <a:lnTo>
                  <a:pt x="277434" y="70617"/>
                </a:lnTo>
                <a:cubicBezTo>
                  <a:pt x="254478" y="57339"/>
                  <a:pt x="228272" y="50356"/>
                  <a:pt x="201770" y="50356"/>
                </a:cubicBezTo>
                <a:close/>
                <a:moveTo>
                  <a:pt x="201770" y="0"/>
                </a:moveTo>
                <a:cubicBezTo>
                  <a:pt x="238518" y="0"/>
                  <a:pt x="273000" y="9835"/>
                  <a:pt x="302655" y="26948"/>
                </a:cubicBezTo>
                <a:cubicBezTo>
                  <a:pt x="332310" y="9835"/>
                  <a:pt x="366792" y="0"/>
                  <a:pt x="403540" y="0"/>
                </a:cubicBezTo>
                <a:cubicBezTo>
                  <a:pt x="514967" y="0"/>
                  <a:pt x="605310" y="90189"/>
                  <a:pt x="605310" y="201424"/>
                </a:cubicBezTo>
                <a:cubicBezTo>
                  <a:pt x="605310" y="256993"/>
                  <a:pt x="582749" y="307349"/>
                  <a:pt x="546198" y="343838"/>
                </a:cubicBezTo>
                <a:lnTo>
                  <a:pt x="302655" y="586963"/>
                </a:lnTo>
                <a:lnTo>
                  <a:pt x="59112" y="343838"/>
                </a:lnTo>
                <a:cubicBezTo>
                  <a:pt x="22561" y="307349"/>
                  <a:pt x="0" y="256993"/>
                  <a:pt x="0" y="201424"/>
                </a:cubicBezTo>
                <a:cubicBezTo>
                  <a:pt x="0" y="90189"/>
                  <a:pt x="90343" y="0"/>
                  <a:pt x="201770" y="0"/>
                </a:cubicBezTo>
                <a:close/>
              </a:path>
            </a:pathLst>
          </a:custGeom>
          <a:solidFill>
            <a:schemeClr val="bg1"/>
          </a:solidFill>
          <a:ln>
            <a:noFill/>
          </a:ln>
        </p:spPr>
        <p:txBody>
          <a:bodyPr/>
          <a:lstStyle/>
          <a:p>
            <a:pPr>
              <a:buFont typeface="Arial" panose="020B0604020202020204" pitchFamily="34" charset="0"/>
              <a:buNone/>
              <a:defRPr/>
            </a:pPr>
            <a:endParaRPr lang="zh-CN" altLang="en-US" sz="1350">
              <a:solidFill>
                <a:schemeClr val="bg1"/>
              </a:solidFill>
              <a:cs typeface="+mn-ea"/>
              <a:sym typeface="+mn-lt"/>
            </a:endParaRPr>
          </a:p>
        </p:txBody>
      </p:sp>
      <p:sp>
        <p:nvSpPr>
          <p:cNvPr id="17" name="tooth_288274">
            <a:extLst>
              <a:ext uri="{FF2B5EF4-FFF2-40B4-BE49-F238E27FC236}">
                <a16:creationId xmlns:a16="http://schemas.microsoft.com/office/drawing/2014/main" xmlns="" id="{3E29D931-EDC8-4FC0-BD40-C1689DD0DCB8}"/>
              </a:ext>
            </a:extLst>
          </p:cNvPr>
          <p:cNvSpPr>
            <a:spLocks noChangeAspect="1"/>
          </p:cNvSpPr>
          <p:nvPr/>
        </p:nvSpPr>
        <p:spPr bwMode="auto">
          <a:xfrm>
            <a:off x="7171968" y="4138612"/>
            <a:ext cx="291704" cy="367904"/>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81044" h="606722">
                <a:moveTo>
                  <a:pt x="164547" y="50595"/>
                </a:moveTo>
                <a:cubicBezTo>
                  <a:pt x="171580" y="50595"/>
                  <a:pt x="177189" y="56283"/>
                  <a:pt x="177189" y="63216"/>
                </a:cubicBezTo>
                <a:cubicBezTo>
                  <a:pt x="177189" y="70237"/>
                  <a:pt x="171580" y="75836"/>
                  <a:pt x="164547" y="75836"/>
                </a:cubicBezTo>
                <a:cubicBezTo>
                  <a:pt x="140867" y="75836"/>
                  <a:pt x="118610" y="85079"/>
                  <a:pt x="101874" y="101788"/>
                </a:cubicBezTo>
                <a:cubicBezTo>
                  <a:pt x="85137" y="118497"/>
                  <a:pt x="75878" y="140716"/>
                  <a:pt x="75878" y="164357"/>
                </a:cubicBezTo>
                <a:cubicBezTo>
                  <a:pt x="75878" y="171379"/>
                  <a:pt x="70270" y="176978"/>
                  <a:pt x="63237" y="176978"/>
                </a:cubicBezTo>
                <a:cubicBezTo>
                  <a:pt x="56293" y="176978"/>
                  <a:pt x="50595" y="171290"/>
                  <a:pt x="50595" y="164357"/>
                </a:cubicBezTo>
                <a:cubicBezTo>
                  <a:pt x="50595" y="101521"/>
                  <a:pt x="101607" y="50595"/>
                  <a:pt x="164547" y="50595"/>
                </a:cubicBezTo>
                <a:close/>
                <a:moveTo>
                  <a:pt x="164561" y="25239"/>
                </a:moveTo>
                <a:cubicBezTo>
                  <a:pt x="127359" y="25239"/>
                  <a:pt x="92382" y="39725"/>
                  <a:pt x="66127" y="66031"/>
                </a:cubicBezTo>
                <a:cubicBezTo>
                  <a:pt x="39783" y="92248"/>
                  <a:pt x="25365" y="127174"/>
                  <a:pt x="25365" y="164322"/>
                </a:cubicBezTo>
                <a:cubicBezTo>
                  <a:pt x="25365" y="184940"/>
                  <a:pt x="29726" y="204759"/>
                  <a:pt x="38448" y="223333"/>
                </a:cubicBezTo>
                <a:lnTo>
                  <a:pt x="38537" y="223422"/>
                </a:lnTo>
                <a:lnTo>
                  <a:pt x="88110" y="330689"/>
                </a:lnTo>
                <a:lnTo>
                  <a:pt x="92204" y="339487"/>
                </a:lnTo>
                <a:lnTo>
                  <a:pt x="89267" y="348818"/>
                </a:lnTo>
                <a:cubicBezTo>
                  <a:pt x="86775" y="356639"/>
                  <a:pt x="85173" y="394498"/>
                  <a:pt x="92560" y="446488"/>
                </a:cubicBezTo>
                <a:cubicBezTo>
                  <a:pt x="100214" y="500255"/>
                  <a:pt x="114098" y="543979"/>
                  <a:pt x="130741" y="566463"/>
                </a:cubicBezTo>
                <a:cubicBezTo>
                  <a:pt x="134924" y="572240"/>
                  <a:pt x="139196" y="576328"/>
                  <a:pt x="143201" y="578816"/>
                </a:cubicBezTo>
                <a:cubicBezTo>
                  <a:pt x="145515" y="574018"/>
                  <a:pt x="148630" y="566463"/>
                  <a:pt x="152902" y="554555"/>
                </a:cubicBezTo>
                <a:cubicBezTo>
                  <a:pt x="159132" y="536692"/>
                  <a:pt x="165896" y="514296"/>
                  <a:pt x="172393" y="492701"/>
                </a:cubicBezTo>
                <a:cubicBezTo>
                  <a:pt x="199983" y="401519"/>
                  <a:pt x="210930" y="369970"/>
                  <a:pt x="240300" y="369703"/>
                </a:cubicBezTo>
                <a:lnTo>
                  <a:pt x="240388" y="369703"/>
                </a:lnTo>
                <a:lnTo>
                  <a:pt x="240566" y="369703"/>
                </a:lnTo>
                <a:cubicBezTo>
                  <a:pt x="270025" y="369703"/>
                  <a:pt x="281061" y="401341"/>
                  <a:pt x="308651" y="492789"/>
                </a:cubicBezTo>
                <a:cubicBezTo>
                  <a:pt x="315148" y="514385"/>
                  <a:pt x="321823" y="536692"/>
                  <a:pt x="328142" y="554555"/>
                </a:cubicBezTo>
                <a:cubicBezTo>
                  <a:pt x="332325" y="566463"/>
                  <a:pt x="335529" y="574018"/>
                  <a:pt x="337754" y="578816"/>
                </a:cubicBezTo>
                <a:cubicBezTo>
                  <a:pt x="341848" y="576328"/>
                  <a:pt x="346031" y="572240"/>
                  <a:pt x="350214" y="566463"/>
                </a:cubicBezTo>
                <a:cubicBezTo>
                  <a:pt x="366857" y="543979"/>
                  <a:pt x="380741" y="500255"/>
                  <a:pt x="388395" y="446488"/>
                </a:cubicBezTo>
                <a:cubicBezTo>
                  <a:pt x="395782" y="394498"/>
                  <a:pt x="394180" y="356639"/>
                  <a:pt x="391688" y="348818"/>
                </a:cubicBezTo>
                <a:lnTo>
                  <a:pt x="388840" y="339487"/>
                </a:lnTo>
                <a:lnTo>
                  <a:pt x="392934" y="330689"/>
                </a:lnTo>
                <a:lnTo>
                  <a:pt x="442507" y="223422"/>
                </a:lnTo>
                <a:lnTo>
                  <a:pt x="442596" y="223333"/>
                </a:lnTo>
                <a:cubicBezTo>
                  <a:pt x="451318" y="204759"/>
                  <a:pt x="455679" y="184940"/>
                  <a:pt x="455679" y="164322"/>
                </a:cubicBezTo>
                <a:cubicBezTo>
                  <a:pt x="455679" y="127174"/>
                  <a:pt x="441172" y="92248"/>
                  <a:pt x="414917" y="66031"/>
                </a:cubicBezTo>
                <a:cubicBezTo>
                  <a:pt x="388573" y="39725"/>
                  <a:pt x="353685" y="25239"/>
                  <a:pt x="316483" y="25239"/>
                </a:cubicBezTo>
                <a:cubicBezTo>
                  <a:pt x="293788" y="25239"/>
                  <a:pt x="272161" y="30572"/>
                  <a:pt x="252225" y="40970"/>
                </a:cubicBezTo>
                <a:lnTo>
                  <a:pt x="240478" y="47013"/>
                </a:lnTo>
                <a:lnTo>
                  <a:pt x="228819" y="40970"/>
                </a:lnTo>
                <a:cubicBezTo>
                  <a:pt x="208794" y="30572"/>
                  <a:pt x="187256" y="25239"/>
                  <a:pt x="164561" y="25239"/>
                </a:cubicBezTo>
                <a:close/>
                <a:moveTo>
                  <a:pt x="164561" y="0"/>
                </a:moveTo>
                <a:cubicBezTo>
                  <a:pt x="191973" y="0"/>
                  <a:pt x="217783" y="6665"/>
                  <a:pt x="240478" y="18485"/>
                </a:cubicBezTo>
                <a:cubicBezTo>
                  <a:pt x="263261" y="6665"/>
                  <a:pt x="289071" y="0"/>
                  <a:pt x="316483" y="0"/>
                </a:cubicBezTo>
                <a:cubicBezTo>
                  <a:pt x="407352" y="0"/>
                  <a:pt x="481044" y="73585"/>
                  <a:pt x="481044" y="164322"/>
                </a:cubicBezTo>
                <a:cubicBezTo>
                  <a:pt x="481044" y="189206"/>
                  <a:pt x="475437" y="212846"/>
                  <a:pt x="465469" y="233997"/>
                </a:cubicBezTo>
                <a:lnTo>
                  <a:pt x="415896" y="341264"/>
                </a:lnTo>
                <a:cubicBezTo>
                  <a:pt x="427733" y="379212"/>
                  <a:pt x="408420" y="606722"/>
                  <a:pt x="329121" y="606722"/>
                </a:cubicBezTo>
                <a:cubicBezTo>
                  <a:pt x="304112" y="606722"/>
                  <a:pt x="264952" y="395031"/>
                  <a:pt x="240566" y="395031"/>
                </a:cubicBezTo>
                <a:lnTo>
                  <a:pt x="240478" y="395031"/>
                </a:lnTo>
                <a:cubicBezTo>
                  <a:pt x="216003" y="395209"/>
                  <a:pt x="176843" y="606722"/>
                  <a:pt x="151923" y="606722"/>
                </a:cubicBezTo>
                <a:cubicBezTo>
                  <a:pt x="72535" y="606722"/>
                  <a:pt x="53222" y="379212"/>
                  <a:pt x="65059" y="341264"/>
                </a:cubicBezTo>
                <a:lnTo>
                  <a:pt x="15486" y="233997"/>
                </a:lnTo>
                <a:cubicBezTo>
                  <a:pt x="5607" y="212846"/>
                  <a:pt x="0" y="189206"/>
                  <a:pt x="0" y="164322"/>
                </a:cubicBezTo>
                <a:cubicBezTo>
                  <a:pt x="0" y="73585"/>
                  <a:pt x="73692" y="0"/>
                  <a:pt x="164561" y="0"/>
                </a:cubicBezTo>
                <a:close/>
              </a:path>
            </a:pathLst>
          </a:custGeom>
          <a:solidFill>
            <a:schemeClr val="bg1"/>
          </a:solidFill>
          <a:ln>
            <a:noFill/>
          </a:ln>
        </p:spPr>
        <p:txBody>
          <a:bodyPr/>
          <a:lstStyle/>
          <a:p>
            <a:pPr>
              <a:buFont typeface="Arial" panose="020B0604020202020204" pitchFamily="34" charset="0"/>
              <a:buNone/>
              <a:defRPr/>
            </a:pPr>
            <a:endParaRPr lang="zh-CN" altLang="en-US" sz="1350">
              <a:cs typeface="+mn-ea"/>
              <a:sym typeface="+mn-lt"/>
            </a:endParaRPr>
          </a:p>
        </p:txBody>
      </p:sp>
      <p:sp>
        <p:nvSpPr>
          <p:cNvPr id="19" name="cardiology_165984">
            <a:extLst>
              <a:ext uri="{FF2B5EF4-FFF2-40B4-BE49-F238E27FC236}">
                <a16:creationId xmlns:a16="http://schemas.microsoft.com/office/drawing/2014/main" xmlns="" id="{16CAE9F5-5235-4571-9462-B1657AAC62B7}"/>
              </a:ext>
            </a:extLst>
          </p:cNvPr>
          <p:cNvSpPr>
            <a:spLocks noChangeAspect="1"/>
          </p:cNvSpPr>
          <p:nvPr/>
        </p:nvSpPr>
        <p:spPr bwMode="auto">
          <a:xfrm>
            <a:off x="4376738" y="4138613"/>
            <a:ext cx="396478" cy="390525"/>
          </a:xfrm>
          <a:custGeom>
            <a:avLst/>
            <a:gdLst>
              <a:gd name="T0" fmla="*/ 6603 w 6715"/>
              <a:gd name="T1" fmla="*/ 5355 h 6628"/>
              <a:gd name="T2" fmla="*/ 5951 w 6715"/>
              <a:gd name="T3" fmla="*/ 4703 h 6628"/>
              <a:gd name="T4" fmla="*/ 6269 w 6715"/>
              <a:gd name="T5" fmla="*/ 3717 h 6628"/>
              <a:gd name="T6" fmla="*/ 6159 w 6715"/>
              <a:gd name="T7" fmla="*/ 3119 h 6628"/>
              <a:gd name="T8" fmla="*/ 5895 w 6715"/>
              <a:gd name="T9" fmla="*/ 624 h 6628"/>
              <a:gd name="T10" fmla="*/ 4632 w 6715"/>
              <a:gd name="T11" fmla="*/ 0 h 6628"/>
              <a:gd name="T12" fmla="*/ 3272 w 6715"/>
              <a:gd name="T13" fmla="*/ 735 h 6628"/>
              <a:gd name="T14" fmla="*/ 1927 w 6715"/>
              <a:gd name="T15" fmla="*/ 0 h 6628"/>
              <a:gd name="T16" fmla="*/ 664 w 6715"/>
              <a:gd name="T17" fmla="*/ 624 h 6628"/>
              <a:gd name="T18" fmla="*/ 667 w 6715"/>
              <a:gd name="T19" fmla="*/ 3509 h 6628"/>
              <a:gd name="T20" fmla="*/ 3039 w 6715"/>
              <a:gd name="T21" fmla="*/ 6395 h 6628"/>
              <a:gd name="T22" fmla="*/ 3496 w 6715"/>
              <a:gd name="T23" fmla="*/ 6423 h 6628"/>
              <a:gd name="T24" fmla="*/ 4360 w 6715"/>
              <a:gd name="T25" fmla="*/ 5380 h 6628"/>
              <a:gd name="T26" fmla="*/ 4592 w 6715"/>
              <a:gd name="T27" fmla="*/ 5396 h 6628"/>
              <a:gd name="T28" fmla="*/ 5560 w 6715"/>
              <a:gd name="T29" fmla="*/ 5088 h 6628"/>
              <a:gd name="T30" fmla="*/ 6215 w 6715"/>
              <a:gd name="T31" fmla="*/ 5743 h 6628"/>
              <a:gd name="T32" fmla="*/ 6603 w 6715"/>
              <a:gd name="T33" fmla="*/ 5743 h 6628"/>
              <a:gd name="T34" fmla="*/ 6603 w 6715"/>
              <a:gd name="T35" fmla="*/ 5355 h 6628"/>
              <a:gd name="T36" fmla="*/ 3275 w 6715"/>
              <a:gd name="T37" fmla="*/ 5827 h 6628"/>
              <a:gd name="T38" fmla="*/ 1083 w 6715"/>
              <a:gd name="T39" fmla="*/ 3177 h 6628"/>
              <a:gd name="T40" fmla="*/ 1083 w 6715"/>
              <a:gd name="T41" fmla="*/ 985 h 6628"/>
              <a:gd name="T42" fmla="*/ 1929 w 6715"/>
              <a:gd name="T43" fmla="*/ 555 h 6628"/>
              <a:gd name="T44" fmla="*/ 3053 w 6715"/>
              <a:gd name="T45" fmla="*/ 1317 h 6628"/>
              <a:gd name="T46" fmla="*/ 3497 w 6715"/>
              <a:gd name="T47" fmla="*/ 1345 h 6628"/>
              <a:gd name="T48" fmla="*/ 4635 w 6715"/>
              <a:gd name="T49" fmla="*/ 555 h 6628"/>
              <a:gd name="T50" fmla="*/ 5481 w 6715"/>
              <a:gd name="T51" fmla="*/ 985 h 6628"/>
              <a:gd name="T52" fmla="*/ 5800 w 6715"/>
              <a:gd name="T53" fmla="*/ 2551 h 6628"/>
              <a:gd name="T54" fmla="*/ 4593 w 6715"/>
              <a:gd name="T55" fmla="*/ 2039 h 6628"/>
              <a:gd name="T56" fmla="*/ 2915 w 6715"/>
              <a:gd name="T57" fmla="*/ 3717 h 6628"/>
              <a:gd name="T58" fmla="*/ 3797 w 6715"/>
              <a:gd name="T59" fmla="*/ 5196 h 6628"/>
              <a:gd name="T60" fmla="*/ 3275 w 6715"/>
              <a:gd name="T61" fmla="*/ 5827 h 6628"/>
              <a:gd name="T62" fmla="*/ 3455 w 6715"/>
              <a:gd name="T63" fmla="*/ 3717 h 6628"/>
              <a:gd name="T64" fmla="*/ 4592 w 6715"/>
              <a:gd name="T65" fmla="*/ 2580 h 6628"/>
              <a:gd name="T66" fmla="*/ 5729 w 6715"/>
              <a:gd name="T67" fmla="*/ 3717 h 6628"/>
              <a:gd name="T68" fmla="*/ 4592 w 6715"/>
              <a:gd name="T69" fmla="*/ 4855 h 6628"/>
              <a:gd name="T70" fmla="*/ 3455 w 6715"/>
              <a:gd name="T71" fmla="*/ 3717 h 6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715" h="6628">
                <a:moveTo>
                  <a:pt x="6603" y="5355"/>
                </a:moveTo>
                <a:lnTo>
                  <a:pt x="5951" y="4703"/>
                </a:lnTo>
                <a:cubicBezTo>
                  <a:pt x="6152" y="4427"/>
                  <a:pt x="6269" y="4085"/>
                  <a:pt x="6269" y="3717"/>
                </a:cubicBezTo>
                <a:cubicBezTo>
                  <a:pt x="6269" y="3507"/>
                  <a:pt x="6231" y="3305"/>
                  <a:pt x="6159" y="3119"/>
                </a:cubicBezTo>
                <a:cubicBezTo>
                  <a:pt x="6545" y="2315"/>
                  <a:pt x="6448" y="1289"/>
                  <a:pt x="5895" y="624"/>
                </a:cubicBezTo>
                <a:cubicBezTo>
                  <a:pt x="5561" y="221"/>
                  <a:pt x="5117" y="0"/>
                  <a:pt x="4632" y="0"/>
                </a:cubicBezTo>
                <a:cubicBezTo>
                  <a:pt x="3755" y="0"/>
                  <a:pt x="3272" y="735"/>
                  <a:pt x="3272" y="735"/>
                </a:cubicBezTo>
                <a:cubicBezTo>
                  <a:pt x="3272" y="735"/>
                  <a:pt x="2801" y="0"/>
                  <a:pt x="1927" y="0"/>
                </a:cubicBezTo>
                <a:cubicBezTo>
                  <a:pt x="1441" y="0"/>
                  <a:pt x="997" y="221"/>
                  <a:pt x="664" y="624"/>
                </a:cubicBezTo>
                <a:cubicBezTo>
                  <a:pt x="0" y="1415"/>
                  <a:pt x="0" y="2719"/>
                  <a:pt x="667" y="3509"/>
                </a:cubicBezTo>
                <a:lnTo>
                  <a:pt x="3039" y="6395"/>
                </a:lnTo>
                <a:cubicBezTo>
                  <a:pt x="3227" y="6628"/>
                  <a:pt x="3441" y="6477"/>
                  <a:pt x="3496" y="6423"/>
                </a:cubicBezTo>
                <a:lnTo>
                  <a:pt x="4360" y="5380"/>
                </a:lnTo>
                <a:cubicBezTo>
                  <a:pt x="4436" y="5391"/>
                  <a:pt x="4513" y="5396"/>
                  <a:pt x="4592" y="5396"/>
                </a:cubicBezTo>
                <a:cubicBezTo>
                  <a:pt x="4953" y="5396"/>
                  <a:pt x="5287" y="5283"/>
                  <a:pt x="5560" y="5088"/>
                </a:cubicBezTo>
                <a:lnTo>
                  <a:pt x="6215" y="5743"/>
                </a:lnTo>
                <a:cubicBezTo>
                  <a:pt x="6383" y="5899"/>
                  <a:pt x="6548" y="5799"/>
                  <a:pt x="6603" y="5743"/>
                </a:cubicBezTo>
                <a:cubicBezTo>
                  <a:pt x="6715" y="5632"/>
                  <a:pt x="6715" y="5465"/>
                  <a:pt x="6603" y="5355"/>
                </a:cubicBezTo>
                <a:close/>
                <a:moveTo>
                  <a:pt x="3275" y="5827"/>
                </a:moveTo>
                <a:lnTo>
                  <a:pt x="1083" y="3177"/>
                </a:lnTo>
                <a:cubicBezTo>
                  <a:pt x="583" y="2581"/>
                  <a:pt x="583" y="1596"/>
                  <a:pt x="1083" y="985"/>
                </a:cubicBezTo>
                <a:cubicBezTo>
                  <a:pt x="1319" y="708"/>
                  <a:pt x="1609" y="555"/>
                  <a:pt x="1929" y="555"/>
                </a:cubicBezTo>
                <a:cubicBezTo>
                  <a:pt x="2580" y="555"/>
                  <a:pt x="3053" y="1317"/>
                  <a:pt x="3053" y="1317"/>
                </a:cubicBezTo>
                <a:cubicBezTo>
                  <a:pt x="3228" y="1533"/>
                  <a:pt x="3428" y="1428"/>
                  <a:pt x="3497" y="1345"/>
                </a:cubicBezTo>
                <a:cubicBezTo>
                  <a:pt x="3497" y="1345"/>
                  <a:pt x="3964" y="555"/>
                  <a:pt x="4635" y="555"/>
                </a:cubicBezTo>
                <a:cubicBezTo>
                  <a:pt x="4953" y="555"/>
                  <a:pt x="5245" y="707"/>
                  <a:pt x="5481" y="985"/>
                </a:cubicBezTo>
                <a:cubicBezTo>
                  <a:pt x="5825" y="1397"/>
                  <a:pt x="5941" y="2008"/>
                  <a:pt x="5800" y="2551"/>
                </a:cubicBezTo>
                <a:cubicBezTo>
                  <a:pt x="5495" y="2235"/>
                  <a:pt x="5067" y="2039"/>
                  <a:pt x="4593" y="2039"/>
                </a:cubicBezTo>
                <a:cubicBezTo>
                  <a:pt x="3667" y="2039"/>
                  <a:pt x="2915" y="2791"/>
                  <a:pt x="2915" y="3717"/>
                </a:cubicBezTo>
                <a:cubicBezTo>
                  <a:pt x="2915" y="4356"/>
                  <a:pt x="3272" y="4912"/>
                  <a:pt x="3797" y="5196"/>
                </a:cubicBezTo>
                <a:lnTo>
                  <a:pt x="3275" y="5827"/>
                </a:lnTo>
                <a:close/>
                <a:moveTo>
                  <a:pt x="3455" y="3717"/>
                </a:moveTo>
                <a:cubicBezTo>
                  <a:pt x="3455" y="3089"/>
                  <a:pt x="3964" y="2580"/>
                  <a:pt x="4592" y="2580"/>
                </a:cubicBezTo>
                <a:cubicBezTo>
                  <a:pt x="5220" y="2580"/>
                  <a:pt x="5729" y="3089"/>
                  <a:pt x="5729" y="3717"/>
                </a:cubicBezTo>
                <a:cubicBezTo>
                  <a:pt x="5729" y="4345"/>
                  <a:pt x="5220" y="4855"/>
                  <a:pt x="4592" y="4855"/>
                </a:cubicBezTo>
                <a:cubicBezTo>
                  <a:pt x="3964" y="4855"/>
                  <a:pt x="3455" y="4345"/>
                  <a:pt x="3455" y="3717"/>
                </a:cubicBezTo>
                <a:close/>
              </a:path>
            </a:pathLst>
          </a:custGeom>
          <a:solidFill>
            <a:schemeClr val="bg1"/>
          </a:solidFill>
          <a:ln>
            <a:noFill/>
          </a:ln>
        </p:spPr>
        <p:txBody>
          <a:bodyPr/>
          <a:lstStyle/>
          <a:p>
            <a:pPr>
              <a:buFont typeface="Arial" panose="020B0604020202020204" pitchFamily="34" charset="0"/>
              <a:buNone/>
              <a:defRPr/>
            </a:pPr>
            <a:endParaRPr lang="zh-CN" altLang="en-US" sz="1350">
              <a:cs typeface="+mn-ea"/>
              <a:sym typeface="+mn-lt"/>
            </a:endParaRPr>
          </a:p>
        </p:txBody>
      </p:sp>
      <p:pic>
        <p:nvPicPr>
          <p:cNvPr id="14" name="图片 13">
            <a:extLst>
              <a:ext uri="{FF2B5EF4-FFF2-40B4-BE49-F238E27FC236}">
                <a16:creationId xmlns:a16="http://schemas.microsoft.com/office/drawing/2014/main" xmlns="" id="{9F1E3263-17CD-4F96-BD26-B999214570D7}"/>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0" b="100000" l="0" r="100000">
                        <a14:foregroundMark x1="17368" y1="35474" x2="29474" y2="16208"/>
                        <a14:foregroundMark x1="71053" y1="11927" x2="87632" y2="40979"/>
                      </a14:backgroundRemoval>
                    </a14:imgEffect>
                  </a14:imgLayer>
                </a14:imgProps>
              </a:ext>
              <a:ext uri="{28A0092B-C50C-407E-A947-70E740481C1C}">
                <a14:useLocalDpi xmlns:a14="http://schemas.microsoft.com/office/drawing/2010/main" val="0"/>
              </a:ext>
            </a:extLst>
          </a:blip>
          <a:stretch>
            <a:fillRect/>
          </a:stretch>
        </p:blipFill>
        <p:spPr>
          <a:xfrm>
            <a:off x="8227015" y="199875"/>
            <a:ext cx="687830" cy="591896"/>
          </a:xfrm>
          <a:prstGeom prst="rect">
            <a:avLst/>
          </a:prstGeom>
        </p:spPr>
      </p:pic>
      <p:sp>
        <p:nvSpPr>
          <p:cNvPr id="20" name="矩形 19">
            <a:extLst>
              <a:ext uri="{FF2B5EF4-FFF2-40B4-BE49-F238E27FC236}">
                <a16:creationId xmlns:a16="http://schemas.microsoft.com/office/drawing/2014/main" xmlns="" id="{52C8FB31-D04D-9244-98BF-F22F18370AAB}"/>
              </a:ext>
            </a:extLst>
          </p:cNvPr>
          <p:cNvSpPr/>
          <p:nvPr/>
        </p:nvSpPr>
        <p:spPr>
          <a:xfrm>
            <a:off x="0" y="0"/>
            <a:ext cx="9144000" cy="836712"/>
          </a:xfrm>
          <a:prstGeom prst="rect">
            <a:avLst/>
          </a:prstGeom>
          <a:solidFill>
            <a:srgbClr val="33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latin typeface="微软雅黑" pitchFamily="34" charset="-122"/>
                <a:ea typeface="微软雅黑" pitchFamily="34" charset="-122"/>
              </a:rPr>
              <a:t>非二氢吡啶类钙通道阻滞剂</a:t>
            </a:r>
          </a:p>
        </p:txBody>
      </p:sp>
    </p:spTree>
    <p:extLst>
      <p:ext uri="{BB962C8B-B14F-4D97-AF65-F5344CB8AC3E}">
        <p14:creationId xmlns:p14="http://schemas.microsoft.com/office/powerpoint/2010/main" val="41415831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3"/>
          <p:cNvSpPr/>
          <p:nvPr>
            <p:custDataLst>
              <p:tags r:id="rId1"/>
            </p:custDataLst>
          </p:nvPr>
        </p:nvSpPr>
        <p:spPr>
          <a:xfrm>
            <a:off x="2409825" y="2060575"/>
            <a:ext cx="234950" cy="669925"/>
          </a:xfrm>
          <a:custGeom>
            <a:avLst/>
            <a:gdLst>
              <a:gd name="connsiteX0" fmla="*/ 0 w 235132"/>
              <a:gd name="connsiteY0" fmla="*/ 0 h 496389"/>
              <a:gd name="connsiteX1" fmla="*/ 235132 w 235132"/>
              <a:gd name="connsiteY1" fmla="*/ 0 h 496389"/>
              <a:gd name="connsiteX2" fmla="*/ 235132 w 235132"/>
              <a:gd name="connsiteY2" fmla="*/ 496389 h 496389"/>
              <a:gd name="connsiteX3" fmla="*/ 0 w 235132"/>
              <a:gd name="connsiteY3" fmla="*/ 496389 h 496389"/>
              <a:gd name="connsiteX4" fmla="*/ 0 w 235132"/>
              <a:gd name="connsiteY4" fmla="*/ 0 h 496389"/>
              <a:gd name="connsiteX0-1" fmla="*/ 0 w 243840"/>
              <a:gd name="connsiteY0-2" fmla="*/ 0 h 566058"/>
              <a:gd name="connsiteX1-3" fmla="*/ 235132 w 243840"/>
              <a:gd name="connsiteY1-4" fmla="*/ 0 h 566058"/>
              <a:gd name="connsiteX2-5" fmla="*/ 243840 w 243840"/>
              <a:gd name="connsiteY2-6" fmla="*/ 566058 h 566058"/>
              <a:gd name="connsiteX3-7" fmla="*/ 0 w 243840"/>
              <a:gd name="connsiteY3-8" fmla="*/ 496389 h 566058"/>
              <a:gd name="connsiteX4-9" fmla="*/ 0 w 243840"/>
              <a:gd name="connsiteY4-10" fmla="*/ 0 h 566058"/>
              <a:gd name="connsiteX0-11" fmla="*/ 0 w 235132"/>
              <a:gd name="connsiteY0-12" fmla="*/ 0 h 637965"/>
              <a:gd name="connsiteX1-13" fmla="*/ 235132 w 235132"/>
              <a:gd name="connsiteY1-14" fmla="*/ 0 h 637965"/>
              <a:gd name="connsiteX2-15" fmla="*/ 235131 w 235132"/>
              <a:gd name="connsiteY2-16" fmla="*/ 637965 h 637965"/>
              <a:gd name="connsiteX3-17" fmla="*/ 0 w 235132"/>
              <a:gd name="connsiteY3-18" fmla="*/ 496389 h 637965"/>
              <a:gd name="connsiteX4-19" fmla="*/ 0 w 235132"/>
              <a:gd name="connsiteY4-20" fmla="*/ 0 h 63796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35132" h="637965">
                <a:moveTo>
                  <a:pt x="0" y="0"/>
                </a:moveTo>
                <a:lnTo>
                  <a:pt x="235132" y="0"/>
                </a:lnTo>
                <a:cubicBezTo>
                  <a:pt x="235132" y="212655"/>
                  <a:pt x="235131" y="425310"/>
                  <a:pt x="235131" y="637965"/>
                </a:cubicBezTo>
                <a:lnTo>
                  <a:pt x="0" y="496389"/>
                </a:lnTo>
                <a:lnTo>
                  <a:pt x="0" y="0"/>
                </a:lnTo>
                <a:close/>
              </a:path>
            </a:pathLst>
          </a:custGeom>
          <a:solidFill>
            <a:schemeClr val="accent1">
              <a:lumMod val="50000"/>
            </a:schemeClr>
          </a:solidFill>
          <a:ln w="12700" cap="flat" cmpd="sng" algn="ctr">
            <a:noFill/>
            <a:prstDash val="solid"/>
            <a:miter lim="8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1" i="0" u="none" strike="noStrike" kern="0" cap="none" spc="0" normalizeH="0" baseline="0" noProof="0">
              <a:ln>
                <a:noFill/>
              </a:ln>
              <a:solidFill>
                <a:prstClr val="white"/>
              </a:solidFill>
              <a:effectLst/>
              <a:uLnTx/>
              <a:uFillTx/>
              <a:latin typeface="+mn-lt"/>
              <a:ea typeface="+mn-ea"/>
              <a:cs typeface="+mn-ea"/>
              <a:sym typeface="+mn-lt"/>
            </a:endParaRPr>
          </a:p>
        </p:txBody>
      </p:sp>
      <p:sp>
        <p:nvSpPr>
          <p:cNvPr id="4" name="矩形 3"/>
          <p:cNvSpPr/>
          <p:nvPr/>
        </p:nvSpPr>
        <p:spPr>
          <a:xfrm>
            <a:off x="0" y="0"/>
            <a:ext cx="9144000" cy="836712"/>
          </a:xfrm>
          <a:prstGeom prst="rect">
            <a:avLst/>
          </a:prstGeom>
          <a:solidFill>
            <a:srgbClr val="33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custDataLst>
              <p:tags r:id="rId2"/>
            </p:custDataLst>
          </p:nvPr>
        </p:nvSpPr>
        <p:spPr>
          <a:xfrm>
            <a:off x="2409825" y="2062163"/>
            <a:ext cx="5475288" cy="5143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792000" tIns="36000" rIns="36000" bIns="108000" anchor="ctr">
            <a:norm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000" b="1" kern="0" dirty="0">
                <a:solidFill>
                  <a:prstClr val="white"/>
                </a:solidFill>
                <a:latin typeface="微软雅黑" pitchFamily="34" charset="-122"/>
                <a:ea typeface="微软雅黑" pitchFamily="34" charset="-122"/>
                <a:cs typeface="+mn-ea"/>
                <a:sym typeface="+mn-lt"/>
              </a:rPr>
              <a:t>老年高血压</a:t>
            </a:r>
            <a:r>
              <a:rPr lang="zh-CN" altLang="en-US" sz="2000" b="1" kern="0" dirty="0" smtClean="0">
                <a:solidFill>
                  <a:prstClr val="white"/>
                </a:solidFill>
                <a:latin typeface="微软雅黑" pitchFamily="34" charset="-122"/>
                <a:ea typeface="微软雅黑" pitchFamily="34" charset="-122"/>
                <a:cs typeface="+mn-ea"/>
                <a:sym typeface="+mn-lt"/>
              </a:rPr>
              <a:t>定义及特点</a:t>
            </a:r>
            <a:endParaRPr kumimoji="0" lang="zh-CN" altLang="en-US" sz="1400" b="1" i="0" u="none" strike="noStrike" kern="0" cap="none" spc="0" normalizeH="0" baseline="0" noProof="0" dirty="0">
              <a:ln>
                <a:noFill/>
              </a:ln>
              <a:solidFill>
                <a:prstClr val="white"/>
              </a:solidFill>
              <a:effectLst/>
              <a:uLnTx/>
              <a:uFillTx/>
              <a:latin typeface="微软雅黑" pitchFamily="34" charset="-122"/>
              <a:ea typeface="微软雅黑" pitchFamily="34" charset="-122"/>
              <a:cs typeface="+mn-ea"/>
              <a:sym typeface="+mn-lt"/>
            </a:endParaRPr>
          </a:p>
        </p:txBody>
      </p:sp>
      <p:sp>
        <p:nvSpPr>
          <p:cNvPr id="11" name="矩形 3"/>
          <p:cNvSpPr/>
          <p:nvPr>
            <p:custDataLst>
              <p:tags r:id="rId3"/>
            </p:custDataLst>
          </p:nvPr>
        </p:nvSpPr>
        <p:spPr>
          <a:xfrm>
            <a:off x="2409825" y="3035300"/>
            <a:ext cx="234950" cy="669925"/>
          </a:xfrm>
          <a:custGeom>
            <a:avLst/>
            <a:gdLst>
              <a:gd name="connsiteX0" fmla="*/ 0 w 235132"/>
              <a:gd name="connsiteY0" fmla="*/ 0 h 496389"/>
              <a:gd name="connsiteX1" fmla="*/ 235132 w 235132"/>
              <a:gd name="connsiteY1" fmla="*/ 0 h 496389"/>
              <a:gd name="connsiteX2" fmla="*/ 235132 w 235132"/>
              <a:gd name="connsiteY2" fmla="*/ 496389 h 496389"/>
              <a:gd name="connsiteX3" fmla="*/ 0 w 235132"/>
              <a:gd name="connsiteY3" fmla="*/ 496389 h 496389"/>
              <a:gd name="connsiteX4" fmla="*/ 0 w 235132"/>
              <a:gd name="connsiteY4" fmla="*/ 0 h 496389"/>
              <a:gd name="connsiteX0-1" fmla="*/ 0 w 243840"/>
              <a:gd name="connsiteY0-2" fmla="*/ 0 h 566058"/>
              <a:gd name="connsiteX1-3" fmla="*/ 235132 w 243840"/>
              <a:gd name="connsiteY1-4" fmla="*/ 0 h 566058"/>
              <a:gd name="connsiteX2-5" fmla="*/ 243840 w 243840"/>
              <a:gd name="connsiteY2-6" fmla="*/ 566058 h 566058"/>
              <a:gd name="connsiteX3-7" fmla="*/ 0 w 243840"/>
              <a:gd name="connsiteY3-8" fmla="*/ 496389 h 566058"/>
              <a:gd name="connsiteX4-9" fmla="*/ 0 w 243840"/>
              <a:gd name="connsiteY4-10" fmla="*/ 0 h 566058"/>
              <a:gd name="connsiteX0-11" fmla="*/ 0 w 235132"/>
              <a:gd name="connsiteY0-12" fmla="*/ 0 h 637965"/>
              <a:gd name="connsiteX1-13" fmla="*/ 235132 w 235132"/>
              <a:gd name="connsiteY1-14" fmla="*/ 0 h 637965"/>
              <a:gd name="connsiteX2-15" fmla="*/ 235131 w 235132"/>
              <a:gd name="connsiteY2-16" fmla="*/ 637965 h 637965"/>
              <a:gd name="connsiteX3-17" fmla="*/ 0 w 235132"/>
              <a:gd name="connsiteY3-18" fmla="*/ 496389 h 637965"/>
              <a:gd name="connsiteX4-19" fmla="*/ 0 w 235132"/>
              <a:gd name="connsiteY4-20" fmla="*/ 0 h 63796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35132" h="637965">
                <a:moveTo>
                  <a:pt x="0" y="0"/>
                </a:moveTo>
                <a:lnTo>
                  <a:pt x="235132" y="0"/>
                </a:lnTo>
                <a:cubicBezTo>
                  <a:pt x="235132" y="212655"/>
                  <a:pt x="235131" y="425310"/>
                  <a:pt x="235131" y="637965"/>
                </a:cubicBezTo>
                <a:lnTo>
                  <a:pt x="0" y="496389"/>
                </a:lnTo>
                <a:lnTo>
                  <a:pt x="0" y="0"/>
                </a:lnTo>
                <a:close/>
              </a:path>
            </a:pathLst>
          </a:custGeom>
          <a:solidFill>
            <a:schemeClr val="accent1">
              <a:lumMod val="50000"/>
            </a:schemeClr>
          </a:solidFill>
          <a:ln w="12700" cap="flat" cmpd="sng" algn="ctr">
            <a:noFill/>
            <a:prstDash val="solid"/>
            <a:miter lim="8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1" i="0" u="none" strike="noStrike" kern="0" cap="none" spc="0" normalizeH="0" baseline="0" noProof="0">
              <a:ln>
                <a:noFill/>
              </a:ln>
              <a:solidFill>
                <a:prstClr val="white"/>
              </a:solidFill>
              <a:effectLst/>
              <a:uLnTx/>
              <a:uFillTx/>
              <a:latin typeface="+mn-lt"/>
              <a:ea typeface="+mn-ea"/>
              <a:cs typeface="+mn-ea"/>
              <a:sym typeface="+mn-lt"/>
            </a:endParaRPr>
          </a:p>
        </p:txBody>
      </p:sp>
      <p:sp>
        <p:nvSpPr>
          <p:cNvPr id="10" name="矩形 9"/>
          <p:cNvSpPr/>
          <p:nvPr>
            <p:custDataLst>
              <p:tags r:id="rId4"/>
            </p:custDataLst>
          </p:nvPr>
        </p:nvSpPr>
        <p:spPr>
          <a:xfrm>
            <a:off x="2409825" y="3036888"/>
            <a:ext cx="5475288" cy="514350"/>
          </a:xfrm>
          <a:prstGeom prst="rect">
            <a:avLst/>
          </a:prstGeom>
          <a:solidFill>
            <a:schemeClr val="accent1"/>
          </a:solidFill>
          <a:ln w="12700" cap="flat" cmpd="sng" algn="ctr">
            <a:noFill/>
            <a:prstDash val="solid"/>
            <a:miter lim="800000"/>
          </a:ln>
          <a:effectLst/>
        </p:spPr>
        <p:txBody>
          <a:bodyPr lIns="792000" tIns="36000" rIns="36000" bIns="108000" anchor="ctr">
            <a:norm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000" b="1" kern="0" dirty="0">
                <a:solidFill>
                  <a:prstClr val="white"/>
                </a:solidFill>
                <a:latin typeface="微软雅黑" pitchFamily="34" charset="-122"/>
                <a:ea typeface="微软雅黑" pitchFamily="34" charset="-122"/>
                <a:cs typeface="+mn-ea"/>
                <a:sym typeface="+mn-lt"/>
              </a:rPr>
              <a:t>老年</a:t>
            </a:r>
            <a:r>
              <a:rPr lang="zh-CN" altLang="en-US" sz="2000" b="1" kern="0" dirty="0" smtClean="0">
                <a:solidFill>
                  <a:prstClr val="white"/>
                </a:solidFill>
                <a:latin typeface="微软雅黑" pitchFamily="34" charset="-122"/>
                <a:ea typeface="微软雅黑" pitchFamily="34" charset="-122"/>
                <a:cs typeface="+mn-ea"/>
                <a:sym typeface="+mn-lt"/>
              </a:rPr>
              <a:t>高血压的药物治疗</a:t>
            </a:r>
            <a:endParaRPr kumimoji="0" lang="zh-CN" altLang="en-US" sz="2000" b="1" i="0" u="none" strike="noStrike" kern="0" cap="none" spc="0" normalizeH="0" baseline="0" noProof="0" dirty="0">
              <a:ln>
                <a:noFill/>
              </a:ln>
              <a:solidFill>
                <a:prstClr val="white"/>
              </a:solidFill>
              <a:effectLst/>
              <a:uLnTx/>
              <a:uFillTx/>
              <a:latin typeface="微软雅黑" pitchFamily="34" charset="-122"/>
              <a:ea typeface="微软雅黑" pitchFamily="34" charset="-122"/>
              <a:cs typeface="+mn-ea"/>
              <a:sym typeface="+mn-lt"/>
            </a:endParaRPr>
          </a:p>
        </p:txBody>
      </p:sp>
      <p:sp>
        <p:nvSpPr>
          <p:cNvPr id="13" name="矩形 3"/>
          <p:cNvSpPr/>
          <p:nvPr>
            <p:custDataLst>
              <p:tags r:id="rId5"/>
            </p:custDataLst>
          </p:nvPr>
        </p:nvSpPr>
        <p:spPr>
          <a:xfrm>
            <a:off x="2409825" y="4011613"/>
            <a:ext cx="234950" cy="668338"/>
          </a:xfrm>
          <a:custGeom>
            <a:avLst/>
            <a:gdLst>
              <a:gd name="connsiteX0" fmla="*/ 0 w 235132"/>
              <a:gd name="connsiteY0" fmla="*/ 0 h 496389"/>
              <a:gd name="connsiteX1" fmla="*/ 235132 w 235132"/>
              <a:gd name="connsiteY1" fmla="*/ 0 h 496389"/>
              <a:gd name="connsiteX2" fmla="*/ 235132 w 235132"/>
              <a:gd name="connsiteY2" fmla="*/ 496389 h 496389"/>
              <a:gd name="connsiteX3" fmla="*/ 0 w 235132"/>
              <a:gd name="connsiteY3" fmla="*/ 496389 h 496389"/>
              <a:gd name="connsiteX4" fmla="*/ 0 w 235132"/>
              <a:gd name="connsiteY4" fmla="*/ 0 h 496389"/>
              <a:gd name="connsiteX0-1" fmla="*/ 0 w 243840"/>
              <a:gd name="connsiteY0-2" fmla="*/ 0 h 566058"/>
              <a:gd name="connsiteX1-3" fmla="*/ 235132 w 243840"/>
              <a:gd name="connsiteY1-4" fmla="*/ 0 h 566058"/>
              <a:gd name="connsiteX2-5" fmla="*/ 243840 w 243840"/>
              <a:gd name="connsiteY2-6" fmla="*/ 566058 h 566058"/>
              <a:gd name="connsiteX3-7" fmla="*/ 0 w 243840"/>
              <a:gd name="connsiteY3-8" fmla="*/ 496389 h 566058"/>
              <a:gd name="connsiteX4-9" fmla="*/ 0 w 243840"/>
              <a:gd name="connsiteY4-10" fmla="*/ 0 h 566058"/>
              <a:gd name="connsiteX0-11" fmla="*/ 0 w 235132"/>
              <a:gd name="connsiteY0-12" fmla="*/ 0 h 637965"/>
              <a:gd name="connsiteX1-13" fmla="*/ 235132 w 235132"/>
              <a:gd name="connsiteY1-14" fmla="*/ 0 h 637965"/>
              <a:gd name="connsiteX2-15" fmla="*/ 235131 w 235132"/>
              <a:gd name="connsiteY2-16" fmla="*/ 637965 h 637965"/>
              <a:gd name="connsiteX3-17" fmla="*/ 0 w 235132"/>
              <a:gd name="connsiteY3-18" fmla="*/ 496389 h 637965"/>
              <a:gd name="connsiteX4-19" fmla="*/ 0 w 235132"/>
              <a:gd name="connsiteY4-20" fmla="*/ 0 h 63796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35132" h="637965">
                <a:moveTo>
                  <a:pt x="0" y="0"/>
                </a:moveTo>
                <a:lnTo>
                  <a:pt x="235132" y="0"/>
                </a:lnTo>
                <a:cubicBezTo>
                  <a:pt x="235132" y="212655"/>
                  <a:pt x="235131" y="425310"/>
                  <a:pt x="235131" y="637965"/>
                </a:cubicBezTo>
                <a:lnTo>
                  <a:pt x="0" y="496389"/>
                </a:lnTo>
                <a:lnTo>
                  <a:pt x="0" y="0"/>
                </a:lnTo>
                <a:close/>
              </a:path>
            </a:pathLst>
          </a:custGeom>
          <a:solidFill>
            <a:schemeClr val="accent1">
              <a:lumMod val="50000"/>
            </a:schemeClr>
          </a:solidFill>
          <a:ln w="12700" cap="flat" cmpd="sng" algn="ctr">
            <a:noFill/>
            <a:prstDash val="solid"/>
            <a:miter lim="8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1" i="0" u="none" strike="noStrike" kern="0" cap="none" spc="0" normalizeH="0" baseline="0" noProof="0">
              <a:ln>
                <a:noFill/>
              </a:ln>
              <a:solidFill>
                <a:prstClr val="white"/>
              </a:solidFill>
              <a:effectLst/>
              <a:uLnTx/>
              <a:uFillTx/>
              <a:latin typeface="+mn-lt"/>
              <a:ea typeface="+mn-ea"/>
              <a:cs typeface="+mn-ea"/>
              <a:sym typeface="+mn-lt"/>
            </a:endParaRPr>
          </a:p>
        </p:txBody>
      </p:sp>
      <p:sp>
        <p:nvSpPr>
          <p:cNvPr id="12" name="矩形 11"/>
          <p:cNvSpPr/>
          <p:nvPr>
            <p:custDataLst>
              <p:tags r:id="rId6"/>
            </p:custDataLst>
          </p:nvPr>
        </p:nvSpPr>
        <p:spPr>
          <a:xfrm>
            <a:off x="2409825" y="4011613"/>
            <a:ext cx="5475288" cy="514350"/>
          </a:xfrm>
          <a:prstGeom prst="rect">
            <a:avLst/>
          </a:prstGeom>
          <a:solidFill>
            <a:schemeClr val="accent1"/>
          </a:solidFill>
          <a:ln w="12700" cap="flat" cmpd="sng" algn="ctr">
            <a:noFill/>
            <a:prstDash val="solid"/>
            <a:miter lim="800000"/>
          </a:ln>
          <a:effectLst/>
        </p:spPr>
        <p:txBody>
          <a:bodyPr lIns="792000" tIns="36000" rIns="36000" bIns="108000" anchor="ctr">
            <a:norm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000" b="1" kern="0" dirty="0">
                <a:solidFill>
                  <a:prstClr val="white"/>
                </a:solidFill>
                <a:latin typeface="微软雅黑" pitchFamily="34" charset="-122"/>
                <a:ea typeface="微软雅黑" pitchFamily="34" charset="-122"/>
                <a:cs typeface="+mn-ea"/>
                <a:sym typeface="+mn-lt"/>
              </a:rPr>
              <a:t>老年</a:t>
            </a:r>
            <a:r>
              <a:rPr lang="zh-CN" altLang="en-US" sz="2000" b="1" kern="0" dirty="0" smtClean="0">
                <a:solidFill>
                  <a:prstClr val="white"/>
                </a:solidFill>
                <a:latin typeface="微软雅黑" pitchFamily="34" charset="-122"/>
                <a:ea typeface="微软雅黑" pitchFamily="34" charset="-122"/>
                <a:cs typeface="+mn-ea"/>
                <a:sym typeface="+mn-lt"/>
              </a:rPr>
              <a:t>高血压患者的药学服务模式探索</a:t>
            </a:r>
            <a:endParaRPr kumimoji="0" lang="zh-CN" altLang="en-US" sz="1400" b="1" i="0" u="none" strike="noStrike" kern="0" cap="none" spc="0" normalizeH="0" baseline="0" noProof="0" dirty="0">
              <a:ln>
                <a:noFill/>
              </a:ln>
              <a:solidFill>
                <a:prstClr val="white"/>
              </a:solidFill>
              <a:effectLst/>
              <a:uLnTx/>
              <a:uFillTx/>
              <a:latin typeface="微软雅黑" pitchFamily="34" charset="-122"/>
              <a:ea typeface="微软雅黑" pitchFamily="34" charset="-122"/>
              <a:cs typeface="+mn-ea"/>
              <a:sym typeface="+mn-lt"/>
            </a:endParaRPr>
          </a:p>
        </p:txBody>
      </p:sp>
      <p:sp>
        <p:nvSpPr>
          <p:cNvPr id="14" name="文本框 19"/>
          <p:cNvSpPr txBox="1">
            <a:spLocks noChangeArrowheads="1"/>
          </p:cNvSpPr>
          <p:nvPr>
            <p:custDataLst>
              <p:tags r:id="rId7"/>
            </p:custDataLst>
          </p:nvPr>
        </p:nvSpPr>
        <p:spPr bwMode="auto">
          <a:xfrm>
            <a:off x="971550" y="2724150"/>
            <a:ext cx="557213" cy="1076325"/>
          </a:xfrm>
          <a:prstGeom prst="rect">
            <a:avLst/>
          </a:prstGeom>
          <a:noFill/>
          <a:ln>
            <a:noFill/>
          </a:ln>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dirty="0">
                <a:ln>
                  <a:noFill/>
                </a:ln>
                <a:solidFill>
                  <a:schemeClr val="accent1">
                    <a:lumMod val="75000"/>
                  </a:schemeClr>
                </a:solidFill>
                <a:effectLst/>
                <a:uLnTx/>
                <a:uFillTx/>
                <a:latin typeface="微软雅黑" pitchFamily="34" charset="-122"/>
                <a:ea typeface="微软雅黑" pitchFamily="34" charset="-122"/>
                <a:cs typeface="+mn-ea"/>
                <a:sym typeface="+mn-lt"/>
              </a:rPr>
              <a:t>目录</a:t>
            </a:r>
          </a:p>
        </p:txBody>
      </p:sp>
    </p:spTree>
    <p:extLst>
      <p:ext uri="{BB962C8B-B14F-4D97-AF65-F5344CB8AC3E}">
        <p14:creationId xmlns:p14="http://schemas.microsoft.com/office/powerpoint/2010/main" val="2436913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9144000" cy="836712"/>
          </a:xfrm>
          <a:prstGeom prst="rect">
            <a:avLst/>
          </a:prstGeom>
          <a:solidFill>
            <a:srgbClr val="33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latin typeface="微软雅黑" pitchFamily="34" charset="-122"/>
                <a:ea typeface="微软雅黑" pitchFamily="34" charset="-122"/>
              </a:rPr>
              <a:t>利尿剂</a:t>
            </a:r>
          </a:p>
        </p:txBody>
      </p:sp>
      <p:sp>
        <p:nvSpPr>
          <p:cNvPr id="2" name="文本框 1">
            <a:extLst>
              <a:ext uri="{FF2B5EF4-FFF2-40B4-BE49-F238E27FC236}">
                <a16:creationId xmlns:a16="http://schemas.microsoft.com/office/drawing/2014/main" xmlns="" id="{1BF4A809-A59B-4D4B-BBD1-22C9A84BBF61}"/>
              </a:ext>
            </a:extLst>
          </p:cNvPr>
          <p:cNvSpPr txBox="1"/>
          <p:nvPr/>
        </p:nvSpPr>
        <p:spPr>
          <a:xfrm>
            <a:off x="683568" y="2036637"/>
            <a:ext cx="7920880" cy="2831544"/>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zh-CN" altLang="en-US" sz="2000" dirty="0">
                <a:latin typeface="Microsoft YaHei" panose="020B0503020204020204" pitchFamily="34" charset="-122"/>
                <a:ea typeface="Microsoft YaHei" panose="020B0503020204020204" pitchFamily="34" charset="-122"/>
              </a:rPr>
              <a:t>主要是噻嗪类利尿剂，属于中效利尿剂 </a:t>
            </a:r>
            <a:endParaRPr lang="en-US" altLang="zh-CN" sz="2000" dirty="0">
              <a:latin typeface="Microsoft YaHei" panose="020B0503020204020204" pitchFamily="34" charset="-122"/>
              <a:ea typeface="Microsoft YaHei" panose="020B0503020204020204" pitchFamily="34" charset="-122"/>
            </a:endParaRPr>
          </a:p>
          <a:p>
            <a:pPr marL="285750" indent="-285750">
              <a:lnSpc>
                <a:spcPct val="200000"/>
              </a:lnSpc>
              <a:buFont typeface="Arial" panose="020B0604020202020204" pitchFamily="34" charset="0"/>
              <a:buChar char="•"/>
            </a:pPr>
            <a:r>
              <a:rPr lang="zh-CN" altLang="en-US" sz="2000" dirty="0">
                <a:latin typeface="Microsoft YaHei" panose="020B0503020204020204" pitchFamily="34" charset="-122"/>
                <a:ea typeface="Microsoft YaHei" panose="020B0503020204020204" pitchFamily="34" charset="-122"/>
              </a:rPr>
              <a:t>代表药物：氢氯噻嗪和吲达帕胺</a:t>
            </a:r>
            <a:endParaRPr lang="en-US" altLang="zh-CN" sz="2000" dirty="0">
              <a:latin typeface="Microsoft YaHei" panose="020B0503020204020204" pitchFamily="34" charset="-122"/>
              <a:ea typeface="Microsoft YaHei" panose="020B0503020204020204" pitchFamily="34" charset="-122"/>
            </a:endParaRPr>
          </a:p>
          <a:p>
            <a:pPr marL="285750" indent="-285750">
              <a:lnSpc>
                <a:spcPct val="200000"/>
              </a:lnSpc>
              <a:buFont typeface="Arial" panose="020B0604020202020204" pitchFamily="34" charset="0"/>
              <a:buChar char="•"/>
            </a:pPr>
            <a:r>
              <a:rPr lang="zh-CN" altLang="en-US" sz="2000" dirty="0">
                <a:latin typeface="Microsoft YaHei" panose="020B0503020204020204" pitchFamily="34" charset="-122"/>
                <a:ea typeface="Microsoft YaHei" panose="020B0503020204020204" pitchFamily="34" charset="-122"/>
                <a:cs typeface="+mn-ea"/>
                <a:sym typeface="+mn-lt"/>
              </a:rPr>
              <a:t>不良反应：电解质紊乱；糖脂代谢异常；高尿酸血症；血肌酐升高；体位性低血压</a:t>
            </a:r>
            <a:endParaRPr lang="zh-CN" altLang="en-US" sz="2000" dirty="0">
              <a:latin typeface="Microsoft YaHei" panose="020B0503020204020204" pitchFamily="34" charset="-122"/>
              <a:ea typeface="Microsoft YaHei" panose="020B0503020204020204" pitchFamily="34" charset="-122"/>
            </a:endParaRPr>
          </a:p>
          <a:p>
            <a:endParaRPr kumimoji="1" lang="zh-CN" altLang="en-US" dirty="0"/>
          </a:p>
        </p:txBody>
      </p:sp>
    </p:spTree>
    <p:extLst>
      <p:ext uri="{BB962C8B-B14F-4D97-AF65-F5344CB8AC3E}">
        <p14:creationId xmlns:p14="http://schemas.microsoft.com/office/powerpoint/2010/main" val="18112880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9">
            <a:extLst>
              <a:ext uri="{FF2B5EF4-FFF2-40B4-BE49-F238E27FC236}">
                <a16:creationId xmlns:a16="http://schemas.microsoft.com/office/drawing/2014/main" xmlns="" id="{048FE0A3-713D-4763-AE07-BF8906F4014C}"/>
              </a:ext>
            </a:extLst>
          </p:cNvPr>
          <p:cNvSpPr txBox="1">
            <a:spLocks noChangeArrowheads="1"/>
          </p:cNvSpPr>
          <p:nvPr/>
        </p:nvSpPr>
        <p:spPr bwMode="auto">
          <a:xfrm>
            <a:off x="539552" y="1348810"/>
            <a:ext cx="8136904" cy="4747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285750" indent="-285750">
              <a:lnSpc>
                <a:spcPct val="200000"/>
              </a:lnSpc>
              <a:buFont typeface="Arial" panose="020B0604020202020204" pitchFamily="34" charset="0"/>
              <a:buChar char="•"/>
              <a:defRPr/>
            </a:pPr>
            <a:r>
              <a:rPr lang="zh-CN" altLang="en-US" sz="2000" dirty="0">
                <a:solidFill>
                  <a:schemeClr val="tx1">
                    <a:lumMod val="95000"/>
                    <a:lumOff val="5000"/>
                  </a:schemeClr>
                </a:solidFill>
                <a:latin typeface="Microsoft YaHei" panose="020B0503020204020204" pitchFamily="34" charset="-122"/>
                <a:ea typeface="Microsoft YaHei" panose="020B0503020204020204" pitchFamily="34" charset="-122"/>
                <a:cs typeface="+mn-ea"/>
                <a:sym typeface="+mn-lt"/>
              </a:rPr>
              <a:t>主要适用于伴快速心律失常、中青年、冠心病、慢性心力衰竭、主动脉夹层、交感神经活性增高以及高动力状态患者。</a:t>
            </a:r>
            <a:r>
              <a:rPr lang="zh-CN" altLang="en-US" sz="2000" u="sng" dirty="0">
                <a:solidFill>
                  <a:srgbClr val="C00000"/>
                </a:solidFill>
                <a:latin typeface="Microsoft YaHei" panose="020B0503020204020204" pitchFamily="34" charset="-122"/>
                <a:ea typeface="Microsoft YaHei" panose="020B0503020204020204" pitchFamily="34" charset="-122"/>
              </a:rPr>
              <a:t>不建议</a:t>
            </a:r>
            <a:r>
              <a:rPr lang="zh-CN" altLang="en-US" sz="2000" dirty="0">
                <a:solidFill>
                  <a:srgbClr val="C00000"/>
                </a:solidFill>
                <a:latin typeface="Microsoft YaHei" panose="020B0503020204020204" pitchFamily="34" charset="-122"/>
                <a:ea typeface="Microsoft YaHei" panose="020B0503020204020204" pitchFamily="34" charset="-122"/>
              </a:rPr>
              <a:t>老年单纯收缩期高血压患者 和卒中患者首选 </a:t>
            </a:r>
            <a:r>
              <a:rPr lang="el-GR" altLang="zh-CN" sz="2000" dirty="0">
                <a:solidFill>
                  <a:srgbClr val="C00000"/>
                </a:solidFill>
                <a:latin typeface="Microsoft YaHei" panose="020B0503020204020204" pitchFamily="34" charset="-122"/>
                <a:ea typeface="Microsoft YaHei" panose="020B0503020204020204" pitchFamily="34" charset="-122"/>
              </a:rPr>
              <a:t>β </a:t>
            </a:r>
            <a:r>
              <a:rPr lang="zh-CN" altLang="en-US" sz="2000" dirty="0">
                <a:solidFill>
                  <a:srgbClr val="C00000"/>
                </a:solidFill>
                <a:latin typeface="Microsoft YaHei" panose="020B0503020204020204" pitchFamily="34" charset="-122"/>
                <a:ea typeface="Microsoft YaHei" panose="020B0503020204020204" pitchFamily="34" charset="-122"/>
              </a:rPr>
              <a:t>受体阻滞剂，除非有 </a:t>
            </a:r>
            <a:r>
              <a:rPr lang="el-GR" altLang="zh-CN" sz="2000" dirty="0">
                <a:solidFill>
                  <a:srgbClr val="C00000"/>
                </a:solidFill>
                <a:latin typeface="Microsoft YaHei" panose="020B0503020204020204" pitchFamily="34" charset="-122"/>
                <a:ea typeface="Microsoft YaHei" panose="020B0503020204020204" pitchFamily="34" charset="-122"/>
              </a:rPr>
              <a:t>β </a:t>
            </a:r>
            <a:r>
              <a:rPr lang="zh-CN" altLang="en-US" sz="2000" dirty="0">
                <a:solidFill>
                  <a:srgbClr val="C00000"/>
                </a:solidFill>
                <a:latin typeface="Microsoft YaHei" panose="020B0503020204020204" pitchFamily="34" charset="-122"/>
                <a:ea typeface="Microsoft YaHei" panose="020B0503020204020204" pitchFamily="34" charset="-122"/>
              </a:rPr>
              <a:t>受体阻滞 剂使用强适应证，如合并冠心病或心力衰竭 </a:t>
            </a:r>
            <a:endParaRPr lang="en-US" altLang="zh-CN" sz="2000" dirty="0">
              <a:solidFill>
                <a:srgbClr val="C00000"/>
              </a:solidFill>
              <a:latin typeface="Microsoft YaHei" panose="020B0503020204020204" pitchFamily="34" charset="-122"/>
              <a:ea typeface="Microsoft YaHei" panose="020B0503020204020204" pitchFamily="34" charset="-122"/>
              <a:cs typeface="+mn-ea"/>
              <a:sym typeface="+mn-lt"/>
            </a:endParaRPr>
          </a:p>
          <a:p>
            <a:pPr marL="285750" indent="-285750">
              <a:lnSpc>
                <a:spcPct val="200000"/>
              </a:lnSpc>
              <a:buFont typeface="Arial" panose="020B0604020202020204" pitchFamily="34" charset="0"/>
              <a:buChar char="•"/>
              <a:defRPr/>
            </a:pPr>
            <a:r>
              <a:rPr lang="zh-CN" altLang="en-US" sz="2000" dirty="0">
                <a:solidFill>
                  <a:schemeClr val="tx1">
                    <a:lumMod val="95000"/>
                    <a:lumOff val="5000"/>
                  </a:schemeClr>
                </a:solidFill>
                <a:latin typeface="Microsoft YaHei" panose="020B0503020204020204" pitchFamily="34" charset="-122"/>
                <a:ea typeface="Microsoft YaHei" panose="020B0503020204020204" pitchFamily="34" charset="-122"/>
                <a:cs typeface="+mn-ea"/>
                <a:sym typeface="+mn-lt"/>
              </a:rPr>
              <a:t>禁忌症：合并支气管哮喘；二度及以上房室传导阻滞；严重心动过缓</a:t>
            </a:r>
            <a:endParaRPr lang="en-US" altLang="zh-CN" sz="2000" dirty="0">
              <a:solidFill>
                <a:schemeClr val="tx1">
                  <a:lumMod val="95000"/>
                  <a:lumOff val="5000"/>
                </a:schemeClr>
              </a:solidFill>
              <a:latin typeface="Microsoft YaHei" panose="020B0503020204020204" pitchFamily="34" charset="-122"/>
              <a:ea typeface="Microsoft YaHei" panose="020B0503020204020204" pitchFamily="34" charset="-122"/>
              <a:cs typeface="+mn-ea"/>
              <a:sym typeface="+mn-lt"/>
            </a:endParaRPr>
          </a:p>
          <a:p>
            <a:pPr marL="285750" indent="-285750">
              <a:lnSpc>
                <a:spcPct val="200000"/>
              </a:lnSpc>
              <a:buFont typeface="Arial" panose="020B0604020202020204" pitchFamily="34" charset="0"/>
              <a:buChar char="•"/>
              <a:defRPr/>
            </a:pPr>
            <a:r>
              <a:rPr lang="zh-CN" altLang="en-US" sz="2000" dirty="0">
                <a:solidFill>
                  <a:schemeClr val="tx1">
                    <a:lumMod val="95000"/>
                    <a:lumOff val="5000"/>
                  </a:schemeClr>
                </a:solidFill>
                <a:latin typeface="Microsoft YaHei" panose="020B0503020204020204" pitchFamily="34" charset="-122"/>
                <a:ea typeface="Microsoft YaHei" panose="020B0503020204020204" pitchFamily="34" charset="-122"/>
                <a:cs typeface="+mn-ea"/>
                <a:sym typeface="+mn-lt"/>
              </a:rPr>
              <a:t>不良反应：心动过缓、房室传导阻滞、、掩盖低血糖症状、疲劳、撤药综合征</a:t>
            </a:r>
            <a:r>
              <a:rPr lang="zh-CN" altLang="en-US" sz="2000" dirty="0" smtClean="0">
                <a:solidFill>
                  <a:schemeClr val="tx1">
                    <a:lumMod val="95000"/>
                    <a:lumOff val="5000"/>
                  </a:schemeClr>
                </a:solidFill>
                <a:latin typeface="Microsoft YaHei" panose="020B0503020204020204" pitchFamily="34" charset="-122"/>
                <a:ea typeface="Microsoft YaHei" panose="020B0503020204020204" pitchFamily="34" charset="-122"/>
                <a:cs typeface="+mn-ea"/>
                <a:sym typeface="+mn-lt"/>
              </a:rPr>
              <a:t>等</a:t>
            </a:r>
            <a:endParaRPr lang="en-US" altLang="zh-CN" sz="1500" dirty="0">
              <a:solidFill>
                <a:schemeClr val="tx1">
                  <a:lumMod val="95000"/>
                  <a:lumOff val="5000"/>
                </a:schemeClr>
              </a:solidFill>
              <a:latin typeface="+mn-lt"/>
              <a:ea typeface="+mn-ea"/>
              <a:cs typeface="+mn-ea"/>
              <a:sym typeface="+mn-lt"/>
            </a:endParaRPr>
          </a:p>
          <a:p>
            <a:pPr marL="285750" indent="-285750">
              <a:lnSpc>
                <a:spcPct val="150000"/>
              </a:lnSpc>
              <a:buFont typeface="Arial" panose="020B0604020202020204" pitchFamily="34" charset="0"/>
              <a:buChar char="•"/>
              <a:defRPr/>
            </a:pPr>
            <a:endParaRPr lang="en-US" altLang="zh-CN" sz="1500" dirty="0">
              <a:solidFill>
                <a:schemeClr val="tx1">
                  <a:lumMod val="95000"/>
                  <a:lumOff val="5000"/>
                </a:schemeClr>
              </a:solidFill>
              <a:latin typeface="+mn-lt"/>
              <a:ea typeface="+mn-ea"/>
              <a:cs typeface="+mn-ea"/>
              <a:sym typeface="+mn-lt"/>
            </a:endParaRPr>
          </a:p>
        </p:txBody>
      </p:sp>
      <p:sp>
        <p:nvSpPr>
          <p:cNvPr id="15" name="矩形 14">
            <a:extLst>
              <a:ext uri="{FF2B5EF4-FFF2-40B4-BE49-F238E27FC236}">
                <a16:creationId xmlns:a16="http://schemas.microsoft.com/office/drawing/2014/main" xmlns="" id="{99317AFB-ED7A-4148-9AEB-5004A6DB93D7}"/>
              </a:ext>
            </a:extLst>
          </p:cNvPr>
          <p:cNvSpPr/>
          <p:nvPr/>
        </p:nvSpPr>
        <p:spPr>
          <a:xfrm>
            <a:off x="0" y="0"/>
            <a:ext cx="9144000" cy="836712"/>
          </a:xfrm>
          <a:prstGeom prst="rect">
            <a:avLst/>
          </a:prstGeom>
          <a:solidFill>
            <a:srgbClr val="33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altLang="zh-CN" sz="3200" b="1" dirty="0">
                <a:solidFill>
                  <a:schemeClr val="bg1"/>
                </a:solidFill>
                <a:latin typeface="Microsoft YaHei" panose="020B0503020204020204" pitchFamily="34" charset="-122"/>
                <a:ea typeface="Microsoft YaHei" panose="020B0503020204020204" pitchFamily="34" charset="-122"/>
                <a:cs typeface="+mn-ea"/>
                <a:sym typeface="+mn-lt"/>
              </a:rPr>
              <a:t>β</a:t>
            </a:r>
            <a:r>
              <a:rPr lang="en-US" altLang="zh-CN" sz="3200" b="1" dirty="0">
                <a:solidFill>
                  <a:schemeClr val="bg1"/>
                </a:solidFill>
                <a:latin typeface="Microsoft YaHei" panose="020B0503020204020204" pitchFamily="34" charset="-122"/>
                <a:ea typeface="Microsoft YaHei" panose="020B0503020204020204" pitchFamily="34" charset="-122"/>
                <a:cs typeface="+mn-ea"/>
                <a:sym typeface="+mn-lt"/>
              </a:rPr>
              <a:t> </a:t>
            </a:r>
            <a:r>
              <a:rPr lang="zh-CN" altLang="en-US" sz="3200" b="1" dirty="0">
                <a:solidFill>
                  <a:schemeClr val="bg1"/>
                </a:solidFill>
                <a:latin typeface="Microsoft YaHei" panose="020B0503020204020204" pitchFamily="34" charset="-122"/>
                <a:ea typeface="Microsoft YaHei" panose="020B0503020204020204" pitchFamily="34" charset="-122"/>
                <a:cs typeface="+mn-ea"/>
                <a:sym typeface="+mn-lt"/>
              </a:rPr>
              <a:t>受体阻滞剂</a:t>
            </a:r>
            <a:endParaRPr lang="zh-CN" altLang="en-US" sz="3200" b="1" dirty="0">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41781132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5" name="Rectangle 137">
            <a:extLst>
              <a:ext uri="{FF2B5EF4-FFF2-40B4-BE49-F238E27FC236}">
                <a16:creationId xmlns:a16="http://schemas.microsoft.com/office/drawing/2014/main" xmlns="" id="{EBF0EB40-2B96-A341-B2C5-21CF0AF60942}"/>
              </a:ext>
            </a:extLst>
          </p:cNvPr>
          <p:cNvSpPr>
            <a:spLocks noGrp="1" noChangeArrowheads="1"/>
          </p:cNvSpPr>
          <p:nvPr>
            <p:ph type="body" idx="4294967295"/>
          </p:nvPr>
        </p:nvSpPr>
        <p:spPr>
          <a:xfrm>
            <a:off x="755576" y="1484784"/>
            <a:ext cx="7776864" cy="3456384"/>
          </a:xfrm>
          <a:ln/>
        </p:spPr>
        <p:txBody>
          <a:bodyPr>
            <a:normAutofit/>
          </a:bodyPr>
          <a:lstStyle/>
          <a:p>
            <a:pPr>
              <a:lnSpc>
                <a:spcPct val="150000"/>
              </a:lnSpc>
            </a:pPr>
            <a:r>
              <a:rPr lang="zh-CN" altLang="en-US" sz="2000" dirty="0">
                <a:latin typeface="微软雅黑" panose="020B0503020204020204" pitchFamily="34" charset="-122"/>
                <a:ea typeface="微软雅黑" panose="020B0503020204020204" pitchFamily="34" charset="-122"/>
              </a:rPr>
              <a:t>单药治疗血压未</a:t>
            </a:r>
            <a:r>
              <a:rPr lang="zh-CN" altLang="en-US" sz="2000" dirty="0" smtClean="0">
                <a:latin typeface="微软雅黑" panose="020B0503020204020204" pitchFamily="34" charset="-122"/>
                <a:ea typeface="微软雅黑" panose="020B0503020204020204" pitchFamily="34" charset="-122"/>
              </a:rPr>
              <a:t>达标</a:t>
            </a:r>
            <a:r>
              <a:rPr lang="zh-CN" altLang="en-US" sz="2000" dirty="0">
                <a:latin typeface="微软雅黑" panose="020B0503020204020204" pitchFamily="34" charset="-122"/>
                <a:ea typeface="微软雅黑" panose="020B0503020204020204" pitchFamily="34" charset="-122"/>
              </a:rPr>
              <a:t>的老年高血压</a:t>
            </a:r>
            <a:r>
              <a:rPr lang="zh-CN" altLang="en-US" sz="2000" dirty="0" smtClean="0">
                <a:latin typeface="微软雅黑" panose="020B0503020204020204" pitchFamily="34" charset="-122"/>
                <a:ea typeface="微软雅黑" panose="020B0503020204020204" pitchFamily="34" charset="-122"/>
              </a:rPr>
              <a:t>患者，</a:t>
            </a:r>
            <a:r>
              <a:rPr lang="zh-CN" altLang="en-US" sz="2000" dirty="0">
                <a:latin typeface="微软雅黑" panose="020B0503020204020204" pitchFamily="34" charset="-122"/>
                <a:ea typeface="微软雅黑" panose="020B0503020204020204" pitchFamily="34" charset="-122"/>
              </a:rPr>
              <a:t>可选择联合</a:t>
            </a:r>
            <a:r>
              <a:rPr lang="zh-CN" altLang="en-US" sz="2000" dirty="0" smtClean="0">
                <a:latin typeface="微软雅黑" panose="020B0503020204020204" pitchFamily="34" charset="-122"/>
                <a:ea typeface="微软雅黑" panose="020B0503020204020204" pitchFamily="34" charset="-122"/>
              </a:rPr>
              <a:t>应用</a:t>
            </a:r>
            <a:r>
              <a:rPr lang="en-US" altLang="zh-CN" sz="2000" dirty="0" smtClean="0">
                <a:latin typeface="微软雅黑" panose="020B0503020204020204" pitchFamily="34" charset="-122"/>
                <a:ea typeface="微软雅黑" panose="020B0503020204020204" pitchFamily="34" charset="-122"/>
              </a:rPr>
              <a:t>2 </a:t>
            </a:r>
            <a:r>
              <a:rPr lang="zh-CN" altLang="en-US" sz="2000" dirty="0">
                <a:latin typeface="微软雅黑" panose="020B0503020204020204" pitchFamily="34" charset="-122"/>
                <a:ea typeface="微软雅黑" panose="020B0503020204020204" pitchFamily="34" charset="-122"/>
              </a:rPr>
              <a:t>种降压</a:t>
            </a:r>
            <a:r>
              <a:rPr lang="zh-CN" altLang="en-US" sz="2000" dirty="0" smtClean="0">
                <a:latin typeface="微软雅黑" panose="020B0503020204020204" pitchFamily="34" charset="-122"/>
                <a:ea typeface="微软雅黑" panose="020B0503020204020204" pitchFamily="34" charset="-122"/>
              </a:rPr>
              <a:t>药物</a:t>
            </a:r>
            <a:endParaRPr lang="en-US" altLang="zh-CN" sz="2000" dirty="0" smtClean="0">
              <a:latin typeface="微软雅黑" panose="020B0503020204020204" pitchFamily="34" charset="-122"/>
              <a:ea typeface="微软雅黑" panose="020B0503020204020204" pitchFamily="34" charset="-122"/>
            </a:endParaRPr>
          </a:p>
          <a:p>
            <a:pPr>
              <a:lnSpc>
                <a:spcPct val="150000"/>
              </a:lnSpc>
            </a:pPr>
            <a:r>
              <a:rPr lang="zh-CN" altLang="en-US" sz="2000" dirty="0">
                <a:latin typeface="微软雅黑" panose="020B0503020204020204" pitchFamily="34" charset="-122"/>
                <a:ea typeface="微软雅黑" panose="020B0503020204020204" pitchFamily="34" charset="-122"/>
              </a:rPr>
              <a:t>初始联合治疗可采用低剂量联用</a:t>
            </a:r>
            <a:r>
              <a:rPr lang="zh-CN" altLang="en-US" sz="2000" dirty="0" smtClean="0">
                <a:latin typeface="微软雅黑" panose="020B0503020204020204" pitchFamily="34" charset="-122"/>
                <a:ea typeface="微软雅黑" panose="020B0503020204020204" pitchFamily="34" charset="-122"/>
              </a:rPr>
              <a:t>方案</a:t>
            </a:r>
            <a:r>
              <a:rPr lang="zh-CN" altLang="en-US" sz="2000" dirty="0">
                <a:latin typeface="微软雅黑" panose="020B0503020204020204" pitchFamily="34" charset="-122"/>
                <a:ea typeface="微软雅黑" panose="020B0503020204020204" pitchFamily="34" charset="-122"/>
              </a:rPr>
              <a:t>，若血压控制不佳，可逐渐调整至标准</a:t>
            </a:r>
            <a:r>
              <a:rPr lang="zh-CN" altLang="en-US" sz="2000" dirty="0" smtClean="0">
                <a:latin typeface="微软雅黑" panose="020B0503020204020204" pitchFamily="34" charset="-122"/>
                <a:ea typeface="微软雅黑" panose="020B0503020204020204" pitchFamily="34" charset="-122"/>
              </a:rPr>
              <a:t>剂量</a:t>
            </a:r>
            <a:endParaRPr lang="en-US" altLang="zh-CN" sz="2000" dirty="0" smtClean="0">
              <a:latin typeface="微软雅黑" panose="020B0503020204020204" pitchFamily="34" charset="-122"/>
              <a:ea typeface="微软雅黑" panose="020B0503020204020204" pitchFamily="34" charset="-122"/>
            </a:endParaRPr>
          </a:p>
          <a:p>
            <a:pPr>
              <a:lnSpc>
                <a:spcPct val="150000"/>
              </a:lnSpc>
            </a:pPr>
            <a:r>
              <a:rPr lang="zh-CN" altLang="en-US" sz="2000" dirty="0" smtClean="0">
                <a:latin typeface="微软雅黑" panose="020B0503020204020204" pitchFamily="34" charset="-122"/>
                <a:ea typeface="微软雅黑" panose="020B0503020204020204" pitchFamily="34" charset="-122"/>
              </a:rPr>
              <a:t>联合用药</a:t>
            </a:r>
            <a:r>
              <a:rPr lang="zh-CN" altLang="en-US" sz="2000" dirty="0">
                <a:latin typeface="微软雅黑" panose="020B0503020204020204" pitchFamily="34" charset="-122"/>
                <a:ea typeface="微软雅黑" panose="020B0503020204020204" pitchFamily="34" charset="-122"/>
              </a:rPr>
              <a:t>时，药物的降压作用机制应具有互补性，并可</a:t>
            </a:r>
            <a:r>
              <a:rPr lang="zh-CN" altLang="en-US" sz="2000" dirty="0" smtClean="0">
                <a:latin typeface="微软雅黑" panose="020B0503020204020204" pitchFamily="34" charset="-122"/>
                <a:ea typeface="微软雅黑" panose="020B0503020204020204" pitchFamily="34" charset="-122"/>
              </a:rPr>
              <a:t>互相</a:t>
            </a:r>
            <a:r>
              <a:rPr lang="zh-CN" altLang="en-US" sz="2000" dirty="0">
                <a:latin typeface="微软雅黑" panose="020B0503020204020204" pitchFamily="34" charset="-122"/>
                <a:ea typeface="微软雅黑" panose="020B0503020204020204" pitchFamily="34" charset="-122"/>
              </a:rPr>
              <a:t>抵消或减轻药物</a:t>
            </a:r>
            <a:r>
              <a:rPr lang="zh-CN" altLang="en-US" sz="2000" dirty="0" smtClean="0">
                <a:latin typeface="微软雅黑" panose="020B0503020204020204" pitchFamily="34" charset="-122"/>
                <a:ea typeface="微软雅黑" panose="020B0503020204020204" pitchFamily="34" charset="-122"/>
              </a:rPr>
              <a:t>不良反应</a:t>
            </a:r>
            <a:endParaRPr lang="zh-CN" altLang="en-US" sz="2000" dirty="0">
              <a:solidFill>
                <a:schemeClr val="tx1">
                  <a:lumMod val="95000"/>
                  <a:lumOff val="5000"/>
                </a:schemeClr>
              </a:solidFill>
              <a:latin typeface="微软雅黑" panose="020B0503020204020204" pitchFamily="34" charset="-122"/>
              <a:ea typeface="微软雅黑" panose="020B0503020204020204" pitchFamily="34" charset="-122"/>
              <a:cs typeface="+mn-ea"/>
            </a:endParaRPr>
          </a:p>
        </p:txBody>
      </p:sp>
      <p:sp>
        <p:nvSpPr>
          <p:cNvPr id="4" name="矩形 3">
            <a:extLst>
              <a:ext uri="{FF2B5EF4-FFF2-40B4-BE49-F238E27FC236}">
                <a16:creationId xmlns:a16="http://schemas.microsoft.com/office/drawing/2014/main" xmlns="" id="{99317AFB-ED7A-4148-9AEB-5004A6DB93D7}"/>
              </a:ext>
            </a:extLst>
          </p:cNvPr>
          <p:cNvSpPr/>
          <p:nvPr/>
        </p:nvSpPr>
        <p:spPr>
          <a:xfrm>
            <a:off x="0" y="0"/>
            <a:ext cx="9144000" cy="836712"/>
          </a:xfrm>
          <a:prstGeom prst="rect">
            <a:avLst/>
          </a:prstGeom>
          <a:solidFill>
            <a:srgbClr val="33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solidFill>
                  <a:schemeClr val="bg1"/>
                </a:solidFill>
                <a:latin typeface="Microsoft YaHei" panose="020B0503020204020204" pitchFamily="34" charset="-122"/>
                <a:ea typeface="Microsoft YaHei" panose="020B0503020204020204" pitchFamily="34" charset="-122"/>
                <a:cs typeface="+mn-ea"/>
                <a:sym typeface="+mn-lt"/>
              </a:rPr>
              <a:t>联合治疗</a:t>
            </a:r>
            <a:endParaRPr lang="zh-CN" altLang="en-US" sz="3200" b="1" dirty="0">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2786424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89" name="Group 141">
            <a:extLst>
              <a:ext uri="{FF2B5EF4-FFF2-40B4-BE49-F238E27FC236}">
                <a16:creationId xmlns:a16="http://schemas.microsoft.com/office/drawing/2014/main" xmlns="" id="{3B41B364-9CCB-0643-8F9B-182990E6DEE0}"/>
              </a:ext>
            </a:extLst>
          </p:cNvPr>
          <p:cNvGraphicFramePr>
            <a:graphicFrameLocks noGrp="1"/>
          </p:cNvGraphicFramePr>
          <p:nvPr>
            <p:ph type="tbl" idx="1"/>
            <p:extLst>
              <p:ext uri="{D42A27DB-BD31-4B8C-83A1-F6EECF244321}">
                <p14:modId xmlns:p14="http://schemas.microsoft.com/office/powerpoint/2010/main" val="2045643840"/>
              </p:ext>
            </p:extLst>
          </p:nvPr>
        </p:nvGraphicFramePr>
        <p:xfrm>
          <a:off x="467545" y="1700808"/>
          <a:ext cx="8136904" cy="2862263"/>
        </p:xfrm>
        <a:graphic>
          <a:graphicData uri="http://schemas.openxmlformats.org/drawingml/2006/table">
            <a:tbl>
              <a:tblPr>
                <a:tableStyleId>{B301B821-A1FF-4177-AEE7-76D212191A09}</a:tableStyleId>
              </a:tblPr>
              <a:tblGrid>
                <a:gridCol w="8136904">
                  <a:extLst>
                    <a:ext uri="{9D8B030D-6E8A-4147-A177-3AD203B41FA5}">
                      <a16:colId xmlns:a16="http://schemas.microsoft.com/office/drawing/2014/main" xmlns="" val="2160027056"/>
                    </a:ext>
                  </a:extLst>
                </a:gridCol>
              </a:tblGrid>
              <a:tr h="576263">
                <a:tc>
                  <a:txBody>
                    <a:bodyPr/>
                    <a:lstStyle>
                      <a:lvl1pPr marL="342900" indent="-342900">
                        <a:spcBef>
                          <a:spcPct val="20000"/>
                        </a:spcBef>
                        <a:buClr>
                          <a:schemeClr val="hlink"/>
                        </a:buClr>
                        <a:buSzPct val="75000"/>
                        <a:buFont typeface="Wingdings" pitchFamily="2" charset="2"/>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itchFamily="2" charset="2"/>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itchFamily="2" charset="2"/>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itchFamily="2" charset="2"/>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9pPr>
                    </a:lstStyle>
                    <a:p>
                      <a:pPr marL="342900" marR="0" lvl="0" indent="-342900" algn="ctr" defTabSz="914400" rtl="0" eaLnBrk="1" fontAlgn="base" latinLnBrk="0" hangingPunct="1">
                        <a:lnSpc>
                          <a:spcPct val="150000"/>
                        </a:lnSpc>
                        <a:spcBef>
                          <a:spcPct val="0"/>
                        </a:spcBef>
                        <a:spcAft>
                          <a:spcPct val="0"/>
                        </a:spcAft>
                        <a:buClr>
                          <a:schemeClr val="hlink"/>
                        </a:buClr>
                        <a:buSzPct val="75000"/>
                        <a:buFont typeface="Wingdings" pitchFamily="2" charset="2"/>
                        <a:buNone/>
                        <a:tabLst/>
                      </a:pPr>
                      <a:r>
                        <a:rPr kumimoji="0" lang="zh-CN" altLang="en-US" sz="1600" u="none" strike="noStrike" cap="none" normalizeH="0" baseline="0" dirty="0" smtClean="0">
                          <a:ln>
                            <a:noFill/>
                          </a:ln>
                          <a:effectLst/>
                          <a:latin typeface="微软雅黑" panose="020B0503020204020204" pitchFamily="34" charset="-122"/>
                          <a:ea typeface="微软雅黑" panose="020B0503020204020204" pitchFamily="34" charset="-122"/>
                        </a:rPr>
                        <a:t>推荐</a:t>
                      </a:r>
                      <a:endPar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xmlns="" val="3415770679"/>
                  </a:ext>
                </a:extLst>
              </a:tr>
              <a:tr h="1511157">
                <a:tc>
                  <a:txBody>
                    <a:bodyPr/>
                    <a:lstStyle>
                      <a:lvl1pPr>
                        <a:spcBef>
                          <a:spcPct val="20000"/>
                        </a:spcBef>
                        <a:buClr>
                          <a:schemeClr val="hlink"/>
                        </a:buClr>
                        <a:buSzPct val="75000"/>
                        <a:buFont typeface="Wingdings" pitchFamily="2" charset="2"/>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itchFamily="2" charset="2"/>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itchFamily="2" charset="2"/>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itchFamily="2" charset="2"/>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50000"/>
                        </a:lnSpc>
                        <a:spcBef>
                          <a:spcPct val="0"/>
                        </a:spcBef>
                        <a:spcAft>
                          <a:spcPct val="0"/>
                        </a:spcAft>
                        <a:buClr>
                          <a:schemeClr val="hlink"/>
                        </a:buClr>
                        <a:buSzPct val="75000"/>
                        <a:buFont typeface="Wingdings" pitchFamily="2" charset="2"/>
                        <a:buNone/>
                        <a:tabLst/>
                      </a:pPr>
                      <a:r>
                        <a:rPr kumimoji="0" lang="zh-CN" altLang="en-US" sz="1600" u="none" strike="noStrike" kern="1200" cap="none" normalizeH="0" baseline="0" dirty="0" smtClean="0">
                          <a:ln>
                            <a:noFill/>
                          </a:ln>
                          <a:effectLst/>
                          <a:latin typeface="微软雅黑" panose="020B0503020204020204" pitchFamily="34" charset="-122"/>
                          <a:ea typeface="微软雅黑" panose="020B0503020204020204" pitchFamily="34" charset="-122"/>
                        </a:rPr>
                        <a:t>推荐使用噻嗪类</a:t>
                      </a:r>
                      <a:r>
                        <a:rPr kumimoji="0" lang="en-US" altLang="zh-CN" sz="1600" u="none" strike="noStrike" kern="1200" cap="none" normalizeH="0" baseline="0" dirty="0" smtClean="0">
                          <a:ln>
                            <a:noFill/>
                          </a:ln>
                          <a:effectLst/>
                          <a:latin typeface="微软雅黑" panose="020B0503020204020204" pitchFamily="34" charset="-122"/>
                          <a:ea typeface="微软雅黑" panose="020B0503020204020204" pitchFamily="34" charset="-122"/>
                        </a:rPr>
                        <a:t>/</a:t>
                      </a:r>
                      <a:r>
                        <a:rPr kumimoji="0" lang="zh-CN" altLang="en-US" sz="1600" u="none" strike="noStrike" kern="1200" cap="none" normalizeH="0" baseline="0" dirty="0" smtClean="0">
                          <a:ln>
                            <a:noFill/>
                          </a:ln>
                          <a:effectLst/>
                          <a:latin typeface="微软雅黑" panose="020B0503020204020204" pitchFamily="34" charset="-122"/>
                          <a:ea typeface="微软雅黑" panose="020B0503020204020204" pitchFamily="34" charset="-122"/>
                        </a:rPr>
                        <a:t>样利尿剂、</a:t>
                      </a:r>
                      <a:r>
                        <a:rPr kumimoji="0" lang="en-US" altLang="zh-CN" sz="1600" u="none" strike="noStrike" kern="1200" cap="none" normalizeH="0" baseline="0" dirty="0" smtClean="0">
                          <a:ln>
                            <a:noFill/>
                          </a:ln>
                          <a:effectLst/>
                          <a:latin typeface="微软雅黑" panose="020B0503020204020204" pitchFamily="34" charset="-122"/>
                          <a:ea typeface="微软雅黑" panose="020B0503020204020204" pitchFamily="34" charset="-122"/>
                        </a:rPr>
                        <a:t>CCB</a:t>
                      </a:r>
                      <a:r>
                        <a:rPr kumimoji="0" lang="zh-CN" altLang="en-US" sz="1600" u="none" strike="noStrike" kern="1200" cap="none" normalizeH="0" baseline="0" dirty="0" smtClean="0">
                          <a:ln>
                            <a:noFill/>
                          </a:ln>
                          <a:effectLst/>
                          <a:latin typeface="微软雅黑" panose="020B0503020204020204" pitchFamily="34" charset="-122"/>
                          <a:ea typeface="微软雅黑" panose="020B0503020204020204" pitchFamily="34" charset="-122"/>
                        </a:rPr>
                        <a:t>、</a:t>
                      </a:r>
                      <a:r>
                        <a:rPr kumimoji="0" lang="en-US" altLang="zh-CN" sz="1600" u="none" strike="noStrike" kern="1200" cap="none" normalizeH="0" baseline="0" dirty="0" smtClean="0">
                          <a:ln>
                            <a:noFill/>
                          </a:ln>
                          <a:effectLst/>
                          <a:latin typeface="微软雅黑" panose="020B0503020204020204" pitchFamily="34" charset="-122"/>
                          <a:ea typeface="微软雅黑" panose="020B0503020204020204" pitchFamily="34" charset="-122"/>
                        </a:rPr>
                        <a:t>ACEI </a:t>
                      </a:r>
                      <a:r>
                        <a:rPr kumimoji="0" lang="zh-CN" altLang="en-US" sz="1600" u="none" strike="noStrike" kern="1200" cap="none" normalizeH="0" baseline="0" dirty="0" smtClean="0">
                          <a:ln>
                            <a:noFill/>
                          </a:ln>
                          <a:effectLst/>
                          <a:latin typeface="微软雅黑" panose="020B0503020204020204" pitchFamily="34" charset="-122"/>
                          <a:ea typeface="微软雅黑" panose="020B0503020204020204" pitchFamily="34" charset="-122"/>
                        </a:rPr>
                        <a:t>和</a:t>
                      </a:r>
                      <a:r>
                        <a:rPr kumimoji="0" lang="en-US" altLang="zh-CN" sz="1600" u="none" strike="noStrike" kern="1200" cap="none" normalizeH="0" baseline="0" dirty="0" smtClean="0">
                          <a:ln>
                            <a:noFill/>
                          </a:ln>
                          <a:effectLst/>
                          <a:latin typeface="微软雅黑" panose="020B0503020204020204" pitchFamily="34" charset="-122"/>
                          <a:ea typeface="微软雅黑" panose="020B0503020204020204" pitchFamily="34" charset="-122"/>
                        </a:rPr>
                        <a:t>ARB </a:t>
                      </a:r>
                      <a:r>
                        <a:rPr kumimoji="0" lang="zh-CN" altLang="en-US" sz="1600" u="none" strike="noStrike" kern="1200" cap="none" normalizeH="0" baseline="0" dirty="0" smtClean="0">
                          <a:ln>
                            <a:noFill/>
                          </a:ln>
                          <a:effectLst/>
                          <a:latin typeface="微软雅黑" panose="020B0503020204020204" pitchFamily="34" charset="-122"/>
                          <a:ea typeface="微软雅黑" panose="020B0503020204020204" pitchFamily="34" charset="-122"/>
                        </a:rPr>
                        <a:t>进行降压的起始和维持治疗</a:t>
                      </a:r>
                      <a:r>
                        <a:rPr kumimoji="0" lang="en-US" altLang="zh-CN" sz="1600" u="none" strike="noStrike" kern="1200" cap="none" normalizeH="0" baseline="0" dirty="0" smtClean="0">
                          <a:ln>
                            <a:noFill/>
                          </a:ln>
                          <a:effectLst/>
                          <a:latin typeface="微软雅黑" panose="020B0503020204020204" pitchFamily="34" charset="-122"/>
                          <a:ea typeface="微软雅黑" panose="020B0503020204020204" pitchFamily="34" charset="-122"/>
                        </a:rPr>
                        <a:t>;</a:t>
                      </a:r>
                    </a:p>
                    <a:p>
                      <a:pPr marL="0" marR="0" lvl="0" indent="0" algn="l" defTabSz="914400" rtl="0" eaLnBrk="1" fontAlgn="base" latinLnBrk="0" hangingPunct="1">
                        <a:lnSpc>
                          <a:spcPct val="150000"/>
                        </a:lnSpc>
                        <a:spcBef>
                          <a:spcPct val="0"/>
                        </a:spcBef>
                        <a:spcAft>
                          <a:spcPct val="0"/>
                        </a:spcAft>
                        <a:buClr>
                          <a:schemeClr val="hlink"/>
                        </a:buClr>
                        <a:buSzPct val="75000"/>
                        <a:buFont typeface="Wingdings" pitchFamily="2" charset="2"/>
                        <a:buNone/>
                        <a:tabLst/>
                      </a:pPr>
                      <a:r>
                        <a:rPr kumimoji="0" lang="zh-CN" altLang="en-US" sz="1600" u="none" strike="noStrike" kern="1200" cap="none" normalizeH="0" baseline="0" dirty="0" smtClean="0">
                          <a:ln>
                            <a:noFill/>
                          </a:ln>
                          <a:effectLst/>
                          <a:latin typeface="微软雅黑" panose="020B0503020204020204" pitchFamily="34" charset="-122"/>
                          <a:ea typeface="微软雅黑" panose="020B0503020204020204" pitchFamily="34" charset="-122"/>
                        </a:rPr>
                        <a:t>对于大多数高于靶目标值</a:t>
                      </a:r>
                      <a:r>
                        <a:rPr kumimoji="0" lang="en-US" altLang="zh-CN" sz="1600" u="none" strike="noStrike" kern="1200" cap="none" normalizeH="0" baseline="0" dirty="0" smtClean="0">
                          <a:ln>
                            <a:noFill/>
                          </a:ln>
                          <a:effectLst/>
                          <a:latin typeface="微软雅黑" panose="020B0503020204020204" pitchFamily="34" charset="-122"/>
                          <a:ea typeface="微软雅黑" panose="020B0503020204020204" pitchFamily="34" charset="-122"/>
                        </a:rPr>
                        <a:t>20 mmHg </a:t>
                      </a:r>
                      <a:r>
                        <a:rPr kumimoji="0" lang="zh-CN" altLang="en-US" sz="1600" u="none" strike="noStrike" kern="1200" cap="none" normalizeH="0" baseline="0" dirty="0" smtClean="0">
                          <a:ln>
                            <a:noFill/>
                          </a:ln>
                          <a:effectLst/>
                          <a:latin typeface="微软雅黑" panose="020B0503020204020204" pitchFamily="34" charset="-122"/>
                          <a:ea typeface="微软雅黑" panose="020B0503020204020204" pitchFamily="34" charset="-122"/>
                        </a:rPr>
                        <a:t>以上的老年患者，起始治疗可采用两药联合</a:t>
                      </a:r>
                      <a:r>
                        <a:rPr kumimoji="0" lang="en-US" altLang="zh-CN" sz="1600" u="none" strike="noStrike" kern="1200" cap="none" normalizeH="0" baseline="0" dirty="0" smtClean="0">
                          <a:ln>
                            <a:noFill/>
                          </a:ln>
                          <a:effectLst/>
                          <a:latin typeface="微软雅黑" panose="020B0503020204020204" pitchFamily="34" charset="-122"/>
                          <a:ea typeface="微软雅黑" panose="020B0503020204020204" pitchFamily="34" charset="-122"/>
                        </a:rPr>
                        <a:t>;</a:t>
                      </a:r>
                      <a:endParaRPr kumimoji="0" lang="en-US" altLang="zh-CN" sz="1600" u="none" strike="noStrike" kern="1200" cap="none" normalizeH="0" baseline="0" dirty="0">
                        <a:ln>
                          <a:noFill/>
                        </a:ln>
                        <a:effectLst/>
                        <a:latin typeface="微软雅黑" panose="020B0503020204020204" pitchFamily="34" charset="-122"/>
                        <a:ea typeface="微软雅黑" panose="020B0503020204020204" pitchFamily="34" charset="-122"/>
                      </a:endParaRPr>
                    </a:p>
                    <a:p>
                      <a:pPr marL="0" marR="0" lvl="0" indent="0" algn="l" defTabSz="914400" rtl="0" eaLnBrk="1" fontAlgn="base" latinLnBrk="0" hangingPunct="1">
                        <a:lnSpc>
                          <a:spcPct val="150000"/>
                        </a:lnSpc>
                        <a:spcBef>
                          <a:spcPct val="0"/>
                        </a:spcBef>
                        <a:spcAft>
                          <a:spcPct val="0"/>
                        </a:spcAft>
                        <a:buClr>
                          <a:schemeClr val="hlink"/>
                        </a:buClr>
                        <a:buSzPct val="75000"/>
                        <a:buFont typeface="Wingdings" pitchFamily="2" charset="2"/>
                        <a:buNone/>
                        <a:tabLst/>
                      </a:pPr>
                      <a:r>
                        <a:rPr kumimoji="0" lang="zh-CN" altLang="en-US" sz="1600" u="none" strike="noStrike" kern="1200" cap="none" normalizeH="0" baseline="0" dirty="0" smtClean="0">
                          <a:ln>
                            <a:noFill/>
                          </a:ln>
                          <a:effectLst/>
                          <a:latin typeface="微软雅黑" panose="020B0503020204020204" pitchFamily="34" charset="-122"/>
                          <a:ea typeface="微软雅黑" panose="020B0503020204020204" pitchFamily="34" charset="-122"/>
                        </a:rPr>
                        <a:t>如果两种药物联合治疗血压仍不能达标，推荐采用噻嗪类</a:t>
                      </a:r>
                      <a:r>
                        <a:rPr kumimoji="0" lang="en-US" altLang="zh-CN" sz="1600" u="none" strike="noStrike" kern="1200" cap="none" normalizeH="0" baseline="0" dirty="0" smtClean="0">
                          <a:ln>
                            <a:noFill/>
                          </a:ln>
                          <a:effectLst/>
                          <a:latin typeface="微软雅黑" panose="020B0503020204020204" pitchFamily="34" charset="-122"/>
                          <a:ea typeface="微软雅黑" panose="020B0503020204020204" pitchFamily="34" charset="-122"/>
                        </a:rPr>
                        <a:t>/</a:t>
                      </a:r>
                      <a:r>
                        <a:rPr kumimoji="0" lang="zh-CN" altLang="en-US" sz="1600" u="none" strike="noStrike" kern="1200" cap="none" normalizeH="0" baseline="0" dirty="0" smtClean="0">
                          <a:ln>
                            <a:noFill/>
                          </a:ln>
                          <a:effectLst/>
                          <a:latin typeface="微软雅黑" panose="020B0503020204020204" pitchFamily="34" charset="-122"/>
                          <a:ea typeface="微软雅黑" panose="020B0503020204020204" pitchFamily="34" charset="-122"/>
                        </a:rPr>
                        <a:t>样利尿剂、</a:t>
                      </a:r>
                      <a:r>
                        <a:rPr kumimoji="0" lang="en-US" altLang="zh-CN" sz="1600" u="none" strike="noStrike" kern="1200" cap="none" normalizeH="0" baseline="0" dirty="0" smtClean="0">
                          <a:ln>
                            <a:noFill/>
                          </a:ln>
                          <a:effectLst/>
                          <a:latin typeface="微软雅黑" panose="020B0503020204020204" pitchFamily="34" charset="-122"/>
                          <a:ea typeface="微软雅黑" panose="020B0503020204020204" pitchFamily="34" charset="-122"/>
                        </a:rPr>
                        <a:t>CCB</a:t>
                      </a:r>
                      <a:r>
                        <a:rPr kumimoji="0" lang="zh-CN" altLang="en-US" sz="1600" u="none" strike="noStrike" kern="1200" cap="none" normalizeH="0" baseline="0" dirty="0" smtClean="0">
                          <a:ln>
                            <a:noFill/>
                          </a:ln>
                          <a:effectLst/>
                          <a:latin typeface="微软雅黑" panose="020B0503020204020204" pitchFamily="34" charset="-122"/>
                          <a:ea typeface="微软雅黑" panose="020B0503020204020204" pitchFamily="34" charset="-122"/>
                        </a:rPr>
                        <a:t>、</a:t>
                      </a:r>
                      <a:r>
                        <a:rPr kumimoji="0" lang="en-US" altLang="zh-CN" sz="1600" u="none" strike="noStrike" kern="1200" cap="none" normalizeH="0" baseline="0" dirty="0" smtClean="0">
                          <a:ln>
                            <a:noFill/>
                          </a:ln>
                          <a:effectLst/>
                          <a:latin typeface="微软雅黑" panose="020B0503020204020204" pitchFamily="34" charset="-122"/>
                          <a:ea typeface="微软雅黑" panose="020B0503020204020204" pitchFamily="34" charset="-122"/>
                        </a:rPr>
                        <a:t>ACEI </a:t>
                      </a:r>
                      <a:r>
                        <a:rPr kumimoji="0" lang="zh-CN" altLang="en-US" sz="1600" u="none" strike="noStrike" kern="1200" cap="none" normalizeH="0" baseline="0" dirty="0" smtClean="0">
                          <a:ln>
                            <a:noFill/>
                          </a:ln>
                          <a:effectLst/>
                          <a:latin typeface="微软雅黑" panose="020B0503020204020204" pitchFamily="34" charset="-122"/>
                          <a:ea typeface="微软雅黑" panose="020B0503020204020204" pitchFamily="34" charset="-122"/>
                        </a:rPr>
                        <a:t>或</a:t>
                      </a:r>
                      <a:r>
                        <a:rPr kumimoji="0" lang="en-US" altLang="zh-CN" sz="1600" u="none" strike="noStrike" kern="1200" cap="none" normalizeH="0" baseline="0" dirty="0" smtClean="0">
                          <a:ln>
                            <a:noFill/>
                          </a:ln>
                          <a:effectLst/>
                          <a:latin typeface="微软雅黑" panose="020B0503020204020204" pitchFamily="34" charset="-122"/>
                          <a:ea typeface="微软雅黑" panose="020B0503020204020204" pitchFamily="34" charset="-122"/>
                        </a:rPr>
                        <a:t>ARB </a:t>
                      </a:r>
                      <a:r>
                        <a:rPr kumimoji="0" lang="zh-CN" altLang="en-US" sz="1600" u="none" strike="noStrike" kern="1200" cap="none" normalizeH="0" baseline="0" dirty="0" smtClean="0">
                          <a:ln>
                            <a:noFill/>
                          </a:ln>
                          <a:effectLst/>
                          <a:latin typeface="微软雅黑" panose="020B0503020204020204" pitchFamily="34" charset="-122"/>
                          <a:ea typeface="微软雅黑" panose="020B0503020204020204" pitchFamily="34" charset="-122"/>
                        </a:rPr>
                        <a:t>三种药物联合治疗， 或使用单片复方制剂</a:t>
                      </a:r>
                      <a:r>
                        <a:rPr kumimoji="0" lang="en-US" altLang="zh-CN" sz="1600" u="none" strike="noStrike" kern="1200" cap="none" normalizeH="0" baseline="0" dirty="0" smtClean="0">
                          <a:ln>
                            <a:noFill/>
                          </a:ln>
                          <a:effectLst/>
                          <a:latin typeface="微软雅黑" panose="020B0503020204020204" pitchFamily="34" charset="-122"/>
                          <a:ea typeface="微软雅黑" panose="020B0503020204020204" pitchFamily="34" charset="-122"/>
                        </a:rPr>
                        <a:t>;</a:t>
                      </a:r>
                    </a:p>
                    <a:p>
                      <a:pPr marL="0" marR="0" lvl="0" indent="0" algn="l" defTabSz="914400" rtl="0" eaLnBrk="1" fontAlgn="base" latinLnBrk="0" hangingPunct="1">
                        <a:lnSpc>
                          <a:spcPct val="150000"/>
                        </a:lnSpc>
                        <a:spcBef>
                          <a:spcPct val="0"/>
                        </a:spcBef>
                        <a:spcAft>
                          <a:spcPct val="0"/>
                        </a:spcAft>
                        <a:buClr>
                          <a:schemeClr val="hlink"/>
                        </a:buClr>
                        <a:buSzPct val="75000"/>
                        <a:buFont typeface="Wingdings" pitchFamily="2" charset="2"/>
                        <a:buNone/>
                        <a:tabLst/>
                      </a:pPr>
                      <a:r>
                        <a:rPr kumimoji="0" lang="zh-CN" altLang="en-US" sz="1600" u="none" strike="noStrike" kern="1200" cap="none" normalizeH="0" baseline="0" dirty="0" smtClean="0">
                          <a:ln>
                            <a:noFill/>
                          </a:ln>
                          <a:effectLst/>
                          <a:latin typeface="微软雅黑" panose="020B0503020204020204" pitchFamily="34" charset="-122"/>
                          <a:ea typeface="微软雅黑" panose="020B0503020204020204" pitchFamily="34" charset="-122"/>
                        </a:rPr>
                        <a:t>≥</a:t>
                      </a:r>
                      <a:r>
                        <a:rPr kumimoji="0" lang="en-US" altLang="zh-CN" sz="1600" u="none" strike="noStrike" kern="1200" cap="none" normalizeH="0" baseline="0" dirty="0" smtClean="0">
                          <a:ln>
                            <a:noFill/>
                          </a:ln>
                          <a:effectLst/>
                          <a:latin typeface="微软雅黑" panose="020B0503020204020204" pitchFamily="34" charset="-122"/>
                          <a:ea typeface="微软雅黑" panose="020B0503020204020204" pitchFamily="34" charset="-122"/>
                        </a:rPr>
                        <a:t>80 </a:t>
                      </a:r>
                      <a:r>
                        <a:rPr kumimoji="0" lang="zh-CN" altLang="en-US" sz="1600" u="none" strike="noStrike" kern="1200" cap="none" normalizeH="0" baseline="0" dirty="0" smtClean="0">
                          <a:ln>
                            <a:noFill/>
                          </a:ln>
                          <a:effectLst/>
                          <a:latin typeface="微软雅黑" panose="020B0503020204020204" pitchFamily="34" charset="-122"/>
                          <a:ea typeface="微软雅黑" panose="020B0503020204020204" pitchFamily="34" charset="-122"/>
                        </a:rPr>
                        <a:t>岁的高龄患者和衰弱的老年患者，推荐初始降压采用小剂量单药治疗</a:t>
                      </a:r>
                      <a:r>
                        <a:rPr kumimoji="0" lang="en-US" altLang="zh-CN" sz="1600" u="none" strike="noStrike" kern="1200" cap="none" normalizeH="0" baseline="0" dirty="0" smtClean="0">
                          <a:ln>
                            <a:noFill/>
                          </a:ln>
                          <a:effectLst/>
                          <a:latin typeface="微软雅黑" panose="020B0503020204020204" pitchFamily="34" charset="-122"/>
                          <a:ea typeface="微软雅黑" panose="020B0503020204020204" pitchFamily="34" charset="-122"/>
                        </a:rPr>
                        <a:t>;</a:t>
                      </a:r>
                    </a:p>
                    <a:p>
                      <a:pPr marL="0" marR="0" lvl="0" indent="0" algn="l" defTabSz="914400" rtl="0" eaLnBrk="1" fontAlgn="base" latinLnBrk="0" hangingPunct="1">
                        <a:lnSpc>
                          <a:spcPct val="150000"/>
                        </a:lnSpc>
                        <a:spcBef>
                          <a:spcPct val="0"/>
                        </a:spcBef>
                        <a:spcAft>
                          <a:spcPct val="0"/>
                        </a:spcAft>
                        <a:buClr>
                          <a:schemeClr val="hlink"/>
                        </a:buClr>
                        <a:buSzPct val="75000"/>
                        <a:buFont typeface="Wingdings" pitchFamily="2" charset="2"/>
                        <a:buNone/>
                        <a:tabLst/>
                      </a:pPr>
                      <a:r>
                        <a:rPr kumimoji="0" lang="zh-CN" altLang="en-US" sz="1600" u="none" strike="noStrike" kern="1200" cap="none" normalizeH="0" baseline="0" dirty="0" smtClean="0">
                          <a:ln>
                            <a:noFill/>
                          </a:ln>
                          <a:effectLst/>
                          <a:latin typeface="微软雅黑" panose="020B0503020204020204" pitchFamily="34" charset="-122"/>
                          <a:ea typeface="微软雅黑" panose="020B0503020204020204" pitchFamily="34" charset="-122"/>
                        </a:rPr>
                        <a:t>不推荐两种</a:t>
                      </a:r>
                      <a:r>
                        <a:rPr kumimoji="0" lang="en-US" altLang="zh-CN" sz="1600" u="none" strike="noStrike" kern="1200" cap="none" normalizeH="0" baseline="0" dirty="0" smtClean="0">
                          <a:ln>
                            <a:noFill/>
                          </a:ln>
                          <a:effectLst/>
                          <a:latin typeface="微软雅黑" panose="020B0503020204020204" pitchFamily="34" charset="-122"/>
                          <a:ea typeface="微软雅黑" panose="020B0503020204020204" pitchFamily="34" charset="-122"/>
                        </a:rPr>
                        <a:t>RAS </a:t>
                      </a:r>
                      <a:r>
                        <a:rPr kumimoji="0" lang="zh-CN" altLang="en-US" sz="1600" u="none" strike="noStrike" kern="1200" cap="none" normalizeH="0" baseline="0" dirty="0" smtClean="0">
                          <a:ln>
                            <a:noFill/>
                          </a:ln>
                          <a:effectLst/>
                          <a:latin typeface="微软雅黑" panose="020B0503020204020204" pitchFamily="34" charset="-122"/>
                          <a:ea typeface="微软雅黑" panose="020B0503020204020204" pitchFamily="34" charset="-122"/>
                        </a:rPr>
                        <a:t>抑制剂联合</a:t>
                      </a:r>
                      <a:endParaRPr kumimoji="0" lang="zh-CN" altLang="en-US" sz="160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xmlns="" val="363319305"/>
                  </a:ext>
                </a:extLst>
              </a:tr>
            </a:tbl>
          </a:graphicData>
        </a:graphic>
      </p:graphicFrame>
      <p:sp>
        <p:nvSpPr>
          <p:cNvPr id="2201" name="Rectangle 153">
            <a:extLst>
              <a:ext uri="{FF2B5EF4-FFF2-40B4-BE49-F238E27FC236}">
                <a16:creationId xmlns:a16="http://schemas.microsoft.com/office/drawing/2014/main" xmlns="" id="{9392CE68-FCD9-0443-B1B9-BA10D55DFD21}"/>
              </a:ext>
            </a:extLst>
          </p:cNvPr>
          <p:cNvSpPr>
            <a:spLocks noChangeArrowheads="1"/>
          </p:cNvSpPr>
          <p:nvPr/>
        </p:nvSpPr>
        <p:spPr bwMode="auto">
          <a:xfrm>
            <a:off x="174625" y="6091238"/>
            <a:ext cx="3246438"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tabLst>
                <a:tab pos="266700" algn="l"/>
              </a:tabLst>
              <a:defRPr>
                <a:solidFill>
                  <a:schemeClr val="tx1"/>
                </a:solidFill>
                <a:latin typeface="Arial" panose="020B0604020202020204" pitchFamily="34" charset="0"/>
                <a:ea typeface="宋体" panose="02010600030101010101" pitchFamily="2" charset="-122"/>
              </a:defRPr>
            </a:lvl1pPr>
            <a:lvl2pPr>
              <a:tabLst>
                <a:tab pos="266700" algn="l"/>
              </a:tabLst>
              <a:defRPr>
                <a:solidFill>
                  <a:schemeClr val="tx1"/>
                </a:solidFill>
                <a:latin typeface="Arial" panose="020B0604020202020204" pitchFamily="34" charset="0"/>
                <a:ea typeface="宋体" panose="02010600030101010101" pitchFamily="2" charset="-122"/>
              </a:defRPr>
            </a:lvl2pPr>
            <a:lvl3pPr>
              <a:tabLst>
                <a:tab pos="266700" algn="l"/>
              </a:tabLst>
              <a:defRPr>
                <a:solidFill>
                  <a:schemeClr val="tx1"/>
                </a:solidFill>
                <a:latin typeface="Arial" panose="020B0604020202020204" pitchFamily="34" charset="0"/>
                <a:ea typeface="宋体" panose="02010600030101010101" pitchFamily="2" charset="-122"/>
              </a:defRPr>
            </a:lvl3pPr>
            <a:lvl4pPr>
              <a:tabLst>
                <a:tab pos="266700" algn="l"/>
              </a:tabLst>
              <a:defRPr>
                <a:solidFill>
                  <a:schemeClr val="tx1"/>
                </a:solidFill>
                <a:latin typeface="Arial" panose="020B0604020202020204" pitchFamily="34" charset="0"/>
                <a:ea typeface="宋体" panose="02010600030101010101" pitchFamily="2" charset="-122"/>
              </a:defRPr>
            </a:lvl4pPr>
            <a:lvl5pPr>
              <a:tabLst>
                <a:tab pos="266700" algn="l"/>
              </a:tabLst>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SzPct val="100000"/>
              <a:tabLst>
                <a:tab pos="266700" algn="l"/>
              </a:tabLs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SzPct val="100000"/>
              <a:tabLst>
                <a:tab pos="266700" algn="l"/>
              </a:tabLs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SzPct val="100000"/>
              <a:tabLst>
                <a:tab pos="266700" algn="l"/>
              </a:tabLs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SzPct val="100000"/>
              <a:tabLst>
                <a:tab pos="266700" algn="l"/>
              </a:tabLst>
              <a:defRPr>
                <a:solidFill>
                  <a:schemeClr val="tx1"/>
                </a:solidFill>
                <a:latin typeface="Arial" panose="020B0604020202020204" pitchFamily="34" charset="0"/>
                <a:ea typeface="宋体" panose="02010600030101010101" pitchFamily="2" charset="-122"/>
              </a:defRPr>
            </a:lvl9pPr>
          </a:lstStyle>
          <a:p>
            <a:r>
              <a:rPr lang="en-US" altLang="zh-CN" sz="1400">
                <a:solidFill>
                  <a:schemeClr val="bg1"/>
                </a:solidFill>
                <a:ea typeface="黑体" panose="02010609060101010101" pitchFamily="49" charset="-122"/>
              </a:rPr>
              <a:t>ACC/AHA 2019</a:t>
            </a:r>
          </a:p>
          <a:p>
            <a:r>
              <a:rPr lang="zh-CN" altLang="en-US" sz="1400">
                <a:solidFill>
                  <a:schemeClr val="bg1"/>
                </a:solidFill>
                <a:ea typeface="黑体" panose="02010609060101010101" pitchFamily="49" charset="-122"/>
              </a:rPr>
              <a:t>慢性稳定性心绞痛诊断与治疗指南</a:t>
            </a:r>
            <a:r>
              <a:rPr lang="en-US" altLang="zh-CN" sz="1400">
                <a:solidFill>
                  <a:schemeClr val="bg1"/>
                </a:solidFill>
                <a:ea typeface="黑体" panose="02010609060101010101" pitchFamily="49" charset="-122"/>
              </a:rPr>
              <a:t>2019</a:t>
            </a:r>
          </a:p>
          <a:p>
            <a:r>
              <a:rPr lang="en-US" altLang="zh-CN" sz="1400">
                <a:solidFill>
                  <a:schemeClr val="bg1"/>
                </a:solidFill>
                <a:ea typeface="黑体" panose="02010609060101010101" pitchFamily="49" charset="-122"/>
              </a:rPr>
              <a:t>ESH/ESC 2019</a:t>
            </a:r>
          </a:p>
        </p:txBody>
      </p:sp>
      <p:sp>
        <p:nvSpPr>
          <p:cNvPr id="5" name="矩形 4">
            <a:extLst>
              <a:ext uri="{FF2B5EF4-FFF2-40B4-BE49-F238E27FC236}">
                <a16:creationId xmlns:a16="http://schemas.microsoft.com/office/drawing/2014/main" xmlns="" id="{99317AFB-ED7A-4148-9AEB-5004A6DB93D7}"/>
              </a:ext>
            </a:extLst>
          </p:cNvPr>
          <p:cNvSpPr/>
          <p:nvPr/>
        </p:nvSpPr>
        <p:spPr>
          <a:xfrm>
            <a:off x="0" y="0"/>
            <a:ext cx="9144000" cy="836712"/>
          </a:xfrm>
          <a:prstGeom prst="rect">
            <a:avLst/>
          </a:prstGeom>
          <a:solidFill>
            <a:srgbClr val="33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solidFill>
                  <a:schemeClr val="bg1"/>
                </a:solidFill>
                <a:latin typeface="Microsoft YaHei" panose="020B0503020204020204" pitchFamily="34" charset="-122"/>
                <a:ea typeface="Microsoft YaHei" panose="020B0503020204020204" pitchFamily="34" charset="-122"/>
                <a:cs typeface="+mn-ea"/>
                <a:sym typeface="+mn-lt"/>
              </a:rPr>
              <a:t>老年</a:t>
            </a:r>
            <a:r>
              <a:rPr lang="zh-CN" altLang="en-US" sz="3200" b="1" dirty="0" smtClean="0">
                <a:solidFill>
                  <a:schemeClr val="bg1"/>
                </a:solidFill>
                <a:latin typeface="Microsoft YaHei" panose="020B0503020204020204" pitchFamily="34" charset="-122"/>
                <a:ea typeface="Microsoft YaHei" panose="020B0503020204020204" pitchFamily="34" charset="-122"/>
                <a:cs typeface="+mn-ea"/>
                <a:sym typeface="+mn-lt"/>
              </a:rPr>
              <a:t>高血压降压药物的选择</a:t>
            </a:r>
            <a:endParaRPr lang="zh-CN" altLang="en-US" sz="3200" b="1" dirty="0">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20925863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89" name="Group 141">
            <a:extLst>
              <a:ext uri="{FF2B5EF4-FFF2-40B4-BE49-F238E27FC236}">
                <a16:creationId xmlns:a16="http://schemas.microsoft.com/office/drawing/2014/main" xmlns="" id="{3B41B364-9CCB-0643-8F9B-182990E6DEE0}"/>
              </a:ext>
            </a:extLst>
          </p:cNvPr>
          <p:cNvGraphicFramePr>
            <a:graphicFrameLocks noGrp="1"/>
          </p:cNvGraphicFramePr>
          <p:nvPr>
            <p:ph type="tbl" idx="4294967295"/>
            <p:extLst>
              <p:ext uri="{D42A27DB-BD31-4B8C-83A1-F6EECF244321}">
                <p14:modId xmlns:p14="http://schemas.microsoft.com/office/powerpoint/2010/main" val="28500134"/>
              </p:ext>
            </p:extLst>
          </p:nvPr>
        </p:nvGraphicFramePr>
        <p:xfrm>
          <a:off x="250825" y="1641137"/>
          <a:ext cx="8642350" cy="4008311"/>
        </p:xfrm>
        <a:graphic>
          <a:graphicData uri="http://schemas.openxmlformats.org/drawingml/2006/table">
            <a:tbl>
              <a:tblPr>
                <a:tableStyleId>{B301B821-A1FF-4177-AEE7-76D212191A09}</a:tableStyleId>
              </a:tblPr>
              <a:tblGrid>
                <a:gridCol w="2232943">
                  <a:extLst>
                    <a:ext uri="{9D8B030D-6E8A-4147-A177-3AD203B41FA5}">
                      <a16:colId xmlns:a16="http://schemas.microsoft.com/office/drawing/2014/main" xmlns="" val="4106966191"/>
                    </a:ext>
                  </a:extLst>
                </a:gridCol>
                <a:gridCol w="6409407">
                  <a:extLst>
                    <a:ext uri="{9D8B030D-6E8A-4147-A177-3AD203B41FA5}">
                      <a16:colId xmlns:a16="http://schemas.microsoft.com/office/drawing/2014/main" xmlns="" val="2160027056"/>
                    </a:ext>
                  </a:extLst>
                </a:gridCol>
              </a:tblGrid>
              <a:tr h="576263">
                <a:tc>
                  <a:txBody>
                    <a:bodyPr/>
                    <a:lstStyle>
                      <a:lvl1pPr marL="342900" indent="-342900">
                        <a:spcBef>
                          <a:spcPct val="20000"/>
                        </a:spcBef>
                        <a:buClr>
                          <a:schemeClr val="hlink"/>
                        </a:buClr>
                        <a:buSzPct val="75000"/>
                        <a:buFont typeface="Wingdings" pitchFamily="2" charset="2"/>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itchFamily="2" charset="2"/>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itchFamily="2" charset="2"/>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itchFamily="2" charset="2"/>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9pPr>
                    </a:lstStyle>
                    <a:p>
                      <a:pPr marL="342900" marR="0" lvl="0" indent="-342900" algn="l" defTabSz="914400" rtl="0" eaLnBrk="1" fontAlgn="base" latinLnBrk="0" hangingPunct="1">
                        <a:lnSpc>
                          <a:spcPct val="150000"/>
                        </a:lnSpc>
                        <a:spcBef>
                          <a:spcPct val="0"/>
                        </a:spcBef>
                        <a:spcAft>
                          <a:spcPct val="0"/>
                        </a:spcAft>
                        <a:buClr>
                          <a:schemeClr val="hlink"/>
                        </a:buClr>
                        <a:buSzPct val="75000"/>
                        <a:buFont typeface="Wingdings" pitchFamily="2" charset="2"/>
                        <a:buNone/>
                        <a:tabLst/>
                      </a:pPr>
                      <a:r>
                        <a:rPr kumimoji="0" lang="zh-CN" altLang="en-US" sz="1600" u="none" strike="noStrike" cap="none" normalizeH="0" baseline="0" dirty="0">
                          <a:ln>
                            <a:noFill/>
                          </a:ln>
                          <a:effectLst/>
                          <a:latin typeface="微软雅黑" panose="020B0503020204020204" pitchFamily="34" charset="-122"/>
                          <a:ea typeface="微软雅黑" panose="020B0503020204020204" pitchFamily="34" charset="-122"/>
                        </a:rPr>
                        <a:t>老年高血压合并疾病</a:t>
                      </a:r>
                      <a:endPar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a:txBody>
                  <a:tcPr anchor="ctr" horzOverflow="overflow">
                    <a:lnL w="12700" cap="flat" cmpd="sng" algn="ctr">
                      <a:noFill/>
                      <a:prstDash val="solid"/>
                      <a:round/>
                      <a:headEnd type="none" w="med" len="med"/>
                      <a:tailEnd type="none" w="med" len="med"/>
                    </a:lnL>
                  </a:tcPr>
                </a:tc>
                <a:tc>
                  <a:txBody>
                    <a:bodyPr/>
                    <a:lstStyle>
                      <a:lvl1pPr marL="342900" indent="-342900">
                        <a:spcBef>
                          <a:spcPct val="20000"/>
                        </a:spcBef>
                        <a:buClr>
                          <a:schemeClr val="hlink"/>
                        </a:buClr>
                        <a:buSzPct val="75000"/>
                        <a:buFont typeface="Wingdings" pitchFamily="2" charset="2"/>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itchFamily="2" charset="2"/>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itchFamily="2" charset="2"/>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itchFamily="2" charset="2"/>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9pPr>
                    </a:lstStyle>
                    <a:p>
                      <a:pPr marL="342900" marR="0" lvl="0" indent="-342900" algn="ctr" defTabSz="914400" rtl="0" eaLnBrk="1" fontAlgn="base" latinLnBrk="0" hangingPunct="1">
                        <a:lnSpc>
                          <a:spcPct val="150000"/>
                        </a:lnSpc>
                        <a:spcBef>
                          <a:spcPct val="0"/>
                        </a:spcBef>
                        <a:spcAft>
                          <a:spcPct val="0"/>
                        </a:spcAft>
                        <a:buClr>
                          <a:schemeClr val="hlink"/>
                        </a:buClr>
                        <a:buSzPct val="75000"/>
                        <a:buFont typeface="Wingdings" pitchFamily="2" charset="2"/>
                        <a:buNone/>
                        <a:tabLst/>
                      </a:pPr>
                      <a:r>
                        <a:rPr kumimoji="0" lang="zh-CN" altLang="en-US" sz="1600" u="none" strike="noStrike" cap="none" normalizeH="0" baseline="0" dirty="0" smtClean="0">
                          <a:ln>
                            <a:noFill/>
                          </a:ln>
                          <a:effectLst/>
                          <a:latin typeface="微软雅黑" panose="020B0503020204020204" pitchFamily="34" charset="-122"/>
                          <a:ea typeface="微软雅黑" panose="020B0503020204020204" pitchFamily="34" charset="-122"/>
                        </a:rPr>
                        <a:t>推荐</a:t>
                      </a:r>
                      <a:endPar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a:txBody>
                  <a:tcPr anchor="ctr" horzOverflow="overflow">
                    <a:lnR w="12700" cap="flat" cmpd="sng" algn="ctr">
                      <a:noFill/>
                      <a:prstDash val="solid"/>
                      <a:round/>
                      <a:headEnd type="none" w="med" len="med"/>
                      <a:tailEnd type="none" w="med" len="med"/>
                    </a:lnR>
                  </a:tcPr>
                </a:tc>
                <a:extLst>
                  <a:ext uri="{0D108BD9-81ED-4DB2-BD59-A6C34878D82A}">
                    <a16:rowId xmlns:a16="http://schemas.microsoft.com/office/drawing/2014/main" xmlns="" val="3415770679"/>
                  </a:ext>
                </a:extLst>
              </a:tr>
              <a:tr h="782638">
                <a:tc>
                  <a:txBody>
                    <a:bodyPr/>
                    <a:lstStyle>
                      <a:lvl1pPr marL="342900" indent="-342900">
                        <a:spcBef>
                          <a:spcPct val="20000"/>
                        </a:spcBef>
                        <a:buClr>
                          <a:schemeClr val="hlink"/>
                        </a:buClr>
                        <a:buSzPct val="75000"/>
                        <a:buFont typeface="Wingdings" pitchFamily="2" charset="2"/>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itchFamily="2" charset="2"/>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itchFamily="2" charset="2"/>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itchFamily="2" charset="2"/>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9pPr>
                    </a:lstStyle>
                    <a:p>
                      <a:pPr marL="342900" marR="0" lvl="0" indent="-342900" algn="l" defTabSz="914400" rtl="0" eaLnBrk="1" fontAlgn="base" latinLnBrk="0" hangingPunct="1">
                        <a:lnSpc>
                          <a:spcPct val="150000"/>
                        </a:lnSpc>
                        <a:spcBef>
                          <a:spcPct val="0"/>
                        </a:spcBef>
                        <a:spcAft>
                          <a:spcPct val="0"/>
                        </a:spcAft>
                        <a:buClr>
                          <a:schemeClr val="hlink"/>
                        </a:buClr>
                        <a:buSzPct val="75000"/>
                        <a:buFont typeface="Wingdings" pitchFamily="2" charset="2"/>
                        <a:buNone/>
                        <a:tabLst/>
                      </a:pPr>
                      <a:r>
                        <a:rPr kumimoji="0" lang="zh-CN" altLang="en-US" sz="1600" u="none" strike="noStrike" cap="none" normalizeH="0" baseline="0" dirty="0">
                          <a:ln>
                            <a:noFill/>
                          </a:ln>
                          <a:effectLst/>
                          <a:latin typeface="微软雅黑" panose="020B0503020204020204" pitchFamily="34" charset="-122"/>
                          <a:ea typeface="微软雅黑" panose="020B0503020204020204" pitchFamily="34" charset="-122"/>
                        </a:rPr>
                        <a:t>老年高血压合并冠心病</a:t>
                      </a:r>
                      <a:endPar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a:txBody>
                  <a:tcPr horzOverflow="overflow">
                    <a:lnL w="12700" cap="flat" cmpd="sng" algn="ctr">
                      <a:noFill/>
                      <a:prstDash val="solid"/>
                      <a:round/>
                      <a:headEnd type="none" w="med" len="med"/>
                      <a:tailEnd type="none" w="med" len="med"/>
                    </a:lnL>
                  </a:tcPr>
                </a:tc>
                <a:tc>
                  <a:txBody>
                    <a:bodyPr/>
                    <a:lstStyle>
                      <a:lvl1pPr>
                        <a:spcBef>
                          <a:spcPct val="20000"/>
                        </a:spcBef>
                        <a:buClr>
                          <a:schemeClr val="hlink"/>
                        </a:buClr>
                        <a:buSzPct val="75000"/>
                        <a:buFont typeface="Wingdings" pitchFamily="2" charset="2"/>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itchFamily="2" charset="2"/>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itchFamily="2" charset="2"/>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itchFamily="2" charset="2"/>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50000"/>
                        </a:lnSpc>
                        <a:spcBef>
                          <a:spcPct val="0"/>
                        </a:spcBef>
                        <a:spcAft>
                          <a:spcPct val="0"/>
                        </a:spcAft>
                        <a:buClr>
                          <a:schemeClr val="hlink"/>
                        </a:buClr>
                        <a:buSzPct val="75000"/>
                        <a:buFont typeface="Wingdings" pitchFamily="2" charset="2"/>
                        <a:buNone/>
                        <a:tabLst/>
                      </a:pPr>
                      <a:r>
                        <a:rPr kumimoji="0" lang="zh-CN" altLang="en-US" sz="1600" u="none" strike="noStrike" kern="1200" cap="none" normalizeH="0" baseline="0" dirty="0" smtClean="0">
                          <a:ln>
                            <a:noFill/>
                          </a:ln>
                          <a:effectLst/>
                          <a:latin typeface="微软雅黑" panose="020B0503020204020204" pitchFamily="34" charset="-122"/>
                          <a:ea typeface="微软雅黑" panose="020B0503020204020204" pitchFamily="34" charset="-122"/>
                        </a:rPr>
                        <a:t>对于＜</a:t>
                      </a:r>
                      <a:r>
                        <a:rPr kumimoji="0" lang="en-US" altLang="zh-CN" sz="1600" u="none" strike="noStrike" kern="1200" cap="none" normalizeH="0" baseline="0" dirty="0" smtClean="0">
                          <a:ln>
                            <a:noFill/>
                          </a:ln>
                          <a:effectLst/>
                          <a:latin typeface="微软雅黑" panose="020B0503020204020204" pitchFamily="34" charset="-122"/>
                          <a:ea typeface="微软雅黑" panose="020B0503020204020204" pitchFamily="34" charset="-122"/>
                        </a:rPr>
                        <a:t>80 </a:t>
                      </a:r>
                      <a:r>
                        <a:rPr kumimoji="0" lang="zh-CN" altLang="en-US" sz="1600" u="none" strike="noStrike" kern="1200" cap="none" normalizeH="0" baseline="0" dirty="0" smtClean="0">
                          <a:ln>
                            <a:noFill/>
                          </a:ln>
                          <a:effectLst/>
                          <a:latin typeface="微软雅黑" panose="020B0503020204020204" pitchFamily="34" charset="-122"/>
                          <a:ea typeface="微软雅黑" panose="020B0503020204020204" pitchFamily="34" charset="-122"/>
                        </a:rPr>
                        <a:t>岁者，血压控制目标为＜</a:t>
                      </a:r>
                      <a:r>
                        <a:rPr kumimoji="0" lang="en-US" altLang="zh-CN" sz="1600" u="none" strike="noStrike" kern="1200" cap="none" normalizeH="0" baseline="0" dirty="0" smtClean="0">
                          <a:ln>
                            <a:noFill/>
                          </a:ln>
                          <a:effectLst/>
                          <a:latin typeface="微软雅黑" panose="020B0503020204020204" pitchFamily="34" charset="-122"/>
                          <a:ea typeface="微软雅黑" panose="020B0503020204020204" pitchFamily="34" charset="-122"/>
                        </a:rPr>
                        <a:t>140 /90 mmHg;</a:t>
                      </a:r>
                      <a:endParaRPr kumimoji="0" lang="en-US" altLang="zh-CN" sz="1600" u="none" strike="noStrike" kern="1200" cap="none" normalizeH="0" baseline="0" dirty="0">
                        <a:ln>
                          <a:noFill/>
                        </a:ln>
                        <a:effectLst/>
                        <a:latin typeface="微软雅黑" panose="020B0503020204020204" pitchFamily="34" charset="-122"/>
                        <a:ea typeface="微软雅黑" panose="020B0503020204020204" pitchFamily="34" charset="-122"/>
                      </a:endParaRPr>
                    </a:p>
                    <a:p>
                      <a:pPr marL="0" marR="0" lvl="0" indent="0" algn="l" defTabSz="914400" rtl="0" eaLnBrk="0" fontAlgn="base" latinLnBrk="0" hangingPunct="0">
                        <a:lnSpc>
                          <a:spcPct val="150000"/>
                        </a:lnSpc>
                        <a:spcBef>
                          <a:spcPct val="0"/>
                        </a:spcBef>
                        <a:spcAft>
                          <a:spcPct val="0"/>
                        </a:spcAft>
                        <a:buClr>
                          <a:schemeClr val="hlink"/>
                        </a:buClr>
                        <a:buSzPct val="75000"/>
                        <a:buFont typeface="Wingdings" pitchFamily="2" charset="2"/>
                        <a:buNone/>
                        <a:tabLst/>
                      </a:pPr>
                      <a:r>
                        <a:rPr kumimoji="0" lang="zh-CN" altLang="en-US" sz="1600" u="none" strike="noStrike" kern="1200" cap="none" normalizeH="0" baseline="0" dirty="0" smtClean="0">
                          <a:ln>
                            <a:noFill/>
                          </a:ln>
                          <a:effectLst/>
                          <a:latin typeface="微软雅黑" panose="020B0503020204020204" pitchFamily="34" charset="-122"/>
                          <a:ea typeface="微软雅黑" panose="020B0503020204020204" pitchFamily="34" charset="-122"/>
                        </a:rPr>
                        <a:t>若一般状况好、能耐受降压治疗，尤其伴既往心肌梗死者，可降至＜</a:t>
                      </a:r>
                      <a:r>
                        <a:rPr kumimoji="0" lang="en-US" altLang="zh-CN" sz="1600" u="none" strike="noStrike" kern="1200" cap="none" normalizeH="0" baseline="0" dirty="0" smtClean="0">
                          <a:ln>
                            <a:noFill/>
                          </a:ln>
                          <a:effectLst/>
                          <a:latin typeface="微软雅黑" panose="020B0503020204020204" pitchFamily="34" charset="-122"/>
                          <a:ea typeface="微软雅黑" panose="020B0503020204020204" pitchFamily="34" charset="-122"/>
                        </a:rPr>
                        <a:t>130 /80 mmHg;</a:t>
                      </a:r>
                    </a:p>
                    <a:p>
                      <a:pPr marL="0" marR="0" lvl="0" indent="0" algn="l" defTabSz="914400" rtl="0" eaLnBrk="0" fontAlgn="base" latinLnBrk="0" hangingPunct="0">
                        <a:lnSpc>
                          <a:spcPct val="150000"/>
                        </a:lnSpc>
                        <a:spcBef>
                          <a:spcPct val="0"/>
                        </a:spcBef>
                        <a:spcAft>
                          <a:spcPct val="0"/>
                        </a:spcAft>
                        <a:buClr>
                          <a:schemeClr val="hlink"/>
                        </a:buClr>
                        <a:buSzPct val="75000"/>
                        <a:buFont typeface="Wingdings" pitchFamily="2" charset="2"/>
                        <a:buNone/>
                        <a:tabLst/>
                      </a:pPr>
                      <a:r>
                        <a:rPr kumimoji="0" lang="zh-CN" altLang="en-US" sz="1600" u="none" strike="noStrike" kern="1200" cap="none" normalizeH="0" baseline="0" dirty="0" smtClean="0">
                          <a:ln>
                            <a:noFill/>
                          </a:ln>
                          <a:effectLst/>
                          <a:latin typeface="微软雅黑" panose="020B0503020204020204" pitchFamily="34" charset="-122"/>
                          <a:ea typeface="微软雅黑" panose="020B0503020204020204" pitchFamily="34" charset="-122"/>
                        </a:rPr>
                        <a:t>对于≥</a:t>
                      </a:r>
                      <a:r>
                        <a:rPr kumimoji="0" lang="en-US" altLang="zh-CN" sz="1600" u="none" strike="noStrike" kern="1200" cap="none" normalizeH="0" baseline="0" dirty="0" smtClean="0">
                          <a:ln>
                            <a:noFill/>
                          </a:ln>
                          <a:effectLst/>
                          <a:latin typeface="微软雅黑" panose="020B0503020204020204" pitchFamily="34" charset="-122"/>
                          <a:ea typeface="微软雅黑" panose="020B0503020204020204" pitchFamily="34" charset="-122"/>
                        </a:rPr>
                        <a:t>80 </a:t>
                      </a:r>
                      <a:r>
                        <a:rPr kumimoji="0" lang="zh-CN" altLang="en-US" sz="1600" u="none" strike="noStrike" kern="1200" cap="none" normalizeH="0" baseline="0" dirty="0" smtClean="0">
                          <a:ln>
                            <a:noFill/>
                          </a:ln>
                          <a:effectLst/>
                          <a:latin typeface="微软雅黑" panose="020B0503020204020204" pitchFamily="34" charset="-122"/>
                          <a:ea typeface="微软雅黑" panose="020B0503020204020204" pitchFamily="34" charset="-122"/>
                        </a:rPr>
                        <a:t>岁者，血压控制目标为＜</a:t>
                      </a:r>
                      <a:r>
                        <a:rPr kumimoji="0" lang="en-US" altLang="zh-CN" sz="1600" u="none" strike="noStrike" kern="1200" cap="none" normalizeH="0" baseline="0" dirty="0" smtClean="0">
                          <a:ln>
                            <a:noFill/>
                          </a:ln>
                          <a:effectLst/>
                          <a:latin typeface="微软雅黑" panose="020B0503020204020204" pitchFamily="34" charset="-122"/>
                          <a:ea typeface="微软雅黑" panose="020B0503020204020204" pitchFamily="34" charset="-122"/>
                        </a:rPr>
                        <a:t>150 /90 mmHg</a:t>
                      </a:r>
                      <a:r>
                        <a:rPr kumimoji="0" lang="zh-CN" altLang="en-US" sz="1600" u="none" strike="noStrike" kern="1200" cap="none" normalizeH="0" baseline="0" dirty="0" smtClean="0">
                          <a:ln>
                            <a:noFill/>
                          </a:ln>
                          <a:effectLst/>
                          <a:latin typeface="微软雅黑" panose="020B0503020204020204" pitchFamily="34" charset="-122"/>
                          <a:ea typeface="微软雅黑" panose="020B0503020204020204" pitchFamily="34" charset="-122"/>
                        </a:rPr>
                        <a:t>，如耐受性良好，可进一步降至</a:t>
                      </a:r>
                      <a:r>
                        <a:rPr kumimoji="0" lang="en-US" altLang="zh-CN" sz="1600" u="none" strike="noStrike" kern="1200" cap="none" normalizeH="0" baseline="0" dirty="0" smtClean="0">
                          <a:ln>
                            <a:noFill/>
                          </a:ln>
                          <a:effectLst/>
                          <a:latin typeface="微软雅黑" panose="020B0503020204020204" pitchFamily="34" charset="-122"/>
                          <a:ea typeface="微软雅黑" panose="020B0503020204020204" pitchFamily="34" charset="-122"/>
                        </a:rPr>
                        <a:t>140 /90 mmHg </a:t>
                      </a:r>
                      <a:r>
                        <a:rPr kumimoji="0" lang="zh-CN" altLang="en-US" sz="1600" u="none" strike="noStrike" kern="1200" cap="none" normalizeH="0" baseline="0" dirty="0" smtClean="0">
                          <a:ln>
                            <a:noFill/>
                          </a:ln>
                          <a:effectLst/>
                          <a:latin typeface="微软雅黑" panose="020B0503020204020204" pitchFamily="34" charset="-122"/>
                          <a:ea typeface="微软雅黑" panose="020B0503020204020204" pitchFamily="34" charset="-122"/>
                        </a:rPr>
                        <a:t>以下</a:t>
                      </a:r>
                      <a:r>
                        <a:rPr kumimoji="0" lang="en-US" altLang="zh-CN" sz="1600" u="none" strike="noStrike" kern="1200" cap="none" normalizeH="0" baseline="0" dirty="0" smtClean="0">
                          <a:ln>
                            <a:noFill/>
                          </a:ln>
                          <a:effectLst/>
                          <a:latin typeface="微软雅黑" panose="020B0503020204020204" pitchFamily="34" charset="-122"/>
                          <a:ea typeface="微软雅黑" panose="020B0503020204020204" pitchFamily="34" charset="-122"/>
                        </a:rPr>
                        <a:t>;</a:t>
                      </a:r>
                    </a:p>
                    <a:p>
                      <a:pPr>
                        <a:lnSpc>
                          <a:spcPct val="150000"/>
                        </a:lnSpc>
                      </a:pPr>
                      <a:r>
                        <a:rPr kumimoji="0" lang="zh-CN" altLang="en-US" sz="1600" u="none" strike="noStrike" kern="1200" cap="none" normalizeH="0" baseline="0" dirty="0" smtClean="0">
                          <a:ln>
                            <a:noFill/>
                          </a:ln>
                          <a:effectLst/>
                          <a:latin typeface="微软雅黑" panose="020B0503020204020204" pitchFamily="34" charset="-122"/>
                          <a:ea typeface="微软雅黑" panose="020B0503020204020204" pitchFamily="34" charset="-122"/>
                        </a:rPr>
                        <a:t>对于伴稳定型心绞痛和</a:t>
                      </a:r>
                      <a:r>
                        <a:rPr kumimoji="0" lang="en-US" altLang="zh-CN" sz="1600" u="none" strike="noStrike" kern="1200" cap="none" normalizeH="0" baseline="0" dirty="0" smtClean="0">
                          <a:ln>
                            <a:noFill/>
                          </a:ln>
                          <a:effectLst/>
                          <a:latin typeface="微软雅黑" panose="020B0503020204020204" pitchFamily="34" charset="-122"/>
                          <a:ea typeface="微软雅黑" panose="020B0503020204020204" pitchFamily="34" charset="-122"/>
                        </a:rPr>
                        <a:t>( </a:t>
                      </a:r>
                      <a:r>
                        <a:rPr kumimoji="0" lang="zh-CN" altLang="en-US" sz="1600" u="none" strike="noStrike" kern="1200" cap="none" normalizeH="0" baseline="0" dirty="0" smtClean="0">
                          <a:ln>
                            <a:noFill/>
                          </a:ln>
                          <a:effectLst/>
                          <a:latin typeface="微软雅黑" panose="020B0503020204020204" pitchFamily="34" charset="-122"/>
                          <a:ea typeface="微软雅黑" panose="020B0503020204020204" pitchFamily="34" charset="-122"/>
                        </a:rPr>
                        <a:t>或</a:t>
                      </a:r>
                      <a:r>
                        <a:rPr kumimoji="0" lang="en-US" altLang="zh-CN" sz="1600" u="none" strike="noStrike" kern="1200" cap="none" normalizeH="0" baseline="0" dirty="0" smtClean="0">
                          <a:ln>
                            <a:noFill/>
                          </a:ln>
                          <a:effectLst/>
                          <a:latin typeface="微软雅黑" panose="020B0503020204020204" pitchFamily="34" charset="-122"/>
                          <a:ea typeface="微软雅黑" panose="020B0503020204020204" pitchFamily="34" charset="-122"/>
                        </a:rPr>
                        <a:t>) </a:t>
                      </a:r>
                      <a:r>
                        <a:rPr kumimoji="0" lang="zh-CN" altLang="en-US" sz="1600" u="none" strike="noStrike" kern="1200" cap="none" normalizeH="0" baseline="0" dirty="0" smtClean="0">
                          <a:ln>
                            <a:noFill/>
                          </a:ln>
                          <a:effectLst/>
                          <a:latin typeface="微软雅黑" panose="020B0503020204020204" pitchFamily="34" charset="-122"/>
                          <a:ea typeface="微软雅黑" panose="020B0503020204020204" pitchFamily="34" charset="-122"/>
                        </a:rPr>
                        <a:t>既往心肌梗死病史者，初始降压治疗首选</a:t>
                      </a:r>
                      <a:r>
                        <a:rPr kumimoji="0" lang="en-US" altLang="zh-CN" sz="1600" u="none" strike="noStrike" kern="1200" cap="none" normalizeH="0" baseline="0" dirty="0" smtClean="0">
                          <a:ln>
                            <a:noFill/>
                          </a:ln>
                          <a:effectLst/>
                          <a:latin typeface="微软雅黑" panose="020B0503020204020204" pitchFamily="34" charset="-122"/>
                          <a:ea typeface="微软雅黑" panose="020B0503020204020204" pitchFamily="34" charset="-122"/>
                        </a:rPr>
                        <a:t>β </a:t>
                      </a:r>
                      <a:r>
                        <a:rPr kumimoji="0" lang="zh-CN" altLang="en-US" sz="1600" u="none" strike="noStrike" kern="1200" cap="none" normalizeH="0" baseline="0" dirty="0" smtClean="0">
                          <a:ln>
                            <a:noFill/>
                          </a:ln>
                          <a:effectLst/>
                          <a:latin typeface="微软雅黑" panose="020B0503020204020204" pitchFamily="34" charset="-122"/>
                          <a:ea typeface="微软雅黑" panose="020B0503020204020204" pitchFamily="34" charset="-122"/>
                        </a:rPr>
                        <a:t>受体阻滞剂和</a:t>
                      </a:r>
                      <a:r>
                        <a:rPr kumimoji="0" lang="en-US" altLang="zh-CN" sz="1600" u="none" strike="noStrike" kern="1200" cap="none" normalizeH="0" baseline="0" dirty="0" smtClean="0">
                          <a:ln>
                            <a:noFill/>
                          </a:ln>
                          <a:effectLst/>
                          <a:latin typeface="微软雅黑" panose="020B0503020204020204" pitchFamily="34" charset="-122"/>
                          <a:ea typeface="微软雅黑" panose="020B0503020204020204" pitchFamily="34" charset="-122"/>
                        </a:rPr>
                        <a:t>RAS </a:t>
                      </a:r>
                      <a:r>
                        <a:rPr kumimoji="0" lang="zh-CN" altLang="en-US" sz="1600" u="none" strike="noStrike" kern="1200" cap="none" normalizeH="0" baseline="0" dirty="0" smtClean="0">
                          <a:ln>
                            <a:noFill/>
                          </a:ln>
                          <a:effectLst/>
                          <a:latin typeface="微软雅黑" panose="020B0503020204020204" pitchFamily="34" charset="-122"/>
                          <a:ea typeface="微软雅黑" panose="020B0503020204020204" pitchFamily="34" charset="-122"/>
                        </a:rPr>
                        <a:t>抑制剂</a:t>
                      </a:r>
                      <a:r>
                        <a:rPr kumimoji="0" lang="en-US" altLang="zh-CN" sz="1600" u="none" strike="noStrike" kern="1200" cap="none" normalizeH="0" baseline="0" dirty="0" smtClean="0">
                          <a:ln>
                            <a:noFill/>
                          </a:ln>
                          <a:effectLst/>
                          <a:latin typeface="微软雅黑" panose="020B0503020204020204" pitchFamily="34" charset="-122"/>
                          <a:ea typeface="微软雅黑" panose="020B0503020204020204" pitchFamily="34" charset="-122"/>
                        </a:rPr>
                        <a:t>;</a:t>
                      </a:r>
                    </a:p>
                    <a:p>
                      <a:pPr marL="0" marR="0" lvl="0" indent="0" algn="l" defTabSz="914400" rtl="0" eaLnBrk="0" fontAlgn="base" latinLnBrk="0" hangingPunct="0">
                        <a:lnSpc>
                          <a:spcPct val="150000"/>
                        </a:lnSpc>
                        <a:spcBef>
                          <a:spcPct val="0"/>
                        </a:spcBef>
                        <a:spcAft>
                          <a:spcPct val="0"/>
                        </a:spcAft>
                        <a:buClr>
                          <a:schemeClr val="hlink"/>
                        </a:buClr>
                        <a:buSzPct val="75000"/>
                        <a:buFont typeface="Wingdings" pitchFamily="2" charset="2"/>
                        <a:buNone/>
                        <a:tabLst/>
                      </a:pPr>
                      <a:r>
                        <a:rPr kumimoji="0" lang="zh-CN" altLang="en-US" sz="1600" u="none" strike="noStrike" kern="1200" cap="none" normalizeH="0" baseline="0" dirty="0" smtClean="0">
                          <a:ln>
                            <a:noFill/>
                          </a:ln>
                          <a:effectLst/>
                          <a:latin typeface="微软雅黑" panose="020B0503020204020204" pitchFamily="34" charset="-122"/>
                          <a:ea typeface="微软雅黑" panose="020B0503020204020204" pitchFamily="34" charset="-122"/>
                        </a:rPr>
                        <a:t>血压难以控制且心绞痛持续存在时，可加用长效二氢吡啶类</a:t>
                      </a:r>
                      <a:r>
                        <a:rPr kumimoji="0" lang="en-US" altLang="zh-CN" sz="1600" u="none" strike="noStrike" kern="1200" cap="none" normalizeH="0" baseline="0" dirty="0" smtClean="0">
                          <a:ln>
                            <a:noFill/>
                          </a:ln>
                          <a:effectLst/>
                          <a:latin typeface="微软雅黑" panose="020B0503020204020204" pitchFamily="34" charset="-122"/>
                          <a:ea typeface="微软雅黑" panose="020B0503020204020204" pitchFamily="34" charset="-122"/>
                        </a:rPr>
                        <a:t>CCB;</a:t>
                      </a:r>
                    </a:p>
                    <a:p>
                      <a:pPr marL="0" marR="0" lvl="0" indent="0" algn="l" defTabSz="914400" rtl="0" eaLnBrk="0" fontAlgn="base" latinLnBrk="0" hangingPunct="0">
                        <a:lnSpc>
                          <a:spcPct val="150000"/>
                        </a:lnSpc>
                        <a:spcBef>
                          <a:spcPct val="0"/>
                        </a:spcBef>
                        <a:spcAft>
                          <a:spcPct val="0"/>
                        </a:spcAft>
                        <a:buClr>
                          <a:schemeClr val="hlink"/>
                        </a:buClr>
                        <a:buSzPct val="75000"/>
                        <a:buFont typeface="Wingdings" pitchFamily="2" charset="2"/>
                        <a:buNone/>
                        <a:tabLst/>
                      </a:pPr>
                      <a:r>
                        <a:rPr kumimoji="0" lang="zh-CN" altLang="en-US" sz="1600" u="none" strike="noStrike" kern="1200" cap="none" normalizeH="0" baseline="0" dirty="0" smtClean="0">
                          <a:ln>
                            <a:noFill/>
                          </a:ln>
                          <a:effectLst/>
                          <a:latin typeface="微软雅黑" panose="020B0503020204020204" pitchFamily="34" charset="-122"/>
                          <a:ea typeface="微软雅黑" panose="020B0503020204020204" pitchFamily="34" charset="-122"/>
                        </a:rPr>
                        <a:t>对于患变异型心绞痛者，首选</a:t>
                      </a:r>
                      <a:r>
                        <a:rPr kumimoji="0" lang="en-US" altLang="zh-CN" sz="1600" u="none" strike="noStrike" kern="1200" cap="none" normalizeH="0" baseline="0" dirty="0" smtClean="0">
                          <a:ln>
                            <a:noFill/>
                          </a:ln>
                          <a:effectLst/>
                          <a:latin typeface="微软雅黑" panose="020B0503020204020204" pitchFamily="34" charset="-122"/>
                          <a:ea typeface="微软雅黑" panose="020B0503020204020204" pitchFamily="34" charset="-122"/>
                        </a:rPr>
                        <a:t>CCB</a:t>
                      </a:r>
                      <a:endPar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nchor="ctr" horzOverflow="overflow">
                    <a:lnR w="12700" cap="flat" cmpd="sng" algn="ctr">
                      <a:noFill/>
                      <a:prstDash val="solid"/>
                      <a:round/>
                      <a:headEnd type="none" w="med" len="med"/>
                      <a:tailEnd type="none" w="med" len="med"/>
                    </a:lnR>
                  </a:tcPr>
                </a:tc>
                <a:extLst>
                  <a:ext uri="{0D108BD9-81ED-4DB2-BD59-A6C34878D82A}">
                    <a16:rowId xmlns:a16="http://schemas.microsoft.com/office/drawing/2014/main" xmlns="" val="363319305"/>
                  </a:ext>
                </a:extLst>
              </a:tr>
            </a:tbl>
          </a:graphicData>
        </a:graphic>
      </p:graphicFrame>
      <p:sp>
        <p:nvSpPr>
          <p:cNvPr id="5" name="矩形 4">
            <a:extLst>
              <a:ext uri="{FF2B5EF4-FFF2-40B4-BE49-F238E27FC236}">
                <a16:creationId xmlns:a16="http://schemas.microsoft.com/office/drawing/2014/main" xmlns="" id="{99317AFB-ED7A-4148-9AEB-5004A6DB93D7}"/>
              </a:ext>
            </a:extLst>
          </p:cNvPr>
          <p:cNvSpPr/>
          <p:nvPr/>
        </p:nvSpPr>
        <p:spPr>
          <a:xfrm>
            <a:off x="0" y="0"/>
            <a:ext cx="9144000" cy="836712"/>
          </a:xfrm>
          <a:prstGeom prst="rect">
            <a:avLst/>
          </a:prstGeom>
          <a:solidFill>
            <a:srgbClr val="33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solidFill>
                  <a:schemeClr val="bg1"/>
                </a:solidFill>
                <a:latin typeface="Microsoft YaHei" panose="020B0503020204020204" pitchFamily="34" charset="-122"/>
                <a:ea typeface="Microsoft YaHei" panose="020B0503020204020204" pitchFamily="34" charset="-122"/>
                <a:cs typeface="+mn-ea"/>
                <a:sym typeface="+mn-lt"/>
              </a:rPr>
              <a:t>老年</a:t>
            </a:r>
            <a:r>
              <a:rPr lang="zh-CN" altLang="en-US" sz="3200" b="1" dirty="0" smtClean="0">
                <a:solidFill>
                  <a:schemeClr val="bg1"/>
                </a:solidFill>
                <a:latin typeface="Microsoft YaHei" panose="020B0503020204020204" pitchFamily="34" charset="-122"/>
                <a:ea typeface="Microsoft YaHei" panose="020B0503020204020204" pitchFamily="34" charset="-122"/>
                <a:cs typeface="+mn-ea"/>
                <a:sym typeface="+mn-lt"/>
              </a:rPr>
              <a:t>高血压合并其他疾病降压药物的选择</a:t>
            </a:r>
            <a:endParaRPr lang="zh-CN" altLang="en-US" sz="3200" b="1" dirty="0">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412481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89" name="Group 141">
            <a:extLst>
              <a:ext uri="{FF2B5EF4-FFF2-40B4-BE49-F238E27FC236}">
                <a16:creationId xmlns:a16="http://schemas.microsoft.com/office/drawing/2014/main" xmlns="" id="{3B41B364-9CCB-0643-8F9B-182990E6DEE0}"/>
              </a:ext>
            </a:extLst>
          </p:cNvPr>
          <p:cNvGraphicFramePr>
            <a:graphicFrameLocks noGrp="1"/>
          </p:cNvGraphicFramePr>
          <p:nvPr>
            <p:ph type="tbl" idx="4294967295"/>
            <p:extLst>
              <p:ext uri="{D42A27DB-BD31-4B8C-83A1-F6EECF244321}">
                <p14:modId xmlns:p14="http://schemas.microsoft.com/office/powerpoint/2010/main" val="2978684157"/>
              </p:ext>
            </p:extLst>
          </p:nvPr>
        </p:nvGraphicFramePr>
        <p:xfrm>
          <a:off x="250825" y="1412776"/>
          <a:ext cx="8642350" cy="3416999"/>
        </p:xfrm>
        <a:graphic>
          <a:graphicData uri="http://schemas.openxmlformats.org/drawingml/2006/table">
            <a:tbl>
              <a:tblPr/>
              <a:tblGrid>
                <a:gridCol w="2592983">
                  <a:extLst>
                    <a:ext uri="{9D8B030D-6E8A-4147-A177-3AD203B41FA5}">
                      <a16:colId xmlns:a16="http://schemas.microsoft.com/office/drawing/2014/main" xmlns="" val="4106966191"/>
                    </a:ext>
                  </a:extLst>
                </a:gridCol>
                <a:gridCol w="6049367">
                  <a:extLst>
                    <a:ext uri="{9D8B030D-6E8A-4147-A177-3AD203B41FA5}">
                      <a16:colId xmlns:a16="http://schemas.microsoft.com/office/drawing/2014/main" xmlns="" val="2160027056"/>
                    </a:ext>
                  </a:extLst>
                </a:gridCol>
              </a:tblGrid>
              <a:tr h="576263">
                <a:tc>
                  <a:txBody>
                    <a:bodyPr/>
                    <a:lstStyle>
                      <a:lvl1pPr marL="342900" indent="-342900">
                        <a:spcBef>
                          <a:spcPct val="20000"/>
                        </a:spcBef>
                        <a:buClr>
                          <a:schemeClr val="hlink"/>
                        </a:buClr>
                        <a:buSzPct val="75000"/>
                        <a:buFont typeface="Wingdings" pitchFamily="2" charset="2"/>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itchFamily="2" charset="2"/>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itchFamily="2" charset="2"/>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itchFamily="2" charset="2"/>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9pPr>
                    </a:lstStyle>
                    <a:p>
                      <a:pPr marL="342900" marR="0" lvl="0" indent="-342900" algn="l" defTabSz="914400" rtl="0" eaLnBrk="1" fontAlgn="base" latinLnBrk="0" hangingPunct="1">
                        <a:lnSpc>
                          <a:spcPct val="150000"/>
                        </a:lnSpc>
                        <a:spcBef>
                          <a:spcPct val="0"/>
                        </a:spcBef>
                        <a:spcAft>
                          <a:spcPct val="0"/>
                        </a:spcAft>
                        <a:buClr>
                          <a:schemeClr val="hlink"/>
                        </a:buClr>
                        <a:buSzPct val="75000"/>
                        <a:buFont typeface="Wingdings" pitchFamily="2" charset="2"/>
                        <a:buNone/>
                        <a:tabLst/>
                      </a:pPr>
                      <a:r>
                        <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老年高血压合并疾病</a:t>
                      </a:r>
                    </a:p>
                  </a:txBody>
                  <a:tcPr anchor="ctr" horzOverflow="overflow">
                    <a:lnL>
                      <a:noFill/>
                    </a:lnL>
                    <a:lnR>
                      <a:noFill/>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75000"/>
                        <a:buFont typeface="Wingdings" pitchFamily="2" charset="2"/>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itchFamily="2" charset="2"/>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itchFamily="2" charset="2"/>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itchFamily="2" charset="2"/>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9pPr>
                    </a:lstStyle>
                    <a:p>
                      <a:pPr marL="342900" marR="0" lvl="0" indent="-342900" algn="ctr" defTabSz="914400" rtl="0" eaLnBrk="1" fontAlgn="base" latinLnBrk="0" hangingPunct="1">
                        <a:lnSpc>
                          <a:spcPct val="150000"/>
                        </a:lnSpc>
                        <a:spcBef>
                          <a:spcPct val="0"/>
                        </a:spcBef>
                        <a:spcAft>
                          <a:spcPct val="0"/>
                        </a:spcAft>
                        <a:buClr>
                          <a:schemeClr val="hlink"/>
                        </a:buClr>
                        <a:buSzPct val="75000"/>
                        <a:buFont typeface="Wingdings" pitchFamily="2" charset="2"/>
                        <a:buNone/>
                        <a:tabLst/>
                      </a:pPr>
                      <a:r>
                        <a:rPr kumimoji="0" lang="zh-CN" altLang="en-US" sz="1600"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rPr>
                        <a:t>推荐</a:t>
                      </a:r>
                      <a:endPar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a:txBody>
                  <a:tcPr anchor="ctr" horzOverflow="overflow">
                    <a:lnL>
                      <a:noFill/>
                    </a:lnL>
                    <a:lnR>
                      <a:noFill/>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415770679"/>
                  </a:ext>
                </a:extLst>
              </a:tr>
              <a:tr h="835576">
                <a:tc>
                  <a:txBody>
                    <a:bodyPr/>
                    <a:lstStyle>
                      <a:lvl1pPr marL="342900" indent="-342900">
                        <a:spcBef>
                          <a:spcPct val="20000"/>
                        </a:spcBef>
                        <a:buClr>
                          <a:schemeClr val="hlink"/>
                        </a:buClr>
                        <a:buSzPct val="75000"/>
                        <a:buFont typeface="Wingdings" pitchFamily="2" charset="2"/>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itchFamily="2" charset="2"/>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itchFamily="2" charset="2"/>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itchFamily="2" charset="2"/>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9pPr>
                    </a:lstStyle>
                    <a:p>
                      <a:pPr marL="342900" marR="0" lvl="0" indent="-342900" algn="l" defTabSz="914400" rtl="0" eaLnBrk="1" fontAlgn="base" latinLnBrk="0" hangingPunct="1">
                        <a:lnSpc>
                          <a:spcPct val="150000"/>
                        </a:lnSpc>
                        <a:spcBef>
                          <a:spcPct val="0"/>
                        </a:spcBef>
                        <a:spcAft>
                          <a:spcPct val="0"/>
                        </a:spcAft>
                        <a:buClr>
                          <a:schemeClr val="hlink"/>
                        </a:buClr>
                        <a:buSzPct val="75000"/>
                        <a:buFont typeface="Wingdings" pitchFamily="2" charset="2"/>
                        <a:buNone/>
                        <a:tabLst/>
                      </a:pPr>
                      <a:r>
                        <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老年高血压合并心力衰竭</a:t>
                      </a:r>
                    </a:p>
                  </a:txBody>
                  <a:tcPr horzOverflow="overflow">
                    <a:lnL>
                      <a:noFill/>
                    </a:lnL>
                    <a:lnR>
                      <a:noFill/>
                    </a:lnR>
                    <a:lnT w="12700" cap="flat" cmpd="sng" algn="ctr">
                      <a:solidFill>
                        <a:srgbClr val="003399"/>
                      </a:solidFill>
                      <a:prstDash val="solid"/>
                      <a:round/>
                      <a:headEnd type="none" w="med" len="med"/>
                      <a:tailEnd type="none" w="med" len="med"/>
                    </a:lnT>
                    <a:lnB>
                      <a:noFill/>
                    </a:lnB>
                    <a:lnTlToBr>
                      <a:noFill/>
                    </a:lnTlToBr>
                    <a:lnBlToTr>
                      <a:noFill/>
                    </a:lnBlToTr>
                    <a:noFill/>
                  </a:tcPr>
                </a:tc>
                <a:tc>
                  <a:txBody>
                    <a:bodyPr/>
                    <a:lstStyle>
                      <a:lvl1pPr>
                        <a:spcBef>
                          <a:spcPct val="20000"/>
                        </a:spcBef>
                        <a:buClr>
                          <a:schemeClr val="hlink"/>
                        </a:buClr>
                        <a:buSzPct val="75000"/>
                        <a:buFont typeface="Wingdings" pitchFamily="2" charset="2"/>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itchFamily="2" charset="2"/>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itchFamily="2" charset="2"/>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itchFamily="2" charset="2"/>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9pPr>
                    </a:lstStyle>
                    <a:p>
                      <a:pPr marL="0" algn="l" defTabSz="914400" rtl="0" eaLnBrk="1" latinLnBrk="0" hangingPunct="1">
                        <a:lnSpc>
                          <a:spcPct val="150000"/>
                        </a:lnSpc>
                        <a:spcBef>
                          <a:spcPct val="20000"/>
                        </a:spcBef>
                        <a:buClr>
                          <a:schemeClr val="hlink"/>
                        </a:buClr>
                        <a:buSzPct val="75000"/>
                        <a:buFont typeface="Wingdings" pitchFamily="2" charset="2"/>
                      </a:pP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合并心力衰竭的老年高血压患者应首先将血压控制在＜</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140 /90 mmHg</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，若能耐受， 进一步降至＜</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130 /80 mmHg;</a:t>
                      </a:r>
                    </a:p>
                    <a:p>
                      <a:pPr marL="0" algn="l" defTabSz="914400" rtl="0" eaLnBrk="1" latinLnBrk="0" hangingPunct="1">
                        <a:lnSpc>
                          <a:spcPct val="150000"/>
                        </a:lnSpc>
                        <a:spcBef>
                          <a:spcPct val="20000"/>
                        </a:spcBef>
                        <a:buClr>
                          <a:schemeClr val="hlink"/>
                        </a:buClr>
                        <a:buSzPct val="75000"/>
                        <a:buFont typeface="Wingdings" pitchFamily="2" charset="2"/>
                      </a:pP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若无禁忌证，</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ACEI </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或</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ARB</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、醛固酮受体拮抗剂、利尿剂、</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β </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受体阻滞剂、血管紧张素受体脑啡肽酶抑制剂</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 ARNI) </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均可作为治疗的选择</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a:t>
                      </a:r>
                    </a:p>
                    <a:p>
                      <a:pPr marL="0" algn="l" defTabSz="914400" rtl="0" eaLnBrk="1" latinLnBrk="0" hangingPunct="1">
                        <a:lnSpc>
                          <a:spcPct val="150000"/>
                        </a:lnSpc>
                        <a:spcBef>
                          <a:spcPct val="20000"/>
                        </a:spcBef>
                        <a:buClr>
                          <a:schemeClr val="hlink"/>
                        </a:buClr>
                        <a:buSzPct val="75000"/>
                        <a:buFont typeface="Wingdings" pitchFamily="2" charset="2"/>
                      </a:pP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对于心力衰竭患者，不推荐应用非二氢吡啶类</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CCB</a:t>
                      </a:r>
                    </a:p>
                  </a:txBody>
                  <a:tcPr anchor="ctr" horzOverflow="overflow">
                    <a:lnL>
                      <a:noFill/>
                    </a:lnL>
                    <a:lnR>
                      <a:noFill/>
                    </a:lnR>
                    <a:lnT w="12700" cap="flat" cmpd="sng" algn="ctr">
                      <a:solidFill>
                        <a:srgbClr val="003399"/>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xmlns="" val="363319305"/>
                  </a:ext>
                </a:extLst>
              </a:tr>
              <a:tr h="251606">
                <a:tc>
                  <a:txBody>
                    <a:bodyPr/>
                    <a:lstStyle>
                      <a:lvl1pPr marL="342900" indent="-342900">
                        <a:spcBef>
                          <a:spcPct val="20000"/>
                        </a:spcBef>
                        <a:buClr>
                          <a:schemeClr val="hlink"/>
                        </a:buClr>
                        <a:buSzPct val="75000"/>
                        <a:buFont typeface="Wingdings" pitchFamily="2" charset="2"/>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itchFamily="2" charset="2"/>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itchFamily="2" charset="2"/>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itchFamily="2" charset="2"/>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9pPr>
                    </a:lstStyle>
                    <a:p>
                      <a:pPr marL="342900" marR="0" lvl="0" indent="-342900" algn="l" defTabSz="914400" rtl="0" eaLnBrk="1" fontAlgn="base" latinLnBrk="0" hangingPunct="1">
                        <a:lnSpc>
                          <a:spcPct val="150000"/>
                        </a:lnSpc>
                        <a:spcBef>
                          <a:spcPct val="0"/>
                        </a:spcBef>
                        <a:spcAft>
                          <a:spcPct val="0"/>
                        </a:spcAft>
                        <a:buClr>
                          <a:schemeClr val="hlink"/>
                        </a:buClr>
                        <a:buSzPct val="75000"/>
                        <a:buFont typeface="Wingdings" pitchFamily="2" charset="2"/>
                        <a:buNone/>
                        <a:tabLst/>
                      </a:pPr>
                      <a:endPar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a:txBody>
                  <a:tcPr horzOverflow="overflow">
                    <a:lnL>
                      <a:noFill/>
                    </a:lnL>
                    <a:lnR>
                      <a:noFill/>
                    </a:lnR>
                    <a:lnT>
                      <a:noFill/>
                    </a:lnT>
                    <a:lnB w="12700" cap="flat" cmpd="sng" algn="ctr">
                      <a:solidFill>
                        <a:srgbClr val="003399"/>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5000"/>
                        <a:buFont typeface="Wingdings" pitchFamily="2" charset="2"/>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itchFamily="2" charset="2"/>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itchFamily="2" charset="2"/>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itchFamily="2" charset="2"/>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50000"/>
                        </a:lnSpc>
                        <a:spcBef>
                          <a:spcPct val="20000"/>
                        </a:spcBef>
                        <a:spcAft>
                          <a:spcPct val="0"/>
                        </a:spcAft>
                        <a:buClr>
                          <a:schemeClr val="hlink"/>
                        </a:buClr>
                        <a:buSzPct val="75000"/>
                        <a:buFont typeface="Wingdings" pitchFamily="2" charset="2"/>
                        <a:buNone/>
                        <a:tabLst/>
                      </a:pPr>
                      <a:endParaRPr kumimoji="0" lang="zh-CN" altLang="en-US" sz="16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horzOverflow="overflow">
                    <a:lnL>
                      <a:noFill/>
                    </a:lnL>
                    <a:lnR>
                      <a:noFill/>
                    </a:lnR>
                    <a:lnT>
                      <a:noFill/>
                    </a:lnT>
                    <a:lnB w="12700" cap="flat" cmpd="sng" algn="ctr">
                      <a:solidFill>
                        <a:srgbClr val="00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55475789"/>
                  </a:ext>
                </a:extLst>
              </a:tr>
            </a:tbl>
          </a:graphicData>
        </a:graphic>
      </p:graphicFrame>
      <p:sp>
        <p:nvSpPr>
          <p:cNvPr id="5" name="矩形 4">
            <a:extLst>
              <a:ext uri="{FF2B5EF4-FFF2-40B4-BE49-F238E27FC236}">
                <a16:creationId xmlns:a16="http://schemas.microsoft.com/office/drawing/2014/main" xmlns="" id="{99317AFB-ED7A-4148-9AEB-5004A6DB93D7}"/>
              </a:ext>
            </a:extLst>
          </p:cNvPr>
          <p:cNvSpPr/>
          <p:nvPr/>
        </p:nvSpPr>
        <p:spPr>
          <a:xfrm>
            <a:off x="0" y="0"/>
            <a:ext cx="9144000" cy="836712"/>
          </a:xfrm>
          <a:prstGeom prst="rect">
            <a:avLst/>
          </a:prstGeom>
          <a:solidFill>
            <a:srgbClr val="33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solidFill>
                  <a:schemeClr val="bg1"/>
                </a:solidFill>
                <a:latin typeface="Microsoft YaHei" panose="020B0503020204020204" pitchFamily="34" charset="-122"/>
                <a:ea typeface="Microsoft YaHei" panose="020B0503020204020204" pitchFamily="34" charset="-122"/>
                <a:cs typeface="+mn-ea"/>
                <a:sym typeface="+mn-lt"/>
              </a:rPr>
              <a:t>老年</a:t>
            </a:r>
            <a:r>
              <a:rPr lang="zh-CN" altLang="en-US" sz="3200" b="1" dirty="0" smtClean="0">
                <a:solidFill>
                  <a:schemeClr val="bg1"/>
                </a:solidFill>
                <a:latin typeface="Microsoft YaHei" panose="020B0503020204020204" pitchFamily="34" charset="-122"/>
                <a:ea typeface="Microsoft YaHei" panose="020B0503020204020204" pitchFamily="34" charset="-122"/>
                <a:cs typeface="+mn-ea"/>
                <a:sym typeface="+mn-lt"/>
              </a:rPr>
              <a:t>高血压合并其他疾病降压药物的选择</a:t>
            </a:r>
            <a:endParaRPr lang="zh-CN" altLang="en-US" sz="3200" b="1" dirty="0">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5864593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05" name="Group 157">
            <a:extLst>
              <a:ext uri="{FF2B5EF4-FFF2-40B4-BE49-F238E27FC236}">
                <a16:creationId xmlns:a16="http://schemas.microsoft.com/office/drawing/2014/main" xmlns="" id="{54E619D6-9C8D-1449-B626-D024E8C5C61E}"/>
              </a:ext>
            </a:extLst>
          </p:cNvPr>
          <p:cNvGraphicFramePr>
            <a:graphicFrameLocks noGrp="1"/>
          </p:cNvGraphicFramePr>
          <p:nvPr>
            <p:ph type="tbl" idx="1"/>
            <p:extLst>
              <p:ext uri="{D42A27DB-BD31-4B8C-83A1-F6EECF244321}">
                <p14:modId xmlns:p14="http://schemas.microsoft.com/office/powerpoint/2010/main" val="2660972497"/>
              </p:ext>
            </p:extLst>
          </p:nvPr>
        </p:nvGraphicFramePr>
        <p:xfrm>
          <a:off x="542925" y="1142298"/>
          <a:ext cx="8229600" cy="4853031"/>
        </p:xfrm>
        <a:graphic>
          <a:graphicData uri="http://schemas.openxmlformats.org/drawingml/2006/table">
            <a:tbl>
              <a:tblPr/>
              <a:tblGrid>
                <a:gridCol w="2444899">
                  <a:extLst>
                    <a:ext uri="{9D8B030D-6E8A-4147-A177-3AD203B41FA5}">
                      <a16:colId xmlns:a16="http://schemas.microsoft.com/office/drawing/2014/main" xmlns="" val="114529122"/>
                    </a:ext>
                  </a:extLst>
                </a:gridCol>
                <a:gridCol w="5784701">
                  <a:extLst>
                    <a:ext uri="{9D8B030D-6E8A-4147-A177-3AD203B41FA5}">
                      <a16:colId xmlns:a16="http://schemas.microsoft.com/office/drawing/2014/main" xmlns="" val="300553525"/>
                    </a:ext>
                  </a:extLst>
                </a:gridCol>
              </a:tblGrid>
              <a:tr h="598023">
                <a:tc>
                  <a:txBody>
                    <a:bodyPr/>
                    <a:lstStyle>
                      <a:lvl1pPr marL="342900" indent="-342900">
                        <a:spcBef>
                          <a:spcPct val="20000"/>
                        </a:spcBef>
                        <a:buClr>
                          <a:schemeClr val="hlink"/>
                        </a:buClr>
                        <a:buSzPct val="75000"/>
                        <a:buFont typeface="Wingdings" pitchFamily="2" charset="2"/>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itchFamily="2" charset="2"/>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itchFamily="2" charset="2"/>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itchFamily="2" charset="2"/>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9pPr>
                    </a:lstStyle>
                    <a:p>
                      <a:pPr marL="342900" marR="0" lvl="0" indent="-342900" algn="l" defTabSz="914400" rtl="0" eaLnBrk="1" fontAlgn="base" latinLnBrk="0" hangingPunct="1">
                        <a:lnSpc>
                          <a:spcPct val="150000"/>
                        </a:lnSpc>
                        <a:spcBef>
                          <a:spcPct val="0"/>
                        </a:spcBef>
                        <a:spcAft>
                          <a:spcPct val="0"/>
                        </a:spcAft>
                        <a:buClr>
                          <a:schemeClr val="hlink"/>
                        </a:buClr>
                        <a:buSzPct val="75000"/>
                        <a:buFont typeface="Wingdings" pitchFamily="2" charset="2"/>
                        <a:buNone/>
                        <a:tabLst/>
                      </a:pPr>
                      <a:r>
                        <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老年高血压合并疾病</a:t>
                      </a:r>
                    </a:p>
                  </a:txBody>
                  <a:tcPr anchor="ctr" horzOverflow="overflow">
                    <a:lnL>
                      <a:noFill/>
                    </a:lnL>
                    <a:lnR>
                      <a:noFill/>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75000"/>
                        <a:buFont typeface="Wingdings" pitchFamily="2" charset="2"/>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itchFamily="2" charset="2"/>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itchFamily="2" charset="2"/>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itchFamily="2" charset="2"/>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9pPr>
                    </a:lstStyle>
                    <a:p>
                      <a:pPr marL="342900" marR="0" lvl="0" indent="-342900" algn="ctr" defTabSz="914400" rtl="0" eaLnBrk="1" fontAlgn="base" latinLnBrk="0" hangingPunct="1">
                        <a:lnSpc>
                          <a:spcPct val="150000"/>
                        </a:lnSpc>
                        <a:spcBef>
                          <a:spcPct val="0"/>
                        </a:spcBef>
                        <a:spcAft>
                          <a:spcPct val="0"/>
                        </a:spcAft>
                        <a:buClr>
                          <a:schemeClr val="hlink"/>
                        </a:buClr>
                        <a:buSzPct val="75000"/>
                        <a:buFont typeface="Wingdings" pitchFamily="2" charset="2"/>
                        <a:buNone/>
                        <a:tabLst/>
                      </a:pPr>
                      <a:r>
                        <a:rPr kumimoji="0" lang="zh-CN" altLang="en-US" sz="1600"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rPr>
                        <a:t>推荐</a:t>
                      </a:r>
                      <a:endPar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a:txBody>
                  <a:tcPr anchor="ctr" horzOverflow="overflow">
                    <a:lnL>
                      <a:noFill/>
                    </a:lnL>
                    <a:lnR>
                      <a:noFill/>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951516382"/>
                  </a:ext>
                </a:extLst>
              </a:tr>
              <a:tr h="3168083">
                <a:tc>
                  <a:txBody>
                    <a:bodyPr/>
                    <a:lstStyle>
                      <a:lvl1pPr>
                        <a:spcBef>
                          <a:spcPct val="20000"/>
                        </a:spcBef>
                        <a:buClr>
                          <a:schemeClr val="hlink"/>
                        </a:buClr>
                        <a:buSzPct val="75000"/>
                        <a:buFont typeface="Wingdings" pitchFamily="2" charset="2"/>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itchFamily="2" charset="2"/>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itchFamily="2" charset="2"/>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itchFamily="2" charset="2"/>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50000"/>
                        </a:lnSpc>
                        <a:spcBef>
                          <a:spcPct val="0"/>
                        </a:spcBef>
                        <a:spcAft>
                          <a:spcPct val="0"/>
                        </a:spcAft>
                        <a:buClr>
                          <a:schemeClr val="hlink"/>
                        </a:buClr>
                        <a:buSzPct val="75000"/>
                        <a:buFont typeface="Wingdings" pitchFamily="2" charset="2"/>
                        <a:buNone/>
                        <a:tabLst/>
                      </a:pPr>
                      <a:r>
                        <a:rPr kumimoji="0" lang="zh-CN" altLang="en-US" sz="1600"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rPr>
                        <a:t>老年</a:t>
                      </a:r>
                      <a:r>
                        <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高血压合并糖尿病</a:t>
                      </a:r>
                    </a:p>
                  </a:txBody>
                  <a:tcPr horzOverflow="overflow">
                    <a:lnL>
                      <a:noFill/>
                    </a:lnL>
                    <a:lnR>
                      <a:noFill/>
                    </a:lnR>
                    <a:lnT w="12700" cap="flat" cmpd="sng" algn="ctr">
                      <a:solidFill>
                        <a:srgbClr val="003399"/>
                      </a:solidFill>
                      <a:prstDash val="solid"/>
                      <a:round/>
                      <a:headEnd type="none" w="med" len="med"/>
                      <a:tailEnd type="none" w="med" len="med"/>
                    </a:lnT>
                    <a:lnB>
                      <a:noFill/>
                    </a:lnB>
                    <a:lnTlToBr>
                      <a:noFill/>
                    </a:lnTlToBr>
                    <a:lnBlToTr>
                      <a:noFill/>
                    </a:lnBlToTr>
                    <a:noFill/>
                  </a:tcPr>
                </a:tc>
                <a:tc>
                  <a:txBody>
                    <a:bodyPr/>
                    <a:lstStyle>
                      <a:lvl1pPr>
                        <a:spcBef>
                          <a:spcPct val="20000"/>
                        </a:spcBef>
                        <a:buClr>
                          <a:schemeClr val="hlink"/>
                        </a:buClr>
                        <a:buSzPct val="75000"/>
                        <a:buFont typeface="Wingdings" pitchFamily="2" charset="2"/>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itchFamily="2" charset="2"/>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itchFamily="2" charset="2"/>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itchFamily="2" charset="2"/>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50000"/>
                        </a:lnSpc>
                        <a:spcBef>
                          <a:spcPct val="0"/>
                        </a:spcBef>
                        <a:spcAft>
                          <a:spcPct val="0"/>
                        </a:spcAft>
                        <a:buClr>
                          <a:schemeClr val="hlink"/>
                        </a:buClr>
                        <a:buSzPct val="75000"/>
                        <a:buFont typeface="Wingdings" pitchFamily="2" charset="2"/>
                        <a:buNone/>
                        <a:tabLst/>
                      </a:pP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对于老年糖尿病患者，推荐血压控制在＜</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140 /90 mmHg,</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若能耐受</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进一步降低至＜</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130 /80 mmHg;</a:t>
                      </a:r>
                      <a:endParaRPr kumimoji="0" lang="zh-CN" altLang="en-US" sz="16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0" fontAlgn="base" latinLnBrk="0" hangingPunct="0">
                        <a:lnSpc>
                          <a:spcPct val="150000"/>
                        </a:lnSpc>
                        <a:spcBef>
                          <a:spcPct val="0"/>
                        </a:spcBef>
                        <a:spcAft>
                          <a:spcPct val="0"/>
                        </a:spcAft>
                        <a:buClr>
                          <a:schemeClr val="hlink"/>
                        </a:buClr>
                        <a:buSzPct val="75000"/>
                        <a:buFont typeface="Wingdings" pitchFamily="2" charset="2"/>
                        <a:buNone/>
                        <a:tabLst/>
                      </a:pP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高血压合并糖尿病患者首选</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ACEI /ARB</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ACEI </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不能耐受时考虑</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ARB </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替代</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a:t>
                      </a:r>
                    </a:p>
                    <a:p>
                      <a:pPr marL="0" marR="0" lvl="0" indent="0" algn="l" defTabSz="914400" rtl="0" eaLnBrk="1" fontAlgn="base" latinLnBrk="0" hangingPunct="1">
                        <a:lnSpc>
                          <a:spcPct val="150000"/>
                        </a:lnSpc>
                        <a:spcBef>
                          <a:spcPct val="0"/>
                        </a:spcBef>
                        <a:spcAft>
                          <a:spcPct val="0"/>
                        </a:spcAft>
                        <a:buClr>
                          <a:schemeClr val="hlink"/>
                        </a:buClr>
                        <a:buSzPct val="75000"/>
                        <a:buFont typeface="Wingdings" pitchFamily="2" charset="2"/>
                        <a:buNone/>
                        <a:tabLst/>
                      </a:pP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若存在糖尿病肾脏损害，特别是</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UACR</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300 mg /g </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或者</a:t>
                      </a:r>
                      <a:r>
                        <a:rPr kumimoji="0" lang="en-US" altLang="zh-CN" sz="1600" b="0" i="0" u="none" strike="noStrike" kern="1200" cap="none" normalizeH="0" baseline="0" dirty="0" err="1" smtClean="0">
                          <a:ln>
                            <a:noFill/>
                          </a:ln>
                          <a:solidFill>
                            <a:schemeClr val="tx1"/>
                          </a:solidFill>
                          <a:effectLst/>
                          <a:latin typeface="微软雅黑" panose="020B0503020204020204" pitchFamily="34" charset="-122"/>
                          <a:ea typeface="微软雅黑" panose="020B0503020204020204" pitchFamily="34" charset="-122"/>
                          <a:cs typeface="+mn-cs"/>
                        </a:rPr>
                        <a:t>eGFR</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60 ml /( min·1▪73 m</a:t>
                      </a:r>
                      <a:r>
                        <a:rPr kumimoji="0" lang="en-US" altLang="zh-CN" sz="1600" b="0" i="0" u="none" strike="noStrike" kern="1200" cap="none" normalizeH="0" baseline="30000" dirty="0" smtClean="0">
                          <a:ln>
                            <a:noFill/>
                          </a:ln>
                          <a:solidFill>
                            <a:schemeClr val="tx1"/>
                          </a:solidFill>
                          <a:effectLst/>
                          <a:latin typeface="微软雅黑" panose="020B0503020204020204" pitchFamily="34" charset="-122"/>
                          <a:ea typeface="微软雅黑" panose="020B0503020204020204" pitchFamily="34" charset="-122"/>
                          <a:cs typeface="+mn-cs"/>
                        </a:rPr>
                        <a:t>2</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 ) </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者， 推荐使用</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ACEI/ARB</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，或成为联合用药的一部份</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a:t>
                      </a:r>
                    </a:p>
                    <a:p>
                      <a:pPr marL="0" marR="0" lvl="0" indent="0" algn="l" defTabSz="914400" rtl="0" eaLnBrk="1" fontAlgn="base" latinLnBrk="0" hangingPunct="1">
                        <a:lnSpc>
                          <a:spcPct val="150000"/>
                        </a:lnSpc>
                        <a:spcBef>
                          <a:spcPct val="0"/>
                        </a:spcBef>
                        <a:spcAft>
                          <a:spcPct val="0"/>
                        </a:spcAft>
                        <a:buClr>
                          <a:schemeClr val="hlink"/>
                        </a:buClr>
                        <a:buSzPct val="75000"/>
                        <a:buFont typeface="Wingdings" pitchFamily="2" charset="2"/>
                        <a:buNone/>
                        <a:tabLst/>
                      </a:pP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糖尿病患者</a:t>
                      </a:r>
                      <a:r>
                        <a:rPr kumimoji="0" lang="en-US" altLang="zh-CN" sz="1600" b="0" i="0" u="none" strike="noStrike" kern="1200" cap="none" normalizeH="0" baseline="0" dirty="0" err="1" smtClean="0">
                          <a:ln>
                            <a:noFill/>
                          </a:ln>
                          <a:solidFill>
                            <a:schemeClr val="tx1"/>
                          </a:solidFill>
                          <a:effectLst/>
                          <a:latin typeface="微软雅黑" panose="020B0503020204020204" pitchFamily="34" charset="-122"/>
                          <a:ea typeface="微软雅黑" panose="020B0503020204020204" pitchFamily="34" charset="-122"/>
                          <a:cs typeface="+mn-cs"/>
                        </a:rPr>
                        <a:t>eGFR</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30 ml /( min·1.73 m</a:t>
                      </a:r>
                      <a:r>
                        <a:rPr kumimoji="0" lang="en-US" altLang="zh-CN" sz="1600" b="0" i="0" u="none" strike="noStrike" kern="1200" cap="none" normalizeH="0" baseline="30000" dirty="0" smtClean="0">
                          <a:ln>
                            <a:noFill/>
                          </a:ln>
                          <a:solidFill>
                            <a:schemeClr val="tx1"/>
                          </a:solidFill>
                          <a:effectLst/>
                          <a:latin typeface="微软雅黑" panose="020B0503020204020204" pitchFamily="34" charset="-122"/>
                          <a:ea typeface="微软雅黑" panose="020B0503020204020204" pitchFamily="34" charset="-122"/>
                          <a:cs typeface="+mn-cs"/>
                        </a:rPr>
                        <a:t>2</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 ) </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时可选用袢利尿剂</a:t>
                      </a:r>
                      <a:endPar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endParaRPr>
                    </a:p>
                    <a:p>
                      <a:pPr>
                        <a:lnSpc>
                          <a:spcPct val="150000"/>
                        </a:lnSpc>
                      </a:pP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糖尿病患者可选用小剂量、高选择性</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β1</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受体阻滞剂与</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ACEI </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或</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ARB </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联合治疗</a:t>
                      </a:r>
                      <a:endParaRPr kumimoji="0" lang="zh-CN" altLang="en-US" sz="16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anchor="ctr" horzOverflow="overflow">
                    <a:lnL>
                      <a:noFill/>
                    </a:lnL>
                    <a:lnR>
                      <a:noFill/>
                    </a:lnR>
                    <a:lnT w="12700" cap="flat" cmpd="sng" algn="ctr">
                      <a:solidFill>
                        <a:srgbClr val="003399"/>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xmlns="" val="4021729963"/>
                  </a:ext>
                </a:extLst>
              </a:tr>
              <a:tr h="392803">
                <a:tc>
                  <a:txBody>
                    <a:bodyPr/>
                    <a:lstStyle>
                      <a:lvl1pPr>
                        <a:spcBef>
                          <a:spcPct val="20000"/>
                        </a:spcBef>
                        <a:buClr>
                          <a:schemeClr val="hlink"/>
                        </a:buClr>
                        <a:buSzPct val="75000"/>
                        <a:buFont typeface="Wingdings" pitchFamily="2" charset="2"/>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itchFamily="2" charset="2"/>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itchFamily="2" charset="2"/>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itchFamily="2" charset="2"/>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50000"/>
                        </a:lnSpc>
                        <a:spcBef>
                          <a:spcPct val="0"/>
                        </a:spcBef>
                        <a:spcAft>
                          <a:spcPct val="0"/>
                        </a:spcAft>
                        <a:buClr>
                          <a:schemeClr val="hlink"/>
                        </a:buClr>
                        <a:buSzPct val="75000"/>
                        <a:buFont typeface="Wingdings" pitchFamily="2" charset="2"/>
                        <a:buNone/>
                        <a:tabLst/>
                      </a:pPr>
                      <a:endParaRPr kumimoji="0" lang="en-US" altLang="zh-CN"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a:txBody>
                  <a:tcPr horzOverflow="overflow">
                    <a:lnL>
                      <a:noFill/>
                    </a:lnL>
                    <a:lnR>
                      <a:noFill/>
                    </a:lnR>
                    <a:lnT>
                      <a:noFill/>
                    </a:lnT>
                    <a:lnB w="12700" cap="flat" cmpd="sng" algn="ctr">
                      <a:solidFill>
                        <a:srgbClr val="003399"/>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5000"/>
                        <a:buFont typeface="Wingdings" pitchFamily="2" charset="2"/>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itchFamily="2" charset="2"/>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itchFamily="2" charset="2"/>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itchFamily="2" charset="2"/>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50000"/>
                        </a:lnSpc>
                        <a:spcBef>
                          <a:spcPct val="0"/>
                        </a:spcBef>
                        <a:spcAft>
                          <a:spcPct val="0"/>
                        </a:spcAft>
                        <a:buClr>
                          <a:schemeClr val="hlink"/>
                        </a:buClr>
                        <a:buSzPct val="75000"/>
                        <a:buFont typeface="Wingdings" pitchFamily="2" charset="2"/>
                        <a:buNone/>
                        <a:tabLst/>
                      </a:pPr>
                      <a:endPar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a:txBody>
                  <a:tcPr anchor="ctr" horzOverflow="overflow">
                    <a:lnL>
                      <a:noFill/>
                    </a:lnL>
                    <a:lnR>
                      <a:noFill/>
                    </a:lnR>
                    <a:lnT>
                      <a:noFill/>
                    </a:lnT>
                    <a:lnB w="12700" cap="flat" cmpd="sng" algn="ctr">
                      <a:solidFill>
                        <a:srgbClr val="00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819969340"/>
                  </a:ext>
                </a:extLst>
              </a:tr>
            </a:tbl>
          </a:graphicData>
        </a:graphic>
      </p:graphicFrame>
      <p:sp>
        <p:nvSpPr>
          <p:cNvPr id="5" name="矩形 4">
            <a:extLst>
              <a:ext uri="{FF2B5EF4-FFF2-40B4-BE49-F238E27FC236}">
                <a16:creationId xmlns:a16="http://schemas.microsoft.com/office/drawing/2014/main" xmlns="" id="{99317AFB-ED7A-4148-9AEB-5004A6DB93D7}"/>
              </a:ext>
            </a:extLst>
          </p:cNvPr>
          <p:cNvSpPr/>
          <p:nvPr/>
        </p:nvSpPr>
        <p:spPr>
          <a:xfrm>
            <a:off x="0" y="0"/>
            <a:ext cx="9144000" cy="836712"/>
          </a:xfrm>
          <a:prstGeom prst="rect">
            <a:avLst/>
          </a:prstGeom>
          <a:solidFill>
            <a:srgbClr val="33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solidFill>
                  <a:schemeClr val="bg1"/>
                </a:solidFill>
                <a:latin typeface="Microsoft YaHei" panose="020B0503020204020204" pitchFamily="34" charset="-122"/>
                <a:ea typeface="Microsoft YaHei" panose="020B0503020204020204" pitchFamily="34" charset="-122"/>
                <a:cs typeface="+mn-ea"/>
                <a:sym typeface="+mn-lt"/>
              </a:rPr>
              <a:t>老年</a:t>
            </a:r>
            <a:r>
              <a:rPr lang="zh-CN" altLang="en-US" sz="3200" b="1" dirty="0" smtClean="0">
                <a:solidFill>
                  <a:schemeClr val="bg1"/>
                </a:solidFill>
                <a:latin typeface="Microsoft YaHei" panose="020B0503020204020204" pitchFamily="34" charset="-122"/>
                <a:ea typeface="Microsoft YaHei" panose="020B0503020204020204" pitchFamily="34" charset="-122"/>
                <a:cs typeface="+mn-ea"/>
                <a:sym typeface="+mn-lt"/>
              </a:rPr>
              <a:t>高血压合并其他疾病降压药物的选择</a:t>
            </a:r>
            <a:endParaRPr lang="zh-CN" altLang="en-US" sz="3200" b="1" dirty="0">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39647772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05" name="Group 157">
            <a:extLst>
              <a:ext uri="{FF2B5EF4-FFF2-40B4-BE49-F238E27FC236}">
                <a16:creationId xmlns:a16="http://schemas.microsoft.com/office/drawing/2014/main" xmlns="" id="{54E619D6-9C8D-1449-B626-D024E8C5C61E}"/>
              </a:ext>
            </a:extLst>
          </p:cNvPr>
          <p:cNvGraphicFramePr>
            <a:graphicFrameLocks noGrp="1"/>
          </p:cNvGraphicFramePr>
          <p:nvPr>
            <p:ph type="tbl" idx="4294967295"/>
            <p:extLst>
              <p:ext uri="{D42A27DB-BD31-4B8C-83A1-F6EECF244321}">
                <p14:modId xmlns:p14="http://schemas.microsoft.com/office/powerpoint/2010/main" val="2611143714"/>
              </p:ext>
            </p:extLst>
          </p:nvPr>
        </p:nvGraphicFramePr>
        <p:xfrm>
          <a:off x="467544" y="1384964"/>
          <a:ext cx="8229600" cy="5111425"/>
        </p:xfrm>
        <a:graphic>
          <a:graphicData uri="http://schemas.openxmlformats.org/drawingml/2006/table">
            <a:tbl>
              <a:tblPr/>
              <a:tblGrid>
                <a:gridCol w="2444899">
                  <a:extLst>
                    <a:ext uri="{9D8B030D-6E8A-4147-A177-3AD203B41FA5}">
                      <a16:colId xmlns:a16="http://schemas.microsoft.com/office/drawing/2014/main" xmlns="" val="114529122"/>
                    </a:ext>
                  </a:extLst>
                </a:gridCol>
                <a:gridCol w="5784701">
                  <a:extLst>
                    <a:ext uri="{9D8B030D-6E8A-4147-A177-3AD203B41FA5}">
                      <a16:colId xmlns:a16="http://schemas.microsoft.com/office/drawing/2014/main" xmlns="" val="300553525"/>
                    </a:ext>
                  </a:extLst>
                </a:gridCol>
              </a:tblGrid>
              <a:tr h="490657">
                <a:tc>
                  <a:txBody>
                    <a:bodyPr/>
                    <a:lstStyle>
                      <a:lvl1pPr marL="342900" indent="-342900">
                        <a:spcBef>
                          <a:spcPct val="20000"/>
                        </a:spcBef>
                        <a:buClr>
                          <a:schemeClr val="hlink"/>
                        </a:buClr>
                        <a:buSzPct val="75000"/>
                        <a:buFont typeface="Wingdings" pitchFamily="2" charset="2"/>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itchFamily="2" charset="2"/>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itchFamily="2" charset="2"/>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itchFamily="2" charset="2"/>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9pPr>
                    </a:lstStyle>
                    <a:p>
                      <a:pPr marL="342900" marR="0" lvl="0" indent="-342900" algn="l" defTabSz="914400" rtl="0" eaLnBrk="1" fontAlgn="base" latinLnBrk="0" hangingPunct="1">
                        <a:lnSpc>
                          <a:spcPct val="150000"/>
                        </a:lnSpc>
                        <a:spcBef>
                          <a:spcPct val="0"/>
                        </a:spcBef>
                        <a:spcAft>
                          <a:spcPct val="0"/>
                        </a:spcAft>
                        <a:buClr>
                          <a:schemeClr val="hlink"/>
                        </a:buClr>
                        <a:buSzPct val="75000"/>
                        <a:buFont typeface="Wingdings" pitchFamily="2" charset="2"/>
                        <a:buNone/>
                        <a:tabLst/>
                      </a:pPr>
                      <a:r>
                        <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老年高血压合并疾病</a:t>
                      </a:r>
                    </a:p>
                  </a:txBody>
                  <a:tcPr anchor="ctr" horzOverflow="overflow">
                    <a:lnL>
                      <a:noFill/>
                    </a:lnL>
                    <a:lnR>
                      <a:noFill/>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75000"/>
                        <a:buFont typeface="Wingdings" pitchFamily="2" charset="2"/>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itchFamily="2" charset="2"/>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itchFamily="2" charset="2"/>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itchFamily="2" charset="2"/>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9pPr>
                    </a:lstStyle>
                    <a:p>
                      <a:pPr marL="342900" marR="0" lvl="0" indent="-342900" algn="ctr" defTabSz="914400" rtl="0" eaLnBrk="1" fontAlgn="base" latinLnBrk="0" hangingPunct="1">
                        <a:lnSpc>
                          <a:spcPct val="150000"/>
                        </a:lnSpc>
                        <a:spcBef>
                          <a:spcPct val="0"/>
                        </a:spcBef>
                        <a:spcAft>
                          <a:spcPct val="0"/>
                        </a:spcAft>
                        <a:buClr>
                          <a:schemeClr val="hlink"/>
                        </a:buClr>
                        <a:buSzPct val="75000"/>
                        <a:buFont typeface="Wingdings" pitchFamily="2" charset="2"/>
                        <a:buNone/>
                        <a:tabLst/>
                      </a:pPr>
                      <a:r>
                        <a:rPr kumimoji="0" lang="zh-CN" altLang="en-US" sz="1600"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rPr>
                        <a:t>推荐</a:t>
                      </a:r>
                      <a:endPar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a:txBody>
                  <a:tcPr anchor="ctr" horzOverflow="overflow">
                    <a:lnL>
                      <a:noFill/>
                    </a:lnL>
                    <a:lnR>
                      <a:noFill/>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951516382"/>
                  </a:ext>
                </a:extLst>
              </a:tr>
              <a:tr h="1885607">
                <a:tc>
                  <a:txBody>
                    <a:bodyPr/>
                    <a:lstStyle>
                      <a:lvl1pPr>
                        <a:spcBef>
                          <a:spcPct val="20000"/>
                        </a:spcBef>
                        <a:buClr>
                          <a:schemeClr val="hlink"/>
                        </a:buClr>
                        <a:buSzPct val="75000"/>
                        <a:buFont typeface="Wingdings" pitchFamily="2" charset="2"/>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itchFamily="2" charset="2"/>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itchFamily="2" charset="2"/>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itchFamily="2" charset="2"/>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50000"/>
                        </a:lnSpc>
                        <a:spcBef>
                          <a:spcPct val="0"/>
                        </a:spcBef>
                        <a:spcAft>
                          <a:spcPct val="0"/>
                        </a:spcAft>
                        <a:buClr>
                          <a:schemeClr val="hlink"/>
                        </a:buClr>
                        <a:buSzPct val="75000"/>
                        <a:buFont typeface="Wingdings" pitchFamily="2" charset="2"/>
                        <a:buNone/>
                        <a:tabLst/>
                      </a:pPr>
                      <a:r>
                        <a:rPr kumimoji="0" lang="zh-CN" altLang="en-US" sz="1600"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rPr>
                        <a:t>老年</a:t>
                      </a:r>
                      <a:r>
                        <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高血压</a:t>
                      </a:r>
                      <a:r>
                        <a:rPr kumimoji="0" lang="zh-CN" altLang="en-US" sz="1600"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rPr>
                        <a:t>合并慢性肾脏病</a:t>
                      </a:r>
                      <a:endPar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a:txBody>
                  <a:tcPr horzOverflow="overflow">
                    <a:lnL>
                      <a:noFill/>
                    </a:lnL>
                    <a:lnR>
                      <a:noFill/>
                    </a:lnR>
                    <a:lnT w="12700" cap="flat" cmpd="sng" algn="ctr">
                      <a:solidFill>
                        <a:srgbClr val="003399"/>
                      </a:solidFill>
                      <a:prstDash val="solid"/>
                      <a:round/>
                      <a:headEnd type="none" w="med" len="med"/>
                      <a:tailEnd type="none" w="med" len="med"/>
                    </a:lnT>
                    <a:lnB>
                      <a:noFill/>
                    </a:lnB>
                    <a:lnTlToBr>
                      <a:noFill/>
                    </a:lnTlToBr>
                    <a:lnBlToTr>
                      <a:noFill/>
                    </a:lnBlToTr>
                    <a:noFill/>
                  </a:tcPr>
                </a:tc>
                <a:tc>
                  <a:txBody>
                    <a:bodyPr/>
                    <a:lstStyle>
                      <a:lvl1pPr>
                        <a:spcBef>
                          <a:spcPct val="20000"/>
                        </a:spcBef>
                        <a:buClr>
                          <a:schemeClr val="hlink"/>
                        </a:buClr>
                        <a:buSzPct val="75000"/>
                        <a:buFont typeface="Wingdings" pitchFamily="2" charset="2"/>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itchFamily="2" charset="2"/>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itchFamily="2" charset="2"/>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itchFamily="2" charset="2"/>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50000"/>
                        </a:lnSpc>
                        <a:spcBef>
                          <a:spcPct val="0"/>
                        </a:spcBef>
                        <a:spcAft>
                          <a:spcPct val="0"/>
                        </a:spcAft>
                        <a:buClr>
                          <a:schemeClr val="hlink"/>
                        </a:buClr>
                        <a:buSzPct val="75000"/>
                        <a:buFont typeface="Wingdings" pitchFamily="2" charset="2"/>
                        <a:buNone/>
                        <a:tabLst/>
                      </a:pP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对于老年</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CKD </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患者，推荐血压降至＜</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140 /90 mmHg;</a:t>
                      </a:r>
                    </a:p>
                    <a:p>
                      <a:pPr marL="0" marR="0" lvl="0" indent="0" algn="l" defTabSz="914400" rtl="0" eaLnBrk="1" fontAlgn="base" latinLnBrk="0" hangingPunct="1">
                        <a:lnSpc>
                          <a:spcPct val="150000"/>
                        </a:lnSpc>
                        <a:spcBef>
                          <a:spcPct val="0"/>
                        </a:spcBef>
                        <a:spcAft>
                          <a:spcPct val="0"/>
                        </a:spcAft>
                        <a:buClr>
                          <a:schemeClr val="hlink"/>
                        </a:buClr>
                        <a:buSzPct val="75000"/>
                        <a:buFont typeface="Wingdings" pitchFamily="2" charset="2"/>
                        <a:buNone/>
                        <a:tabLst/>
                      </a:pP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对于尿白蛋白</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30</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 </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300 mg /d </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或更高者，推荐血压降至＜</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130 /80 mmHg;</a:t>
                      </a:r>
                    </a:p>
                    <a:p>
                      <a:pPr marL="0" marR="0" lvl="0" indent="0" algn="l" defTabSz="914400" rtl="0" eaLnBrk="1" fontAlgn="base" latinLnBrk="0" hangingPunct="1">
                        <a:lnSpc>
                          <a:spcPct val="150000"/>
                        </a:lnSpc>
                        <a:spcBef>
                          <a:spcPct val="0"/>
                        </a:spcBef>
                        <a:spcAft>
                          <a:spcPct val="0"/>
                        </a:spcAft>
                        <a:buClr>
                          <a:schemeClr val="hlink"/>
                        </a:buClr>
                        <a:buSzPct val="75000"/>
                        <a:buFont typeface="Wingdings" pitchFamily="2" charset="2"/>
                        <a:buNone/>
                        <a:tabLst/>
                      </a:pP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血液透析患者透析前收缩压应＜</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160 mmHg; </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老年腹膜透析患者血压控制目标可放宽至＜</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150 /90 mmHg</a:t>
                      </a:r>
                    </a:p>
                    <a:p>
                      <a:pPr marL="0" marR="0" lvl="0" indent="0" algn="l" defTabSz="914400" rtl="0" eaLnBrk="1" fontAlgn="base" latinLnBrk="0" hangingPunct="1">
                        <a:lnSpc>
                          <a:spcPct val="150000"/>
                        </a:lnSpc>
                        <a:spcBef>
                          <a:spcPct val="0"/>
                        </a:spcBef>
                        <a:spcAft>
                          <a:spcPct val="0"/>
                        </a:spcAft>
                        <a:buClr>
                          <a:schemeClr val="hlink"/>
                        </a:buClr>
                        <a:buSzPct val="75000"/>
                        <a:buFont typeface="Wingdings" pitchFamily="2" charset="2"/>
                        <a:buNone/>
                        <a:tabLst/>
                      </a:pP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CKD </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患者首选</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ACEI </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或</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ARB</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，尤其对合并蛋白尿患者；</a:t>
                      </a:r>
                      <a:endPar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base" latinLnBrk="0" hangingPunct="1">
                        <a:lnSpc>
                          <a:spcPct val="150000"/>
                        </a:lnSpc>
                        <a:spcBef>
                          <a:spcPct val="0"/>
                        </a:spcBef>
                        <a:spcAft>
                          <a:spcPct val="0"/>
                        </a:spcAft>
                        <a:buClr>
                          <a:schemeClr val="hlink"/>
                        </a:buClr>
                        <a:buSzPct val="75000"/>
                        <a:buFont typeface="Wingdings" pitchFamily="2" charset="2"/>
                        <a:buNone/>
                        <a:tabLst/>
                      </a:pP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应用</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ACEI </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或</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ARB</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，可以从小剂量开始，对于高血压合并糖尿病肾病者，用至可耐受最大剂量；</a:t>
                      </a:r>
                      <a:endPar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endParaRPr>
                    </a:p>
                    <a:p>
                      <a:pPr>
                        <a:lnSpc>
                          <a:spcPct val="150000"/>
                        </a:lnSpc>
                      </a:pP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CKD 3</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 </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4 </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期的患者使用</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ACEI </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或</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ARB </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时，初始剂量可减半，严密监测血钾和血肌酐水平以及</a:t>
                      </a:r>
                      <a:r>
                        <a:rPr kumimoji="0" lang="en-US" altLang="zh-CN" sz="1600" b="0" i="0" u="none" strike="noStrike" kern="1200" cap="none" normalizeH="0" baseline="0" dirty="0" err="1" smtClean="0">
                          <a:ln>
                            <a:noFill/>
                          </a:ln>
                          <a:solidFill>
                            <a:schemeClr val="tx1"/>
                          </a:solidFill>
                          <a:effectLst/>
                          <a:latin typeface="微软雅黑" panose="020B0503020204020204" pitchFamily="34" charset="-122"/>
                          <a:ea typeface="微软雅黑" panose="020B0503020204020204" pitchFamily="34" charset="-122"/>
                          <a:cs typeface="+mn-cs"/>
                        </a:rPr>
                        <a:t>eGFR</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，并及时调整药物剂量和剂型</a:t>
                      </a:r>
                      <a:endPar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endParaRPr>
                    </a:p>
                  </a:txBody>
                  <a:tcPr anchor="ctr" horzOverflow="overflow">
                    <a:lnL>
                      <a:noFill/>
                    </a:lnL>
                    <a:lnR>
                      <a:noFill/>
                    </a:lnR>
                    <a:lnT w="12700" cap="flat" cmpd="sng" algn="ctr">
                      <a:solidFill>
                        <a:srgbClr val="003399"/>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xmlns="" val="4021729963"/>
                  </a:ext>
                </a:extLst>
              </a:tr>
              <a:tr h="213364">
                <a:tc>
                  <a:txBody>
                    <a:bodyPr/>
                    <a:lstStyle>
                      <a:lvl1pPr>
                        <a:spcBef>
                          <a:spcPct val="20000"/>
                        </a:spcBef>
                        <a:buClr>
                          <a:schemeClr val="hlink"/>
                        </a:buClr>
                        <a:buSzPct val="75000"/>
                        <a:buFont typeface="Wingdings" pitchFamily="2" charset="2"/>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itchFamily="2" charset="2"/>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itchFamily="2" charset="2"/>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itchFamily="2" charset="2"/>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50000"/>
                        </a:lnSpc>
                        <a:spcBef>
                          <a:spcPct val="0"/>
                        </a:spcBef>
                        <a:spcAft>
                          <a:spcPct val="0"/>
                        </a:spcAft>
                        <a:buClr>
                          <a:schemeClr val="hlink"/>
                        </a:buClr>
                        <a:buSzPct val="75000"/>
                        <a:buFont typeface="Wingdings" pitchFamily="2" charset="2"/>
                        <a:buNone/>
                        <a:tabLst/>
                      </a:pPr>
                      <a:endParaRPr kumimoji="0" lang="en-US" altLang="zh-CN"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a:txBody>
                  <a:tcPr horzOverflow="overflow">
                    <a:lnL>
                      <a:noFill/>
                    </a:lnL>
                    <a:lnR>
                      <a:noFill/>
                    </a:lnR>
                    <a:lnT>
                      <a:noFill/>
                    </a:lnT>
                    <a:lnB w="12700" cap="flat" cmpd="sng" algn="ctr">
                      <a:solidFill>
                        <a:srgbClr val="003399"/>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5000"/>
                        <a:buFont typeface="Wingdings" pitchFamily="2" charset="2"/>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itchFamily="2" charset="2"/>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itchFamily="2" charset="2"/>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itchFamily="2" charset="2"/>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50000"/>
                        </a:lnSpc>
                        <a:spcBef>
                          <a:spcPct val="0"/>
                        </a:spcBef>
                        <a:spcAft>
                          <a:spcPct val="0"/>
                        </a:spcAft>
                        <a:buClr>
                          <a:schemeClr val="hlink"/>
                        </a:buClr>
                        <a:buSzPct val="75000"/>
                        <a:buFont typeface="Wingdings" pitchFamily="2" charset="2"/>
                        <a:buNone/>
                        <a:tabLst/>
                      </a:pPr>
                      <a:endParaRPr kumimoji="0" lang="zh-CN" altLang="en-US" sz="16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anchor="ctr" horzOverflow="overflow">
                    <a:lnL>
                      <a:noFill/>
                    </a:lnL>
                    <a:lnR>
                      <a:noFill/>
                    </a:lnR>
                    <a:lnT>
                      <a:noFill/>
                    </a:lnT>
                    <a:lnB w="12700" cap="flat" cmpd="sng" algn="ctr">
                      <a:solidFill>
                        <a:srgbClr val="00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819969340"/>
                  </a:ext>
                </a:extLst>
              </a:tr>
            </a:tbl>
          </a:graphicData>
        </a:graphic>
      </p:graphicFrame>
      <p:sp>
        <p:nvSpPr>
          <p:cNvPr id="5" name="矩形 4">
            <a:extLst>
              <a:ext uri="{FF2B5EF4-FFF2-40B4-BE49-F238E27FC236}">
                <a16:creationId xmlns:a16="http://schemas.microsoft.com/office/drawing/2014/main" xmlns="" id="{99317AFB-ED7A-4148-9AEB-5004A6DB93D7}"/>
              </a:ext>
            </a:extLst>
          </p:cNvPr>
          <p:cNvSpPr/>
          <p:nvPr/>
        </p:nvSpPr>
        <p:spPr>
          <a:xfrm>
            <a:off x="0" y="0"/>
            <a:ext cx="9144000" cy="836712"/>
          </a:xfrm>
          <a:prstGeom prst="rect">
            <a:avLst/>
          </a:prstGeom>
          <a:solidFill>
            <a:srgbClr val="33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solidFill>
                  <a:schemeClr val="bg1"/>
                </a:solidFill>
                <a:latin typeface="Microsoft YaHei" panose="020B0503020204020204" pitchFamily="34" charset="-122"/>
                <a:ea typeface="Microsoft YaHei" panose="020B0503020204020204" pitchFamily="34" charset="-122"/>
                <a:cs typeface="+mn-ea"/>
                <a:sym typeface="+mn-lt"/>
              </a:rPr>
              <a:t>老年</a:t>
            </a:r>
            <a:r>
              <a:rPr lang="zh-CN" altLang="en-US" sz="3200" b="1" dirty="0" smtClean="0">
                <a:solidFill>
                  <a:schemeClr val="bg1"/>
                </a:solidFill>
                <a:latin typeface="Microsoft YaHei" panose="020B0503020204020204" pitchFamily="34" charset="-122"/>
                <a:ea typeface="Microsoft YaHei" panose="020B0503020204020204" pitchFamily="34" charset="-122"/>
                <a:cs typeface="+mn-ea"/>
                <a:sym typeface="+mn-lt"/>
              </a:rPr>
              <a:t>高血压合并其他疾病降压药物的选择</a:t>
            </a:r>
            <a:endParaRPr lang="zh-CN" altLang="en-US" sz="3200" b="1" dirty="0">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26701690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19" name="Group 171">
            <a:extLst>
              <a:ext uri="{FF2B5EF4-FFF2-40B4-BE49-F238E27FC236}">
                <a16:creationId xmlns:a16="http://schemas.microsoft.com/office/drawing/2014/main" xmlns="" id="{BD9E9D2B-DB88-634B-A543-BE96B38BBFEA}"/>
              </a:ext>
            </a:extLst>
          </p:cNvPr>
          <p:cNvGraphicFramePr>
            <a:graphicFrameLocks noGrp="1"/>
          </p:cNvGraphicFramePr>
          <p:nvPr>
            <p:ph type="tbl" idx="1"/>
            <p:extLst>
              <p:ext uri="{D42A27DB-BD31-4B8C-83A1-F6EECF244321}">
                <p14:modId xmlns:p14="http://schemas.microsoft.com/office/powerpoint/2010/main" val="2274554663"/>
              </p:ext>
            </p:extLst>
          </p:nvPr>
        </p:nvGraphicFramePr>
        <p:xfrm>
          <a:off x="467544" y="1607402"/>
          <a:ext cx="8351837" cy="3938016"/>
        </p:xfrm>
        <a:graphic>
          <a:graphicData uri="http://schemas.openxmlformats.org/drawingml/2006/table">
            <a:tbl>
              <a:tblPr/>
              <a:tblGrid>
                <a:gridCol w="2592288">
                  <a:extLst>
                    <a:ext uri="{9D8B030D-6E8A-4147-A177-3AD203B41FA5}">
                      <a16:colId xmlns:a16="http://schemas.microsoft.com/office/drawing/2014/main" xmlns="" val="2884596807"/>
                    </a:ext>
                  </a:extLst>
                </a:gridCol>
                <a:gridCol w="5759549">
                  <a:extLst>
                    <a:ext uri="{9D8B030D-6E8A-4147-A177-3AD203B41FA5}">
                      <a16:colId xmlns:a16="http://schemas.microsoft.com/office/drawing/2014/main" xmlns="" val="2348626145"/>
                    </a:ext>
                  </a:extLst>
                </a:gridCol>
              </a:tblGrid>
              <a:tr h="280988">
                <a:tc>
                  <a:txBody>
                    <a:bodyPr/>
                    <a:lstStyle>
                      <a:lvl1pPr marL="342900" indent="-342900">
                        <a:spcBef>
                          <a:spcPct val="20000"/>
                        </a:spcBef>
                        <a:buClr>
                          <a:schemeClr val="hlink"/>
                        </a:buClr>
                        <a:buSzPct val="75000"/>
                        <a:buFont typeface="Wingdings" pitchFamily="2" charset="2"/>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itchFamily="2" charset="2"/>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itchFamily="2" charset="2"/>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itchFamily="2" charset="2"/>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9pPr>
                    </a:lstStyle>
                    <a:p>
                      <a:pPr marL="342900" marR="0" lvl="0" indent="-342900" algn="l" defTabSz="914400" rtl="0" eaLnBrk="1" fontAlgn="base" latinLnBrk="0" hangingPunct="1">
                        <a:lnSpc>
                          <a:spcPct val="150000"/>
                        </a:lnSpc>
                        <a:spcBef>
                          <a:spcPct val="0"/>
                        </a:spcBef>
                        <a:spcAft>
                          <a:spcPct val="0"/>
                        </a:spcAft>
                        <a:buClr>
                          <a:schemeClr val="hlink"/>
                        </a:buClr>
                        <a:buSzPct val="75000"/>
                        <a:buFont typeface="Wingdings" pitchFamily="2" charset="2"/>
                        <a:buNone/>
                        <a:tabLst/>
                      </a:pPr>
                      <a:r>
                        <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老年高血压特殊人群</a:t>
                      </a:r>
                    </a:p>
                  </a:txBody>
                  <a:tcPr anchor="ctr" horzOverflow="overflow">
                    <a:lnL>
                      <a:noFill/>
                    </a:lnL>
                    <a:lnR>
                      <a:noFill/>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75000"/>
                        <a:buFont typeface="Wingdings" pitchFamily="2" charset="2"/>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itchFamily="2" charset="2"/>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itchFamily="2" charset="2"/>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itchFamily="2" charset="2"/>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9pPr>
                    </a:lstStyle>
                    <a:p>
                      <a:pPr marL="342900" marR="0" lvl="0" indent="-342900" algn="ctr" defTabSz="914400" rtl="0" eaLnBrk="1" fontAlgn="base" latinLnBrk="0" hangingPunct="1">
                        <a:lnSpc>
                          <a:spcPct val="150000"/>
                        </a:lnSpc>
                        <a:spcBef>
                          <a:spcPct val="0"/>
                        </a:spcBef>
                        <a:spcAft>
                          <a:spcPct val="0"/>
                        </a:spcAft>
                        <a:buClr>
                          <a:schemeClr val="hlink"/>
                        </a:buClr>
                        <a:buSzPct val="75000"/>
                        <a:buFont typeface="Wingdings" pitchFamily="2" charset="2"/>
                        <a:buNone/>
                        <a:tabLst/>
                      </a:pPr>
                      <a:r>
                        <a:rPr kumimoji="0" lang="zh-CN" altLang="en-US" sz="1600"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rPr>
                        <a:t>推荐</a:t>
                      </a:r>
                      <a:endPar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a:txBody>
                  <a:tcPr anchor="ctr" horzOverflow="overflow">
                    <a:lnL>
                      <a:noFill/>
                    </a:lnL>
                    <a:lnR>
                      <a:noFill/>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362039337"/>
                  </a:ext>
                </a:extLst>
              </a:tr>
              <a:tr h="2925763">
                <a:tc>
                  <a:txBody>
                    <a:bodyPr/>
                    <a:lstStyle>
                      <a:lvl1pPr marL="342900" indent="-342900">
                        <a:spcBef>
                          <a:spcPct val="20000"/>
                        </a:spcBef>
                        <a:buClr>
                          <a:schemeClr val="hlink"/>
                        </a:buClr>
                        <a:buSzPct val="75000"/>
                        <a:buFont typeface="Wingdings" pitchFamily="2" charset="2"/>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itchFamily="2" charset="2"/>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itchFamily="2" charset="2"/>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itchFamily="2" charset="2"/>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9pPr>
                    </a:lstStyle>
                    <a:p>
                      <a:pPr marL="342900" marR="0" lvl="0" indent="-342900" algn="l" defTabSz="914400" rtl="0" eaLnBrk="1" fontAlgn="base" latinLnBrk="0" hangingPunct="1">
                        <a:lnSpc>
                          <a:spcPct val="150000"/>
                        </a:lnSpc>
                        <a:spcBef>
                          <a:spcPct val="0"/>
                        </a:spcBef>
                        <a:spcAft>
                          <a:spcPct val="0"/>
                        </a:spcAft>
                        <a:buClr>
                          <a:schemeClr val="hlink"/>
                        </a:buClr>
                        <a:buSzPct val="75000"/>
                        <a:buFont typeface="Wingdings" pitchFamily="2" charset="2"/>
                        <a:buNone/>
                        <a:tabLst/>
                      </a:pP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老年</a:t>
                      </a:r>
                      <a:r>
                        <a:rPr kumimoji="0" lang="zh-CN" altLang="en-US" sz="16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高血压</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合并脑血管病</a:t>
                      </a:r>
                      <a:endParaRPr kumimoji="0" lang="zh-CN" altLang="en-US" sz="16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horzOverflow="overflow">
                    <a:lnL>
                      <a:noFill/>
                    </a:lnL>
                    <a:lnR>
                      <a:noFill/>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5000"/>
                        <a:buFont typeface="Wingdings" pitchFamily="2" charset="2"/>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itchFamily="2" charset="2"/>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itchFamily="2" charset="2"/>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itchFamily="2" charset="2"/>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9pPr>
                    </a:lstStyle>
                    <a:p>
                      <a:pPr marL="342900" marR="0" lvl="0" indent="-342900" algn="l" defTabSz="914400" rtl="0" eaLnBrk="1" fontAlgn="base" latinLnBrk="0" hangingPunct="1">
                        <a:lnSpc>
                          <a:spcPct val="150000"/>
                        </a:lnSpc>
                        <a:spcBef>
                          <a:spcPct val="0"/>
                        </a:spcBef>
                        <a:spcAft>
                          <a:spcPct val="0"/>
                        </a:spcAft>
                        <a:buClr>
                          <a:schemeClr val="hlink"/>
                        </a:buClr>
                        <a:buSzPct val="75000"/>
                        <a:buFont typeface="Wingdings" pitchFamily="2" charset="2"/>
                        <a:buNone/>
                        <a:tabLst/>
                      </a:pP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对于急性脑出血的患者，应将收缩压控制在＜</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180 mmHg</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a:t>
                      </a:r>
                      <a:endPar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endParaRPr>
                    </a:p>
                    <a:p>
                      <a:pPr marL="342900" marR="0" lvl="0" indent="-342900" algn="l" defTabSz="914400" rtl="0" eaLnBrk="1" fontAlgn="base" latinLnBrk="0" hangingPunct="1">
                        <a:lnSpc>
                          <a:spcPct val="150000"/>
                        </a:lnSpc>
                        <a:spcBef>
                          <a:spcPct val="0"/>
                        </a:spcBef>
                        <a:spcAft>
                          <a:spcPct val="0"/>
                        </a:spcAft>
                        <a:buClr>
                          <a:schemeClr val="hlink"/>
                        </a:buClr>
                        <a:buSzPct val="75000"/>
                        <a:buFont typeface="Wingdings" pitchFamily="2" charset="2"/>
                        <a:buNone/>
                        <a:tabLst/>
                      </a:pP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急性缺血性卒中的患者，应将收缩压控制在＜</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200 mmHg</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a:t>
                      </a:r>
                      <a:endPar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endParaRPr>
                    </a:p>
                    <a:p>
                      <a:pPr>
                        <a:lnSpc>
                          <a:spcPct val="150000"/>
                        </a:lnSpc>
                      </a:pP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既往长期接受降压药物治疗的急性缺血性脑卒中或短暂性脑缺血发作患者，为预防卒中复发和其他血管事件，推荐发病后数日恢复降压治疗；</a:t>
                      </a:r>
                      <a:endPar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endParaRPr>
                    </a:p>
                    <a:p>
                      <a:pPr>
                        <a:lnSpc>
                          <a:spcPct val="150000"/>
                        </a:lnSpc>
                      </a:pP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既往缺血性卒中或短暂性脑缺血发作患者，应根据患者具体情况确定降压目标。一般认为应将血压控制在</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140 /90 mmHg </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以下；</a:t>
                      </a:r>
                      <a:endPar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endParaRPr>
                    </a:p>
                    <a:p>
                      <a:pPr marL="342900" marR="0" lvl="0" indent="-342900" algn="l" defTabSz="914400" rtl="0" eaLnBrk="1" fontAlgn="base" latinLnBrk="0" hangingPunct="1">
                        <a:lnSpc>
                          <a:spcPct val="150000"/>
                        </a:lnSpc>
                        <a:spcBef>
                          <a:spcPct val="0"/>
                        </a:spcBef>
                        <a:spcAft>
                          <a:spcPct val="0"/>
                        </a:spcAft>
                        <a:buClr>
                          <a:schemeClr val="hlink"/>
                        </a:buClr>
                        <a:buSzPct val="75000"/>
                        <a:buFont typeface="Wingdings" pitchFamily="2" charset="2"/>
                        <a:buNone/>
                        <a:tabLst/>
                      </a:pP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既往缺血性卒中高龄患者血压应控制在</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150 /90 mmHg </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以下 </a:t>
                      </a:r>
                      <a:endParaRPr kumimoji="0" lang="zh-CN" altLang="en-US" sz="16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anchor="ctr" horzOverflow="overflow">
                    <a:lnL>
                      <a:noFill/>
                    </a:lnL>
                    <a:lnR>
                      <a:noFill/>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886547776"/>
                  </a:ext>
                </a:extLst>
              </a:tr>
            </a:tbl>
          </a:graphicData>
        </a:graphic>
      </p:graphicFrame>
      <p:sp>
        <p:nvSpPr>
          <p:cNvPr id="4" name="矩形 3">
            <a:extLst>
              <a:ext uri="{FF2B5EF4-FFF2-40B4-BE49-F238E27FC236}">
                <a16:creationId xmlns:a16="http://schemas.microsoft.com/office/drawing/2014/main" xmlns="" id="{99317AFB-ED7A-4148-9AEB-5004A6DB93D7}"/>
              </a:ext>
            </a:extLst>
          </p:cNvPr>
          <p:cNvSpPr/>
          <p:nvPr/>
        </p:nvSpPr>
        <p:spPr>
          <a:xfrm>
            <a:off x="0" y="0"/>
            <a:ext cx="9144000" cy="836712"/>
          </a:xfrm>
          <a:prstGeom prst="rect">
            <a:avLst/>
          </a:prstGeom>
          <a:solidFill>
            <a:srgbClr val="33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solidFill>
                  <a:schemeClr val="bg1"/>
                </a:solidFill>
                <a:latin typeface="Microsoft YaHei" panose="020B0503020204020204" pitchFamily="34" charset="-122"/>
                <a:ea typeface="Microsoft YaHei" panose="020B0503020204020204" pitchFamily="34" charset="-122"/>
                <a:cs typeface="+mn-ea"/>
                <a:sym typeface="+mn-lt"/>
              </a:rPr>
              <a:t>老年</a:t>
            </a:r>
            <a:r>
              <a:rPr lang="zh-CN" altLang="en-US" sz="3200" b="1" dirty="0" smtClean="0">
                <a:solidFill>
                  <a:schemeClr val="bg1"/>
                </a:solidFill>
                <a:latin typeface="Microsoft YaHei" panose="020B0503020204020204" pitchFamily="34" charset="-122"/>
                <a:ea typeface="Microsoft YaHei" panose="020B0503020204020204" pitchFamily="34" charset="-122"/>
                <a:cs typeface="+mn-ea"/>
                <a:sym typeface="+mn-lt"/>
              </a:rPr>
              <a:t>高血压合并其他疾病降压药物的选择</a:t>
            </a:r>
            <a:endParaRPr lang="zh-CN" altLang="en-US" sz="3200" b="1" dirty="0">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13871951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19" name="Group 171">
            <a:extLst>
              <a:ext uri="{FF2B5EF4-FFF2-40B4-BE49-F238E27FC236}">
                <a16:creationId xmlns:a16="http://schemas.microsoft.com/office/drawing/2014/main" xmlns="" id="{BD9E9D2B-DB88-634B-A543-BE96B38BBFEA}"/>
              </a:ext>
            </a:extLst>
          </p:cNvPr>
          <p:cNvGraphicFramePr>
            <a:graphicFrameLocks noGrp="1"/>
          </p:cNvGraphicFramePr>
          <p:nvPr>
            <p:ph type="tbl" idx="4294967295"/>
            <p:extLst>
              <p:ext uri="{D42A27DB-BD31-4B8C-83A1-F6EECF244321}">
                <p14:modId xmlns:p14="http://schemas.microsoft.com/office/powerpoint/2010/main" val="2404257086"/>
              </p:ext>
            </p:extLst>
          </p:nvPr>
        </p:nvGraphicFramePr>
        <p:xfrm>
          <a:off x="467544" y="1607402"/>
          <a:ext cx="7704856" cy="3693806"/>
        </p:xfrm>
        <a:graphic>
          <a:graphicData uri="http://schemas.openxmlformats.org/drawingml/2006/table">
            <a:tbl>
              <a:tblPr/>
              <a:tblGrid>
                <a:gridCol w="7704856">
                  <a:extLst>
                    <a:ext uri="{9D8B030D-6E8A-4147-A177-3AD203B41FA5}">
                      <a16:colId xmlns:a16="http://schemas.microsoft.com/office/drawing/2014/main" xmlns="" val="2348626145"/>
                    </a:ext>
                  </a:extLst>
                </a:gridCol>
              </a:tblGrid>
              <a:tr h="499210">
                <a:tc>
                  <a:txBody>
                    <a:bodyPr/>
                    <a:lstStyle>
                      <a:lvl1pPr marL="342900" indent="-342900">
                        <a:spcBef>
                          <a:spcPct val="20000"/>
                        </a:spcBef>
                        <a:buClr>
                          <a:schemeClr val="hlink"/>
                        </a:buClr>
                        <a:buSzPct val="75000"/>
                        <a:buFont typeface="Wingdings" pitchFamily="2" charset="2"/>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itchFamily="2" charset="2"/>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itchFamily="2" charset="2"/>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itchFamily="2" charset="2"/>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9pPr>
                    </a:lstStyle>
                    <a:p>
                      <a:pPr marL="342900" marR="0" lvl="0" indent="-342900" algn="ctr" defTabSz="914400" rtl="0" eaLnBrk="1" fontAlgn="base" latinLnBrk="0" hangingPunct="1">
                        <a:lnSpc>
                          <a:spcPct val="150000"/>
                        </a:lnSpc>
                        <a:spcBef>
                          <a:spcPct val="0"/>
                        </a:spcBef>
                        <a:spcAft>
                          <a:spcPct val="0"/>
                        </a:spcAft>
                        <a:buClr>
                          <a:schemeClr val="hlink"/>
                        </a:buClr>
                        <a:buSzPct val="75000"/>
                        <a:buFont typeface="Wingdings" pitchFamily="2" charset="2"/>
                        <a:buNone/>
                        <a:tabLst/>
                      </a:pPr>
                      <a:r>
                        <a:rPr kumimoji="0" lang="zh-CN" altLang="en-US" sz="1600"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rPr>
                        <a:t>推荐</a:t>
                      </a:r>
                      <a:endPar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a:txBody>
                  <a:tcPr anchor="ctr" horzOverflow="overflow">
                    <a:lnL>
                      <a:noFill/>
                    </a:lnL>
                    <a:lnR>
                      <a:noFill/>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362039337"/>
                  </a:ext>
                </a:extLst>
              </a:tr>
              <a:tr h="3194596">
                <a:tc>
                  <a:txBody>
                    <a:bodyPr/>
                    <a:lstStyle>
                      <a:lvl1pPr>
                        <a:spcBef>
                          <a:spcPct val="20000"/>
                        </a:spcBef>
                        <a:buClr>
                          <a:schemeClr val="hlink"/>
                        </a:buClr>
                        <a:buSzPct val="75000"/>
                        <a:buFont typeface="Wingdings" pitchFamily="2" charset="2"/>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itchFamily="2" charset="2"/>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itchFamily="2" charset="2"/>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itchFamily="2" charset="2"/>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buClr>
                          <a:schemeClr val="hlink"/>
                        </a:buClr>
                        <a:buSzPct val="85000"/>
                        <a:buFont typeface="Wingdings" pitchFamily="2" charset="2"/>
                        <a:defRPr>
                          <a:solidFill>
                            <a:schemeClr val="tx1"/>
                          </a:solidFill>
                          <a:latin typeface="Arial" panose="020B0604020202020204" pitchFamily="34" charset="0"/>
                          <a:ea typeface="宋体" panose="02010600030101010101" pitchFamily="2" charset="-122"/>
                        </a:defRPr>
                      </a:lvl9pPr>
                    </a:lstStyle>
                    <a:p>
                      <a:pPr marL="342900" marR="0" lvl="0" indent="-342900" algn="l" defTabSz="914400" rtl="0" eaLnBrk="1" fontAlgn="base" latinLnBrk="0" hangingPunct="1">
                        <a:lnSpc>
                          <a:spcPct val="150000"/>
                        </a:lnSpc>
                        <a:spcBef>
                          <a:spcPct val="0"/>
                        </a:spcBef>
                        <a:spcAft>
                          <a:spcPct val="0"/>
                        </a:spcAft>
                        <a:buClr>
                          <a:schemeClr val="hlink"/>
                        </a:buClr>
                        <a:buSzPct val="75000"/>
                        <a:buFont typeface="Wingdings" pitchFamily="2" charset="2"/>
                        <a:buNone/>
                        <a:tabLst/>
                      </a:pP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对于择期手术，</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SBP</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180 mmHg </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和</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 </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或</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 DBP</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110mmHg </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者推荐推迟手术；</a:t>
                      </a:r>
                      <a:endPar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endParaRPr>
                    </a:p>
                    <a:p>
                      <a:pPr>
                        <a:lnSpc>
                          <a:spcPct val="150000"/>
                        </a:lnSpc>
                      </a:pP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对于围术期老年高血压患者，应将血压降至＜</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150 /90 mmHg; </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若合并糖尿病或慢性肾病，且耐受性良好， 可进一步降至＜</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140 /90 mmHg</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a:t>
                      </a:r>
                      <a:endPar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endParaRPr>
                    </a:p>
                    <a:p>
                      <a:pPr>
                        <a:lnSpc>
                          <a:spcPct val="150000"/>
                        </a:lnSpc>
                      </a:pP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围手术期血压波动幅度应控制在基础血压的</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10%</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以内；</a:t>
                      </a:r>
                      <a:endPar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endParaRPr>
                    </a:p>
                    <a:p>
                      <a:pPr>
                        <a:lnSpc>
                          <a:spcPct val="150000"/>
                        </a:lnSpc>
                      </a:pP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长期服用</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β </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受体阻滞剂者，术前不应中断使用；</a:t>
                      </a:r>
                      <a:endPar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endParaRPr>
                    </a:p>
                    <a:p>
                      <a:pPr>
                        <a:lnSpc>
                          <a:spcPct val="150000"/>
                        </a:lnSpc>
                      </a:pP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服用</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ACEI </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或</a:t>
                      </a:r>
                      <a:r>
                        <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ARB </a:t>
                      </a:r>
                      <a:r>
                        <a:rPr kumimoji="0" lang="zh-CN" altLang="en-US"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老年患者，应在非心脏手术前停用</a:t>
                      </a:r>
                      <a:endParaRPr kumimoji="0" lang="en-US" altLang="zh-CN" sz="16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endParaRPr>
                    </a:p>
                  </a:txBody>
                  <a:tcPr anchor="ctr" horzOverflow="overflow">
                    <a:lnL>
                      <a:noFill/>
                    </a:lnL>
                    <a:lnR>
                      <a:noFill/>
                    </a:lnR>
                    <a:lnT w="1270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886547776"/>
                  </a:ext>
                </a:extLst>
              </a:tr>
            </a:tbl>
          </a:graphicData>
        </a:graphic>
      </p:graphicFrame>
      <p:sp>
        <p:nvSpPr>
          <p:cNvPr id="4" name="矩形 3">
            <a:extLst>
              <a:ext uri="{FF2B5EF4-FFF2-40B4-BE49-F238E27FC236}">
                <a16:creationId xmlns:a16="http://schemas.microsoft.com/office/drawing/2014/main" xmlns="" id="{99317AFB-ED7A-4148-9AEB-5004A6DB93D7}"/>
              </a:ext>
            </a:extLst>
          </p:cNvPr>
          <p:cNvSpPr/>
          <p:nvPr/>
        </p:nvSpPr>
        <p:spPr>
          <a:xfrm>
            <a:off x="0" y="0"/>
            <a:ext cx="9144000" cy="836712"/>
          </a:xfrm>
          <a:prstGeom prst="rect">
            <a:avLst/>
          </a:prstGeom>
          <a:solidFill>
            <a:srgbClr val="33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smtClean="0">
                <a:solidFill>
                  <a:schemeClr val="bg1"/>
                </a:solidFill>
                <a:latin typeface="Microsoft YaHei" panose="020B0503020204020204" pitchFamily="34" charset="-122"/>
                <a:ea typeface="Microsoft YaHei" panose="020B0503020204020204" pitchFamily="34" charset="-122"/>
                <a:cs typeface="+mn-ea"/>
                <a:sym typeface="+mn-lt"/>
              </a:rPr>
              <a:t>老年</a:t>
            </a:r>
            <a:r>
              <a:rPr lang="zh-CN" altLang="en-US" sz="3200" b="1" dirty="0">
                <a:solidFill>
                  <a:schemeClr val="bg1"/>
                </a:solidFill>
                <a:latin typeface="Microsoft YaHei" panose="020B0503020204020204" pitchFamily="34" charset="-122"/>
                <a:ea typeface="Microsoft YaHei" panose="020B0503020204020204" pitchFamily="34" charset="-122"/>
                <a:cs typeface="+mn-ea"/>
                <a:sym typeface="+mn-lt"/>
              </a:rPr>
              <a:t>围术</a:t>
            </a:r>
            <a:r>
              <a:rPr lang="zh-CN" altLang="en-US" sz="3200" b="1" dirty="0" smtClean="0">
                <a:solidFill>
                  <a:schemeClr val="bg1"/>
                </a:solidFill>
                <a:latin typeface="Microsoft YaHei" panose="020B0503020204020204" pitchFamily="34" charset="-122"/>
                <a:ea typeface="Microsoft YaHei" panose="020B0503020204020204" pitchFamily="34" charset="-122"/>
                <a:cs typeface="+mn-ea"/>
                <a:sym typeface="+mn-lt"/>
              </a:rPr>
              <a:t>期高血压管理</a:t>
            </a:r>
            <a:endParaRPr lang="zh-CN" altLang="en-US" sz="3200" b="1" dirty="0">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39987817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9144000" cy="836712"/>
          </a:xfrm>
          <a:prstGeom prst="rect">
            <a:avLst/>
          </a:prstGeom>
          <a:solidFill>
            <a:srgbClr val="33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标题 1"/>
          <p:cNvSpPr txBox="1">
            <a:spLocks/>
          </p:cNvSpPr>
          <p:nvPr/>
        </p:nvSpPr>
        <p:spPr>
          <a:xfrm>
            <a:off x="0" y="43880"/>
            <a:ext cx="7772598" cy="720824"/>
          </a:xfrm>
          <a:prstGeom prst="rect">
            <a:avLst/>
          </a:prstGeom>
        </p:spPr>
        <p:txBody>
          <a:bodyPr vert="horz" wrap="square" lIns="98856" tIns="49428" rIns="98856" bIns="49428" numCol="1" rtlCol="0" anchor="ctr" anchorCtr="0" compatLnSpc="1">
            <a:normAutofit/>
          </a:bodyPr>
          <a:lstStyle/>
          <a:p>
            <a:pPr marL="0" marR="0" lvl="0" indent="0" algn="l" defTabSz="988695" rtl="0" eaLnBrk="0" fontAlgn="base" latinLnBrk="0" hangingPunct="0">
              <a:lnSpc>
                <a:spcPct val="100000"/>
              </a:lnSpc>
              <a:spcBef>
                <a:spcPct val="0"/>
              </a:spcBef>
              <a:spcAft>
                <a:spcPct val="0"/>
              </a:spcAft>
              <a:buClrTx/>
              <a:buSzTx/>
              <a:buFontTx/>
              <a:buNone/>
              <a:tabLst/>
              <a:defRPr/>
            </a:pPr>
            <a:r>
              <a:rPr kumimoji="0" lang="zh-CN" altLang="en-US" sz="2800" b="1" i="0" u="none" strike="noStrike" kern="0" cap="none" spc="0" normalizeH="0" baseline="0" noProof="0" dirty="0">
                <a:ln>
                  <a:noFill/>
                </a:ln>
                <a:solidFill>
                  <a:schemeClr val="bg1"/>
                </a:solidFill>
                <a:effectLst/>
                <a:uLnTx/>
                <a:uFillTx/>
                <a:latin typeface="微软雅黑" pitchFamily="34" charset="-122"/>
                <a:ea typeface="微软雅黑" pitchFamily="34" charset="-122"/>
                <a:cs typeface="+mn-ea"/>
                <a:sym typeface="+mn-lt"/>
              </a:rPr>
              <a:t>   </a:t>
            </a:r>
            <a:r>
              <a:rPr lang="zh-CN" altLang="en-US" sz="2800" b="1" kern="0" dirty="0">
                <a:solidFill>
                  <a:schemeClr val="bg1"/>
                </a:solidFill>
                <a:latin typeface="微软雅黑" pitchFamily="34" charset="-122"/>
                <a:ea typeface="微软雅黑" pitchFamily="34" charset="-122"/>
                <a:cs typeface="+mn-ea"/>
                <a:sym typeface="+mn-lt"/>
              </a:rPr>
              <a:t>老年高血压定义</a:t>
            </a:r>
            <a:endParaRPr kumimoji="0" lang="zh-CN" altLang="en-US" sz="2800" b="1" i="0" u="none" strike="noStrike" kern="0" cap="none" spc="0" normalizeH="0" baseline="0" noProof="0" dirty="0">
              <a:ln>
                <a:noFill/>
              </a:ln>
              <a:solidFill>
                <a:schemeClr val="bg1"/>
              </a:solidFill>
              <a:effectLst/>
              <a:uLnTx/>
              <a:uFillTx/>
              <a:latin typeface="微软雅黑" pitchFamily="34" charset="-122"/>
              <a:ea typeface="微软雅黑" pitchFamily="34" charset="-122"/>
              <a:cs typeface="+mn-ea"/>
              <a:sym typeface="+mn-lt"/>
            </a:endParaRPr>
          </a:p>
        </p:txBody>
      </p:sp>
      <p:sp>
        <p:nvSpPr>
          <p:cNvPr id="2" name="文本框 1"/>
          <p:cNvSpPr txBox="1"/>
          <p:nvPr/>
        </p:nvSpPr>
        <p:spPr>
          <a:xfrm>
            <a:off x="478176" y="1700808"/>
            <a:ext cx="8187648" cy="3323987"/>
          </a:xfrm>
          <a:prstGeom prst="rect">
            <a:avLst/>
          </a:prstGeom>
          <a:noFill/>
          <a:ln>
            <a:solidFill>
              <a:schemeClr val="accent1">
                <a:lumMod val="50000"/>
              </a:schemeClr>
            </a:solidFill>
          </a:ln>
        </p:spPr>
        <p:txBody>
          <a:bodyPr wrap="square" rtlCol="0">
            <a:spAutoFit/>
          </a:bodyPr>
          <a:lstStyle/>
          <a:p>
            <a:pPr marL="342900" indent="-342900">
              <a:lnSpc>
                <a:spcPct val="150000"/>
              </a:lnSpc>
              <a:buFont typeface="Arial" panose="020B0604020202020204" pitchFamily="34" charset="0"/>
              <a:buChar char="•"/>
            </a:pPr>
            <a:r>
              <a:rPr lang="zh-CN" altLang="en-US" sz="2000" kern="0" dirty="0">
                <a:solidFill>
                  <a:schemeClr val="tx1">
                    <a:lumMod val="75000"/>
                    <a:lumOff val="25000"/>
                  </a:schemeClr>
                </a:solidFill>
                <a:latin typeface="微软雅黑" pitchFamily="34" charset="-122"/>
                <a:ea typeface="微软雅黑" pitchFamily="34" charset="-122"/>
              </a:rPr>
              <a:t>老年高血压的定义：年龄≥</a:t>
            </a:r>
            <a:r>
              <a:rPr lang="en-US" altLang="zh-CN" sz="2000" kern="0" dirty="0">
                <a:solidFill>
                  <a:schemeClr val="tx1">
                    <a:lumMod val="75000"/>
                    <a:lumOff val="25000"/>
                  </a:schemeClr>
                </a:solidFill>
                <a:latin typeface="微软雅黑" pitchFamily="34" charset="-122"/>
                <a:ea typeface="微软雅黑" pitchFamily="34" charset="-122"/>
              </a:rPr>
              <a:t>65 </a:t>
            </a:r>
            <a:r>
              <a:rPr lang="zh-CN" altLang="en-US" sz="2000" kern="0" dirty="0">
                <a:solidFill>
                  <a:schemeClr val="tx1">
                    <a:lumMod val="75000"/>
                    <a:lumOff val="25000"/>
                  </a:schemeClr>
                </a:solidFill>
                <a:latin typeface="微软雅黑" pitchFamily="34" charset="-122"/>
                <a:ea typeface="微软雅黑" pitchFamily="34" charset="-122"/>
              </a:rPr>
              <a:t>岁，在未使用降压药物的情况下，非同日</a:t>
            </a:r>
            <a:r>
              <a:rPr lang="en-US" altLang="zh-CN" sz="2000" kern="0" dirty="0">
                <a:solidFill>
                  <a:schemeClr val="tx1">
                    <a:lumMod val="75000"/>
                    <a:lumOff val="25000"/>
                  </a:schemeClr>
                </a:solidFill>
                <a:latin typeface="微软雅黑" pitchFamily="34" charset="-122"/>
                <a:ea typeface="微软雅黑" pitchFamily="34" charset="-122"/>
              </a:rPr>
              <a:t>3 </a:t>
            </a:r>
            <a:r>
              <a:rPr lang="zh-CN" altLang="en-US" sz="2000" kern="0" dirty="0">
                <a:solidFill>
                  <a:schemeClr val="tx1">
                    <a:lumMod val="75000"/>
                    <a:lumOff val="25000"/>
                  </a:schemeClr>
                </a:solidFill>
                <a:latin typeface="微软雅黑" pitchFamily="34" charset="-122"/>
                <a:ea typeface="微软雅黑" pitchFamily="34" charset="-122"/>
              </a:rPr>
              <a:t>次测量血压，收缩压</a:t>
            </a:r>
            <a:r>
              <a:rPr lang="en-US" altLang="zh-CN" sz="2000" kern="0" dirty="0">
                <a:solidFill>
                  <a:schemeClr val="tx1">
                    <a:lumMod val="75000"/>
                    <a:lumOff val="25000"/>
                  </a:schemeClr>
                </a:solidFill>
                <a:latin typeface="微软雅黑" pitchFamily="34" charset="-122"/>
                <a:ea typeface="微软雅黑" pitchFamily="34" charset="-122"/>
              </a:rPr>
              <a:t>( systolic blood pressure</a:t>
            </a:r>
            <a:r>
              <a:rPr lang="zh-CN" altLang="en-US" sz="2000" kern="0" dirty="0">
                <a:solidFill>
                  <a:schemeClr val="tx1">
                    <a:lumMod val="75000"/>
                    <a:lumOff val="25000"/>
                  </a:schemeClr>
                </a:solidFill>
                <a:latin typeface="微软雅黑" pitchFamily="34" charset="-122"/>
                <a:ea typeface="微软雅黑" pitchFamily="34" charset="-122"/>
              </a:rPr>
              <a:t>，</a:t>
            </a:r>
            <a:r>
              <a:rPr lang="en-US" altLang="zh-CN" sz="2000" kern="0" dirty="0">
                <a:solidFill>
                  <a:schemeClr val="tx1">
                    <a:lumMod val="75000"/>
                    <a:lumOff val="25000"/>
                  </a:schemeClr>
                </a:solidFill>
                <a:latin typeface="微软雅黑" pitchFamily="34" charset="-122"/>
                <a:ea typeface="微软雅黑" pitchFamily="34" charset="-122"/>
              </a:rPr>
              <a:t>SBP) ≥140 mmHg( 1 mmHg = 0</a:t>
            </a:r>
            <a:r>
              <a:rPr lang="zh-CN" altLang="en-US" sz="2000" kern="0" dirty="0">
                <a:solidFill>
                  <a:schemeClr val="tx1">
                    <a:lumMod val="75000"/>
                    <a:lumOff val="25000"/>
                  </a:schemeClr>
                </a:solidFill>
                <a:latin typeface="微软雅黑" pitchFamily="34" charset="-122"/>
                <a:ea typeface="微软雅黑" pitchFamily="34" charset="-122"/>
              </a:rPr>
              <a:t>．</a:t>
            </a:r>
            <a:r>
              <a:rPr lang="en-US" altLang="zh-CN" sz="2000" kern="0" dirty="0">
                <a:solidFill>
                  <a:schemeClr val="tx1">
                    <a:lumMod val="75000"/>
                    <a:lumOff val="25000"/>
                  </a:schemeClr>
                </a:solidFill>
                <a:latin typeface="微软雅黑" pitchFamily="34" charset="-122"/>
                <a:ea typeface="微软雅黑" pitchFamily="34" charset="-122"/>
              </a:rPr>
              <a:t>133 </a:t>
            </a:r>
            <a:r>
              <a:rPr lang="en-US" altLang="zh-CN" sz="2000" kern="0" dirty="0" err="1">
                <a:solidFill>
                  <a:schemeClr val="tx1">
                    <a:lumMod val="75000"/>
                    <a:lumOff val="25000"/>
                  </a:schemeClr>
                </a:solidFill>
                <a:latin typeface="微软雅黑" pitchFamily="34" charset="-122"/>
                <a:ea typeface="微软雅黑" pitchFamily="34" charset="-122"/>
              </a:rPr>
              <a:t>kPa</a:t>
            </a:r>
            <a:r>
              <a:rPr lang="en-US" altLang="zh-CN" sz="2000" kern="0" dirty="0">
                <a:solidFill>
                  <a:schemeClr val="tx1">
                    <a:lumMod val="75000"/>
                    <a:lumOff val="25000"/>
                  </a:schemeClr>
                </a:solidFill>
                <a:latin typeface="微软雅黑" pitchFamily="34" charset="-122"/>
                <a:ea typeface="微软雅黑" pitchFamily="34" charset="-122"/>
              </a:rPr>
              <a:t>) </a:t>
            </a:r>
            <a:r>
              <a:rPr lang="zh-CN" altLang="en-US" sz="2000" kern="0" dirty="0">
                <a:solidFill>
                  <a:schemeClr val="tx1">
                    <a:lumMod val="75000"/>
                    <a:lumOff val="25000"/>
                  </a:schemeClr>
                </a:solidFill>
                <a:latin typeface="微软雅黑" pitchFamily="34" charset="-122"/>
                <a:ea typeface="微软雅黑" pitchFamily="34" charset="-122"/>
              </a:rPr>
              <a:t>和</a:t>
            </a:r>
            <a:r>
              <a:rPr lang="en-US" altLang="zh-CN" sz="2000" kern="0" dirty="0">
                <a:solidFill>
                  <a:schemeClr val="tx1">
                    <a:lumMod val="75000"/>
                    <a:lumOff val="25000"/>
                  </a:schemeClr>
                </a:solidFill>
                <a:latin typeface="微软雅黑" pitchFamily="34" charset="-122"/>
                <a:ea typeface="微软雅黑" pitchFamily="34" charset="-122"/>
              </a:rPr>
              <a:t>( </a:t>
            </a:r>
            <a:r>
              <a:rPr lang="zh-CN" altLang="en-US" sz="2000" kern="0" dirty="0">
                <a:solidFill>
                  <a:schemeClr val="tx1">
                    <a:lumMod val="75000"/>
                    <a:lumOff val="25000"/>
                  </a:schemeClr>
                </a:solidFill>
                <a:latin typeface="微软雅黑" pitchFamily="34" charset="-122"/>
                <a:ea typeface="微软雅黑" pitchFamily="34" charset="-122"/>
              </a:rPr>
              <a:t>或</a:t>
            </a:r>
            <a:r>
              <a:rPr lang="en-US" altLang="zh-CN" sz="2000" kern="0" dirty="0">
                <a:solidFill>
                  <a:schemeClr val="tx1">
                    <a:lumMod val="75000"/>
                    <a:lumOff val="25000"/>
                  </a:schemeClr>
                </a:solidFill>
                <a:latin typeface="微软雅黑" pitchFamily="34" charset="-122"/>
                <a:ea typeface="微软雅黑" pitchFamily="34" charset="-122"/>
              </a:rPr>
              <a:t>) </a:t>
            </a:r>
            <a:r>
              <a:rPr lang="zh-CN" altLang="en-US" sz="2000" kern="0" dirty="0">
                <a:solidFill>
                  <a:schemeClr val="tx1">
                    <a:lumMod val="75000"/>
                    <a:lumOff val="25000"/>
                  </a:schemeClr>
                </a:solidFill>
                <a:latin typeface="微软雅黑" pitchFamily="34" charset="-122"/>
                <a:ea typeface="微软雅黑" pitchFamily="34" charset="-122"/>
              </a:rPr>
              <a:t>舒张压</a:t>
            </a:r>
            <a:r>
              <a:rPr lang="en-US" altLang="zh-CN" sz="2000" kern="0" dirty="0">
                <a:solidFill>
                  <a:schemeClr val="tx1">
                    <a:lumMod val="75000"/>
                    <a:lumOff val="25000"/>
                  </a:schemeClr>
                </a:solidFill>
                <a:latin typeface="微软雅黑" pitchFamily="34" charset="-122"/>
                <a:ea typeface="微软雅黑" pitchFamily="34" charset="-122"/>
              </a:rPr>
              <a:t>( diastolic blood pressure</a:t>
            </a:r>
            <a:r>
              <a:rPr lang="zh-CN" altLang="en-US" sz="2000" kern="0" dirty="0">
                <a:solidFill>
                  <a:schemeClr val="tx1">
                    <a:lumMod val="75000"/>
                    <a:lumOff val="25000"/>
                  </a:schemeClr>
                </a:solidFill>
                <a:latin typeface="微软雅黑" pitchFamily="34" charset="-122"/>
                <a:ea typeface="微软雅黑" pitchFamily="34" charset="-122"/>
              </a:rPr>
              <a:t>，</a:t>
            </a:r>
            <a:r>
              <a:rPr lang="en-US" altLang="zh-CN" sz="2000" kern="0" dirty="0">
                <a:solidFill>
                  <a:schemeClr val="tx1">
                    <a:lumMod val="75000"/>
                    <a:lumOff val="25000"/>
                  </a:schemeClr>
                </a:solidFill>
                <a:latin typeface="微软雅黑" pitchFamily="34" charset="-122"/>
                <a:ea typeface="微软雅黑" pitchFamily="34" charset="-122"/>
              </a:rPr>
              <a:t>DBP) ≥90 mmHg</a:t>
            </a:r>
            <a:r>
              <a:rPr lang="zh-CN" altLang="en-US" sz="2000" kern="0" dirty="0">
                <a:solidFill>
                  <a:schemeClr val="tx1">
                    <a:lumMod val="75000"/>
                    <a:lumOff val="25000"/>
                  </a:schemeClr>
                </a:solidFill>
                <a:latin typeface="微软雅黑" pitchFamily="34" charset="-122"/>
                <a:ea typeface="微软雅黑" pitchFamily="34" charset="-122"/>
              </a:rPr>
              <a:t>，可诊断为老年高血压。</a:t>
            </a:r>
            <a:endParaRPr lang="en-US" altLang="zh-CN" sz="2000" kern="0" dirty="0">
              <a:solidFill>
                <a:schemeClr val="tx1">
                  <a:lumMod val="75000"/>
                  <a:lumOff val="25000"/>
                </a:schemeClr>
              </a:solidFill>
              <a:latin typeface="微软雅黑" pitchFamily="34" charset="-122"/>
              <a:ea typeface="微软雅黑" pitchFamily="34" charset="-122"/>
            </a:endParaRPr>
          </a:p>
          <a:p>
            <a:pPr marL="342900" indent="-342900">
              <a:lnSpc>
                <a:spcPct val="150000"/>
              </a:lnSpc>
              <a:buFont typeface="Arial" panose="020B0604020202020204" pitchFamily="34" charset="0"/>
              <a:buChar char="•"/>
            </a:pPr>
            <a:endParaRPr lang="en-US" altLang="zh-CN" sz="2000" kern="0" dirty="0">
              <a:solidFill>
                <a:schemeClr val="tx1">
                  <a:lumMod val="75000"/>
                  <a:lumOff val="25000"/>
                </a:schemeClr>
              </a:solidFill>
              <a:latin typeface="微软雅黑" pitchFamily="34" charset="-122"/>
              <a:ea typeface="微软雅黑" pitchFamily="34" charset="-122"/>
            </a:endParaRPr>
          </a:p>
          <a:p>
            <a:pPr marL="342900" indent="-342900">
              <a:lnSpc>
                <a:spcPct val="150000"/>
              </a:lnSpc>
              <a:buFont typeface="Arial" panose="020B0604020202020204" pitchFamily="34" charset="0"/>
              <a:buChar char="•"/>
            </a:pPr>
            <a:r>
              <a:rPr lang="zh-CN" altLang="en-US" sz="2000" kern="0" dirty="0">
                <a:solidFill>
                  <a:schemeClr val="tx1">
                    <a:lumMod val="75000"/>
                    <a:lumOff val="25000"/>
                  </a:schemeClr>
                </a:solidFill>
                <a:latin typeface="微软雅黑" pitchFamily="34" charset="-122"/>
                <a:ea typeface="微软雅黑" pitchFamily="34" charset="-122"/>
              </a:rPr>
              <a:t>曾明确诊断高血压且正在接受降压药物治疗的老年人，虽然血压＜</a:t>
            </a:r>
            <a:r>
              <a:rPr lang="en-US" altLang="zh-CN" sz="2000" kern="0" dirty="0">
                <a:solidFill>
                  <a:schemeClr val="tx1">
                    <a:lumMod val="75000"/>
                    <a:lumOff val="25000"/>
                  </a:schemeClr>
                </a:solidFill>
                <a:latin typeface="微软雅黑" pitchFamily="34" charset="-122"/>
                <a:ea typeface="微软雅黑" pitchFamily="34" charset="-122"/>
              </a:rPr>
              <a:t>140 /90 mmHg</a:t>
            </a:r>
            <a:r>
              <a:rPr lang="zh-CN" altLang="en-US" sz="2000" kern="0" dirty="0">
                <a:solidFill>
                  <a:schemeClr val="tx1">
                    <a:lumMod val="75000"/>
                    <a:lumOff val="25000"/>
                  </a:schemeClr>
                </a:solidFill>
                <a:latin typeface="微软雅黑" pitchFamily="34" charset="-122"/>
                <a:ea typeface="微软雅黑" pitchFamily="34" charset="-122"/>
              </a:rPr>
              <a:t>，也应诊断为老年高血压</a:t>
            </a:r>
          </a:p>
        </p:txBody>
      </p:sp>
      <p:sp>
        <p:nvSpPr>
          <p:cNvPr id="3" name="文本框 2"/>
          <p:cNvSpPr txBox="1"/>
          <p:nvPr/>
        </p:nvSpPr>
        <p:spPr>
          <a:xfrm>
            <a:off x="5796136" y="6474822"/>
            <a:ext cx="3332964" cy="338554"/>
          </a:xfrm>
          <a:prstGeom prst="rect">
            <a:avLst/>
          </a:prstGeom>
          <a:noFill/>
        </p:spPr>
        <p:txBody>
          <a:bodyPr wrap="none" rtlCol="0">
            <a:spAutoFit/>
          </a:bodyPr>
          <a:lstStyle/>
          <a:p>
            <a:r>
              <a:rPr lang="zh-CN" altLang="en-US" sz="1600" kern="0" dirty="0">
                <a:latin typeface="微软雅黑" pitchFamily="34" charset="-122"/>
                <a:ea typeface="微软雅黑" pitchFamily="34" charset="-122"/>
              </a:rPr>
              <a:t>中国老年高血压管理指南（</a:t>
            </a:r>
            <a:r>
              <a:rPr lang="en-US" altLang="zh-CN" sz="1600" kern="0" dirty="0">
                <a:latin typeface="微软雅黑" pitchFamily="34" charset="-122"/>
                <a:ea typeface="微软雅黑" pitchFamily="34" charset="-122"/>
              </a:rPr>
              <a:t>2019</a:t>
            </a:r>
            <a:r>
              <a:rPr lang="zh-CN" altLang="en-US" sz="1600" kern="0" dirty="0">
                <a:latin typeface="微软雅黑" pitchFamily="34" charset="-122"/>
                <a:ea typeface="微软雅黑" pitchFamily="34" charset="-122"/>
              </a:rPr>
              <a:t>）</a:t>
            </a:r>
          </a:p>
        </p:txBody>
      </p:sp>
    </p:spTree>
    <p:extLst>
      <p:ext uri="{BB962C8B-B14F-4D97-AF65-F5344CB8AC3E}">
        <p14:creationId xmlns:p14="http://schemas.microsoft.com/office/powerpoint/2010/main" val="40277704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xmlns="" id="{99317AFB-ED7A-4148-9AEB-5004A6DB93D7}"/>
              </a:ext>
            </a:extLst>
          </p:cNvPr>
          <p:cNvSpPr/>
          <p:nvPr/>
        </p:nvSpPr>
        <p:spPr>
          <a:xfrm>
            <a:off x="0" y="0"/>
            <a:ext cx="9144000" cy="836712"/>
          </a:xfrm>
          <a:prstGeom prst="rect">
            <a:avLst/>
          </a:prstGeom>
          <a:solidFill>
            <a:srgbClr val="33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smtClean="0">
                <a:solidFill>
                  <a:schemeClr val="bg1"/>
                </a:solidFill>
                <a:latin typeface="Microsoft YaHei" panose="020B0503020204020204" pitchFamily="34" charset="-122"/>
                <a:ea typeface="Microsoft YaHei" panose="020B0503020204020204" pitchFamily="34" charset="-122"/>
                <a:cs typeface="+mn-ea"/>
                <a:sym typeface="+mn-lt"/>
              </a:rPr>
              <a:t>老年高血压合并体位性血压波动</a:t>
            </a:r>
            <a:endParaRPr lang="zh-CN" altLang="en-US" sz="3200" b="1" dirty="0">
              <a:latin typeface="Microsoft YaHei" panose="020B0503020204020204" pitchFamily="34" charset="-122"/>
              <a:ea typeface="Microsoft YaHei" panose="020B0503020204020204" pitchFamily="34" charset="-122"/>
            </a:endParaRPr>
          </a:p>
        </p:txBody>
      </p:sp>
      <p:sp>
        <p:nvSpPr>
          <p:cNvPr id="3" name="矩形 2"/>
          <p:cNvSpPr/>
          <p:nvPr/>
        </p:nvSpPr>
        <p:spPr>
          <a:xfrm>
            <a:off x="575556" y="1340768"/>
            <a:ext cx="7992888" cy="5029390"/>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体位性低血压</a:t>
            </a:r>
            <a:r>
              <a:rPr lang="en-US" altLang="zh-CN" dirty="0">
                <a:latin typeface="微软雅黑" panose="020B0503020204020204" pitchFamily="34" charset="-122"/>
                <a:ea typeface="微软雅黑" panose="020B0503020204020204" pitchFamily="34" charset="-122"/>
              </a:rPr>
              <a:t>( orthostatic hypotension</a:t>
            </a:r>
            <a:r>
              <a:rPr lang="zh-CN" altLang="en-US" dirty="0" smtClean="0">
                <a:latin typeface="微软雅黑" panose="020B0503020204020204" pitchFamily="34" charset="-122"/>
                <a:ea typeface="微软雅黑" panose="020B0503020204020204" pitchFamily="34" charset="-122"/>
              </a:rPr>
              <a:t>，</a:t>
            </a:r>
            <a:r>
              <a:rPr lang="en-US" altLang="zh-CN" dirty="0" smtClean="0">
                <a:latin typeface="微软雅黑" panose="020B0503020204020204" pitchFamily="34" charset="-122"/>
                <a:ea typeface="微软雅黑" panose="020B0503020204020204" pitchFamily="34" charset="-122"/>
              </a:rPr>
              <a:t>OH</a:t>
            </a:r>
            <a:r>
              <a:rPr lang="en-US" altLang="zh-CN" dirty="0">
                <a:latin typeface="微软雅黑" panose="020B0503020204020204" pitchFamily="34" charset="-122"/>
                <a:ea typeface="微软雅黑" panose="020B0503020204020204" pitchFamily="34" charset="-122"/>
              </a:rPr>
              <a:t>) </a:t>
            </a:r>
            <a:r>
              <a:rPr lang="zh-CN" altLang="en-US" dirty="0">
                <a:latin typeface="微软雅黑" panose="020B0503020204020204" pitchFamily="34" charset="-122"/>
                <a:ea typeface="微软雅黑" panose="020B0503020204020204" pitchFamily="34" charset="-122"/>
              </a:rPr>
              <a:t>。</a:t>
            </a:r>
            <a:r>
              <a:rPr lang="en-US" altLang="zh-CN" dirty="0">
                <a:latin typeface="微软雅黑" panose="020B0503020204020204" pitchFamily="34" charset="-122"/>
                <a:ea typeface="微软雅黑" panose="020B0503020204020204" pitchFamily="34" charset="-122"/>
              </a:rPr>
              <a:t>OH </a:t>
            </a:r>
            <a:r>
              <a:rPr lang="zh-CN" altLang="en-US" dirty="0">
                <a:latin typeface="微软雅黑" panose="020B0503020204020204" pitchFamily="34" charset="-122"/>
                <a:ea typeface="微软雅黑" panose="020B0503020204020204" pitchFamily="34" charset="-122"/>
              </a:rPr>
              <a:t>指由卧位转为直立位时</a:t>
            </a:r>
            <a:r>
              <a:rPr lang="en-US" altLang="zh-CN" dirty="0">
                <a:latin typeface="微软雅黑" panose="020B0503020204020204" pitchFamily="34" charset="-122"/>
                <a:ea typeface="微软雅黑" panose="020B0503020204020204" pitchFamily="34" charset="-122"/>
              </a:rPr>
              <a:t>( </a:t>
            </a:r>
            <a:r>
              <a:rPr lang="zh-CN" altLang="en-US" dirty="0">
                <a:latin typeface="微软雅黑" panose="020B0503020204020204" pitchFamily="34" charset="-122"/>
                <a:ea typeface="微软雅黑" panose="020B0503020204020204" pitchFamily="34" charset="-122"/>
              </a:rPr>
              <a:t>或头部倾斜</a:t>
            </a:r>
            <a:r>
              <a:rPr lang="zh-CN" altLang="en-US" dirty="0" smtClean="0">
                <a:latin typeface="微软雅黑" panose="020B0503020204020204" pitchFamily="34" charset="-122"/>
                <a:ea typeface="微软雅黑" panose="020B0503020204020204" pitchFamily="34" charset="-122"/>
              </a:rPr>
              <a:t>＞</a:t>
            </a:r>
            <a:r>
              <a:rPr lang="en-US" altLang="zh-CN" dirty="0" smtClean="0">
                <a:latin typeface="微软雅黑" panose="020B0503020204020204" pitchFamily="34" charset="-122"/>
                <a:ea typeface="微软雅黑" panose="020B0503020204020204" pitchFamily="34" charset="-122"/>
              </a:rPr>
              <a:t>60</a:t>
            </a:r>
            <a:r>
              <a:rPr lang="en-US" altLang="zh-CN" dirty="0">
                <a:latin typeface="微软雅黑" panose="020B0503020204020204" pitchFamily="34" charset="-122"/>
                <a:ea typeface="微软雅黑" panose="020B0503020204020204" pitchFamily="34" charset="-122"/>
              </a:rPr>
              <a:t>°) </a:t>
            </a:r>
            <a:r>
              <a:rPr lang="zh-CN" altLang="en-US" dirty="0">
                <a:latin typeface="微软雅黑" panose="020B0503020204020204" pitchFamily="34" charset="-122"/>
                <a:ea typeface="微软雅黑" panose="020B0503020204020204" pitchFamily="34" charset="-122"/>
              </a:rPr>
              <a:t>收缩压下降≥</a:t>
            </a:r>
            <a:r>
              <a:rPr lang="en-US" altLang="zh-CN" dirty="0">
                <a:latin typeface="微软雅黑" panose="020B0503020204020204" pitchFamily="34" charset="-122"/>
                <a:ea typeface="微软雅黑" panose="020B0503020204020204" pitchFamily="34" charset="-122"/>
              </a:rPr>
              <a:t>20 mmHg </a:t>
            </a:r>
            <a:r>
              <a:rPr lang="zh-CN" altLang="en-US" dirty="0">
                <a:latin typeface="微软雅黑" panose="020B0503020204020204" pitchFamily="34" charset="-122"/>
                <a:ea typeface="微软雅黑" panose="020B0503020204020204" pitchFamily="34" charset="-122"/>
              </a:rPr>
              <a:t>和</a:t>
            </a:r>
            <a:r>
              <a:rPr lang="en-US" altLang="zh-CN" dirty="0">
                <a:latin typeface="微软雅黑" panose="020B0503020204020204" pitchFamily="34" charset="-122"/>
                <a:ea typeface="微软雅黑" panose="020B0503020204020204" pitchFamily="34" charset="-122"/>
              </a:rPr>
              <a:t>( </a:t>
            </a:r>
            <a:r>
              <a:rPr lang="zh-CN" altLang="en-US" dirty="0">
                <a:latin typeface="微软雅黑" panose="020B0503020204020204" pitchFamily="34" charset="-122"/>
                <a:ea typeface="微软雅黑" panose="020B0503020204020204" pitchFamily="34" charset="-122"/>
              </a:rPr>
              <a:t>或</a:t>
            </a:r>
            <a:r>
              <a:rPr lang="en-US" altLang="zh-CN" dirty="0">
                <a:latin typeface="微软雅黑" panose="020B0503020204020204" pitchFamily="34" charset="-122"/>
                <a:ea typeface="微软雅黑" panose="020B0503020204020204" pitchFamily="34" charset="-122"/>
              </a:rPr>
              <a:t>) </a:t>
            </a:r>
            <a:r>
              <a:rPr lang="zh-CN" altLang="en-US" dirty="0">
                <a:latin typeface="微软雅黑" panose="020B0503020204020204" pitchFamily="34" charset="-122"/>
                <a:ea typeface="微软雅黑" panose="020B0503020204020204" pitchFamily="34" charset="-122"/>
              </a:rPr>
              <a:t>舒张压下降</a:t>
            </a:r>
            <a:r>
              <a:rPr lang="zh-CN" altLang="en-US" dirty="0" smtClean="0">
                <a:latin typeface="微软雅黑" panose="020B0503020204020204" pitchFamily="34" charset="-122"/>
                <a:ea typeface="微软雅黑" panose="020B0503020204020204" pitchFamily="34" charset="-122"/>
              </a:rPr>
              <a:t>≥</a:t>
            </a:r>
            <a:r>
              <a:rPr lang="en-US" altLang="zh-CN" dirty="0" smtClean="0">
                <a:latin typeface="微软雅黑" panose="020B0503020204020204" pitchFamily="34" charset="-122"/>
                <a:ea typeface="微软雅黑" panose="020B0503020204020204" pitchFamily="34" charset="-122"/>
              </a:rPr>
              <a:t>10 mmHg;</a:t>
            </a:r>
          </a:p>
          <a:p>
            <a:pPr marL="285750" indent="-285750">
              <a:lnSpc>
                <a:spcPct val="150000"/>
              </a:lnSpc>
              <a:buFont typeface="Arial" panose="020B0604020202020204" pitchFamily="34" charset="0"/>
              <a:buChar char="•"/>
            </a:pPr>
            <a:r>
              <a:rPr lang="en-US" altLang="zh-CN" dirty="0">
                <a:latin typeface="微软雅黑" panose="020B0503020204020204" pitchFamily="34" charset="-122"/>
                <a:ea typeface="微软雅黑" panose="020B0503020204020204" pitchFamily="34" charset="-122"/>
              </a:rPr>
              <a:t>OH </a:t>
            </a:r>
            <a:r>
              <a:rPr lang="zh-CN" altLang="en-US" dirty="0">
                <a:latin typeface="微软雅黑" panose="020B0503020204020204" pitchFamily="34" charset="-122"/>
                <a:ea typeface="微软雅黑" panose="020B0503020204020204" pitchFamily="34" charset="-122"/>
              </a:rPr>
              <a:t>患者可无任何临床表现，严重者致卧床不起，其常见的临床症状包括疲乏、头晕、目眩、晕厥、跌倒，不常见的临床表现包括颈部及肩背部疼痛、</a:t>
            </a:r>
            <a:r>
              <a:rPr lang="zh-CN" altLang="en-US" dirty="0" smtClean="0">
                <a:latin typeface="微软雅黑" panose="020B0503020204020204" pitchFamily="34" charset="-122"/>
                <a:ea typeface="微软雅黑" panose="020B0503020204020204" pitchFamily="34" charset="-122"/>
              </a:rPr>
              <a:t>衰弱</a:t>
            </a:r>
            <a:endParaRPr lang="en-US" altLang="zh-CN" dirty="0">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dirty="0" smtClean="0">
                <a:latin typeface="微软雅黑" panose="020B0503020204020204" pitchFamily="34" charset="-122"/>
                <a:ea typeface="微软雅黑" panose="020B0503020204020204" pitchFamily="34" charset="-122"/>
              </a:rPr>
              <a:t>老年</a:t>
            </a:r>
            <a:r>
              <a:rPr lang="zh-CN" altLang="en-US" dirty="0">
                <a:latin typeface="微软雅黑" panose="020B0503020204020204" pitchFamily="34" charset="-122"/>
                <a:ea typeface="微软雅黑" panose="020B0503020204020204" pitchFamily="34" charset="-122"/>
              </a:rPr>
              <a:t>高血压合并</a:t>
            </a:r>
            <a:r>
              <a:rPr lang="en-US" altLang="zh-CN" dirty="0">
                <a:latin typeface="微软雅黑" panose="020B0503020204020204" pitchFamily="34" charset="-122"/>
                <a:ea typeface="微软雅黑" panose="020B0503020204020204" pitchFamily="34" charset="-122"/>
              </a:rPr>
              <a:t>OH </a:t>
            </a:r>
            <a:r>
              <a:rPr lang="zh-CN" altLang="en-US" dirty="0">
                <a:latin typeface="微软雅黑" panose="020B0503020204020204" pitchFamily="34" charset="-122"/>
                <a:ea typeface="微软雅黑" panose="020B0503020204020204" pitchFamily="34" charset="-122"/>
              </a:rPr>
              <a:t>主要以平稳缓慢降压、</a:t>
            </a:r>
            <a:r>
              <a:rPr lang="zh-CN" altLang="en-US" dirty="0" smtClean="0">
                <a:latin typeface="微软雅黑" panose="020B0503020204020204" pitchFamily="34" charset="-122"/>
                <a:ea typeface="微软雅黑" panose="020B0503020204020204" pitchFamily="34" charset="-122"/>
              </a:rPr>
              <a:t>减</a:t>
            </a:r>
            <a:r>
              <a:rPr lang="zh-CN" altLang="en-US" dirty="0">
                <a:latin typeface="微软雅黑" panose="020B0503020204020204" pitchFamily="34" charset="-122"/>
                <a:ea typeface="微软雅黑" panose="020B0503020204020204" pitchFamily="34" charset="-122"/>
              </a:rPr>
              <a:t>少</a:t>
            </a:r>
            <a:r>
              <a:rPr lang="en-US" altLang="zh-CN" dirty="0">
                <a:latin typeface="微软雅黑" panose="020B0503020204020204" pitchFamily="34" charset="-122"/>
                <a:ea typeface="微软雅黑" panose="020B0503020204020204" pitchFamily="34" charset="-122"/>
              </a:rPr>
              <a:t>OH </a:t>
            </a:r>
            <a:r>
              <a:rPr lang="zh-CN" altLang="en-US" dirty="0">
                <a:latin typeface="微软雅黑" panose="020B0503020204020204" pitchFamily="34" charset="-122"/>
                <a:ea typeface="微软雅黑" panose="020B0503020204020204" pitchFamily="34" charset="-122"/>
              </a:rPr>
              <a:t>发生、预防跌倒为治疗</a:t>
            </a:r>
            <a:r>
              <a:rPr lang="zh-CN" altLang="en-US" dirty="0" smtClean="0">
                <a:latin typeface="微软雅黑" panose="020B0503020204020204" pitchFamily="34" charset="-122"/>
                <a:ea typeface="微软雅黑" panose="020B0503020204020204" pitchFamily="34" charset="-122"/>
              </a:rPr>
              <a:t>目标。</a:t>
            </a:r>
            <a:endParaRPr lang="en-US" altLang="zh-CN" dirty="0" smtClean="0">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dirty="0" smtClean="0">
                <a:latin typeface="微软雅黑" panose="020B0503020204020204" pitchFamily="34" charset="-122"/>
                <a:ea typeface="微软雅黑" panose="020B0503020204020204" pitchFamily="34" charset="-122"/>
              </a:rPr>
              <a:t>首先</a:t>
            </a:r>
            <a:r>
              <a:rPr lang="zh-CN" altLang="en-US" dirty="0">
                <a:latin typeface="微软雅黑" panose="020B0503020204020204" pitchFamily="34" charset="-122"/>
                <a:ea typeface="微软雅黑" panose="020B0503020204020204" pitchFamily="34" charset="-122"/>
              </a:rPr>
              <a:t>应维持</a:t>
            </a:r>
            <a:r>
              <a:rPr lang="zh-CN" altLang="en-US" dirty="0" smtClean="0">
                <a:latin typeface="微软雅黑" panose="020B0503020204020204" pitchFamily="34" charset="-122"/>
                <a:ea typeface="微软雅黑" panose="020B0503020204020204" pitchFamily="34" charset="-122"/>
              </a:rPr>
              <a:t>血压</a:t>
            </a:r>
            <a:r>
              <a:rPr lang="zh-CN" altLang="en-US" dirty="0">
                <a:latin typeface="微软雅黑" panose="020B0503020204020204" pitchFamily="34" charset="-122"/>
                <a:ea typeface="微软雅黑" panose="020B0503020204020204" pitchFamily="34" charset="-122"/>
              </a:rPr>
              <a:t>稳定，应选择可改善大脑血流量的降压药物，如</a:t>
            </a:r>
            <a:r>
              <a:rPr lang="zh-CN" altLang="en-US" dirty="0" smtClean="0">
                <a:latin typeface="微软雅黑" panose="020B0503020204020204" pitchFamily="34" charset="-122"/>
                <a:ea typeface="微软雅黑" panose="020B0503020204020204" pitchFamily="34" charset="-122"/>
              </a:rPr>
              <a:t>血管</a:t>
            </a:r>
            <a:r>
              <a:rPr lang="en-US" altLang="zh-CN" dirty="0">
                <a:latin typeface="微软雅黑" panose="020B0503020204020204" pitchFamily="34" charset="-122"/>
                <a:ea typeface="微软雅黑" panose="020B0503020204020204" pitchFamily="34" charset="-122"/>
              </a:rPr>
              <a:t>ACEI </a:t>
            </a:r>
            <a:r>
              <a:rPr lang="zh-CN" altLang="en-US" dirty="0">
                <a:latin typeface="微软雅黑" panose="020B0503020204020204" pitchFamily="34" charset="-122"/>
                <a:ea typeface="微软雅黑" panose="020B0503020204020204" pitchFamily="34" charset="-122"/>
              </a:rPr>
              <a:t>或</a:t>
            </a:r>
            <a:r>
              <a:rPr lang="en-US" altLang="zh-CN" dirty="0">
                <a:latin typeface="微软雅黑" panose="020B0503020204020204" pitchFamily="34" charset="-122"/>
                <a:ea typeface="微软雅黑" panose="020B0503020204020204" pitchFamily="34" charset="-122"/>
              </a:rPr>
              <a:t>ARB</a:t>
            </a:r>
            <a:r>
              <a:rPr lang="zh-CN" altLang="en-US" dirty="0">
                <a:latin typeface="微软雅黑" panose="020B0503020204020204" pitchFamily="34" charset="-122"/>
                <a:ea typeface="微软雅黑" panose="020B0503020204020204" pitchFamily="34" charset="-122"/>
              </a:rPr>
              <a:t>，并从小剂量起始，每隔</a:t>
            </a:r>
            <a:r>
              <a:rPr lang="en-US" altLang="zh-CN" dirty="0">
                <a:latin typeface="微软雅黑" panose="020B0503020204020204" pitchFamily="34" charset="-122"/>
                <a:ea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rPr>
              <a:t>～</a:t>
            </a:r>
            <a:r>
              <a:rPr lang="en-US" altLang="zh-CN" dirty="0">
                <a:latin typeface="微软雅黑" panose="020B0503020204020204" pitchFamily="34" charset="-122"/>
                <a:ea typeface="微软雅黑" panose="020B0503020204020204" pitchFamily="34" charset="-122"/>
              </a:rPr>
              <a:t>2 </a:t>
            </a:r>
            <a:r>
              <a:rPr lang="zh-CN" altLang="en-US" dirty="0">
                <a:latin typeface="微软雅黑" panose="020B0503020204020204" pitchFamily="34" charset="-122"/>
                <a:ea typeface="微软雅黑" panose="020B0503020204020204" pitchFamily="34" charset="-122"/>
              </a:rPr>
              <a:t>周</a:t>
            </a:r>
            <a:r>
              <a:rPr lang="zh-CN" altLang="en-US" dirty="0" smtClean="0">
                <a:latin typeface="微软雅黑" panose="020B0503020204020204" pitchFamily="34" charset="-122"/>
                <a:ea typeface="微软雅黑" panose="020B0503020204020204" pitchFamily="34" charset="-122"/>
              </a:rPr>
              <a:t>缓慢增加</a:t>
            </a:r>
            <a:r>
              <a:rPr lang="zh-CN" altLang="en-US" dirty="0">
                <a:latin typeface="微软雅黑" panose="020B0503020204020204" pitchFamily="34" charset="-122"/>
                <a:ea typeface="微软雅黑" panose="020B0503020204020204" pitchFamily="34" charset="-122"/>
              </a:rPr>
              <a:t>剂量，避免降压</a:t>
            </a:r>
            <a:r>
              <a:rPr lang="zh-CN" altLang="en-US" dirty="0" smtClean="0">
                <a:latin typeface="微软雅黑" panose="020B0503020204020204" pitchFamily="34" charset="-122"/>
                <a:ea typeface="微软雅黑" panose="020B0503020204020204" pitchFamily="34" charset="-122"/>
              </a:rPr>
              <a:t>过度；</a:t>
            </a:r>
            <a:r>
              <a:rPr lang="zh-CN" altLang="en-US" dirty="0">
                <a:latin typeface="微软雅黑" panose="020B0503020204020204" pitchFamily="34" charset="-122"/>
                <a:ea typeface="微软雅黑" panose="020B0503020204020204" pitchFamily="34" charset="-122"/>
              </a:rPr>
              <a:t>其次，患者在起身</a:t>
            </a:r>
            <a:r>
              <a:rPr lang="zh-CN" altLang="en-US" dirty="0" smtClean="0">
                <a:latin typeface="微软雅黑" panose="020B0503020204020204" pitchFamily="34" charset="-122"/>
                <a:ea typeface="微软雅黑" panose="020B0503020204020204" pitchFamily="34" charset="-122"/>
              </a:rPr>
              <a:t>站立</a:t>
            </a:r>
            <a:r>
              <a:rPr lang="zh-CN" altLang="en-US" dirty="0">
                <a:latin typeface="微软雅黑" panose="020B0503020204020204" pitchFamily="34" charset="-122"/>
                <a:ea typeface="微软雅黑" panose="020B0503020204020204" pitchFamily="34" charset="-122"/>
              </a:rPr>
              <a:t>时应动作缓慢，尽量减少卧床时间，避免使用可</a:t>
            </a:r>
            <a:r>
              <a:rPr lang="zh-CN" altLang="en-US" dirty="0" smtClean="0">
                <a:latin typeface="微软雅黑" panose="020B0503020204020204" pitchFamily="34" charset="-122"/>
                <a:ea typeface="微软雅黑" panose="020B0503020204020204" pitchFamily="34" charset="-122"/>
              </a:rPr>
              <a:t>加重</a:t>
            </a:r>
            <a:r>
              <a:rPr lang="en-US" altLang="zh-CN" dirty="0">
                <a:latin typeface="微软雅黑" panose="020B0503020204020204" pitchFamily="34" charset="-122"/>
                <a:ea typeface="微软雅黑" panose="020B0503020204020204" pitchFamily="34" charset="-122"/>
              </a:rPr>
              <a:t>OH </a:t>
            </a:r>
            <a:r>
              <a:rPr lang="zh-CN" altLang="en-US" dirty="0">
                <a:latin typeface="微软雅黑" panose="020B0503020204020204" pitchFamily="34" charset="-122"/>
                <a:ea typeface="微软雅黑" panose="020B0503020204020204" pitchFamily="34" charset="-122"/>
              </a:rPr>
              <a:t>的药物，如</a:t>
            </a:r>
            <a:r>
              <a:rPr lang="en-US" altLang="zh-CN" dirty="0">
                <a:latin typeface="微软雅黑" panose="020B0503020204020204" pitchFamily="34" charset="-122"/>
                <a:ea typeface="微软雅黑" panose="020B0503020204020204" pitchFamily="34" charset="-122"/>
              </a:rPr>
              <a:t>α </a:t>
            </a:r>
            <a:r>
              <a:rPr lang="zh-CN" altLang="en-US" dirty="0">
                <a:latin typeface="微软雅黑" panose="020B0503020204020204" pitchFamily="34" charset="-122"/>
                <a:ea typeface="微软雅黑" panose="020B0503020204020204" pitchFamily="34" charset="-122"/>
              </a:rPr>
              <a:t>受体阻滞剂、利尿剂、三环类</a:t>
            </a:r>
            <a:r>
              <a:rPr lang="zh-CN" altLang="en-US" dirty="0" smtClean="0">
                <a:latin typeface="微软雅黑" panose="020B0503020204020204" pitchFamily="34" charset="-122"/>
                <a:ea typeface="微软雅黑" panose="020B0503020204020204" pitchFamily="34" charset="-122"/>
              </a:rPr>
              <a:t>抗抑郁药物</a:t>
            </a:r>
            <a:r>
              <a:rPr lang="zh-CN" altLang="en-US" dirty="0">
                <a:latin typeface="微软雅黑" panose="020B0503020204020204" pitchFamily="34" charset="-122"/>
                <a:ea typeface="微软雅黑" panose="020B0503020204020204" pitchFamily="34" charset="-122"/>
              </a:rPr>
              <a:t>等</a:t>
            </a:r>
          </a:p>
        </p:txBody>
      </p:sp>
    </p:spTree>
    <p:extLst>
      <p:ext uri="{BB962C8B-B14F-4D97-AF65-F5344CB8AC3E}">
        <p14:creationId xmlns:p14="http://schemas.microsoft.com/office/powerpoint/2010/main" val="8541672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9144000" cy="836712"/>
          </a:xfrm>
          <a:prstGeom prst="rect">
            <a:avLst/>
          </a:prstGeom>
          <a:solidFill>
            <a:srgbClr val="33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smtClean="0">
                <a:latin typeface="微软雅黑" pitchFamily="34" charset="-122"/>
                <a:ea typeface="微软雅黑" pitchFamily="34" charset="-122"/>
              </a:rPr>
              <a:t>昼夜节律异常</a:t>
            </a:r>
            <a:endParaRPr lang="zh-CN" altLang="en-US" sz="3200" b="1" dirty="0">
              <a:latin typeface="微软雅黑" pitchFamily="34" charset="-122"/>
              <a:ea typeface="微软雅黑" pitchFamily="34" charset="-122"/>
            </a:endParaRPr>
          </a:p>
        </p:txBody>
      </p:sp>
      <p:sp>
        <p:nvSpPr>
          <p:cNvPr id="8" name="内容占位符 2"/>
          <p:cNvSpPr txBox="1">
            <a:spLocks/>
          </p:cNvSpPr>
          <p:nvPr/>
        </p:nvSpPr>
        <p:spPr>
          <a:xfrm>
            <a:off x="539750" y="1340829"/>
            <a:ext cx="8064500" cy="4392427"/>
          </a:xfrm>
          <a:prstGeom prst="rect">
            <a:avLst/>
          </a:prstGeom>
        </p:spPr>
        <p:txBody>
          <a:bodyPr vert="horz" wrap="square" lIns="98856" tIns="49428" rIns="98856" bIns="49428" numCol="1" rtlCol="0" anchor="t" anchorCtr="0" compatLnSpc="1">
            <a:normAutofit/>
          </a:bodyPr>
          <a:lstStyle/>
          <a:p>
            <a:pPr marL="285750" indent="-285750">
              <a:lnSpc>
                <a:spcPct val="150000"/>
              </a:lnSpc>
              <a:buFont typeface="Arial" panose="020B0604020202020204" pitchFamily="34" charset="0"/>
              <a:buChar char="•"/>
            </a:pPr>
            <a:r>
              <a:rPr lang="zh-CN" altLang="en-US" kern="0" dirty="0" smtClean="0">
                <a:latin typeface="微软雅黑" pitchFamily="34" charset="-122"/>
                <a:ea typeface="微软雅黑" pitchFamily="34" charset="-122"/>
              </a:rPr>
              <a:t>根据</a:t>
            </a:r>
            <a:r>
              <a:rPr lang="zh-CN" altLang="en-US" kern="0" dirty="0">
                <a:latin typeface="微软雅黑" pitchFamily="34" charset="-122"/>
                <a:ea typeface="微软雅黑" pitchFamily="34" charset="-122"/>
              </a:rPr>
              <a:t>夜间血压</a:t>
            </a:r>
            <a:r>
              <a:rPr lang="en-US" altLang="zh-CN" kern="0" dirty="0">
                <a:latin typeface="微软雅黑" pitchFamily="34" charset="-122"/>
                <a:ea typeface="微软雅黑" pitchFamily="34" charset="-122"/>
              </a:rPr>
              <a:t>( 22 ∶ 00 </a:t>
            </a:r>
            <a:r>
              <a:rPr lang="zh-CN" altLang="en-US" kern="0" dirty="0" smtClean="0">
                <a:latin typeface="微软雅黑" pitchFamily="34" charset="-122"/>
                <a:ea typeface="微软雅黑" pitchFamily="34" charset="-122"/>
              </a:rPr>
              <a:t>～</a:t>
            </a:r>
            <a:r>
              <a:rPr lang="en-US" altLang="zh-CN" kern="0" dirty="0" smtClean="0">
                <a:latin typeface="微软雅黑" pitchFamily="34" charset="-122"/>
                <a:ea typeface="微软雅黑" pitchFamily="34" charset="-122"/>
              </a:rPr>
              <a:t>8 </a:t>
            </a:r>
            <a:r>
              <a:rPr lang="en-US" altLang="zh-CN" kern="0" dirty="0">
                <a:latin typeface="微软雅黑" pitchFamily="34" charset="-122"/>
                <a:ea typeface="微软雅黑" pitchFamily="34" charset="-122"/>
              </a:rPr>
              <a:t>∶ 00) </a:t>
            </a:r>
            <a:r>
              <a:rPr lang="zh-CN" altLang="en-US" kern="0" dirty="0">
                <a:latin typeface="微软雅黑" pitchFamily="34" charset="-122"/>
                <a:ea typeface="微软雅黑" pitchFamily="34" charset="-122"/>
              </a:rPr>
              <a:t>较白天血压</a:t>
            </a:r>
            <a:r>
              <a:rPr lang="en-US" altLang="zh-CN" kern="0" dirty="0">
                <a:latin typeface="微软雅黑" pitchFamily="34" charset="-122"/>
                <a:ea typeface="微软雅黑" pitchFamily="34" charset="-122"/>
              </a:rPr>
              <a:t>( 8 ∶ 00</a:t>
            </a:r>
            <a:r>
              <a:rPr lang="zh-CN" altLang="en-US" kern="0" dirty="0">
                <a:latin typeface="微软雅黑" pitchFamily="34" charset="-122"/>
                <a:ea typeface="微软雅黑" pitchFamily="34" charset="-122"/>
              </a:rPr>
              <a:t>～</a:t>
            </a:r>
            <a:r>
              <a:rPr lang="en-US" altLang="zh-CN" kern="0" dirty="0">
                <a:latin typeface="微软雅黑" pitchFamily="34" charset="-122"/>
                <a:ea typeface="微软雅黑" pitchFamily="34" charset="-122"/>
              </a:rPr>
              <a:t>22 ∶ 00) </a:t>
            </a:r>
            <a:r>
              <a:rPr lang="zh-CN" altLang="en-US" kern="0" dirty="0">
                <a:latin typeface="微软雅黑" pitchFamily="34" charset="-122"/>
                <a:ea typeface="微软雅黑" pitchFamily="34" charset="-122"/>
              </a:rPr>
              <a:t>的下降率，把</a:t>
            </a:r>
            <a:r>
              <a:rPr lang="zh-CN" altLang="en-US" kern="0" dirty="0" smtClean="0">
                <a:latin typeface="微软雅黑" pitchFamily="34" charset="-122"/>
                <a:ea typeface="微软雅黑" pitchFamily="34" charset="-122"/>
              </a:rPr>
              <a:t>血压</a:t>
            </a:r>
            <a:r>
              <a:rPr lang="zh-CN" altLang="en-US" kern="0" dirty="0">
                <a:latin typeface="微软雅黑" pitchFamily="34" charset="-122"/>
                <a:ea typeface="微软雅黑" pitchFamily="34" charset="-122"/>
              </a:rPr>
              <a:t>的昼夜节律分为</a:t>
            </a:r>
            <a:r>
              <a:rPr lang="en-US" altLang="zh-CN" kern="0" dirty="0">
                <a:latin typeface="微软雅黑" pitchFamily="34" charset="-122"/>
                <a:ea typeface="微软雅黑" pitchFamily="34" charset="-122"/>
              </a:rPr>
              <a:t>: </a:t>
            </a:r>
            <a:r>
              <a:rPr lang="zh-CN" altLang="en-US" kern="0" dirty="0">
                <a:latin typeface="微软雅黑" pitchFamily="34" charset="-122"/>
                <a:ea typeface="微软雅黑" pitchFamily="34" charset="-122"/>
              </a:rPr>
              <a:t>杓型</a:t>
            </a:r>
            <a:r>
              <a:rPr lang="en-US" altLang="zh-CN" kern="0" dirty="0">
                <a:latin typeface="微软雅黑" pitchFamily="34" charset="-122"/>
                <a:ea typeface="微软雅黑" pitchFamily="34" charset="-122"/>
              </a:rPr>
              <a:t>( dipper) : 10%</a:t>
            </a:r>
            <a:r>
              <a:rPr lang="zh-CN" altLang="en-US" kern="0" dirty="0">
                <a:latin typeface="微软雅黑" pitchFamily="34" charset="-122"/>
                <a:ea typeface="微软雅黑" pitchFamily="34" charset="-122"/>
              </a:rPr>
              <a:t>～ </a:t>
            </a:r>
            <a:r>
              <a:rPr lang="en-US" altLang="zh-CN" kern="0" dirty="0">
                <a:latin typeface="微软雅黑" pitchFamily="34" charset="-122"/>
                <a:ea typeface="微软雅黑" pitchFamily="34" charset="-122"/>
              </a:rPr>
              <a:t>20%</a:t>
            </a:r>
            <a:r>
              <a:rPr lang="zh-CN" altLang="en-US" kern="0" dirty="0">
                <a:latin typeface="微软雅黑" pitchFamily="34" charset="-122"/>
                <a:ea typeface="微软雅黑" pitchFamily="34" charset="-122"/>
              </a:rPr>
              <a:t>、非</a:t>
            </a:r>
            <a:r>
              <a:rPr lang="zh-CN" altLang="en-US" kern="0" dirty="0" smtClean="0">
                <a:latin typeface="微软雅黑" pitchFamily="34" charset="-122"/>
                <a:ea typeface="微软雅黑" pitchFamily="34" charset="-122"/>
              </a:rPr>
              <a:t>杓型</a:t>
            </a:r>
            <a:r>
              <a:rPr lang="en-US" altLang="zh-CN" kern="0" dirty="0">
                <a:latin typeface="微软雅黑" pitchFamily="34" charset="-122"/>
                <a:ea typeface="微软雅黑" pitchFamily="34" charset="-122"/>
              </a:rPr>
              <a:t>( non-dipper) : </a:t>
            </a:r>
            <a:r>
              <a:rPr lang="zh-CN" altLang="en-US" kern="0" dirty="0">
                <a:latin typeface="微软雅黑" pitchFamily="34" charset="-122"/>
                <a:ea typeface="微软雅黑" pitchFamily="34" charset="-122"/>
              </a:rPr>
              <a:t>＜ </a:t>
            </a:r>
            <a:r>
              <a:rPr lang="en-US" altLang="zh-CN" kern="0" dirty="0">
                <a:latin typeface="微软雅黑" pitchFamily="34" charset="-122"/>
                <a:ea typeface="微软雅黑" pitchFamily="34" charset="-122"/>
              </a:rPr>
              <a:t>10%</a:t>
            </a:r>
            <a:r>
              <a:rPr lang="zh-CN" altLang="en-US" kern="0" dirty="0">
                <a:latin typeface="微软雅黑" pitchFamily="34" charset="-122"/>
                <a:ea typeface="微软雅黑" pitchFamily="34" charset="-122"/>
              </a:rPr>
              <a:t>、超杓型</a:t>
            </a:r>
            <a:r>
              <a:rPr lang="en-US" altLang="zh-CN" kern="0" dirty="0">
                <a:latin typeface="微软雅黑" pitchFamily="34" charset="-122"/>
                <a:ea typeface="微软雅黑" pitchFamily="34" charset="-122"/>
              </a:rPr>
              <a:t>( extreme dipper) </a:t>
            </a:r>
            <a:r>
              <a:rPr lang="en-US" altLang="zh-CN" kern="0" dirty="0" smtClean="0">
                <a:latin typeface="微软雅黑" pitchFamily="34" charset="-122"/>
                <a:ea typeface="微软雅黑" pitchFamily="34" charset="-122"/>
              </a:rPr>
              <a:t>:</a:t>
            </a:r>
            <a:r>
              <a:rPr lang="zh-CN" altLang="en-US" kern="0" dirty="0" smtClean="0">
                <a:latin typeface="微软雅黑" pitchFamily="34" charset="-122"/>
                <a:ea typeface="微软雅黑" pitchFamily="34" charset="-122"/>
              </a:rPr>
              <a:t>＞</a:t>
            </a:r>
            <a:r>
              <a:rPr lang="en-US" altLang="zh-CN" kern="0" dirty="0">
                <a:latin typeface="微软雅黑" pitchFamily="34" charset="-122"/>
                <a:ea typeface="微软雅黑" pitchFamily="34" charset="-122"/>
              </a:rPr>
              <a:t>20</a:t>
            </a:r>
            <a:r>
              <a:rPr lang="en-US" altLang="zh-CN" kern="0" dirty="0" smtClean="0">
                <a:latin typeface="微软雅黑" pitchFamily="34" charset="-122"/>
                <a:ea typeface="微软雅黑" pitchFamily="34" charset="-122"/>
              </a:rPr>
              <a:t>%;</a:t>
            </a:r>
            <a:r>
              <a:rPr lang="zh-CN" altLang="en-US" dirty="0" smtClean="0">
                <a:latin typeface="微软雅黑" panose="020B0503020204020204" pitchFamily="34" charset="-122"/>
                <a:ea typeface="微软雅黑" panose="020B0503020204020204" pitchFamily="34" charset="-122"/>
              </a:rPr>
              <a:t>如果</a:t>
            </a:r>
            <a:r>
              <a:rPr lang="zh-CN" altLang="en-US" dirty="0">
                <a:latin typeface="微软雅黑" panose="020B0503020204020204" pitchFamily="34" charset="-122"/>
                <a:ea typeface="微软雅黑" panose="020B0503020204020204" pitchFamily="34" charset="-122"/>
              </a:rPr>
              <a:t>夜间血压高于白天血压则称为反杓</a:t>
            </a:r>
            <a:r>
              <a:rPr lang="zh-CN" altLang="en-US" dirty="0" smtClean="0">
                <a:latin typeface="微软雅黑" panose="020B0503020204020204" pitchFamily="34" charset="-122"/>
                <a:ea typeface="微软雅黑" panose="020B0503020204020204" pitchFamily="34" charset="-122"/>
              </a:rPr>
              <a:t>型</a:t>
            </a:r>
            <a:r>
              <a:rPr lang="en-US" altLang="zh-CN" dirty="0" smtClean="0">
                <a:latin typeface="微软雅黑" panose="020B0503020204020204" pitchFamily="34" charset="-122"/>
                <a:ea typeface="微软雅黑" panose="020B0503020204020204" pitchFamily="34" charset="-122"/>
              </a:rPr>
              <a:t>( </a:t>
            </a:r>
            <a:r>
              <a:rPr lang="en-US" altLang="zh-CN" dirty="0">
                <a:latin typeface="微软雅黑" panose="020B0503020204020204" pitchFamily="34" charset="-122"/>
                <a:ea typeface="微软雅黑" panose="020B0503020204020204" pitchFamily="34" charset="-122"/>
              </a:rPr>
              <a:t>inverted dipper</a:t>
            </a:r>
            <a:r>
              <a:rPr lang="en-US" altLang="zh-CN" dirty="0" smtClean="0">
                <a:latin typeface="微软雅黑" panose="020B0503020204020204" pitchFamily="34" charset="-122"/>
                <a:ea typeface="微软雅黑" panose="020B0503020204020204" pitchFamily="34" charset="-122"/>
              </a:rPr>
              <a:t>)</a:t>
            </a:r>
          </a:p>
          <a:p>
            <a:pPr marL="285750" indent="-285750">
              <a:lnSpc>
                <a:spcPct val="150000"/>
              </a:lnSpc>
              <a:buFont typeface="Arial" panose="020B0604020202020204" pitchFamily="34" charset="0"/>
              <a:buChar char="•"/>
            </a:pPr>
            <a:r>
              <a:rPr lang="zh-CN" altLang="en-US" dirty="0" smtClean="0">
                <a:latin typeface="微软雅黑" panose="020B0503020204020204" pitchFamily="34" charset="-122"/>
                <a:ea typeface="微软雅黑" panose="020B0503020204020204" pitchFamily="34" charset="-122"/>
              </a:rPr>
              <a:t>血压</a:t>
            </a:r>
            <a:r>
              <a:rPr lang="zh-CN" altLang="en-US" dirty="0">
                <a:latin typeface="微软雅黑" panose="020B0503020204020204" pitchFamily="34" charset="-122"/>
                <a:ea typeface="微软雅黑" panose="020B0503020204020204" pitchFamily="34" charset="-122"/>
              </a:rPr>
              <a:t>昼夜节律异常是靶器官</a:t>
            </a:r>
            <a:r>
              <a:rPr lang="zh-CN" altLang="en-US" dirty="0" smtClean="0">
                <a:latin typeface="微软雅黑" panose="020B0503020204020204" pitchFamily="34" charset="-122"/>
                <a:ea typeface="微软雅黑" panose="020B0503020204020204" pitchFamily="34" charset="-122"/>
              </a:rPr>
              <a:t>损害、</a:t>
            </a:r>
            <a:r>
              <a:rPr lang="zh-CN" altLang="en-US" dirty="0">
                <a:latin typeface="微软雅黑" panose="020B0503020204020204" pitchFamily="34" charset="-122"/>
                <a:ea typeface="微软雅黑" panose="020B0503020204020204" pitchFamily="34" charset="-122"/>
              </a:rPr>
              <a:t>心血管</a:t>
            </a:r>
            <a:r>
              <a:rPr lang="zh-CN" altLang="en-US" dirty="0" smtClean="0">
                <a:latin typeface="微软雅黑" panose="020B0503020204020204" pitchFamily="34" charset="-122"/>
                <a:ea typeface="微软雅黑" panose="020B0503020204020204" pitchFamily="34" charset="-122"/>
              </a:rPr>
              <a:t>事件、卒中和死亡的独立预测因素。据</a:t>
            </a:r>
            <a:r>
              <a:rPr lang="zh-CN" altLang="en-US" dirty="0">
                <a:latin typeface="微软雅黑" panose="020B0503020204020204" pitchFamily="34" charset="-122"/>
                <a:ea typeface="微软雅黑" panose="020B0503020204020204" pitchFamily="34" charset="-122"/>
              </a:rPr>
              <a:t>统计，≥</a:t>
            </a:r>
            <a:r>
              <a:rPr lang="en-US" altLang="zh-CN" dirty="0">
                <a:latin typeface="微软雅黑" panose="020B0503020204020204" pitchFamily="34" charset="-122"/>
                <a:ea typeface="微软雅黑" panose="020B0503020204020204" pitchFamily="34" charset="-122"/>
              </a:rPr>
              <a:t>60 </a:t>
            </a:r>
            <a:r>
              <a:rPr lang="zh-CN" altLang="en-US" dirty="0">
                <a:latin typeface="微软雅黑" panose="020B0503020204020204" pitchFamily="34" charset="-122"/>
                <a:ea typeface="微软雅黑" panose="020B0503020204020204" pitchFamily="34" charset="-122"/>
              </a:rPr>
              <a:t>岁的老年人中非</a:t>
            </a:r>
            <a:r>
              <a:rPr lang="zh-CN" altLang="en-US" dirty="0" smtClean="0">
                <a:latin typeface="微软雅黑" panose="020B0503020204020204" pitchFamily="34" charset="-122"/>
                <a:ea typeface="微软雅黑" panose="020B0503020204020204" pitchFamily="34" charset="-122"/>
              </a:rPr>
              <a:t>杓型</a:t>
            </a:r>
            <a:r>
              <a:rPr lang="zh-CN" altLang="en-US" dirty="0">
                <a:latin typeface="微软雅黑" panose="020B0503020204020204" pitchFamily="34" charset="-122"/>
                <a:ea typeface="微软雅黑" panose="020B0503020204020204" pitchFamily="34" charset="-122"/>
              </a:rPr>
              <a:t>血压的发生率可高达</a:t>
            </a:r>
            <a:r>
              <a:rPr lang="en-US" altLang="zh-CN" dirty="0">
                <a:latin typeface="微软雅黑" panose="020B0503020204020204" pitchFamily="34" charset="-122"/>
                <a:ea typeface="微软雅黑" panose="020B0503020204020204" pitchFamily="34" charset="-122"/>
              </a:rPr>
              <a:t>69%</a:t>
            </a:r>
            <a:r>
              <a:rPr lang="zh-CN" altLang="en-US" dirty="0">
                <a:latin typeface="微软雅黑" panose="020B0503020204020204" pitchFamily="34" charset="-122"/>
                <a:ea typeface="微软雅黑" panose="020B0503020204020204" pitchFamily="34" charset="-122"/>
              </a:rPr>
              <a:t>，是中青年人的</a:t>
            </a:r>
            <a:r>
              <a:rPr lang="en-US" altLang="zh-CN" dirty="0">
                <a:latin typeface="微软雅黑" panose="020B0503020204020204" pitchFamily="34" charset="-122"/>
                <a:ea typeface="微软雅黑" panose="020B0503020204020204" pitchFamily="34" charset="-122"/>
              </a:rPr>
              <a:t>3 </a:t>
            </a:r>
            <a:r>
              <a:rPr lang="zh-CN" altLang="en-US" dirty="0">
                <a:latin typeface="微软雅黑" panose="020B0503020204020204" pitchFamily="34" charset="-122"/>
                <a:ea typeface="微软雅黑" panose="020B0503020204020204" pitchFamily="34" charset="-122"/>
              </a:rPr>
              <a:t>倍</a:t>
            </a:r>
            <a:r>
              <a:rPr lang="zh-CN" altLang="en-US" dirty="0" smtClean="0">
                <a:latin typeface="微软雅黑" panose="020B0503020204020204" pitchFamily="34" charset="-122"/>
                <a:ea typeface="微软雅黑" panose="020B0503020204020204" pitchFamily="34" charset="-122"/>
              </a:rPr>
              <a:t>以上</a:t>
            </a:r>
            <a:r>
              <a:rPr lang="zh-CN" altLang="en-US" dirty="0">
                <a:latin typeface="微软雅黑" panose="020B0503020204020204" pitchFamily="34" charset="-122"/>
                <a:ea typeface="微软雅黑" panose="020B0503020204020204" pitchFamily="34" charset="-122"/>
              </a:rPr>
              <a:t>。≥</a:t>
            </a:r>
            <a:r>
              <a:rPr lang="en-US" altLang="zh-CN" dirty="0">
                <a:latin typeface="微软雅黑" panose="020B0503020204020204" pitchFamily="34" charset="-122"/>
                <a:ea typeface="微软雅黑" panose="020B0503020204020204" pitchFamily="34" charset="-122"/>
              </a:rPr>
              <a:t>80 </a:t>
            </a:r>
            <a:r>
              <a:rPr lang="zh-CN" altLang="en-US" dirty="0">
                <a:latin typeface="微软雅黑" panose="020B0503020204020204" pitchFamily="34" charset="-122"/>
                <a:ea typeface="微软雅黑" panose="020B0503020204020204" pitchFamily="34" charset="-122"/>
              </a:rPr>
              <a:t>岁的老年人中</a:t>
            </a:r>
            <a:r>
              <a:rPr lang="en-US" altLang="zh-CN" dirty="0">
                <a:latin typeface="微软雅黑" panose="020B0503020204020204" pitchFamily="34" charset="-122"/>
                <a:ea typeface="微软雅黑" panose="020B0503020204020204" pitchFamily="34" charset="-122"/>
              </a:rPr>
              <a:t>83</a:t>
            </a:r>
            <a:r>
              <a:rPr lang="zh-CN" altLang="en-US" dirty="0">
                <a:latin typeface="微软雅黑" panose="020B0503020204020204" pitchFamily="34" charset="-122"/>
                <a:ea typeface="微软雅黑" panose="020B0503020204020204" pitchFamily="34" charset="-122"/>
              </a:rPr>
              <a:t>．</a:t>
            </a:r>
            <a:r>
              <a:rPr lang="en-US" altLang="zh-CN" dirty="0">
                <a:latin typeface="微软雅黑" panose="020B0503020204020204" pitchFamily="34" charset="-122"/>
                <a:ea typeface="微软雅黑" panose="020B0503020204020204" pitchFamily="34" charset="-122"/>
              </a:rPr>
              <a:t>3%</a:t>
            </a:r>
            <a:r>
              <a:rPr lang="zh-CN" altLang="en-US" dirty="0">
                <a:latin typeface="微软雅黑" panose="020B0503020204020204" pitchFamily="34" charset="-122"/>
                <a:ea typeface="微软雅黑" panose="020B0503020204020204" pitchFamily="34" charset="-122"/>
              </a:rPr>
              <a:t>丧失了正常的杓</a:t>
            </a:r>
            <a:r>
              <a:rPr lang="zh-CN" altLang="en-US" dirty="0" smtClean="0">
                <a:latin typeface="微软雅黑" panose="020B0503020204020204" pitchFamily="34" charset="-122"/>
                <a:ea typeface="微软雅黑" panose="020B0503020204020204" pitchFamily="34" charset="-122"/>
              </a:rPr>
              <a:t>型血压节律</a:t>
            </a:r>
            <a:endParaRPr lang="en-US" altLang="zh-CN" dirty="0">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dirty="0" smtClean="0">
                <a:latin typeface="微软雅黑" panose="020B0503020204020204" pitchFamily="34" charset="-122"/>
                <a:ea typeface="微软雅黑" panose="020B0503020204020204" pitchFamily="34" charset="-122"/>
              </a:rPr>
              <a:t>非</a:t>
            </a:r>
            <a:r>
              <a:rPr lang="zh-CN" altLang="en-US" dirty="0">
                <a:latin typeface="微软雅黑" panose="020B0503020204020204" pitchFamily="34" charset="-122"/>
                <a:ea typeface="微软雅黑" panose="020B0503020204020204" pitchFamily="34" charset="-122"/>
              </a:rPr>
              <a:t>杓型或反杓型的高血压患者，</a:t>
            </a:r>
            <a:r>
              <a:rPr lang="zh-CN" altLang="en-US" dirty="0" smtClean="0">
                <a:latin typeface="微软雅黑" panose="020B0503020204020204" pitchFamily="34" charset="-122"/>
                <a:ea typeface="微软雅黑" panose="020B0503020204020204" pitchFamily="34" charset="-122"/>
              </a:rPr>
              <a:t>可选择</a:t>
            </a:r>
            <a:r>
              <a:rPr lang="zh-CN" altLang="en-US" dirty="0">
                <a:latin typeface="微软雅黑" panose="020B0503020204020204" pitchFamily="34" charset="-122"/>
                <a:ea typeface="微软雅黑" panose="020B0503020204020204" pitchFamily="34" charset="-122"/>
              </a:rPr>
              <a:t>睡前服用长效降压</a:t>
            </a:r>
            <a:r>
              <a:rPr lang="zh-CN" altLang="en-US" dirty="0" smtClean="0">
                <a:latin typeface="微软雅黑" panose="020B0503020204020204" pitchFamily="34" charset="-122"/>
                <a:ea typeface="微软雅黑" panose="020B0503020204020204" pitchFamily="34" charset="-122"/>
              </a:rPr>
              <a:t>药</a:t>
            </a:r>
            <a:endParaRPr lang="en-US" altLang="zh-CN" dirty="0">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dirty="0" smtClean="0">
                <a:latin typeface="微软雅黑" panose="020B0503020204020204" pitchFamily="34" charset="-122"/>
                <a:ea typeface="微软雅黑" panose="020B0503020204020204" pitchFamily="34" charset="-122"/>
              </a:rPr>
              <a:t>对于</a:t>
            </a:r>
            <a:r>
              <a:rPr lang="zh-CN" altLang="en-US" dirty="0">
                <a:latin typeface="微软雅黑" panose="020B0503020204020204" pitchFamily="34" charset="-122"/>
                <a:ea typeface="微软雅黑" panose="020B0503020204020204" pitchFamily="34" charset="-122"/>
              </a:rPr>
              <a:t>超杓型者，可以尝试在长效降压</a:t>
            </a:r>
            <a:r>
              <a:rPr lang="zh-CN" altLang="en-US" dirty="0" smtClean="0">
                <a:latin typeface="微软雅黑" panose="020B0503020204020204" pitchFamily="34" charset="-122"/>
                <a:ea typeface="微软雅黑" panose="020B0503020204020204" pitchFamily="34" charset="-122"/>
              </a:rPr>
              <a:t>药物的</a:t>
            </a:r>
            <a:r>
              <a:rPr lang="zh-CN" altLang="en-US" dirty="0">
                <a:latin typeface="微软雅黑" panose="020B0503020204020204" pitchFamily="34" charset="-122"/>
                <a:ea typeface="微软雅黑" panose="020B0503020204020204" pitchFamily="34" charset="-122"/>
              </a:rPr>
              <a:t>基础上，清晨加用短效降压药抑制血压晨</a:t>
            </a:r>
            <a:r>
              <a:rPr lang="zh-CN" altLang="en-US" dirty="0" smtClean="0">
                <a:latin typeface="微软雅黑" panose="020B0503020204020204" pitchFamily="34" charset="-122"/>
                <a:ea typeface="微软雅黑" panose="020B0503020204020204" pitchFamily="34" charset="-122"/>
              </a:rPr>
              <a:t>峰。</a:t>
            </a:r>
            <a:endParaRPr lang="en-US" altLang="zh-CN" kern="0" dirty="0">
              <a:latin typeface="微软雅黑" pitchFamily="34" charset="-122"/>
              <a:ea typeface="微软雅黑" pitchFamily="34" charset="-122"/>
            </a:endParaRPr>
          </a:p>
          <a:p>
            <a:pPr marL="431800" marR="0" lvl="0" indent="-431800" algn="l" defTabSz="988695" rtl="0" eaLnBrk="0" fontAlgn="base" latinLnBrk="0" hangingPunct="0">
              <a:lnSpc>
                <a:spcPct val="150000"/>
              </a:lnSpc>
              <a:spcBef>
                <a:spcPts val="2400"/>
              </a:spcBef>
              <a:spcAft>
                <a:spcPts val="0"/>
              </a:spcAft>
              <a:buClr>
                <a:schemeClr val="accent1"/>
              </a:buClr>
              <a:buSzTx/>
              <a:buFont typeface="Wingdings" panose="05000000000000000000" pitchFamily="2" charset="2"/>
              <a:buChar char="§"/>
              <a:tabLst/>
              <a:defRPr/>
            </a:pPr>
            <a:endParaRPr lang="en-US" altLang="zh-CN" kern="0" dirty="0" smtClean="0">
              <a:latin typeface="微软雅黑" pitchFamily="34" charset="-122"/>
              <a:ea typeface="微软雅黑" pitchFamily="34" charset="-122"/>
            </a:endParaRPr>
          </a:p>
          <a:p>
            <a:pPr marL="431800" marR="0" lvl="0" indent="-431800" algn="l" defTabSz="988695" rtl="0" eaLnBrk="0" fontAlgn="base" latinLnBrk="0" hangingPunct="0">
              <a:lnSpc>
                <a:spcPct val="120000"/>
              </a:lnSpc>
              <a:spcBef>
                <a:spcPts val="2400"/>
              </a:spcBef>
              <a:spcAft>
                <a:spcPts val="0"/>
              </a:spcAft>
              <a:buClr>
                <a:schemeClr val="accent1"/>
              </a:buClr>
              <a:buSzTx/>
              <a:buFont typeface="Wingdings" panose="05000000000000000000" pitchFamily="2" charset="2"/>
              <a:buChar char="§"/>
              <a:tabLst/>
              <a:defRPr/>
            </a:pPr>
            <a:endParaRPr kumimoji="0" lang="zh-CN" altLang="en-US" b="0" i="0" u="none" strike="noStrike" kern="0" cap="none" spc="0" normalizeH="0" baseline="0" noProof="0" dirty="0">
              <a:ln>
                <a:noFill/>
              </a:ln>
              <a:solidFill>
                <a:schemeClr val="tx1"/>
              </a:solidFill>
              <a:effectLst/>
              <a:uLnTx/>
              <a:uFillTx/>
              <a:latin typeface="微软雅黑" pitchFamily="34" charset="-122"/>
              <a:ea typeface="微软雅黑" pitchFamily="34" charset="-122"/>
            </a:endParaRPr>
          </a:p>
          <a:p>
            <a:pPr marL="431800" marR="0" lvl="0" indent="-431800" algn="l" defTabSz="988695" rtl="0" eaLnBrk="0" fontAlgn="base" latinLnBrk="0" hangingPunct="0">
              <a:lnSpc>
                <a:spcPct val="120000"/>
              </a:lnSpc>
              <a:spcBef>
                <a:spcPts val="2400"/>
              </a:spcBef>
              <a:spcAft>
                <a:spcPts val="0"/>
              </a:spcAft>
              <a:buClr>
                <a:schemeClr val="accent1"/>
              </a:buClr>
              <a:buSzTx/>
              <a:buFont typeface="Wingdings" panose="05000000000000000000" pitchFamily="2" charset="2"/>
              <a:buChar char="§"/>
              <a:tabLst/>
              <a:defRPr/>
            </a:pPr>
            <a:endParaRPr kumimoji="0" lang="zh-CN" altLang="en-US" b="0" i="0" u="none" strike="noStrike" kern="0" cap="none" spc="0" normalizeH="0" baseline="0" noProof="0" dirty="0">
              <a:ln>
                <a:noFill/>
              </a:ln>
              <a:solidFill>
                <a:schemeClr val="tx1"/>
              </a:solidFill>
              <a:effectLst/>
              <a:uLnTx/>
              <a:uFillTx/>
              <a:latin typeface="微软雅黑" pitchFamily="34" charset="-122"/>
              <a:ea typeface="微软雅黑" pitchFamily="34" charset="-122"/>
            </a:endParaRPr>
          </a:p>
          <a:p>
            <a:pPr marL="431800" marR="0" lvl="0" indent="-431800" algn="l" defTabSz="988695" rtl="0" eaLnBrk="0" fontAlgn="base" latinLnBrk="0" hangingPunct="0">
              <a:lnSpc>
                <a:spcPct val="120000"/>
              </a:lnSpc>
              <a:spcBef>
                <a:spcPts val="2400"/>
              </a:spcBef>
              <a:spcAft>
                <a:spcPts val="0"/>
              </a:spcAft>
              <a:buClr>
                <a:schemeClr val="accent1"/>
              </a:buClr>
              <a:buSzTx/>
              <a:buFont typeface="Wingdings" panose="05000000000000000000" pitchFamily="2" charset="2"/>
              <a:buChar char="§"/>
              <a:tabLst/>
              <a:defRPr/>
            </a:pPr>
            <a:endParaRPr kumimoji="0" lang="zh-CN" altLang="en-US" b="0" i="0" u="none" strike="noStrike" kern="0" cap="none" spc="0" normalizeH="0" baseline="0" noProof="0" dirty="0">
              <a:ln>
                <a:noFill/>
              </a:ln>
              <a:solidFill>
                <a:schemeClr val="tx1"/>
              </a:solidFill>
              <a:effectLst/>
              <a:uLnTx/>
              <a:uFillTx/>
              <a:latin typeface="+mn-ea"/>
            </a:endParaRPr>
          </a:p>
          <a:p>
            <a:pPr marL="431800" marR="0" lvl="0" indent="-431800" algn="l" defTabSz="988695" rtl="0" eaLnBrk="0" fontAlgn="base" latinLnBrk="0" hangingPunct="0">
              <a:lnSpc>
                <a:spcPct val="120000"/>
              </a:lnSpc>
              <a:spcBef>
                <a:spcPts val="2400"/>
              </a:spcBef>
              <a:spcAft>
                <a:spcPts val="0"/>
              </a:spcAft>
              <a:buClr>
                <a:schemeClr val="accent1"/>
              </a:buClr>
              <a:buSzTx/>
              <a:buFont typeface="Wingdings" panose="05000000000000000000" pitchFamily="2" charset="2"/>
              <a:buChar char="§"/>
              <a:tabLst/>
              <a:defRPr/>
            </a:pPr>
            <a:endParaRPr kumimoji="0" lang="en-US" altLang="zh-CN" b="0" i="0" u="none" strike="noStrike" kern="0" cap="none" spc="0" normalizeH="0" baseline="0" noProof="0" dirty="0">
              <a:ln>
                <a:noFill/>
              </a:ln>
              <a:solidFill>
                <a:schemeClr val="tx1"/>
              </a:solidFill>
              <a:effectLst/>
              <a:uLnTx/>
              <a:uFillTx/>
              <a:latin typeface="+mn-ea"/>
            </a:endParaRPr>
          </a:p>
          <a:p>
            <a:pPr marL="431800" marR="0" lvl="0" indent="-431800" algn="l" defTabSz="988695" rtl="0" eaLnBrk="0" fontAlgn="base" latinLnBrk="0" hangingPunct="0">
              <a:lnSpc>
                <a:spcPct val="120000"/>
              </a:lnSpc>
              <a:spcBef>
                <a:spcPts val="1800"/>
              </a:spcBef>
              <a:spcAft>
                <a:spcPts val="0"/>
              </a:spcAft>
              <a:buClr>
                <a:schemeClr val="accent1"/>
              </a:buClr>
              <a:buSzTx/>
              <a:buFont typeface="Wingdings" panose="05000000000000000000" pitchFamily="2" charset="2"/>
              <a:buChar char="§"/>
              <a:tabLst/>
              <a:defRPr/>
            </a:pPr>
            <a:endParaRPr kumimoji="0" lang="en-US" altLang="zh-CN" b="0" i="0" u="none" strike="noStrike" kern="0" cap="none" spc="0" normalizeH="0" baseline="0" noProof="0" dirty="0">
              <a:ln>
                <a:noFill/>
              </a:ln>
              <a:solidFill>
                <a:schemeClr val="tx1"/>
              </a:solidFill>
              <a:effectLst/>
              <a:uLnTx/>
              <a:uFillTx/>
              <a:latin typeface="+mn-ea"/>
            </a:endParaRPr>
          </a:p>
          <a:p>
            <a:pPr marL="431800" marR="0" lvl="0" indent="-431800" algn="l" defTabSz="988695" rtl="0" eaLnBrk="0" fontAlgn="base" latinLnBrk="0" hangingPunct="0">
              <a:lnSpc>
                <a:spcPct val="120000"/>
              </a:lnSpc>
              <a:spcBef>
                <a:spcPts val="1800"/>
              </a:spcBef>
              <a:spcAft>
                <a:spcPts val="0"/>
              </a:spcAft>
              <a:buClr>
                <a:schemeClr val="accent1"/>
              </a:buClr>
              <a:buSzTx/>
              <a:buFont typeface="Wingdings" panose="05000000000000000000" pitchFamily="2" charset="2"/>
              <a:buChar char="§"/>
              <a:tabLst/>
              <a:defRPr/>
            </a:pPr>
            <a:endParaRPr kumimoji="0" lang="en-US" altLang="zh-CN" b="0" i="0" u="none" strike="noStrike" kern="0" cap="none" spc="0" normalizeH="0" baseline="0" noProof="0" dirty="0">
              <a:ln>
                <a:noFill/>
              </a:ln>
              <a:solidFill>
                <a:schemeClr val="tx1"/>
              </a:solidFill>
              <a:effectLst/>
              <a:uLnTx/>
              <a:uFillTx/>
              <a:latin typeface="+mn-ea"/>
            </a:endParaRPr>
          </a:p>
        </p:txBody>
      </p:sp>
    </p:spTree>
    <p:extLst>
      <p:ext uri="{BB962C8B-B14F-4D97-AF65-F5344CB8AC3E}">
        <p14:creationId xmlns:p14="http://schemas.microsoft.com/office/powerpoint/2010/main" val="7088473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9144000" cy="836712"/>
          </a:xfrm>
          <a:prstGeom prst="rect">
            <a:avLst/>
          </a:prstGeom>
          <a:solidFill>
            <a:srgbClr val="33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smtClean="0">
                <a:latin typeface="微软雅黑" pitchFamily="34" charset="-122"/>
                <a:ea typeface="微软雅黑" pitchFamily="34" charset="-122"/>
              </a:rPr>
              <a:t>长时血压变异</a:t>
            </a:r>
            <a:endParaRPr lang="zh-CN" altLang="en-US" sz="3200" b="1" dirty="0">
              <a:latin typeface="微软雅黑" pitchFamily="34" charset="-122"/>
              <a:ea typeface="微软雅黑" pitchFamily="34" charset="-122"/>
            </a:endParaRPr>
          </a:p>
        </p:txBody>
      </p:sp>
      <p:sp>
        <p:nvSpPr>
          <p:cNvPr id="8" name="内容占位符 2"/>
          <p:cNvSpPr txBox="1">
            <a:spLocks/>
          </p:cNvSpPr>
          <p:nvPr/>
        </p:nvSpPr>
        <p:spPr>
          <a:xfrm>
            <a:off x="467544" y="1340891"/>
            <a:ext cx="8064500" cy="3528269"/>
          </a:xfrm>
          <a:prstGeom prst="rect">
            <a:avLst/>
          </a:prstGeom>
        </p:spPr>
        <p:txBody>
          <a:bodyPr vert="horz" wrap="square" lIns="98856" tIns="49428" rIns="98856" bIns="49428" numCol="1" rtlCol="0" anchor="t" anchorCtr="0" compatLnSpc="1">
            <a:normAutofit/>
          </a:bodyPr>
          <a:lstStyle/>
          <a:p>
            <a:pPr marL="285750" indent="-285750">
              <a:lnSpc>
                <a:spcPct val="150000"/>
              </a:lnSpc>
              <a:buFont typeface="Arial" panose="020B0604020202020204" pitchFamily="34" charset="0"/>
              <a:buChar char="•"/>
            </a:pPr>
            <a:r>
              <a:rPr lang="zh-CN" altLang="en-US" dirty="0" smtClean="0">
                <a:latin typeface="微软雅黑" panose="020B0503020204020204" pitchFamily="34" charset="-122"/>
                <a:ea typeface="微软雅黑" panose="020B0503020204020204" pitchFamily="34" charset="-122"/>
              </a:rPr>
              <a:t>血压</a:t>
            </a:r>
            <a:r>
              <a:rPr lang="zh-CN" altLang="en-US" dirty="0">
                <a:latin typeface="微软雅黑" panose="020B0503020204020204" pitchFamily="34" charset="-122"/>
                <a:ea typeface="微软雅黑" panose="020B0503020204020204" pitchFamily="34" charset="-122"/>
              </a:rPr>
              <a:t>的季节性变化随</a:t>
            </a:r>
            <a:r>
              <a:rPr lang="zh-CN" altLang="en-US" dirty="0" smtClean="0">
                <a:latin typeface="微软雅黑" panose="020B0503020204020204" pitchFamily="34" charset="-122"/>
                <a:ea typeface="微软雅黑" panose="020B0503020204020204" pitchFamily="34" charset="-122"/>
              </a:rPr>
              <a:t>年龄增长</a:t>
            </a:r>
            <a:r>
              <a:rPr lang="zh-CN" altLang="en-US" dirty="0">
                <a:latin typeface="微软雅黑" panose="020B0503020204020204" pitchFamily="34" charset="-122"/>
                <a:ea typeface="微软雅黑" panose="020B0503020204020204" pitchFamily="34" charset="-122"/>
              </a:rPr>
              <a:t>而增加，特别是老年高血压患者，冬季血压</a:t>
            </a:r>
            <a:r>
              <a:rPr lang="zh-CN" altLang="en-US" dirty="0" smtClean="0">
                <a:latin typeface="微软雅黑" panose="020B0503020204020204" pitchFamily="34" charset="-122"/>
                <a:ea typeface="微软雅黑" panose="020B0503020204020204" pitchFamily="34" charset="-122"/>
              </a:rPr>
              <a:t>明显高于</a:t>
            </a:r>
            <a:r>
              <a:rPr lang="zh-CN" altLang="en-US" dirty="0">
                <a:latin typeface="微软雅黑" panose="020B0503020204020204" pitchFamily="34" charset="-122"/>
                <a:ea typeface="微软雅黑" panose="020B0503020204020204" pitchFamily="34" charset="-122"/>
              </a:rPr>
              <a:t>夏季</a:t>
            </a:r>
            <a:r>
              <a:rPr lang="zh-CN" altLang="en-US" dirty="0" smtClean="0">
                <a:latin typeface="微软雅黑" panose="020B0503020204020204" pitchFamily="34" charset="-122"/>
                <a:ea typeface="微软雅黑" panose="020B0503020204020204" pitchFamily="34" charset="-122"/>
              </a:rPr>
              <a:t>血压，</a:t>
            </a:r>
            <a:r>
              <a:rPr lang="zh-CN" altLang="en-US" dirty="0">
                <a:latin typeface="微软雅黑" panose="020B0503020204020204" pitchFamily="34" charset="-122"/>
                <a:ea typeface="微软雅黑" panose="020B0503020204020204" pitchFamily="34" charset="-122"/>
              </a:rPr>
              <a:t>这与气温下降、神经内分泌</a:t>
            </a:r>
            <a:r>
              <a:rPr lang="zh-CN" altLang="en-US" dirty="0" smtClean="0">
                <a:latin typeface="微软雅黑" panose="020B0503020204020204" pitchFamily="34" charset="-122"/>
                <a:ea typeface="微软雅黑" panose="020B0503020204020204" pitchFamily="34" charset="-122"/>
              </a:rPr>
              <a:t>激活</a:t>
            </a:r>
            <a:r>
              <a:rPr lang="zh-CN" altLang="en-US" dirty="0">
                <a:latin typeface="微软雅黑" panose="020B0503020204020204" pitchFamily="34" charset="-122"/>
                <a:ea typeface="微软雅黑" panose="020B0503020204020204" pitchFamily="34" charset="-122"/>
              </a:rPr>
              <a:t>、肾脏排钠负荷增加等</a:t>
            </a:r>
            <a:r>
              <a:rPr lang="zh-CN" altLang="en-US" dirty="0" smtClean="0">
                <a:latin typeface="微软雅黑" panose="020B0503020204020204" pitchFamily="34" charset="-122"/>
                <a:ea typeface="微软雅黑" panose="020B0503020204020204" pitchFamily="34" charset="-122"/>
              </a:rPr>
              <a:t>相关。</a:t>
            </a:r>
            <a:r>
              <a:rPr lang="zh-CN" altLang="en-US" dirty="0">
                <a:latin typeface="微软雅黑" panose="020B0503020204020204" pitchFamily="34" charset="-122"/>
                <a:ea typeface="微软雅黑" panose="020B0503020204020204" pitchFamily="34" charset="-122"/>
              </a:rPr>
              <a:t>因此对于</a:t>
            </a:r>
            <a:r>
              <a:rPr lang="zh-CN" altLang="en-US" dirty="0" smtClean="0">
                <a:latin typeface="微软雅黑" panose="020B0503020204020204" pitchFamily="34" charset="-122"/>
                <a:ea typeface="微软雅黑" panose="020B0503020204020204" pitchFamily="34" charset="-122"/>
              </a:rPr>
              <a:t>老年高血压</a:t>
            </a:r>
            <a:r>
              <a:rPr lang="zh-CN" altLang="en-US" dirty="0">
                <a:latin typeface="微软雅黑" panose="020B0503020204020204" pitchFamily="34" charset="-122"/>
                <a:ea typeface="微软雅黑" panose="020B0503020204020204" pitchFamily="34" charset="-122"/>
              </a:rPr>
              <a:t>患者，应根据季节变化及时调整用药</a:t>
            </a:r>
            <a:r>
              <a:rPr lang="zh-CN" altLang="en-US" dirty="0" smtClean="0">
                <a:latin typeface="微软雅黑" panose="020B0503020204020204" pitchFamily="34" charset="-122"/>
                <a:ea typeface="微软雅黑" panose="020B0503020204020204" pitchFamily="34" charset="-122"/>
              </a:rPr>
              <a:t>方案。</a:t>
            </a:r>
            <a:endParaRPr lang="en-US" altLang="zh-CN" kern="0" dirty="0" smtClean="0">
              <a:latin typeface="微软雅黑" pitchFamily="34" charset="-122"/>
              <a:ea typeface="微软雅黑" pitchFamily="34" charset="-122"/>
            </a:endParaRPr>
          </a:p>
          <a:p>
            <a:pPr marL="431800" marR="0" lvl="0" indent="-431800" algn="l" defTabSz="988695" rtl="0" eaLnBrk="0" fontAlgn="base" latinLnBrk="0" hangingPunct="0">
              <a:lnSpc>
                <a:spcPct val="120000"/>
              </a:lnSpc>
              <a:spcBef>
                <a:spcPts val="2400"/>
              </a:spcBef>
              <a:spcAft>
                <a:spcPts val="0"/>
              </a:spcAft>
              <a:buClr>
                <a:schemeClr val="accent1"/>
              </a:buClr>
              <a:buSzTx/>
              <a:buFont typeface="Wingdings" panose="05000000000000000000" pitchFamily="2" charset="2"/>
              <a:buChar char="§"/>
              <a:tabLst/>
              <a:defRPr/>
            </a:pPr>
            <a:endParaRPr kumimoji="0" lang="zh-CN" altLang="en-US" b="0" i="0" u="none" strike="noStrike" kern="0" cap="none" spc="0" normalizeH="0" baseline="0" noProof="0" dirty="0">
              <a:ln>
                <a:noFill/>
              </a:ln>
              <a:solidFill>
                <a:schemeClr val="tx1"/>
              </a:solidFill>
              <a:effectLst/>
              <a:uLnTx/>
              <a:uFillTx/>
              <a:latin typeface="+mn-ea"/>
            </a:endParaRPr>
          </a:p>
          <a:p>
            <a:pPr marL="431800" marR="0" lvl="0" indent="-431800" algn="l" defTabSz="988695" rtl="0" eaLnBrk="0" fontAlgn="base" latinLnBrk="0" hangingPunct="0">
              <a:lnSpc>
                <a:spcPct val="120000"/>
              </a:lnSpc>
              <a:spcBef>
                <a:spcPts val="2400"/>
              </a:spcBef>
              <a:spcAft>
                <a:spcPts val="0"/>
              </a:spcAft>
              <a:buClr>
                <a:schemeClr val="accent1"/>
              </a:buClr>
              <a:buSzTx/>
              <a:buFont typeface="Wingdings" panose="05000000000000000000" pitchFamily="2" charset="2"/>
              <a:buChar char="§"/>
              <a:tabLst/>
              <a:defRPr/>
            </a:pPr>
            <a:endParaRPr kumimoji="0" lang="en-US" altLang="zh-CN" b="0" i="0" u="none" strike="noStrike" kern="0" cap="none" spc="0" normalizeH="0" baseline="0" noProof="0" dirty="0">
              <a:ln>
                <a:noFill/>
              </a:ln>
              <a:solidFill>
                <a:schemeClr val="tx1"/>
              </a:solidFill>
              <a:effectLst/>
              <a:uLnTx/>
              <a:uFillTx/>
              <a:latin typeface="+mn-ea"/>
            </a:endParaRPr>
          </a:p>
          <a:p>
            <a:pPr marL="431800" marR="0" lvl="0" indent="-431800" algn="l" defTabSz="988695" rtl="0" eaLnBrk="0" fontAlgn="base" latinLnBrk="0" hangingPunct="0">
              <a:lnSpc>
                <a:spcPct val="120000"/>
              </a:lnSpc>
              <a:spcBef>
                <a:spcPts val="1800"/>
              </a:spcBef>
              <a:spcAft>
                <a:spcPts val="0"/>
              </a:spcAft>
              <a:buClr>
                <a:schemeClr val="accent1"/>
              </a:buClr>
              <a:buSzTx/>
              <a:buFont typeface="Wingdings" panose="05000000000000000000" pitchFamily="2" charset="2"/>
              <a:buChar char="§"/>
              <a:tabLst/>
              <a:defRPr/>
            </a:pPr>
            <a:endParaRPr kumimoji="0" lang="en-US" altLang="zh-CN" b="0" i="0" u="none" strike="noStrike" kern="0" cap="none" spc="0" normalizeH="0" baseline="0" noProof="0" dirty="0">
              <a:ln>
                <a:noFill/>
              </a:ln>
              <a:solidFill>
                <a:schemeClr val="tx1"/>
              </a:solidFill>
              <a:effectLst/>
              <a:uLnTx/>
              <a:uFillTx/>
              <a:latin typeface="+mn-ea"/>
            </a:endParaRPr>
          </a:p>
          <a:p>
            <a:pPr marL="431800" marR="0" lvl="0" indent="-431800" algn="l" defTabSz="988695" rtl="0" eaLnBrk="0" fontAlgn="base" latinLnBrk="0" hangingPunct="0">
              <a:lnSpc>
                <a:spcPct val="120000"/>
              </a:lnSpc>
              <a:spcBef>
                <a:spcPts val="1800"/>
              </a:spcBef>
              <a:spcAft>
                <a:spcPts val="0"/>
              </a:spcAft>
              <a:buClr>
                <a:schemeClr val="accent1"/>
              </a:buClr>
              <a:buSzTx/>
              <a:buFont typeface="Wingdings" panose="05000000000000000000" pitchFamily="2" charset="2"/>
              <a:buChar char="§"/>
              <a:tabLst/>
              <a:defRPr/>
            </a:pPr>
            <a:endParaRPr kumimoji="0" lang="en-US" altLang="zh-CN" b="0" i="0" u="none" strike="noStrike" kern="0" cap="none" spc="0" normalizeH="0" baseline="0" noProof="0" dirty="0">
              <a:ln>
                <a:noFill/>
              </a:ln>
              <a:solidFill>
                <a:schemeClr val="tx1"/>
              </a:solidFill>
              <a:effectLst/>
              <a:uLnTx/>
              <a:uFillTx/>
              <a:latin typeface="+mn-ea"/>
            </a:endParaRPr>
          </a:p>
        </p:txBody>
      </p:sp>
    </p:spTree>
    <p:extLst>
      <p:ext uri="{BB962C8B-B14F-4D97-AF65-F5344CB8AC3E}">
        <p14:creationId xmlns:p14="http://schemas.microsoft.com/office/powerpoint/2010/main" val="25227734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9144000" cy="836712"/>
          </a:xfrm>
          <a:prstGeom prst="rect">
            <a:avLst/>
          </a:prstGeom>
          <a:solidFill>
            <a:srgbClr val="33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latin typeface="微软雅黑" pitchFamily="34" charset="-122"/>
                <a:ea typeface="微软雅黑" pitchFamily="34" charset="-122"/>
              </a:rPr>
              <a:t>餐后低血压</a:t>
            </a:r>
          </a:p>
        </p:txBody>
      </p:sp>
      <p:sp>
        <p:nvSpPr>
          <p:cNvPr id="8" name="内容占位符 2"/>
          <p:cNvSpPr txBox="1">
            <a:spLocks/>
          </p:cNvSpPr>
          <p:nvPr/>
        </p:nvSpPr>
        <p:spPr>
          <a:xfrm>
            <a:off x="539750" y="1052736"/>
            <a:ext cx="8064500" cy="4824413"/>
          </a:xfrm>
          <a:prstGeom prst="rect">
            <a:avLst/>
          </a:prstGeom>
        </p:spPr>
        <p:txBody>
          <a:bodyPr vert="horz" wrap="square" lIns="98856" tIns="49428" rIns="98856" bIns="49428" numCol="1" rtlCol="0" anchor="t" anchorCtr="0" compatLnSpc="1">
            <a:noAutofit/>
          </a:bodyPr>
          <a:lstStyle/>
          <a:p>
            <a:pPr marL="285750" indent="-285750">
              <a:lnSpc>
                <a:spcPct val="150000"/>
              </a:lnSpc>
              <a:buFont typeface="Arial" panose="020B0604020202020204" pitchFamily="34" charset="0"/>
              <a:buChar char="•"/>
            </a:pPr>
            <a:r>
              <a:rPr lang="zh-CN" altLang="en-US" sz="1600" dirty="0" smtClean="0">
                <a:latin typeface="微软雅黑" panose="020B0503020204020204" pitchFamily="34" charset="-122"/>
                <a:ea typeface="微软雅黑" panose="020B0503020204020204" pitchFamily="34" charset="-122"/>
              </a:rPr>
              <a:t>指</a:t>
            </a:r>
            <a:r>
              <a:rPr lang="zh-CN" altLang="en-US" sz="1600" dirty="0">
                <a:latin typeface="微软雅黑" panose="020B0503020204020204" pitchFamily="34" charset="-122"/>
                <a:ea typeface="微软雅黑" panose="020B0503020204020204" pitchFamily="34" charset="-122"/>
              </a:rPr>
              <a:t>餐后</a:t>
            </a:r>
            <a:r>
              <a:rPr lang="en-US" altLang="zh-CN" sz="1600" dirty="0">
                <a:latin typeface="微软雅黑" panose="020B0503020204020204" pitchFamily="34" charset="-122"/>
                <a:ea typeface="微软雅黑" panose="020B0503020204020204" pitchFamily="34" charset="-122"/>
              </a:rPr>
              <a:t>2 h </a:t>
            </a:r>
            <a:r>
              <a:rPr lang="zh-CN" altLang="en-US" sz="1600" dirty="0">
                <a:latin typeface="微软雅黑" panose="020B0503020204020204" pitchFamily="34" charset="-122"/>
                <a:ea typeface="微软雅黑" panose="020B0503020204020204" pitchFamily="34" charset="-122"/>
              </a:rPr>
              <a:t>内收缩压较餐前</a:t>
            </a:r>
            <a:r>
              <a:rPr lang="zh-CN" altLang="en-US" sz="1600" dirty="0" smtClean="0">
                <a:latin typeface="微软雅黑" panose="020B0503020204020204" pitchFamily="34" charset="-122"/>
                <a:ea typeface="微软雅黑" panose="020B0503020204020204" pitchFamily="34" charset="-122"/>
              </a:rPr>
              <a:t>下降</a:t>
            </a:r>
            <a:r>
              <a:rPr lang="en-US" altLang="zh-CN" sz="1600" dirty="0">
                <a:latin typeface="微软雅黑" panose="020B0503020204020204" pitchFamily="34" charset="-122"/>
                <a:ea typeface="微软雅黑" panose="020B0503020204020204" pitchFamily="34" charset="-122"/>
              </a:rPr>
              <a:t>20 mmHg </a:t>
            </a:r>
            <a:r>
              <a:rPr lang="zh-CN" altLang="en-US" sz="1600" dirty="0">
                <a:latin typeface="微软雅黑" panose="020B0503020204020204" pitchFamily="34" charset="-122"/>
                <a:ea typeface="微软雅黑" panose="020B0503020204020204" pitchFamily="34" charset="-122"/>
              </a:rPr>
              <a:t>以上</a:t>
            </a:r>
            <a:r>
              <a:rPr lang="en-US" altLang="zh-CN" sz="1600" dirty="0">
                <a:latin typeface="微软雅黑" panose="020B0503020204020204" pitchFamily="34" charset="-122"/>
                <a:ea typeface="微软雅黑" panose="020B0503020204020204" pitchFamily="34" charset="-122"/>
              </a:rPr>
              <a:t>; </a:t>
            </a:r>
            <a:r>
              <a:rPr lang="zh-CN" altLang="en-US" sz="1600" dirty="0">
                <a:latin typeface="微软雅黑" panose="020B0503020204020204" pitchFamily="34" charset="-122"/>
                <a:ea typeface="微软雅黑" panose="020B0503020204020204" pitchFamily="34" charset="-122"/>
              </a:rPr>
              <a:t>或餐前收缩压≥</a:t>
            </a:r>
            <a:r>
              <a:rPr lang="en-US" altLang="zh-CN" sz="1600" dirty="0">
                <a:latin typeface="微软雅黑" panose="020B0503020204020204" pitchFamily="34" charset="-122"/>
                <a:ea typeface="微软雅黑" panose="020B0503020204020204" pitchFamily="34" charset="-122"/>
              </a:rPr>
              <a:t>100 mmHg</a:t>
            </a:r>
            <a:r>
              <a:rPr lang="zh-CN" altLang="en-US" sz="1600" dirty="0">
                <a:latin typeface="微软雅黑" panose="020B0503020204020204" pitchFamily="34" charset="-122"/>
                <a:ea typeface="微软雅黑" panose="020B0503020204020204" pitchFamily="34" charset="-122"/>
              </a:rPr>
              <a:t>，而</a:t>
            </a:r>
            <a:r>
              <a:rPr lang="zh-CN" altLang="en-US" sz="1600" dirty="0" smtClean="0">
                <a:latin typeface="微软雅黑" panose="020B0503020204020204" pitchFamily="34" charset="-122"/>
                <a:ea typeface="微软雅黑" panose="020B0503020204020204" pitchFamily="34" charset="-122"/>
              </a:rPr>
              <a:t>餐后</a:t>
            </a:r>
            <a:r>
              <a:rPr lang="zh-CN" altLang="en-US" sz="1600" dirty="0">
                <a:latin typeface="微软雅黑" panose="020B0503020204020204" pitchFamily="34" charset="-122"/>
                <a:ea typeface="微软雅黑" panose="020B0503020204020204" pitchFamily="34" charset="-122"/>
              </a:rPr>
              <a:t>＜</a:t>
            </a:r>
            <a:r>
              <a:rPr lang="en-US" altLang="zh-CN" sz="1600" dirty="0">
                <a:latin typeface="微软雅黑" panose="020B0503020204020204" pitchFamily="34" charset="-122"/>
                <a:ea typeface="微软雅黑" panose="020B0503020204020204" pitchFamily="34" charset="-122"/>
              </a:rPr>
              <a:t>90 mmHg; </a:t>
            </a:r>
            <a:r>
              <a:rPr lang="zh-CN" altLang="en-US" sz="1600" dirty="0">
                <a:latin typeface="微软雅黑" panose="020B0503020204020204" pitchFamily="34" charset="-122"/>
                <a:ea typeface="微软雅黑" panose="020B0503020204020204" pitchFamily="34" charset="-122"/>
              </a:rPr>
              <a:t>或餐后血压下降未达到上述标准，</a:t>
            </a:r>
            <a:r>
              <a:rPr lang="zh-CN" altLang="en-US" sz="1600" dirty="0" smtClean="0">
                <a:latin typeface="微软雅黑" panose="020B0503020204020204" pitchFamily="34" charset="-122"/>
                <a:ea typeface="微软雅黑" panose="020B0503020204020204" pitchFamily="34" charset="-122"/>
              </a:rPr>
              <a:t>但出现</a:t>
            </a:r>
            <a:r>
              <a:rPr lang="zh-CN" altLang="en-US" sz="1600" dirty="0">
                <a:latin typeface="微软雅黑" panose="020B0503020204020204" pitchFamily="34" charset="-122"/>
                <a:ea typeface="微软雅黑" panose="020B0503020204020204" pitchFamily="34" charset="-122"/>
              </a:rPr>
              <a:t>餐后心脑缺血症状。在我国住院老年患者中</a:t>
            </a:r>
            <a:r>
              <a:rPr lang="zh-CN" altLang="en-US" sz="1600" dirty="0" smtClean="0">
                <a:latin typeface="微软雅黑" panose="020B0503020204020204" pitchFamily="34" charset="-122"/>
                <a:ea typeface="微软雅黑" panose="020B0503020204020204" pitchFamily="34" charset="-122"/>
              </a:rPr>
              <a:t>发生率</a:t>
            </a:r>
            <a:r>
              <a:rPr lang="zh-CN" altLang="en-US" sz="1600" dirty="0">
                <a:latin typeface="微软雅黑" panose="020B0503020204020204" pitchFamily="34" charset="-122"/>
                <a:ea typeface="微软雅黑" panose="020B0503020204020204" pitchFamily="34" charset="-122"/>
              </a:rPr>
              <a:t>可高达</a:t>
            </a:r>
            <a:r>
              <a:rPr lang="en-US" altLang="zh-CN" sz="1600" dirty="0" smtClean="0">
                <a:latin typeface="微软雅黑" panose="020B0503020204020204" pitchFamily="34" charset="-122"/>
                <a:ea typeface="微软雅黑" panose="020B0503020204020204" pitchFamily="34" charset="-122"/>
              </a:rPr>
              <a:t>80</a:t>
            </a:r>
            <a:r>
              <a:rPr lang="en-US" altLang="zh-CN" sz="1600" dirty="0">
                <a:latin typeface="微软雅黑" panose="020B0503020204020204" pitchFamily="34" charset="-122"/>
                <a:ea typeface="微软雅黑" panose="020B0503020204020204" pitchFamily="34" charset="-122"/>
              </a:rPr>
              <a:t>.</a:t>
            </a:r>
            <a:r>
              <a:rPr lang="en-US" altLang="zh-CN" sz="1600" dirty="0" smtClean="0">
                <a:latin typeface="微软雅黑" panose="020B0503020204020204" pitchFamily="34" charset="-122"/>
                <a:ea typeface="微软雅黑" panose="020B0503020204020204" pitchFamily="34" charset="-122"/>
              </a:rPr>
              <a:t>1%</a:t>
            </a:r>
            <a:r>
              <a:rPr lang="zh-CN" altLang="en-US" sz="1600" dirty="0" smtClean="0">
                <a:latin typeface="微软雅黑" panose="020B0503020204020204" pitchFamily="34" charset="-122"/>
                <a:ea typeface="微软雅黑" panose="020B0503020204020204" pitchFamily="34" charset="-122"/>
              </a:rPr>
              <a:t>。</a:t>
            </a:r>
            <a:endParaRPr lang="en-US" altLang="zh-CN" sz="1600" dirty="0">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sz="1600" dirty="0" smtClean="0">
                <a:latin typeface="微软雅黑" panose="020B0503020204020204" pitchFamily="34" charset="-122"/>
                <a:ea typeface="微软雅黑" panose="020B0503020204020204" pitchFamily="34" charset="-122"/>
              </a:rPr>
              <a:t>处理：</a:t>
            </a:r>
            <a:endParaRPr lang="en-US" altLang="zh-CN" sz="1600" dirty="0" smtClean="0">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sz="1600" dirty="0" smtClean="0">
                <a:latin typeface="微软雅黑" panose="020B0503020204020204" pitchFamily="34" charset="-122"/>
                <a:ea typeface="微软雅黑" panose="020B0503020204020204" pitchFamily="34" charset="-122"/>
              </a:rPr>
              <a:t>少</a:t>
            </a:r>
            <a:r>
              <a:rPr lang="zh-CN" altLang="en-US" sz="1600" dirty="0">
                <a:latin typeface="微软雅黑" panose="020B0503020204020204" pitchFamily="34" charset="-122"/>
                <a:ea typeface="微软雅黑" panose="020B0503020204020204" pitchFamily="34" charset="-122"/>
              </a:rPr>
              <a:t>食多餐。可以减少血液向</a:t>
            </a:r>
            <a:r>
              <a:rPr lang="zh-CN" altLang="en-US" sz="1600" dirty="0" smtClean="0">
                <a:latin typeface="微软雅黑" panose="020B0503020204020204" pitchFamily="34" charset="-122"/>
                <a:ea typeface="微软雅黑" panose="020B0503020204020204" pitchFamily="34" charset="-122"/>
              </a:rPr>
              <a:t>内脏转移</a:t>
            </a:r>
            <a:r>
              <a:rPr lang="zh-CN" altLang="en-US" sz="1600" dirty="0">
                <a:latin typeface="微软雅黑" panose="020B0503020204020204" pitchFamily="34" charset="-122"/>
                <a:ea typeface="微软雅黑" panose="020B0503020204020204" pitchFamily="34" charset="-122"/>
              </a:rPr>
              <a:t>的量和</a:t>
            </a:r>
            <a:r>
              <a:rPr lang="zh-CN" altLang="en-US" sz="1600" dirty="0" smtClean="0">
                <a:latin typeface="微软雅黑" panose="020B0503020204020204" pitchFamily="34" charset="-122"/>
                <a:ea typeface="微软雅黑" panose="020B0503020204020204" pitchFamily="34" charset="-122"/>
              </a:rPr>
              <a:t>持续时间</a:t>
            </a:r>
            <a:endParaRPr lang="en-US" altLang="zh-CN" sz="1600" dirty="0">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en-US" altLang="zh-CN" sz="1600" dirty="0" smtClean="0">
                <a:latin typeface="微软雅黑" panose="020B0503020204020204" pitchFamily="34" charset="-122"/>
                <a:ea typeface="微软雅黑" panose="020B0503020204020204" pitchFamily="34" charset="-122"/>
              </a:rPr>
              <a:t> </a:t>
            </a:r>
            <a:r>
              <a:rPr lang="zh-CN" altLang="en-US" sz="1600" dirty="0" smtClean="0">
                <a:latin typeface="微软雅黑" panose="020B0503020204020204" pitchFamily="34" charset="-122"/>
                <a:ea typeface="微软雅黑" panose="020B0503020204020204" pitchFamily="34" charset="-122"/>
              </a:rPr>
              <a:t>减少碳水化合物</a:t>
            </a:r>
            <a:r>
              <a:rPr lang="zh-CN" altLang="en-US" sz="1600" dirty="0">
                <a:latin typeface="微软雅黑" panose="020B0503020204020204" pitchFamily="34" charset="-122"/>
                <a:ea typeface="微软雅黑" panose="020B0503020204020204" pitchFamily="34" charset="-122"/>
              </a:rPr>
              <a:t>摄入。与蛋白质和脂肪相比，</a:t>
            </a:r>
            <a:r>
              <a:rPr lang="zh-CN" altLang="en-US" sz="1600" dirty="0" smtClean="0">
                <a:latin typeface="微软雅黑" panose="020B0503020204020204" pitchFamily="34" charset="-122"/>
                <a:ea typeface="微软雅黑" panose="020B0503020204020204" pitchFamily="34" charset="-122"/>
              </a:rPr>
              <a:t>碳水化合物在</a:t>
            </a:r>
            <a:r>
              <a:rPr lang="zh-CN" altLang="en-US" sz="1600" dirty="0">
                <a:latin typeface="微软雅黑" panose="020B0503020204020204" pitchFamily="34" charset="-122"/>
                <a:ea typeface="微软雅黑" panose="020B0503020204020204" pitchFamily="34" charset="-122"/>
              </a:rPr>
              <a:t>胃中的排空最快，诱导胰岛素释放作用最强，</a:t>
            </a:r>
            <a:r>
              <a:rPr lang="zh-CN" altLang="en-US" sz="1600" dirty="0" smtClean="0">
                <a:latin typeface="微软雅黑" panose="020B0503020204020204" pitchFamily="34" charset="-122"/>
                <a:ea typeface="微软雅黑" panose="020B0503020204020204" pitchFamily="34" charset="-122"/>
              </a:rPr>
              <a:t>因此摄入</a:t>
            </a:r>
            <a:r>
              <a:rPr lang="zh-CN" altLang="en-US" sz="1600" dirty="0">
                <a:latin typeface="微软雅黑" panose="020B0503020204020204" pitchFamily="34" charset="-122"/>
                <a:ea typeface="微软雅黑" panose="020B0503020204020204" pitchFamily="34" charset="-122"/>
              </a:rPr>
              <a:t>富含碳水化合物的食物更容易导致餐后血压</a:t>
            </a:r>
            <a:r>
              <a:rPr lang="zh-CN" altLang="en-US" sz="1600" dirty="0" smtClean="0">
                <a:latin typeface="微软雅黑" panose="020B0503020204020204" pitchFamily="34" charset="-122"/>
                <a:ea typeface="微软雅黑" panose="020B0503020204020204" pitchFamily="34" charset="-122"/>
              </a:rPr>
              <a:t>迅速下降</a:t>
            </a:r>
            <a:endParaRPr lang="en-US" altLang="zh-CN" sz="1600" dirty="0">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en-US" altLang="zh-CN" sz="1600" dirty="0" smtClean="0">
                <a:latin typeface="微软雅黑" panose="020B0503020204020204" pitchFamily="34" charset="-122"/>
                <a:ea typeface="微软雅黑" panose="020B0503020204020204" pitchFamily="34" charset="-122"/>
              </a:rPr>
              <a:t> </a:t>
            </a:r>
            <a:r>
              <a:rPr lang="zh-CN" altLang="en-US" sz="1600" dirty="0" smtClean="0">
                <a:latin typeface="微软雅黑" panose="020B0503020204020204" pitchFamily="34" charset="-122"/>
                <a:ea typeface="微软雅黑" panose="020B0503020204020204" pitchFamily="34" charset="-122"/>
              </a:rPr>
              <a:t>餐</a:t>
            </a:r>
            <a:r>
              <a:rPr lang="zh-CN" altLang="en-US" sz="1600" dirty="0">
                <a:latin typeface="微软雅黑" panose="020B0503020204020204" pitchFamily="34" charset="-122"/>
                <a:ea typeface="微软雅黑" panose="020B0503020204020204" pitchFamily="34" charset="-122"/>
              </a:rPr>
              <a:t>后运动。老年人</a:t>
            </a:r>
            <a:r>
              <a:rPr lang="zh-CN" altLang="en-US" sz="1600" dirty="0" smtClean="0">
                <a:latin typeface="微软雅黑" panose="020B0503020204020204" pitchFamily="34" charset="-122"/>
                <a:ea typeface="微软雅黑" panose="020B0503020204020204" pitchFamily="34" charset="-122"/>
              </a:rPr>
              <a:t>餐后</a:t>
            </a:r>
            <a:r>
              <a:rPr lang="en-US" altLang="zh-CN" sz="1600" dirty="0">
                <a:latin typeface="微软雅黑" panose="020B0503020204020204" pitchFamily="34" charset="-122"/>
                <a:ea typeface="微软雅黑" panose="020B0503020204020204" pitchFamily="34" charset="-122"/>
              </a:rPr>
              <a:t>20 </a:t>
            </a:r>
            <a:r>
              <a:rPr lang="zh-CN" altLang="en-US" sz="1600" dirty="0">
                <a:latin typeface="微软雅黑" panose="020B0503020204020204" pitchFamily="34" charset="-122"/>
                <a:ea typeface="微软雅黑" panose="020B0503020204020204" pitchFamily="34" charset="-122"/>
              </a:rPr>
              <a:t>～ </a:t>
            </a:r>
            <a:r>
              <a:rPr lang="en-US" altLang="zh-CN" sz="1600" dirty="0">
                <a:latin typeface="微软雅黑" panose="020B0503020204020204" pitchFamily="34" charset="-122"/>
                <a:ea typeface="微软雅黑" panose="020B0503020204020204" pitchFamily="34" charset="-122"/>
              </a:rPr>
              <a:t>30 min </a:t>
            </a:r>
            <a:r>
              <a:rPr lang="zh-CN" altLang="en-US" sz="1600" dirty="0">
                <a:latin typeface="微软雅黑" panose="020B0503020204020204" pitchFamily="34" charset="-122"/>
                <a:ea typeface="微软雅黑" panose="020B0503020204020204" pitchFamily="34" charset="-122"/>
              </a:rPr>
              <a:t>间断进行低强度的运动</a:t>
            </a:r>
            <a:r>
              <a:rPr lang="en-US" altLang="zh-CN" sz="1600" dirty="0">
                <a:latin typeface="微软雅黑" panose="020B0503020204020204" pitchFamily="34" charset="-122"/>
                <a:ea typeface="微软雅黑" panose="020B0503020204020204" pitchFamily="34" charset="-122"/>
              </a:rPr>
              <a:t>( </a:t>
            </a:r>
            <a:r>
              <a:rPr lang="zh-CN" altLang="en-US" sz="1600" dirty="0">
                <a:latin typeface="微软雅黑" panose="020B0503020204020204" pitchFamily="34" charset="-122"/>
                <a:ea typeface="微软雅黑" panose="020B0503020204020204" pitchFamily="34" charset="-122"/>
              </a:rPr>
              <a:t>如</a:t>
            </a:r>
            <a:r>
              <a:rPr lang="zh-CN" altLang="en-US" sz="1600" dirty="0" smtClean="0">
                <a:latin typeface="微软雅黑" panose="020B0503020204020204" pitchFamily="34" charset="-122"/>
                <a:ea typeface="微软雅黑" panose="020B0503020204020204" pitchFamily="34" charset="-122"/>
              </a:rPr>
              <a:t>步行</a:t>
            </a:r>
            <a:r>
              <a:rPr lang="en-US" altLang="zh-CN" sz="1600" dirty="0" smtClean="0">
                <a:latin typeface="微软雅黑" panose="020B0503020204020204" pitchFamily="34" charset="-122"/>
                <a:ea typeface="微软雅黑" panose="020B0503020204020204" pitchFamily="34" charset="-122"/>
              </a:rPr>
              <a:t>30 </a:t>
            </a:r>
            <a:r>
              <a:rPr lang="en-US" altLang="zh-CN" sz="1600" dirty="0">
                <a:latin typeface="微软雅黑" panose="020B0503020204020204" pitchFamily="34" charset="-122"/>
                <a:ea typeface="微软雅黑" panose="020B0503020204020204" pitchFamily="34" charset="-122"/>
              </a:rPr>
              <a:t>m</a:t>
            </a:r>
            <a:r>
              <a:rPr lang="zh-CN" altLang="en-US" sz="1600" dirty="0">
                <a:latin typeface="微软雅黑" panose="020B0503020204020204" pitchFamily="34" charset="-122"/>
                <a:ea typeface="微软雅黑" panose="020B0503020204020204" pitchFamily="34" charset="-122"/>
              </a:rPr>
              <a:t>，每隔</a:t>
            </a:r>
            <a:r>
              <a:rPr lang="en-US" altLang="zh-CN" sz="1600" dirty="0">
                <a:latin typeface="微软雅黑" panose="020B0503020204020204" pitchFamily="34" charset="-122"/>
                <a:ea typeface="微软雅黑" panose="020B0503020204020204" pitchFamily="34" charset="-122"/>
              </a:rPr>
              <a:t>30 min </a:t>
            </a:r>
            <a:r>
              <a:rPr lang="zh-CN" altLang="en-US" sz="1600" dirty="0">
                <a:latin typeface="微软雅黑" panose="020B0503020204020204" pitchFamily="34" charset="-122"/>
                <a:ea typeface="微软雅黑" panose="020B0503020204020204" pitchFamily="34" charset="-122"/>
              </a:rPr>
              <a:t>一次</a:t>
            </a:r>
            <a:r>
              <a:rPr lang="en-US" altLang="zh-CN" sz="1600" dirty="0">
                <a:latin typeface="微软雅黑" panose="020B0503020204020204" pitchFamily="34" charset="-122"/>
                <a:ea typeface="微软雅黑" panose="020B0503020204020204" pitchFamily="34" charset="-122"/>
              </a:rPr>
              <a:t>) </a:t>
            </a:r>
            <a:r>
              <a:rPr lang="zh-CN" altLang="en-US" sz="1600" dirty="0">
                <a:latin typeface="微软雅黑" panose="020B0503020204020204" pitchFamily="34" charset="-122"/>
                <a:ea typeface="微软雅黑" panose="020B0503020204020204" pitchFamily="34" charset="-122"/>
              </a:rPr>
              <a:t>有助于提高心输出量，</a:t>
            </a:r>
            <a:r>
              <a:rPr lang="zh-CN" altLang="en-US" sz="1600" dirty="0" smtClean="0">
                <a:latin typeface="微软雅黑" panose="020B0503020204020204" pitchFamily="34" charset="-122"/>
                <a:ea typeface="微软雅黑" panose="020B0503020204020204" pitchFamily="34" charset="-122"/>
              </a:rPr>
              <a:t>降低收缩压</a:t>
            </a:r>
            <a:r>
              <a:rPr lang="zh-CN" altLang="en-US" sz="1600" dirty="0">
                <a:latin typeface="微软雅黑" panose="020B0503020204020204" pitchFamily="34" charset="-122"/>
                <a:ea typeface="微软雅黑" panose="020B0503020204020204" pitchFamily="34" charset="-122"/>
              </a:rPr>
              <a:t>的下降幅度和跌倒的</a:t>
            </a:r>
            <a:r>
              <a:rPr lang="zh-CN" altLang="en-US" sz="1600" dirty="0" smtClean="0">
                <a:latin typeface="微软雅黑" panose="020B0503020204020204" pitchFamily="34" charset="-122"/>
                <a:ea typeface="微软雅黑" panose="020B0503020204020204" pitchFamily="34" charset="-122"/>
              </a:rPr>
              <a:t>发生率</a:t>
            </a:r>
            <a:endParaRPr lang="en-US" altLang="zh-CN" sz="1600" dirty="0">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sz="1600" dirty="0" smtClean="0">
                <a:latin typeface="微软雅黑" panose="020B0503020204020204" pitchFamily="34" charset="-122"/>
                <a:ea typeface="微软雅黑" panose="020B0503020204020204" pitchFamily="34" charset="-122"/>
              </a:rPr>
              <a:t>老年人服用阿</a:t>
            </a:r>
            <a:r>
              <a:rPr lang="zh-CN" altLang="en-US" sz="1600" dirty="0">
                <a:latin typeface="微软雅黑" panose="020B0503020204020204" pitchFamily="34" charset="-122"/>
                <a:ea typeface="微软雅黑" panose="020B0503020204020204" pitchFamily="34" charset="-122"/>
              </a:rPr>
              <a:t>卡波</a:t>
            </a:r>
            <a:r>
              <a:rPr lang="zh-CN" altLang="en-US" sz="1600" dirty="0" smtClean="0">
                <a:latin typeface="微软雅黑" panose="020B0503020204020204" pitchFamily="34" charset="-122"/>
                <a:ea typeface="微软雅黑" panose="020B0503020204020204" pitchFamily="34" charset="-122"/>
              </a:rPr>
              <a:t>糖，</a:t>
            </a:r>
            <a:r>
              <a:rPr lang="zh-CN" altLang="en-US" sz="1600" dirty="0">
                <a:latin typeface="微软雅黑" panose="020B0503020204020204" pitchFamily="34" charset="-122"/>
                <a:ea typeface="微软雅黑" panose="020B0503020204020204" pitchFamily="34" charset="-122"/>
              </a:rPr>
              <a:t>可显著降低餐后胃肠道的血流量，</a:t>
            </a:r>
            <a:r>
              <a:rPr lang="zh-CN" altLang="en-US" sz="1600" dirty="0" smtClean="0">
                <a:latin typeface="微软雅黑" panose="020B0503020204020204" pitchFamily="34" charset="-122"/>
                <a:ea typeface="微软雅黑" panose="020B0503020204020204" pitchFamily="34" charset="-122"/>
              </a:rPr>
              <a:t>减餐后收缩压</a:t>
            </a:r>
            <a:r>
              <a:rPr lang="zh-CN" altLang="en-US" sz="1600" dirty="0">
                <a:latin typeface="微软雅黑" panose="020B0503020204020204" pitchFamily="34" charset="-122"/>
                <a:ea typeface="微软雅黑" panose="020B0503020204020204" pitchFamily="34" charset="-122"/>
              </a:rPr>
              <a:t>和舒张压的降低</a:t>
            </a:r>
            <a:r>
              <a:rPr lang="zh-CN" altLang="en-US" sz="1600" dirty="0" smtClean="0">
                <a:latin typeface="微软雅黑" panose="020B0503020204020204" pitchFamily="34" charset="-122"/>
                <a:ea typeface="微软雅黑" panose="020B0503020204020204" pitchFamily="34" charset="-122"/>
              </a:rPr>
              <a:t>，，适用于合并</a:t>
            </a:r>
            <a:r>
              <a:rPr lang="zh-CN" altLang="en-US" sz="1600" dirty="0">
                <a:latin typeface="微软雅黑" panose="020B0503020204020204" pitchFamily="34" charset="-122"/>
                <a:ea typeface="微软雅黑" panose="020B0503020204020204" pitchFamily="34" charset="-122"/>
              </a:rPr>
              <a:t>糖尿病的老年患者。其他可能有效药物包括</a:t>
            </a:r>
            <a:r>
              <a:rPr lang="zh-CN" altLang="en-US" sz="1600" dirty="0" smtClean="0">
                <a:latin typeface="微软雅黑" panose="020B0503020204020204" pitchFamily="34" charset="-122"/>
                <a:ea typeface="微软雅黑" panose="020B0503020204020204" pitchFamily="34" charset="-122"/>
              </a:rPr>
              <a:t>咖啡因</a:t>
            </a:r>
            <a:r>
              <a:rPr lang="zh-CN" altLang="en-US" sz="1600" dirty="0">
                <a:latin typeface="微软雅黑" panose="020B0503020204020204" pitchFamily="34" charset="-122"/>
                <a:ea typeface="微软雅黑" panose="020B0503020204020204" pitchFamily="34" charset="-122"/>
              </a:rPr>
              <a:t>、奥曲肽、瓜尔胶、二肽基肽－</a:t>
            </a:r>
            <a:r>
              <a:rPr lang="en-US" altLang="zh-CN" sz="1600" dirty="0">
                <a:latin typeface="微软雅黑" panose="020B0503020204020204" pitchFamily="34" charset="-122"/>
                <a:ea typeface="微软雅黑" panose="020B0503020204020204" pitchFamily="34" charset="-122"/>
              </a:rPr>
              <a:t>4 </a:t>
            </a:r>
            <a:r>
              <a:rPr lang="zh-CN" altLang="en-US" sz="1600" dirty="0">
                <a:latin typeface="微软雅黑" panose="020B0503020204020204" pitchFamily="34" charset="-122"/>
                <a:ea typeface="微软雅黑" panose="020B0503020204020204" pitchFamily="34" charset="-122"/>
              </a:rPr>
              <a:t>抑制剂、地</a:t>
            </a:r>
            <a:r>
              <a:rPr lang="zh-CN" altLang="en-US" sz="1600" dirty="0" smtClean="0">
                <a:latin typeface="微软雅黑" panose="020B0503020204020204" pitchFamily="34" charset="-122"/>
                <a:ea typeface="微软雅黑" panose="020B0503020204020204" pitchFamily="34" charset="-122"/>
              </a:rPr>
              <a:t>诺帕明</a:t>
            </a:r>
            <a:r>
              <a:rPr lang="zh-CN" altLang="en-US" sz="1600" dirty="0">
                <a:latin typeface="微软雅黑" panose="020B0503020204020204" pitchFamily="34" charset="-122"/>
                <a:ea typeface="微软雅黑" panose="020B0503020204020204" pitchFamily="34" charset="-122"/>
              </a:rPr>
              <a:t>联合米多君及血管加压素等，由于使用方法不</a:t>
            </a:r>
            <a:r>
              <a:rPr lang="zh-CN" altLang="en-US" sz="1600" dirty="0" smtClean="0">
                <a:latin typeface="微软雅黑" panose="020B0503020204020204" pitchFamily="34" charset="-122"/>
                <a:ea typeface="微软雅黑" panose="020B0503020204020204" pitchFamily="34" charset="-122"/>
              </a:rPr>
              <a:t>明确</a:t>
            </a:r>
            <a:r>
              <a:rPr lang="zh-CN" altLang="en-US" sz="1600" dirty="0">
                <a:latin typeface="微软雅黑" panose="020B0503020204020204" pitchFamily="34" charset="-122"/>
                <a:ea typeface="微软雅黑" panose="020B0503020204020204" pitchFamily="34" charset="-122"/>
              </a:rPr>
              <a:t>，疗效缺乏有效验证</a:t>
            </a:r>
            <a:endParaRPr lang="en-US" altLang="zh-CN" sz="1600" dirty="0" smtClean="0">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endParaRPr lang="en-US" altLang="zh-CN" sz="1600" dirty="0" smtClean="0">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endParaRPr kumimoji="0" lang="zh-CN" altLang="en-US" sz="1600" b="0" i="0" u="none" strike="noStrike" kern="0" cap="none" spc="0" normalizeH="0" baseline="0" noProof="0" dirty="0">
              <a:ln>
                <a:noFill/>
              </a:ln>
              <a:solidFill>
                <a:schemeClr val="tx1"/>
              </a:solidFill>
              <a:effectLst/>
              <a:uLnTx/>
              <a:uFillTx/>
              <a:latin typeface="微软雅黑" pitchFamily="34" charset="-122"/>
              <a:ea typeface="微软雅黑" pitchFamily="34" charset="-122"/>
            </a:endParaRPr>
          </a:p>
          <a:p>
            <a:pPr marL="431800" marR="0" lvl="0" indent="-431800" algn="l" defTabSz="988695" rtl="0" eaLnBrk="0" fontAlgn="base" latinLnBrk="0" hangingPunct="0">
              <a:lnSpc>
                <a:spcPct val="150000"/>
              </a:lnSpc>
              <a:spcBef>
                <a:spcPts val="2400"/>
              </a:spcBef>
              <a:spcAft>
                <a:spcPts val="0"/>
              </a:spcAft>
              <a:buClr>
                <a:schemeClr val="accent1"/>
              </a:buClr>
              <a:buSzTx/>
              <a:buFont typeface="Wingdings" panose="05000000000000000000" pitchFamily="2" charset="2"/>
              <a:buChar char="§"/>
              <a:tabLst/>
              <a:defRPr/>
            </a:pPr>
            <a:endParaRPr kumimoji="0" lang="zh-CN" altLang="en-US" sz="1600" b="0" i="0" u="none" strike="noStrike" kern="0" cap="none" spc="0" normalizeH="0" baseline="0" noProof="0" dirty="0">
              <a:ln>
                <a:noFill/>
              </a:ln>
              <a:solidFill>
                <a:schemeClr val="tx1"/>
              </a:solidFill>
              <a:effectLst/>
              <a:uLnTx/>
              <a:uFillTx/>
              <a:latin typeface="+mn-ea"/>
            </a:endParaRPr>
          </a:p>
          <a:p>
            <a:pPr marL="431800" marR="0" lvl="0" indent="-431800" algn="l" defTabSz="988695" rtl="0" eaLnBrk="0" fontAlgn="base" latinLnBrk="0" hangingPunct="0">
              <a:lnSpc>
                <a:spcPct val="120000"/>
              </a:lnSpc>
              <a:spcBef>
                <a:spcPts val="2400"/>
              </a:spcBef>
              <a:spcAft>
                <a:spcPts val="0"/>
              </a:spcAft>
              <a:buClr>
                <a:schemeClr val="accent1"/>
              </a:buClr>
              <a:buSzTx/>
              <a:buFont typeface="Wingdings" panose="05000000000000000000" pitchFamily="2" charset="2"/>
              <a:buChar char="§"/>
              <a:tabLst/>
              <a:defRPr/>
            </a:pPr>
            <a:endParaRPr kumimoji="0" lang="en-US" altLang="zh-CN" sz="1600" b="0" i="0" u="none" strike="noStrike" kern="0" cap="none" spc="0" normalizeH="0" baseline="0" noProof="0" dirty="0">
              <a:ln>
                <a:noFill/>
              </a:ln>
              <a:solidFill>
                <a:schemeClr val="tx1"/>
              </a:solidFill>
              <a:effectLst/>
              <a:uLnTx/>
              <a:uFillTx/>
              <a:latin typeface="+mn-ea"/>
            </a:endParaRPr>
          </a:p>
          <a:p>
            <a:pPr marL="431800" marR="0" lvl="0" indent="-431800" algn="l" defTabSz="988695" rtl="0" eaLnBrk="0" fontAlgn="base" latinLnBrk="0" hangingPunct="0">
              <a:lnSpc>
                <a:spcPct val="120000"/>
              </a:lnSpc>
              <a:spcBef>
                <a:spcPts val="1800"/>
              </a:spcBef>
              <a:spcAft>
                <a:spcPts val="0"/>
              </a:spcAft>
              <a:buClr>
                <a:schemeClr val="accent1"/>
              </a:buClr>
              <a:buSzTx/>
              <a:buFont typeface="Wingdings" panose="05000000000000000000" pitchFamily="2" charset="2"/>
              <a:buChar char="§"/>
              <a:tabLst/>
              <a:defRPr/>
            </a:pPr>
            <a:endParaRPr kumimoji="0" lang="en-US" altLang="zh-CN" sz="1600" b="0" i="0" u="none" strike="noStrike" kern="0" cap="none" spc="0" normalizeH="0" baseline="0" noProof="0" dirty="0">
              <a:ln>
                <a:noFill/>
              </a:ln>
              <a:solidFill>
                <a:schemeClr val="tx1"/>
              </a:solidFill>
              <a:effectLst/>
              <a:uLnTx/>
              <a:uFillTx/>
              <a:latin typeface="+mn-ea"/>
            </a:endParaRPr>
          </a:p>
          <a:p>
            <a:pPr marL="431800" marR="0" lvl="0" indent="-431800" algn="l" defTabSz="988695" rtl="0" eaLnBrk="0" fontAlgn="base" latinLnBrk="0" hangingPunct="0">
              <a:lnSpc>
                <a:spcPct val="120000"/>
              </a:lnSpc>
              <a:spcBef>
                <a:spcPts val="1800"/>
              </a:spcBef>
              <a:spcAft>
                <a:spcPts val="0"/>
              </a:spcAft>
              <a:buClr>
                <a:schemeClr val="accent1"/>
              </a:buClr>
              <a:buSzTx/>
              <a:buFont typeface="Wingdings" panose="05000000000000000000" pitchFamily="2" charset="2"/>
              <a:buChar char="§"/>
              <a:tabLst/>
              <a:defRPr/>
            </a:pPr>
            <a:endParaRPr kumimoji="0" lang="en-US" altLang="zh-CN" sz="1600" b="0" i="0" u="none" strike="noStrike" kern="0" cap="none" spc="0" normalizeH="0" baseline="0" noProof="0" dirty="0">
              <a:ln>
                <a:noFill/>
              </a:ln>
              <a:solidFill>
                <a:schemeClr val="tx1"/>
              </a:solidFill>
              <a:effectLst/>
              <a:uLnTx/>
              <a:uFillTx/>
              <a:latin typeface="+mn-ea"/>
            </a:endParaRPr>
          </a:p>
        </p:txBody>
      </p:sp>
    </p:spTree>
    <p:extLst>
      <p:ext uri="{BB962C8B-B14F-4D97-AF65-F5344CB8AC3E}">
        <p14:creationId xmlns:p14="http://schemas.microsoft.com/office/powerpoint/2010/main" val="20765657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9144000" cy="836712"/>
          </a:xfrm>
          <a:prstGeom prst="rect">
            <a:avLst/>
          </a:prstGeom>
          <a:solidFill>
            <a:srgbClr val="33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sz="3200" b="1" kern="0" dirty="0">
                <a:solidFill>
                  <a:prstClr val="white"/>
                </a:solidFill>
                <a:latin typeface="微软雅黑" pitchFamily="34" charset="-122"/>
                <a:ea typeface="微软雅黑" pitchFamily="34" charset="-122"/>
                <a:cs typeface="+mn-ea"/>
                <a:sym typeface="+mn-lt"/>
              </a:rPr>
              <a:t>老年高血压患者的药学服务模式探索</a:t>
            </a:r>
            <a:endParaRPr lang="zh-CN" altLang="en-US" sz="2000" b="1" kern="0" dirty="0">
              <a:solidFill>
                <a:prstClr val="white"/>
              </a:solidFill>
              <a:latin typeface="微软雅黑" pitchFamily="34" charset="-122"/>
              <a:ea typeface="微软雅黑" pitchFamily="34" charset="-122"/>
              <a:cs typeface="+mn-ea"/>
              <a:sym typeface="+mn-lt"/>
            </a:endParaRPr>
          </a:p>
        </p:txBody>
      </p:sp>
      <p:graphicFrame>
        <p:nvGraphicFramePr>
          <p:cNvPr id="5" name="内容占位符 4"/>
          <p:cNvGraphicFramePr>
            <a:graphicFrameLocks/>
          </p:cNvGraphicFramePr>
          <p:nvPr>
            <p:extLst>
              <p:ext uri="{D42A27DB-BD31-4B8C-83A1-F6EECF244321}">
                <p14:modId xmlns:p14="http://schemas.microsoft.com/office/powerpoint/2010/main" val="1567555566"/>
              </p:ext>
            </p:extLst>
          </p:nvPr>
        </p:nvGraphicFramePr>
        <p:xfrm>
          <a:off x="539552" y="1700808"/>
          <a:ext cx="8064896" cy="4283372"/>
        </p:xfrm>
        <a:graphic>
          <a:graphicData uri="http://schemas.openxmlformats.org/drawingml/2006/table">
            <a:tbl>
              <a:tblPr firstRow="1" bandRow="1">
                <a:tableStyleId>{7DF18680-E054-41AD-8BC1-D1AEF772440D}</a:tableStyleId>
              </a:tblPr>
              <a:tblGrid>
                <a:gridCol w="4032448"/>
                <a:gridCol w="4032448"/>
              </a:tblGrid>
              <a:tr h="453648">
                <a:tc>
                  <a:txBody>
                    <a:bodyPr/>
                    <a:lstStyle/>
                    <a:p>
                      <a:pPr algn="ctr"/>
                      <a:r>
                        <a:rPr lang="zh-CN" altLang="en-US" sz="2000" dirty="0" smtClean="0">
                          <a:latin typeface="微软雅黑" pitchFamily="34" charset="-122"/>
                          <a:ea typeface="微软雅黑" pitchFamily="34" charset="-122"/>
                        </a:rPr>
                        <a:t>入组标准</a:t>
                      </a:r>
                      <a:endParaRPr lang="zh-CN" altLang="en-US" sz="2000" dirty="0">
                        <a:solidFill>
                          <a:schemeClr val="tx1"/>
                        </a:solidFill>
                        <a:latin typeface="微软雅黑" pitchFamily="34" charset="-122"/>
                        <a:ea typeface="微软雅黑" pitchFamily="34" charset="-122"/>
                      </a:endParaRPr>
                    </a:p>
                  </a:txBody>
                  <a:tcPr anchor="ctr"/>
                </a:tc>
                <a:tc>
                  <a:txBody>
                    <a:bodyPr/>
                    <a:lstStyle/>
                    <a:p>
                      <a:pPr algn="ctr"/>
                      <a:r>
                        <a:rPr lang="zh-CN" altLang="en-US" sz="2000" dirty="0" smtClean="0">
                          <a:latin typeface="微软雅黑" pitchFamily="34" charset="-122"/>
                          <a:ea typeface="微软雅黑" pitchFamily="34" charset="-122"/>
                        </a:rPr>
                        <a:t>排除标准</a:t>
                      </a:r>
                      <a:endParaRPr lang="zh-CN" altLang="en-US" sz="2000" dirty="0">
                        <a:solidFill>
                          <a:schemeClr val="tx1"/>
                        </a:solidFill>
                        <a:latin typeface="微软雅黑" pitchFamily="34" charset="-122"/>
                        <a:ea typeface="微软雅黑" pitchFamily="34" charset="-122"/>
                      </a:endParaRPr>
                    </a:p>
                  </a:txBody>
                  <a:tcPr anchor="ctr"/>
                </a:tc>
              </a:tr>
              <a:tr h="3829724">
                <a:tc>
                  <a:txBody>
                    <a:bodyPr/>
                    <a:lstStyle/>
                    <a:p>
                      <a:pPr marL="342900" indent="-342900">
                        <a:lnSpc>
                          <a:spcPct val="150000"/>
                        </a:lnSpc>
                        <a:buFont typeface="Arial" pitchFamily="34" charset="0"/>
                        <a:buChar char="•"/>
                      </a:pPr>
                      <a:r>
                        <a:rPr lang="zh-CN" altLang="zh-CN" sz="1800" dirty="0" smtClean="0">
                          <a:latin typeface="微软雅黑" pitchFamily="34" charset="-122"/>
                          <a:ea typeface="微软雅黑" pitchFamily="34" charset="-122"/>
                        </a:rPr>
                        <a:t>依据《</a:t>
                      </a:r>
                      <a:r>
                        <a:rPr lang="en-US" altLang="zh-CN" sz="1800" dirty="0" smtClean="0">
                          <a:latin typeface="微软雅黑" pitchFamily="34" charset="-122"/>
                          <a:ea typeface="微软雅黑" pitchFamily="34" charset="-122"/>
                        </a:rPr>
                        <a:t>2010</a:t>
                      </a:r>
                      <a:r>
                        <a:rPr lang="zh-CN" altLang="zh-CN" sz="1800" dirty="0" smtClean="0">
                          <a:latin typeface="微软雅黑" pitchFamily="34" charset="-122"/>
                          <a:ea typeface="微软雅黑" pitchFamily="34" charset="-122"/>
                        </a:rPr>
                        <a:t>年中国高血压防治指南》诊断标准，已诊断高血压患者。</a:t>
                      </a:r>
                      <a:endParaRPr lang="en-US" altLang="zh-CN" sz="1800" dirty="0" smtClean="0">
                        <a:latin typeface="微软雅黑" pitchFamily="34" charset="-122"/>
                        <a:ea typeface="微软雅黑" pitchFamily="34" charset="-122"/>
                      </a:endParaRPr>
                    </a:p>
                    <a:p>
                      <a:pPr marL="342900" indent="-342900">
                        <a:lnSpc>
                          <a:spcPct val="150000"/>
                        </a:lnSpc>
                        <a:buFont typeface="Arial" pitchFamily="34" charset="0"/>
                        <a:buChar char="•"/>
                      </a:pPr>
                      <a:r>
                        <a:rPr lang="zh-CN" altLang="zh-CN" sz="1800" dirty="0" smtClean="0">
                          <a:latin typeface="微软雅黑" pitchFamily="34" charset="-122"/>
                          <a:ea typeface="微软雅黑" pitchFamily="34" charset="-122"/>
                        </a:rPr>
                        <a:t>年龄</a:t>
                      </a:r>
                      <a:r>
                        <a:rPr lang="en-US" altLang="zh-CN" sz="1800" dirty="0" smtClean="0">
                          <a:latin typeface="微软雅黑" pitchFamily="34" charset="-122"/>
                          <a:ea typeface="微软雅黑" pitchFamily="34" charset="-122"/>
                        </a:rPr>
                        <a:t>60~85</a:t>
                      </a:r>
                      <a:r>
                        <a:rPr lang="zh-CN" altLang="zh-CN" sz="1800" dirty="0" smtClean="0">
                          <a:latin typeface="微软雅黑" pitchFamily="34" charset="-122"/>
                          <a:ea typeface="微软雅黑" pitchFamily="34" charset="-122"/>
                        </a:rPr>
                        <a:t>岁。</a:t>
                      </a:r>
                      <a:endParaRPr lang="en-US" altLang="zh-CN" sz="1800" dirty="0" smtClean="0">
                        <a:latin typeface="微软雅黑" pitchFamily="34" charset="-122"/>
                        <a:ea typeface="微软雅黑" pitchFamily="34" charset="-122"/>
                      </a:endParaRPr>
                    </a:p>
                    <a:p>
                      <a:pPr marL="342900" indent="-342900">
                        <a:lnSpc>
                          <a:spcPct val="150000"/>
                        </a:lnSpc>
                        <a:buFont typeface="Arial" pitchFamily="34" charset="0"/>
                        <a:buChar char="•"/>
                      </a:pPr>
                      <a:r>
                        <a:rPr lang="en-US" altLang="zh-CN" sz="1800" dirty="0" smtClean="0">
                          <a:latin typeface="微软雅黑" pitchFamily="34" charset="-122"/>
                          <a:ea typeface="微软雅黑" pitchFamily="34" charset="-122"/>
                        </a:rPr>
                        <a:t>BMI</a:t>
                      </a:r>
                      <a:r>
                        <a:rPr lang="zh-CN" altLang="zh-CN" sz="1800" dirty="0" smtClean="0">
                          <a:latin typeface="微软雅黑" pitchFamily="34" charset="-122"/>
                          <a:ea typeface="微软雅黑" pitchFamily="34" charset="-122"/>
                        </a:rPr>
                        <a:t>≤</a:t>
                      </a:r>
                      <a:r>
                        <a:rPr lang="en-US" altLang="zh-CN" sz="1800" dirty="0" smtClean="0">
                          <a:latin typeface="微软雅黑" pitchFamily="34" charset="-122"/>
                          <a:ea typeface="微软雅黑" pitchFamily="34" charset="-122"/>
                        </a:rPr>
                        <a:t>30</a:t>
                      </a:r>
                      <a:r>
                        <a:rPr lang="zh-CN" altLang="zh-CN" sz="1800" dirty="0" smtClean="0">
                          <a:latin typeface="微软雅黑" pitchFamily="34" charset="-122"/>
                          <a:ea typeface="微软雅黑" pitchFamily="34" charset="-122"/>
                        </a:rPr>
                        <a:t>的患者</a:t>
                      </a:r>
                      <a:endParaRPr lang="en-US" altLang="zh-CN" sz="1800" dirty="0" smtClean="0">
                        <a:latin typeface="微软雅黑" pitchFamily="34" charset="-122"/>
                        <a:ea typeface="微软雅黑" pitchFamily="34" charset="-122"/>
                      </a:endParaRPr>
                    </a:p>
                    <a:p>
                      <a:pPr marL="342900" indent="-342900">
                        <a:lnSpc>
                          <a:spcPct val="150000"/>
                        </a:lnSpc>
                        <a:buFont typeface="Arial" pitchFamily="34" charset="0"/>
                        <a:buChar char="•"/>
                      </a:pPr>
                      <a:r>
                        <a:rPr lang="zh-CN" altLang="zh-CN" sz="1800" dirty="0" smtClean="0">
                          <a:latin typeface="微软雅黑" pitchFamily="34" charset="-122"/>
                          <a:ea typeface="微软雅黑" pitchFamily="34" charset="-122"/>
                        </a:rPr>
                        <a:t>签署知情同意书。</a:t>
                      </a:r>
                      <a:endParaRPr lang="en-US" altLang="zh-CN" sz="1800" dirty="0" smtClean="0">
                        <a:latin typeface="微软雅黑" pitchFamily="34" charset="-122"/>
                        <a:ea typeface="微软雅黑" pitchFamily="34" charset="-122"/>
                      </a:endParaRPr>
                    </a:p>
                    <a:p>
                      <a:pPr marL="0" indent="0" algn="l">
                        <a:spcBef>
                          <a:spcPts val="600"/>
                        </a:spcBef>
                        <a:buFont typeface="Arial" pitchFamily="34" charset="0"/>
                        <a:buNone/>
                      </a:pPr>
                      <a:endParaRPr lang="en-US" altLang="zh-CN" sz="1600" dirty="0" smtClean="0">
                        <a:latin typeface="微软雅黑" pitchFamily="34" charset="-122"/>
                        <a:ea typeface="微软雅黑" pitchFamily="34" charset="-122"/>
                      </a:endParaRPr>
                    </a:p>
                  </a:txBody>
                  <a:tcPr/>
                </a:tc>
                <a:tc>
                  <a:txBody>
                    <a:bodyPr/>
                    <a:lstStyle/>
                    <a:p>
                      <a:pPr>
                        <a:lnSpc>
                          <a:spcPct val="150000"/>
                        </a:lnSpc>
                        <a:buFont typeface="Arial" pitchFamily="34" charset="0"/>
                        <a:buChar char="•"/>
                      </a:pPr>
                      <a:r>
                        <a:rPr lang="en-US" altLang="zh-CN" sz="1600" dirty="0" smtClean="0">
                          <a:solidFill>
                            <a:schemeClr val="tx1"/>
                          </a:solidFill>
                          <a:latin typeface="微软雅黑" pitchFamily="34" charset="-122"/>
                          <a:ea typeface="微软雅黑" pitchFamily="34" charset="-122"/>
                        </a:rPr>
                        <a:t>    </a:t>
                      </a:r>
                      <a:r>
                        <a:rPr lang="zh-CN" altLang="zh-CN" sz="1800" dirty="0" smtClean="0">
                          <a:solidFill>
                            <a:schemeClr val="tx1"/>
                          </a:solidFill>
                          <a:latin typeface="微软雅黑" pitchFamily="34" charset="-122"/>
                          <a:ea typeface="微软雅黑" pitchFamily="34" charset="-122"/>
                        </a:rPr>
                        <a:t>无法使用信息化监测平台或电话保持稳定联系</a:t>
                      </a:r>
                      <a:r>
                        <a:rPr lang="zh-CN" altLang="en-US" sz="1800" dirty="0" smtClean="0">
                          <a:solidFill>
                            <a:schemeClr val="tx1"/>
                          </a:solidFill>
                          <a:latin typeface="微软雅黑" pitchFamily="34" charset="-122"/>
                          <a:ea typeface="微软雅黑" pitchFamily="34" charset="-122"/>
                        </a:rPr>
                        <a:t>者</a:t>
                      </a:r>
                      <a:endParaRPr lang="en-US" altLang="zh-CN" sz="1800" dirty="0" smtClean="0">
                        <a:solidFill>
                          <a:schemeClr val="tx1"/>
                        </a:solidFill>
                        <a:latin typeface="微软雅黑" pitchFamily="34" charset="-122"/>
                        <a:ea typeface="微软雅黑" pitchFamily="34" charset="-122"/>
                      </a:endParaRPr>
                    </a:p>
                    <a:p>
                      <a:pPr>
                        <a:lnSpc>
                          <a:spcPct val="150000"/>
                        </a:lnSpc>
                        <a:buFont typeface="Arial" pitchFamily="34" charset="0"/>
                        <a:buChar char="•"/>
                      </a:pPr>
                      <a:r>
                        <a:rPr lang="en-US" altLang="zh-CN" sz="1800" baseline="0" dirty="0" smtClean="0">
                          <a:solidFill>
                            <a:schemeClr val="tx1"/>
                          </a:solidFill>
                          <a:latin typeface="微软雅黑" pitchFamily="34" charset="-122"/>
                          <a:ea typeface="微软雅黑" pitchFamily="34" charset="-122"/>
                        </a:rPr>
                        <a:t>    </a:t>
                      </a:r>
                      <a:r>
                        <a:rPr lang="zh-CN" altLang="zh-CN" sz="1800" dirty="0" smtClean="0">
                          <a:solidFill>
                            <a:schemeClr val="tx1"/>
                          </a:solidFill>
                          <a:latin typeface="微软雅黑" pitchFamily="34" charset="-122"/>
                          <a:ea typeface="微软雅黑" pitchFamily="34" charset="-122"/>
                        </a:rPr>
                        <a:t>难以沟通的患者。</a:t>
                      </a:r>
                      <a:endParaRPr lang="en-US" altLang="zh-CN" sz="1800" dirty="0" smtClean="0">
                        <a:solidFill>
                          <a:schemeClr val="tx1"/>
                        </a:solidFill>
                        <a:latin typeface="微软雅黑" pitchFamily="34" charset="-122"/>
                        <a:ea typeface="微软雅黑" pitchFamily="34" charset="-122"/>
                      </a:endParaRPr>
                    </a:p>
                    <a:p>
                      <a:pPr>
                        <a:lnSpc>
                          <a:spcPct val="150000"/>
                        </a:lnSpc>
                        <a:buFont typeface="Arial" pitchFamily="34" charset="0"/>
                        <a:buChar char="•"/>
                      </a:pPr>
                      <a:r>
                        <a:rPr lang="en-US" altLang="zh-CN" sz="1800" baseline="0" dirty="0" smtClean="0">
                          <a:solidFill>
                            <a:schemeClr val="tx1"/>
                          </a:solidFill>
                          <a:latin typeface="微软雅黑" pitchFamily="34" charset="-122"/>
                          <a:ea typeface="微软雅黑" pitchFamily="34" charset="-122"/>
                        </a:rPr>
                        <a:t>    </a:t>
                      </a:r>
                      <a:r>
                        <a:rPr lang="zh-CN" altLang="zh-CN" sz="1800" dirty="0" smtClean="0">
                          <a:solidFill>
                            <a:schemeClr val="tx1"/>
                          </a:solidFill>
                          <a:latin typeface="微软雅黑" pitchFamily="34" charset="-122"/>
                          <a:ea typeface="微软雅黑" pitchFamily="34" charset="-122"/>
                        </a:rPr>
                        <a:t>长期外地居住患者。</a:t>
                      </a:r>
                      <a:endParaRPr lang="en-US" altLang="zh-CN" sz="1800" dirty="0" smtClean="0">
                        <a:solidFill>
                          <a:schemeClr val="tx1"/>
                        </a:solidFill>
                        <a:latin typeface="微软雅黑" pitchFamily="34" charset="-122"/>
                        <a:ea typeface="微软雅黑" pitchFamily="34" charset="-122"/>
                      </a:endParaRPr>
                    </a:p>
                    <a:p>
                      <a:pPr>
                        <a:lnSpc>
                          <a:spcPct val="150000"/>
                        </a:lnSpc>
                      </a:pPr>
                      <a:r>
                        <a:rPr lang="zh-CN" altLang="zh-CN" sz="1800" dirty="0" smtClean="0">
                          <a:solidFill>
                            <a:schemeClr val="tx1"/>
                          </a:solidFill>
                          <a:latin typeface="微软雅黑" pitchFamily="34" charset="-122"/>
                          <a:ea typeface="微软雅黑" pitchFamily="34" charset="-122"/>
                        </a:rPr>
                        <a:t>退出标准：</a:t>
                      </a:r>
                      <a:endParaRPr lang="en-US" altLang="zh-CN" sz="1800" dirty="0" smtClean="0">
                        <a:solidFill>
                          <a:schemeClr val="tx1"/>
                        </a:solidFill>
                        <a:latin typeface="微软雅黑" pitchFamily="34" charset="-122"/>
                        <a:ea typeface="微软雅黑" pitchFamily="34" charset="-122"/>
                      </a:endParaRPr>
                    </a:p>
                    <a:p>
                      <a:pPr>
                        <a:lnSpc>
                          <a:spcPct val="150000"/>
                        </a:lnSpc>
                        <a:buFont typeface="Arial" pitchFamily="34" charset="0"/>
                        <a:buChar char="•"/>
                      </a:pPr>
                      <a:r>
                        <a:rPr lang="en-US" altLang="zh-CN" sz="1800" baseline="0" dirty="0" smtClean="0">
                          <a:solidFill>
                            <a:schemeClr val="tx1"/>
                          </a:solidFill>
                          <a:latin typeface="微软雅黑" pitchFamily="34" charset="-122"/>
                          <a:ea typeface="微软雅黑" pitchFamily="34" charset="-122"/>
                        </a:rPr>
                        <a:t>    </a:t>
                      </a:r>
                      <a:r>
                        <a:rPr lang="zh-CN" altLang="zh-CN" sz="1800" dirty="0" smtClean="0">
                          <a:solidFill>
                            <a:schemeClr val="tx1"/>
                          </a:solidFill>
                          <a:latin typeface="微软雅黑" pitchFamily="34" charset="-122"/>
                          <a:ea typeface="微软雅黑" pitchFamily="34" charset="-122"/>
                        </a:rPr>
                        <a:t>未能坚持整个随访过程的患</a:t>
                      </a:r>
                      <a:r>
                        <a:rPr lang="zh-CN" altLang="en-US" sz="1800" dirty="0" smtClean="0">
                          <a:solidFill>
                            <a:schemeClr val="tx1"/>
                          </a:solidFill>
                          <a:latin typeface="微软雅黑" pitchFamily="34" charset="-122"/>
                          <a:ea typeface="微软雅黑" pitchFamily="34" charset="-122"/>
                        </a:rPr>
                        <a:t>者</a:t>
                      </a:r>
                      <a:endParaRPr lang="en-US" altLang="zh-CN" sz="1800" dirty="0" smtClean="0">
                        <a:solidFill>
                          <a:schemeClr val="tx1"/>
                        </a:solidFill>
                        <a:latin typeface="微软雅黑" pitchFamily="34" charset="-122"/>
                        <a:ea typeface="微软雅黑" pitchFamily="34" charset="-122"/>
                      </a:endParaRPr>
                    </a:p>
                    <a:p>
                      <a:pPr>
                        <a:lnSpc>
                          <a:spcPct val="150000"/>
                        </a:lnSpc>
                        <a:buFont typeface="Arial" pitchFamily="34" charset="0"/>
                        <a:buChar char="•"/>
                      </a:pPr>
                      <a:r>
                        <a:rPr lang="en-US" altLang="zh-CN" sz="1800" baseline="0" dirty="0" smtClean="0">
                          <a:solidFill>
                            <a:schemeClr val="tx1"/>
                          </a:solidFill>
                          <a:latin typeface="微软雅黑" pitchFamily="34" charset="-122"/>
                          <a:ea typeface="微软雅黑" pitchFamily="34" charset="-122"/>
                        </a:rPr>
                        <a:t>     </a:t>
                      </a:r>
                      <a:r>
                        <a:rPr lang="zh-CN" altLang="zh-CN" sz="1800" dirty="0" smtClean="0">
                          <a:solidFill>
                            <a:schemeClr val="tx1"/>
                          </a:solidFill>
                          <a:latin typeface="微软雅黑" pitchFamily="34" charset="-122"/>
                          <a:ea typeface="微软雅黑" pitchFamily="34" charset="-122"/>
                        </a:rPr>
                        <a:t>随访期间出现排除标准中所列事件的患者</a:t>
                      </a:r>
                      <a:endParaRPr lang="en-US" altLang="zh-CN" sz="1800" dirty="0" smtClean="0">
                        <a:solidFill>
                          <a:schemeClr val="tx1"/>
                        </a:solidFill>
                        <a:latin typeface="微软雅黑" pitchFamily="34" charset="-122"/>
                        <a:ea typeface="微软雅黑" pitchFamily="34" charset="-122"/>
                      </a:endParaRPr>
                    </a:p>
                    <a:p>
                      <a:pPr marL="285750" indent="-285750" algn="l">
                        <a:spcBef>
                          <a:spcPts val="600"/>
                        </a:spcBef>
                        <a:buFont typeface="Arial" pitchFamily="34" charset="0"/>
                        <a:buChar char="•"/>
                      </a:pPr>
                      <a:endParaRPr lang="zh-CN" altLang="en-US" sz="1600" kern="1200" baseline="0" dirty="0">
                        <a:solidFill>
                          <a:schemeClr val="dk1"/>
                        </a:solidFill>
                        <a:latin typeface="微软雅黑" pitchFamily="34" charset="-122"/>
                        <a:ea typeface="微软雅黑" pitchFamily="34" charset="-122"/>
                        <a:cs typeface="+mn-cs"/>
                      </a:endParaRPr>
                    </a:p>
                  </a:txBody>
                  <a:tcPr/>
                </a:tc>
              </a:tr>
            </a:tbl>
          </a:graphicData>
        </a:graphic>
      </p:graphicFrame>
    </p:spTree>
    <p:extLst>
      <p:ext uri="{BB962C8B-B14F-4D97-AF65-F5344CB8AC3E}">
        <p14:creationId xmlns:p14="http://schemas.microsoft.com/office/powerpoint/2010/main" val="29215958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56647" y="1268760"/>
            <a:ext cx="6898943" cy="646331"/>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lvl="0">
              <a:lnSpc>
                <a:spcPct val="150000"/>
              </a:lnSpc>
            </a:pPr>
            <a:r>
              <a:rPr lang="zh-CN" altLang="en-US" sz="1200" dirty="0">
                <a:latin typeface="微软雅黑" pitchFamily="34" charset="-122"/>
                <a:ea typeface="微软雅黑" pitchFamily="34" charset="-122"/>
              </a:rPr>
              <a:t>临床药师提供个体化用药服务：制定个体化用药方案、用药教育、药学监护等。出院后跟踪两组患者，药师通过信息化监测给与两组患者药学服务。</a:t>
            </a:r>
          </a:p>
        </p:txBody>
      </p:sp>
      <p:sp>
        <p:nvSpPr>
          <p:cNvPr id="1027" name="Text Box 3"/>
          <p:cNvSpPr txBox="1">
            <a:spLocks noChangeArrowheads="1"/>
          </p:cNvSpPr>
          <p:nvPr/>
        </p:nvSpPr>
        <p:spPr bwMode="auto">
          <a:xfrm>
            <a:off x="1177120" y="2487204"/>
            <a:ext cx="3183340" cy="1229828"/>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68580" tIns="34290" rIns="68580" bIns="34290" numCol="1" anchor="t" anchorCtr="0" compatLnSpc="1">
            <a:prstTxWarp prst="textNoShape">
              <a:avLst/>
            </a:prstTxWarp>
          </a:bodyPr>
          <a:lstStyle/>
          <a:p>
            <a:pPr algn="just" defTabSz="685800" fontAlgn="base">
              <a:lnSpc>
                <a:spcPct val="150000"/>
              </a:lnSpc>
              <a:spcBef>
                <a:spcPct val="0"/>
              </a:spcBef>
              <a:spcAft>
                <a:spcPct val="0"/>
              </a:spcAft>
            </a:pPr>
            <a:r>
              <a:rPr lang="zh-CN" altLang="en-US" sz="1200" dirty="0">
                <a:solidFill>
                  <a:schemeClr val="tx1"/>
                </a:solidFill>
                <a:latin typeface="微软雅黑" pitchFamily="34" charset="-122"/>
                <a:ea typeface="微软雅黑" pitchFamily="34" charset="-122"/>
                <a:cs typeface="宋体" pitchFamily="2" charset="-122"/>
              </a:rPr>
              <a:t>对照组：</a:t>
            </a:r>
            <a:endParaRPr lang="en-US" altLang="zh-CN" sz="1200" dirty="0">
              <a:solidFill>
                <a:schemeClr val="tx1"/>
              </a:solidFill>
              <a:latin typeface="微软雅黑" pitchFamily="34" charset="-122"/>
              <a:ea typeface="微软雅黑" pitchFamily="34" charset="-122"/>
              <a:cs typeface="宋体" pitchFamily="2" charset="-122"/>
            </a:endParaRPr>
          </a:p>
          <a:p>
            <a:pPr algn="just" defTabSz="685800" fontAlgn="base">
              <a:lnSpc>
                <a:spcPct val="150000"/>
              </a:lnSpc>
              <a:spcBef>
                <a:spcPct val="0"/>
              </a:spcBef>
              <a:spcAft>
                <a:spcPct val="0"/>
              </a:spcAft>
              <a:buFont typeface="Arial" pitchFamily="34" charset="0"/>
              <a:buChar char="•"/>
            </a:pPr>
            <a:r>
              <a:rPr lang="en-US" altLang="zh-CN" sz="1200" dirty="0">
                <a:solidFill>
                  <a:schemeClr val="tx1"/>
                </a:solidFill>
                <a:latin typeface="微软雅黑" pitchFamily="34" charset="-122"/>
                <a:ea typeface="微软雅黑" pitchFamily="34" charset="-122"/>
                <a:cs typeface="宋体" pitchFamily="2" charset="-122"/>
              </a:rPr>
              <a:t>  </a:t>
            </a:r>
            <a:r>
              <a:rPr lang="zh-CN" altLang="en-US" sz="1200" dirty="0">
                <a:solidFill>
                  <a:schemeClr val="tx1"/>
                </a:solidFill>
                <a:latin typeface="微软雅黑" pitchFamily="34" charset="-122"/>
                <a:ea typeface="微软雅黑" pitchFamily="34" charset="-122"/>
                <a:cs typeface="宋体" pitchFamily="2" charset="-122"/>
              </a:rPr>
              <a:t>门诊常规治疗</a:t>
            </a:r>
            <a:endParaRPr lang="en-US" altLang="zh-CN" sz="1200" dirty="0">
              <a:solidFill>
                <a:schemeClr val="tx1"/>
              </a:solidFill>
              <a:latin typeface="微软雅黑" pitchFamily="34" charset="-122"/>
              <a:ea typeface="微软雅黑" pitchFamily="34" charset="-122"/>
              <a:cs typeface="宋体" pitchFamily="2" charset="-122"/>
            </a:endParaRPr>
          </a:p>
          <a:p>
            <a:pPr algn="just" defTabSz="685800" fontAlgn="base">
              <a:lnSpc>
                <a:spcPct val="150000"/>
              </a:lnSpc>
              <a:spcBef>
                <a:spcPct val="0"/>
              </a:spcBef>
              <a:spcAft>
                <a:spcPct val="0"/>
              </a:spcAft>
              <a:buFont typeface="Arial" pitchFamily="34" charset="0"/>
              <a:buChar char="•"/>
            </a:pPr>
            <a:r>
              <a:rPr lang="en-US" altLang="zh-CN" sz="1200" dirty="0">
                <a:solidFill>
                  <a:schemeClr val="tx1"/>
                </a:solidFill>
                <a:latin typeface="微软雅黑" pitchFamily="34" charset="-122"/>
                <a:ea typeface="微软雅黑" pitchFamily="34" charset="-122"/>
                <a:cs typeface="宋体" pitchFamily="2" charset="-122"/>
              </a:rPr>
              <a:t>  </a:t>
            </a:r>
            <a:r>
              <a:rPr lang="zh-CN" altLang="en-US" sz="1200" dirty="0">
                <a:solidFill>
                  <a:schemeClr val="tx1"/>
                </a:solidFill>
                <a:latin typeface="微软雅黑" pitchFamily="34" charset="-122"/>
                <a:ea typeface="微软雅黑" pitchFamily="34" charset="-122"/>
                <a:cs typeface="宋体" pitchFamily="2" charset="-122"/>
              </a:rPr>
              <a:t>随访指标</a:t>
            </a:r>
            <a:endParaRPr lang="en-US" altLang="zh-CN" sz="1200" dirty="0">
              <a:solidFill>
                <a:schemeClr val="tx1"/>
              </a:solidFill>
              <a:latin typeface="微软雅黑" pitchFamily="34" charset="-122"/>
              <a:ea typeface="微软雅黑" pitchFamily="34" charset="-122"/>
              <a:cs typeface="宋体" pitchFamily="2" charset="-122"/>
            </a:endParaRPr>
          </a:p>
          <a:p>
            <a:pPr algn="just" defTabSz="685800" fontAlgn="base">
              <a:lnSpc>
                <a:spcPct val="150000"/>
              </a:lnSpc>
              <a:spcBef>
                <a:spcPct val="0"/>
              </a:spcBef>
              <a:spcAft>
                <a:spcPct val="0"/>
              </a:spcAft>
              <a:buFont typeface="Arial" pitchFamily="34" charset="0"/>
              <a:buChar char="•"/>
            </a:pPr>
            <a:r>
              <a:rPr lang="en-US" altLang="zh-CN" sz="1200" dirty="0">
                <a:solidFill>
                  <a:schemeClr val="tx1"/>
                </a:solidFill>
                <a:latin typeface="微软雅黑" pitchFamily="34" charset="-122"/>
                <a:ea typeface="微软雅黑" pitchFamily="34" charset="-122"/>
                <a:cs typeface="宋体" pitchFamily="2" charset="-122"/>
              </a:rPr>
              <a:t>  </a:t>
            </a:r>
            <a:r>
              <a:rPr lang="zh-CN" altLang="en-US" sz="1200" dirty="0">
                <a:solidFill>
                  <a:schemeClr val="tx1"/>
                </a:solidFill>
                <a:latin typeface="微软雅黑" pitchFamily="34" charset="-122"/>
                <a:ea typeface="微软雅黑" pitchFamily="34" charset="-122"/>
                <a:cs typeface="宋体" pitchFamily="2" charset="-122"/>
              </a:rPr>
              <a:t>一般慢病管理建议</a:t>
            </a:r>
          </a:p>
        </p:txBody>
      </p:sp>
      <p:sp>
        <p:nvSpPr>
          <p:cNvPr id="1028" name="Text Box 4"/>
          <p:cNvSpPr txBox="1">
            <a:spLocks noChangeArrowheads="1"/>
          </p:cNvSpPr>
          <p:nvPr/>
        </p:nvSpPr>
        <p:spPr bwMode="auto">
          <a:xfrm>
            <a:off x="4718713" y="2487206"/>
            <a:ext cx="3306170" cy="1229826"/>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68580" tIns="34290" rIns="68580" bIns="34290" numCol="1" anchor="t" anchorCtr="0" compatLnSpc="1">
            <a:prstTxWarp prst="textNoShape">
              <a:avLst/>
            </a:prstTxWarp>
          </a:bodyPr>
          <a:lstStyle/>
          <a:p>
            <a:pPr algn="just" defTabSz="685800" fontAlgn="base">
              <a:spcBef>
                <a:spcPct val="0"/>
              </a:spcBef>
              <a:spcAft>
                <a:spcPct val="0"/>
              </a:spcAft>
            </a:pPr>
            <a:r>
              <a:rPr lang="zh-CN" altLang="en-US" sz="1200" dirty="0">
                <a:solidFill>
                  <a:schemeClr val="bg1"/>
                </a:solidFill>
                <a:latin typeface="微软雅黑" pitchFamily="34" charset="-122"/>
                <a:ea typeface="微软雅黑" pitchFamily="34" charset="-122"/>
                <a:cs typeface="宋体" pitchFamily="2" charset="-122"/>
              </a:rPr>
              <a:t>干预组：</a:t>
            </a:r>
            <a:endParaRPr lang="en-US" altLang="zh-CN" sz="1200" dirty="0">
              <a:solidFill>
                <a:schemeClr val="bg1"/>
              </a:solidFill>
              <a:latin typeface="微软雅黑" pitchFamily="34" charset="-122"/>
              <a:ea typeface="微软雅黑" pitchFamily="34" charset="-122"/>
              <a:cs typeface="宋体" pitchFamily="2" charset="-122"/>
            </a:endParaRPr>
          </a:p>
          <a:p>
            <a:pPr algn="just" defTabSz="685800" fontAlgn="base">
              <a:spcBef>
                <a:spcPct val="0"/>
              </a:spcBef>
              <a:spcAft>
                <a:spcPct val="0"/>
              </a:spcAft>
              <a:buFont typeface="Arial" pitchFamily="34" charset="0"/>
              <a:buChar char="•"/>
            </a:pPr>
            <a:r>
              <a:rPr lang="en-US" altLang="zh-CN" sz="1200" dirty="0">
                <a:solidFill>
                  <a:schemeClr val="tx1"/>
                </a:solidFill>
                <a:latin typeface="微软雅黑" pitchFamily="34" charset="-122"/>
                <a:ea typeface="微软雅黑" pitchFamily="34" charset="-122"/>
                <a:cs typeface="宋体" pitchFamily="2" charset="-122"/>
              </a:rPr>
              <a:t>  </a:t>
            </a:r>
            <a:r>
              <a:rPr lang="zh-CN" altLang="en-US" sz="1200" dirty="0">
                <a:solidFill>
                  <a:schemeClr val="tx1"/>
                </a:solidFill>
                <a:latin typeface="微软雅黑" pitchFamily="34" charset="-122"/>
                <a:ea typeface="微软雅黑" pitchFamily="34" charset="-122"/>
                <a:cs typeface="宋体" pitchFamily="2" charset="-122"/>
              </a:rPr>
              <a:t>门诊常规治疗</a:t>
            </a:r>
          </a:p>
          <a:p>
            <a:pPr algn="just" defTabSz="685800" fontAlgn="base">
              <a:spcBef>
                <a:spcPct val="0"/>
              </a:spcBef>
              <a:spcAft>
                <a:spcPct val="0"/>
              </a:spcAft>
              <a:buFont typeface="Arial" pitchFamily="34" charset="0"/>
              <a:buChar char="•"/>
            </a:pPr>
            <a:r>
              <a:rPr lang="zh-CN" altLang="en-US" sz="1200" dirty="0">
                <a:solidFill>
                  <a:schemeClr val="tx1"/>
                </a:solidFill>
                <a:latin typeface="微软雅黑" pitchFamily="34" charset="-122"/>
                <a:ea typeface="微软雅黑" pitchFamily="34" charset="-122"/>
                <a:cs typeface="宋体" pitchFamily="2" charset="-122"/>
              </a:rPr>
              <a:t>  随访指标</a:t>
            </a:r>
          </a:p>
          <a:p>
            <a:pPr algn="just" defTabSz="685800" fontAlgn="base">
              <a:spcBef>
                <a:spcPct val="0"/>
              </a:spcBef>
              <a:spcAft>
                <a:spcPct val="0"/>
              </a:spcAft>
              <a:buFont typeface="Arial" pitchFamily="34" charset="0"/>
              <a:buChar char="•"/>
            </a:pPr>
            <a:r>
              <a:rPr lang="zh-CN" altLang="en-US" sz="1200" dirty="0">
                <a:solidFill>
                  <a:schemeClr val="tx1"/>
                </a:solidFill>
                <a:latin typeface="微软雅黑" pitchFamily="34" charset="-122"/>
                <a:ea typeface="微软雅黑" pitchFamily="34" charset="-122"/>
                <a:cs typeface="宋体" pitchFamily="2" charset="-122"/>
              </a:rPr>
              <a:t>  定期随访，根据指标变化调整治疗方案</a:t>
            </a:r>
          </a:p>
          <a:p>
            <a:pPr algn="just" defTabSz="685800" fontAlgn="base">
              <a:spcBef>
                <a:spcPct val="0"/>
              </a:spcBef>
              <a:spcAft>
                <a:spcPct val="0"/>
              </a:spcAft>
              <a:buFont typeface="Arial" pitchFamily="34" charset="0"/>
              <a:buChar char="•"/>
            </a:pPr>
            <a:r>
              <a:rPr lang="zh-CN" altLang="en-US" sz="1200" dirty="0">
                <a:solidFill>
                  <a:schemeClr val="tx1"/>
                </a:solidFill>
                <a:latin typeface="微软雅黑" pitchFamily="34" charset="-122"/>
                <a:ea typeface="微软雅黑" pitchFamily="34" charset="-122"/>
                <a:cs typeface="宋体" pitchFamily="2" charset="-122"/>
              </a:rPr>
              <a:t>  用药教育、生活方式教育</a:t>
            </a:r>
          </a:p>
          <a:p>
            <a:pPr algn="just" defTabSz="685800" fontAlgn="base">
              <a:spcBef>
                <a:spcPct val="0"/>
              </a:spcBef>
              <a:spcAft>
                <a:spcPct val="0"/>
              </a:spcAft>
              <a:buFont typeface="Arial" pitchFamily="34" charset="0"/>
              <a:buChar char="•"/>
            </a:pPr>
            <a:r>
              <a:rPr lang="zh-CN" altLang="en-US" sz="1200" dirty="0">
                <a:solidFill>
                  <a:schemeClr val="tx1"/>
                </a:solidFill>
                <a:latin typeface="微软雅黑" pitchFamily="34" charset="-122"/>
                <a:ea typeface="微软雅黑" pitchFamily="34" charset="-122"/>
                <a:cs typeface="宋体" pitchFamily="2" charset="-122"/>
              </a:rPr>
              <a:t>  干预报告及健康教育数据的传递</a:t>
            </a:r>
          </a:p>
        </p:txBody>
      </p:sp>
      <p:sp>
        <p:nvSpPr>
          <p:cNvPr id="1029" name="Text Box 5"/>
          <p:cNvSpPr txBox="1">
            <a:spLocks noChangeArrowheads="1"/>
          </p:cNvSpPr>
          <p:nvPr/>
        </p:nvSpPr>
        <p:spPr bwMode="auto">
          <a:xfrm>
            <a:off x="1136430" y="4274741"/>
            <a:ext cx="6837635" cy="894710"/>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68580" tIns="34290" rIns="68580" bIns="34290" numCol="1" anchor="t" anchorCtr="0" compatLnSpc="1">
            <a:prstTxWarp prst="textNoShape">
              <a:avLst/>
            </a:prstTxWarp>
          </a:bodyPr>
          <a:lstStyle/>
          <a:p>
            <a:pPr algn="just" defTabSz="685800" fontAlgn="base">
              <a:lnSpc>
                <a:spcPct val="150000"/>
              </a:lnSpc>
              <a:spcBef>
                <a:spcPct val="0"/>
              </a:spcBef>
              <a:spcAft>
                <a:spcPct val="0"/>
              </a:spcAft>
            </a:pPr>
            <a:r>
              <a:rPr lang="en-US" altLang="zh-CN" sz="1200" dirty="0">
                <a:solidFill>
                  <a:schemeClr val="tx1"/>
                </a:solidFill>
                <a:latin typeface="微软雅黑" pitchFamily="34" charset="-122"/>
                <a:ea typeface="微软雅黑" pitchFamily="34" charset="-122"/>
                <a:cs typeface="宋体" pitchFamily="2" charset="-122"/>
              </a:rPr>
              <a:t>3</a:t>
            </a:r>
            <a:r>
              <a:rPr lang="zh-CN" altLang="en-US" sz="1200" dirty="0">
                <a:solidFill>
                  <a:schemeClr val="tx1"/>
                </a:solidFill>
                <a:latin typeface="微软雅黑" pitchFamily="34" charset="-122"/>
                <a:ea typeface="微软雅黑" pitchFamily="34" charset="-122"/>
                <a:cs typeface="宋体" pitchFamily="2" charset="-122"/>
              </a:rPr>
              <a:t>个月后，由门诊药物咨询药师继续跟踪两组患者，通过信息化监测平台给予干预组患者药学服务，对照组给与一般慢病管理建议。评价患者对药物的了解程度，采集临床指标，评估患者用药依从性，药师慢病管理服务质量调查。</a:t>
            </a:r>
            <a:endParaRPr lang="zh-CN" altLang="en-US" sz="2700" dirty="0">
              <a:solidFill>
                <a:schemeClr val="tx1"/>
              </a:solidFill>
              <a:latin typeface="微软雅黑" pitchFamily="34" charset="-122"/>
              <a:ea typeface="微软雅黑" pitchFamily="34" charset="-122"/>
              <a:cs typeface="宋体" pitchFamily="2" charset="-122"/>
            </a:endParaRPr>
          </a:p>
        </p:txBody>
      </p:sp>
      <p:sp>
        <p:nvSpPr>
          <p:cNvPr id="1030" name="Text Box 6"/>
          <p:cNvSpPr txBox="1">
            <a:spLocks noChangeArrowheads="1"/>
          </p:cNvSpPr>
          <p:nvPr/>
        </p:nvSpPr>
        <p:spPr bwMode="auto">
          <a:xfrm>
            <a:off x="1115616" y="5733256"/>
            <a:ext cx="6813324" cy="648072"/>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68580" tIns="34290" rIns="68580" bIns="34290" numCol="1" anchor="t" anchorCtr="0" compatLnSpc="1">
            <a:prstTxWarp prst="textNoShape">
              <a:avLst/>
            </a:prstTxWarp>
          </a:bodyPr>
          <a:lstStyle/>
          <a:p>
            <a:pPr algn="just" defTabSz="685800" fontAlgn="base">
              <a:lnSpc>
                <a:spcPct val="150000"/>
              </a:lnSpc>
              <a:spcBef>
                <a:spcPct val="0"/>
              </a:spcBef>
              <a:spcAft>
                <a:spcPct val="0"/>
              </a:spcAft>
            </a:pPr>
            <a:r>
              <a:rPr lang="en-US" altLang="zh-CN" sz="1200" dirty="0">
                <a:solidFill>
                  <a:schemeClr val="tx1"/>
                </a:solidFill>
                <a:latin typeface="微软雅黑" pitchFamily="34" charset="-122"/>
                <a:ea typeface="微软雅黑" pitchFamily="34" charset="-122"/>
                <a:cs typeface="宋体" pitchFamily="2" charset="-122"/>
              </a:rPr>
              <a:t>6</a:t>
            </a:r>
            <a:r>
              <a:rPr lang="zh-CN" altLang="en-US" sz="1200" dirty="0">
                <a:solidFill>
                  <a:schemeClr val="tx1"/>
                </a:solidFill>
                <a:latin typeface="微软雅黑" pitchFamily="34" charset="-122"/>
                <a:ea typeface="微软雅黑" pitchFamily="34" charset="-122"/>
                <a:cs typeface="宋体" pitchFamily="2" charset="-122"/>
              </a:rPr>
              <a:t>个月后比较干预组和对照组临床指标的变化情况，并进行卫生经济学评价，评价患者对药物的了解程度，评估患者用药依从性，药师慢病管理服务质量调查。</a:t>
            </a:r>
          </a:p>
          <a:p>
            <a:pPr defTabSz="685800" fontAlgn="base">
              <a:spcBef>
                <a:spcPct val="0"/>
              </a:spcBef>
              <a:spcAft>
                <a:spcPct val="0"/>
              </a:spcAft>
            </a:pPr>
            <a:endParaRPr lang="zh-CN" altLang="en-US" sz="1350" dirty="0">
              <a:solidFill>
                <a:schemeClr val="tx1"/>
              </a:solidFill>
              <a:latin typeface="Arial" pitchFamily="34" charset="0"/>
              <a:ea typeface="宋体" pitchFamily="2" charset="-122"/>
              <a:cs typeface="宋体" pitchFamily="2" charset="-122"/>
            </a:endParaRPr>
          </a:p>
        </p:txBody>
      </p:sp>
      <p:cxnSp>
        <p:nvCxnSpPr>
          <p:cNvPr id="13" name="直接箭头连接符 12"/>
          <p:cNvCxnSpPr>
            <a:endCxn id="1027" idx="0"/>
          </p:cNvCxnSpPr>
          <p:nvPr/>
        </p:nvCxnSpPr>
        <p:spPr>
          <a:xfrm flipH="1">
            <a:off x="2768790" y="1915091"/>
            <a:ext cx="1" cy="57211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直接箭头连接符 22"/>
          <p:cNvCxnSpPr>
            <a:stCxn id="1027" idx="2"/>
          </p:cNvCxnSpPr>
          <p:nvPr/>
        </p:nvCxnSpPr>
        <p:spPr>
          <a:xfrm>
            <a:off x="2768790" y="3717032"/>
            <a:ext cx="0" cy="55770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0" y="0"/>
            <a:ext cx="9144000" cy="836712"/>
          </a:xfrm>
          <a:prstGeom prst="rect">
            <a:avLst/>
          </a:prstGeom>
          <a:solidFill>
            <a:srgbClr val="33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sz="3200" b="1" kern="0" dirty="0">
                <a:solidFill>
                  <a:prstClr val="white"/>
                </a:solidFill>
                <a:latin typeface="微软雅黑" pitchFamily="34" charset="-122"/>
                <a:ea typeface="微软雅黑" pitchFamily="34" charset="-122"/>
                <a:cs typeface="+mn-ea"/>
                <a:sym typeface="+mn-lt"/>
              </a:rPr>
              <a:t>老年高血压患者的药学服务模式探索</a:t>
            </a:r>
            <a:endParaRPr lang="zh-CN" altLang="en-US" sz="2000" b="1" kern="0" dirty="0">
              <a:solidFill>
                <a:prstClr val="white"/>
              </a:solidFill>
              <a:latin typeface="微软雅黑" pitchFamily="34" charset="-122"/>
              <a:ea typeface="微软雅黑" pitchFamily="34" charset="-122"/>
              <a:cs typeface="+mn-ea"/>
              <a:sym typeface="+mn-lt"/>
            </a:endParaRPr>
          </a:p>
        </p:txBody>
      </p:sp>
      <p:cxnSp>
        <p:nvCxnSpPr>
          <p:cNvPr id="26" name="直接箭头连接符 25"/>
          <p:cNvCxnSpPr/>
          <p:nvPr/>
        </p:nvCxnSpPr>
        <p:spPr>
          <a:xfrm flipH="1">
            <a:off x="6372199" y="1916832"/>
            <a:ext cx="1" cy="57211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直接箭头连接符 26"/>
          <p:cNvCxnSpPr/>
          <p:nvPr/>
        </p:nvCxnSpPr>
        <p:spPr>
          <a:xfrm>
            <a:off x="6372200" y="3717032"/>
            <a:ext cx="0" cy="55770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直接箭头连接符 27"/>
          <p:cNvCxnSpPr/>
          <p:nvPr/>
        </p:nvCxnSpPr>
        <p:spPr>
          <a:xfrm>
            <a:off x="4572000" y="5175547"/>
            <a:ext cx="0" cy="55770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6906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4390559" y="4616822"/>
            <a:ext cx="2698100" cy="253841"/>
          </a:xfrm>
          <a:prstGeom prst="rect">
            <a:avLst/>
          </a:prstGeom>
        </p:spPr>
        <p:txBody>
          <a:bodyPr vert="horz" lIns="68562" tIns="34281" rIns="68562" bIns="34281" rtlCol="0" anchor="ctr">
            <a:noAutofit/>
          </a:bodyPr>
          <a:lstStyle/>
          <a:p>
            <a:pPr>
              <a:spcBef>
                <a:spcPct val="20000"/>
              </a:spcBef>
              <a:buFont typeface="Arial" pitchFamily="34" charset="0"/>
              <a:buNone/>
            </a:pPr>
            <a:endParaRPr lang="zh-CN" altLang="en-US" sz="1200" dirty="0">
              <a:solidFill>
                <a:srgbClr val="1F497D"/>
              </a:solidFill>
              <a:ea typeface="微软雅黑" pitchFamily="34" charset="-122"/>
            </a:endParaRPr>
          </a:p>
        </p:txBody>
      </p:sp>
      <p:graphicFrame>
        <p:nvGraphicFramePr>
          <p:cNvPr id="4" name="表格 3"/>
          <p:cNvGraphicFramePr>
            <a:graphicFrameLocks noGrp="1"/>
          </p:cNvGraphicFramePr>
          <p:nvPr>
            <p:extLst>
              <p:ext uri="{D42A27DB-BD31-4B8C-83A1-F6EECF244321}">
                <p14:modId xmlns:p14="http://schemas.microsoft.com/office/powerpoint/2010/main" val="47234195"/>
              </p:ext>
            </p:extLst>
          </p:nvPr>
        </p:nvGraphicFramePr>
        <p:xfrm>
          <a:off x="4499992" y="1447914"/>
          <a:ext cx="4464496" cy="5149437"/>
        </p:xfrm>
        <a:graphic>
          <a:graphicData uri="http://schemas.openxmlformats.org/drawingml/2006/table">
            <a:tbl>
              <a:tblPr/>
              <a:tblGrid>
                <a:gridCol w="1690557"/>
                <a:gridCol w="1113767"/>
                <a:gridCol w="1039899"/>
                <a:gridCol w="620273"/>
              </a:tblGrid>
              <a:tr h="271023">
                <a:tc>
                  <a:txBody>
                    <a:bodyPr/>
                    <a:lstStyle/>
                    <a:p>
                      <a:pPr algn="just">
                        <a:lnSpc>
                          <a:spcPct val="150000"/>
                        </a:lnSpc>
                        <a:spcAft>
                          <a:spcPts val="0"/>
                        </a:spcAft>
                      </a:pPr>
                      <a:r>
                        <a:rPr lang="zh-CN" sz="900" kern="100" dirty="0">
                          <a:solidFill>
                            <a:srgbClr val="000000"/>
                          </a:solidFill>
                          <a:latin typeface="微软雅黑" pitchFamily="34" charset="-122"/>
                          <a:ea typeface="微软雅黑" pitchFamily="34" charset="-122"/>
                          <a:cs typeface="Times New Roman"/>
                        </a:rPr>
                        <a:t>项目</a:t>
                      </a:r>
                    </a:p>
                  </a:txBody>
                  <a:tcPr marL="51435" marR="5143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just">
                        <a:lnSpc>
                          <a:spcPct val="150000"/>
                        </a:lnSpc>
                        <a:spcAft>
                          <a:spcPts val="0"/>
                        </a:spcAft>
                      </a:pPr>
                      <a:r>
                        <a:rPr lang="zh-CN" sz="900" kern="100" dirty="0">
                          <a:solidFill>
                            <a:srgbClr val="000000"/>
                          </a:solidFill>
                          <a:latin typeface="微软雅黑" pitchFamily="34" charset="-122"/>
                          <a:ea typeface="微软雅黑" pitchFamily="34" charset="-122"/>
                          <a:cs typeface="Times New Roman"/>
                        </a:rPr>
                        <a:t>干预组（</a:t>
                      </a:r>
                      <a:r>
                        <a:rPr lang="en-US" sz="900" kern="100" dirty="0">
                          <a:solidFill>
                            <a:srgbClr val="000000"/>
                          </a:solidFill>
                          <a:latin typeface="微软雅黑" pitchFamily="34" charset="-122"/>
                          <a:ea typeface="微软雅黑" pitchFamily="34" charset="-122"/>
                          <a:cs typeface="Times New Roman"/>
                        </a:rPr>
                        <a:t>N=41</a:t>
                      </a:r>
                      <a:r>
                        <a:rPr lang="zh-CN" sz="900" kern="100" dirty="0">
                          <a:solidFill>
                            <a:srgbClr val="000000"/>
                          </a:solidFill>
                          <a:latin typeface="微软雅黑" pitchFamily="34" charset="-122"/>
                          <a:ea typeface="微软雅黑" pitchFamily="34" charset="-122"/>
                          <a:cs typeface="Times New Roman"/>
                        </a:rPr>
                        <a:t>）</a:t>
                      </a:r>
                    </a:p>
                  </a:txBody>
                  <a:tcPr marL="51435" marR="5143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just">
                        <a:lnSpc>
                          <a:spcPct val="150000"/>
                        </a:lnSpc>
                        <a:spcAft>
                          <a:spcPts val="0"/>
                        </a:spcAft>
                      </a:pPr>
                      <a:r>
                        <a:rPr lang="zh-CN" sz="900" kern="100" dirty="0">
                          <a:solidFill>
                            <a:srgbClr val="000000"/>
                          </a:solidFill>
                          <a:latin typeface="微软雅黑" pitchFamily="34" charset="-122"/>
                          <a:ea typeface="微软雅黑" pitchFamily="34" charset="-122"/>
                          <a:cs typeface="Times New Roman"/>
                        </a:rPr>
                        <a:t>对照组（</a:t>
                      </a:r>
                      <a:r>
                        <a:rPr lang="en-US" sz="900" kern="100" dirty="0">
                          <a:solidFill>
                            <a:srgbClr val="000000"/>
                          </a:solidFill>
                          <a:latin typeface="微软雅黑" pitchFamily="34" charset="-122"/>
                          <a:ea typeface="微软雅黑" pitchFamily="34" charset="-122"/>
                          <a:cs typeface="Times New Roman"/>
                        </a:rPr>
                        <a:t>N=39</a:t>
                      </a:r>
                      <a:r>
                        <a:rPr lang="zh-CN" sz="900" kern="100" dirty="0">
                          <a:solidFill>
                            <a:srgbClr val="000000"/>
                          </a:solidFill>
                          <a:latin typeface="微软雅黑" pitchFamily="34" charset="-122"/>
                          <a:ea typeface="微软雅黑" pitchFamily="34" charset="-122"/>
                          <a:cs typeface="Times New Roman"/>
                        </a:rPr>
                        <a:t>）</a:t>
                      </a:r>
                    </a:p>
                  </a:txBody>
                  <a:tcPr marL="51435" marR="5143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just">
                        <a:lnSpc>
                          <a:spcPct val="150000"/>
                        </a:lnSpc>
                        <a:spcAft>
                          <a:spcPts val="0"/>
                        </a:spcAft>
                      </a:pPr>
                      <a:r>
                        <a:rPr lang="en-US" sz="900" kern="100" dirty="0">
                          <a:solidFill>
                            <a:srgbClr val="000000"/>
                          </a:solidFill>
                          <a:latin typeface="微软雅黑" pitchFamily="34" charset="-122"/>
                          <a:ea typeface="微软雅黑" pitchFamily="34" charset="-122"/>
                          <a:cs typeface="Times New Roman"/>
                        </a:rPr>
                        <a:t>P</a:t>
                      </a:r>
                      <a:endParaRPr lang="zh-CN" sz="900" kern="100" dirty="0">
                        <a:solidFill>
                          <a:srgbClr val="000000"/>
                        </a:solidFill>
                        <a:latin typeface="微软雅黑" pitchFamily="34" charset="-122"/>
                        <a:ea typeface="微软雅黑" pitchFamily="34" charset="-122"/>
                        <a:cs typeface="Times New Roman"/>
                      </a:endParaRPr>
                    </a:p>
                  </a:txBody>
                  <a:tcPr marL="51435" marR="5143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r>
              <a:tr h="271023">
                <a:tc>
                  <a:txBody>
                    <a:bodyPr/>
                    <a:lstStyle/>
                    <a:p>
                      <a:pPr algn="just">
                        <a:lnSpc>
                          <a:spcPct val="150000"/>
                        </a:lnSpc>
                        <a:spcAft>
                          <a:spcPts val="0"/>
                        </a:spcAft>
                      </a:pPr>
                      <a:r>
                        <a:rPr lang="zh-CN" sz="900" kern="100" dirty="0">
                          <a:solidFill>
                            <a:srgbClr val="000000"/>
                          </a:solidFill>
                          <a:latin typeface="微软雅黑" pitchFamily="34" charset="-122"/>
                          <a:ea typeface="微软雅黑" pitchFamily="34" charset="-122"/>
                          <a:cs typeface="Times New Roman"/>
                        </a:rPr>
                        <a:t>年龄</a:t>
                      </a:r>
                    </a:p>
                  </a:txBody>
                  <a:tcPr marL="51435" marR="5143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67</a:t>
                      </a:r>
                      <a:r>
                        <a:rPr lang="en-US" sz="900" u="sng" kern="100">
                          <a:solidFill>
                            <a:srgbClr val="000000"/>
                          </a:solidFill>
                          <a:latin typeface="微软雅黑" pitchFamily="34" charset="-122"/>
                          <a:ea typeface="微软雅黑" pitchFamily="34" charset="-122"/>
                          <a:cs typeface="Times New Roman"/>
                        </a:rPr>
                        <a:t>+</a:t>
                      </a:r>
                      <a:r>
                        <a:rPr lang="en-US" sz="900" kern="100">
                          <a:solidFill>
                            <a:srgbClr val="000000"/>
                          </a:solidFill>
                          <a:latin typeface="微软雅黑" pitchFamily="34" charset="-122"/>
                          <a:ea typeface="微软雅黑" pitchFamily="34" charset="-122"/>
                          <a:cs typeface="Times New Roman"/>
                        </a:rPr>
                        <a:t>4.9</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68</a:t>
                      </a:r>
                      <a:r>
                        <a:rPr lang="en-US" sz="900" u="sng" kern="100">
                          <a:solidFill>
                            <a:srgbClr val="000000"/>
                          </a:solidFill>
                          <a:latin typeface="微软雅黑" pitchFamily="34" charset="-122"/>
                          <a:ea typeface="微软雅黑" pitchFamily="34" charset="-122"/>
                          <a:cs typeface="Times New Roman"/>
                        </a:rPr>
                        <a:t>+</a:t>
                      </a:r>
                      <a:r>
                        <a:rPr lang="en-US" sz="900" kern="100">
                          <a:solidFill>
                            <a:srgbClr val="000000"/>
                          </a:solidFill>
                          <a:latin typeface="微软雅黑" pitchFamily="34" charset="-122"/>
                          <a:ea typeface="微软雅黑" pitchFamily="34" charset="-122"/>
                          <a:cs typeface="Times New Roman"/>
                        </a:rPr>
                        <a:t>5.3</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0.507</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w="12700" cap="flat" cmpd="sng" algn="ctr">
                      <a:solidFill>
                        <a:srgbClr val="000000"/>
                      </a:solidFill>
                      <a:prstDash val="solid"/>
                      <a:round/>
                      <a:headEnd type="none" w="med" len="med"/>
                      <a:tailEnd type="none" w="med" len="med"/>
                    </a:lnT>
                    <a:lnB>
                      <a:noFill/>
                    </a:lnB>
                  </a:tcPr>
                </a:tc>
              </a:tr>
              <a:tr h="271023">
                <a:tc>
                  <a:txBody>
                    <a:bodyPr/>
                    <a:lstStyle/>
                    <a:p>
                      <a:pPr algn="just">
                        <a:lnSpc>
                          <a:spcPct val="150000"/>
                        </a:lnSpc>
                        <a:spcAft>
                          <a:spcPts val="0"/>
                        </a:spcAft>
                      </a:pPr>
                      <a:r>
                        <a:rPr lang="zh-CN" sz="900" kern="100">
                          <a:solidFill>
                            <a:srgbClr val="000000"/>
                          </a:solidFill>
                          <a:latin typeface="微软雅黑" pitchFamily="34" charset="-122"/>
                          <a:ea typeface="微软雅黑" pitchFamily="34" charset="-122"/>
                          <a:cs typeface="Times New Roman"/>
                        </a:rPr>
                        <a:t>性别构成</a:t>
                      </a:r>
                      <a:r>
                        <a:rPr lang="en-US" sz="900" kern="100">
                          <a:solidFill>
                            <a:srgbClr val="000000"/>
                          </a:solidFill>
                          <a:latin typeface="微软雅黑" pitchFamily="34" charset="-122"/>
                          <a:ea typeface="微软雅黑" pitchFamily="34" charset="-122"/>
                          <a:cs typeface="Times New Roman"/>
                        </a:rPr>
                        <a:t>(</a:t>
                      </a:r>
                      <a:r>
                        <a:rPr lang="zh-CN" sz="900" kern="100">
                          <a:solidFill>
                            <a:srgbClr val="000000"/>
                          </a:solidFill>
                          <a:latin typeface="微软雅黑" pitchFamily="34" charset="-122"/>
                          <a:ea typeface="微软雅黑" pitchFamily="34" charset="-122"/>
                          <a:cs typeface="Times New Roman"/>
                        </a:rPr>
                        <a:t>男</a:t>
                      </a:r>
                      <a:r>
                        <a:rPr lang="en-US" sz="900" kern="100">
                          <a:solidFill>
                            <a:srgbClr val="000000"/>
                          </a:solidFill>
                          <a:latin typeface="微软雅黑" pitchFamily="34" charset="-122"/>
                          <a:ea typeface="微软雅黑" pitchFamily="34" charset="-122"/>
                          <a:cs typeface="Times New Roman"/>
                        </a:rPr>
                        <a:t>/</a:t>
                      </a:r>
                      <a:r>
                        <a:rPr lang="zh-CN" sz="900" kern="100">
                          <a:solidFill>
                            <a:srgbClr val="000000"/>
                          </a:solidFill>
                          <a:latin typeface="微软雅黑" pitchFamily="34" charset="-122"/>
                          <a:ea typeface="微软雅黑" pitchFamily="34" charset="-122"/>
                          <a:cs typeface="Times New Roman"/>
                        </a:rPr>
                        <a:t>女</a:t>
                      </a:r>
                      <a:r>
                        <a:rPr lang="en-US" sz="900" kern="100">
                          <a:solidFill>
                            <a:srgbClr val="000000"/>
                          </a:solidFill>
                          <a:latin typeface="微软雅黑" pitchFamily="34" charset="-122"/>
                          <a:ea typeface="微软雅黑" pitchFamily="34" charset="-122"/>
                          <a:cs typeface="Times New Roman"/>
                        </a:rPr>
                        <a:t>)</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19/22</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21/18</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0.439</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r>
              <a:tr h="271023">
                <a:tc>
                  <a:txBody>
                    <a:bodyPr/>
                    <a:lstStyle/>
                    <a:p>
                      <a:pPr algn="just">
                        <a:lnSpc>
                          <a:spcPct val="150000"/>
                        </a:lnSpc>
                        <a:spcAft>
                          <a:spcPts val="0"/>
                        </a:spcAft>
                      </a:pPr>
                      <a:r>
                        <a:rPr lang="zh-CN" sz="900" kern="100">
                          <a:solidFill>
                            <a:srgbClr val="000000"/>
                          </a:solidFill>
                          <a:latin typeface="微软雅黑" pitchFamily="34" charset="-122"/>
                          <a:ea typeface="微软雅黑" pitchFamily="34" charset="-122"/>
                          <a:cs typeface="Times New Roman"/>
                        </a:rPr>
                        <a:t>吸烟（</a:t>
                      </a:r>
                      <a:r>
                        <a:rPr lang="en-US" sz="900" kern="100">
                          <a:solidFill>
                            <a:srgbClr val="000000"/>
                          </a:solidFill>
                          <a:latin typeface="微软雅黑" pitchFamily="34" charset="-122"/>
                          <a:ea typeface="微软雅黑" pitchFamily="34" charset="-122"/>
                          <a:cs typeface="Times New Roman"/>
                        </a:rPr>
                        <a:t>n</a:t>
                      </a:r>
                      <a:r>
                        <a:rPr lang="zh-CN" sz="900" kern="100">
                          <a:solidFill>
                            <a:srgbClr val="000000"/>
                          </a:solidFill>
                          <a:latin typeface="微软雅黑" pitchFamily="34" charset="-122"/>
                          <a:ea typeface="微软雅黑" pitchFamily="34" charset="-122"/>
                          <a:cs typeface="Times New Roman"/>
                        </a:rPr>
                        <a:t>）</a:t>
                      </a: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11</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13</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c>
                  <a:txBody>
                    <a:bodyPr/>
                    <a:lstStyle/>
                    <a:p>
                      <a:pPr algn="just">
                        <a:lnSpc>
                          <a:spcPct val="150000"/>
                        </a:lnSpc>
                        <a:spcAft>
                          <a:spcPts val="0"/>
                        </a:spcAft>
                      </a:pPr>
                      <a:r>
                        <a:rPr lang="en-US" sz="900" kern="100" dirty="0">
                          <a:solidFill>
                            <a:srgbClr val="000000"/>
                          </a:solidFill>
                          <a:latin typeface="微软雅黑" pitchFamily="34" charset="-122"/>
                          <a:ea typeface="微软雅黑" pitchFamily="34" charset="-122"/>
                          <a:cs typeface="Times New Roman"/>
                        </a:rPr>
                        <a:t>0.526</a:t>
                      </a:r>
                      <a:endParaRPr lang="zh-CN" sz="900" kern="100" dirty="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r>
              <a:tr h="271023">
                <a:tc>
                  <a:txBody>
                    <a:bodyPr/>
                    <a:lstStyle/>
                    <a:p>
                      <a:pPr algn="just">
                        <a:lnSpc>
                          <a:spcPct val="150000"/>
                        </a:lnSpc>
                        <a:spcAft>
                          <a:spcPts val="0"/>
                        </a:spcAft>
                      </a:pPr>
                      <a:r>
                        <a:rPr lang="zh-CN" sz="900" kern="100">
                          <a:solidFill>
                            <a:srgbClr val="000000"/>
                          </a:solidFill>
                          <a:latin typeface="微软雅黑" pitchFamily="34" charset="-122"/>
                          <a:ea typeface="微软雅黑" pitchFamily="34" charset="-122"/>
                          <a:cs typeface="Times New Roman"/>
                        </a:rPr>
                        <a:t>收缩压（</a:t>
                      </a:r>
                      <a:r>
                        <a:rPr lang="en-US" sz="900" kern="100">
                          <a:solidFill>
                            <a:srgbClr val="000000"/>
                          </a:solidFill>
                          <a:latin typeface="微软雅黑" pitchFamily="34" charset="-122"/>
                          <a:ea typeface="微软雅黑" pitchFamily="34" charset="-122"/>
                          <a:cs typeface="Times New Roman"/>
                        </a:rPr>
                        <a:t>mmHg</a:t>
                      </a:r>
                      <a:r>
                        <a:rPr lang="zh-CN" sz="900" kern="100">
                          <a:solidFill>
                            <a:srgbClr val="000000"/>
                          </a:solidFill>
                          <a:latin typeface="微软雅黑" pitchFamily="34" charset="-122"/>
                          <a:ea typeface="微软雅黑" pitchFamily="34" charset="-122"/>
                          <a:cs typeface="Times New Roman"/>
                        </a:rPr>
                        <a:t>）</a:t>
                      </a: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141.7</a:t>
                      </a:r>
                      <a:r>
                        <a:rPr lang="en-US" sz="900" u="sng" kern="100">
                          <a:solidFill>
                            <a:srgbClr val="000000"/>
                          </a:solidFill>
                          <a:latin typeface="微软雅黑" pitchFamily="34" charset="-122"/>
                          <a:ea typeface="微软雅黑" pitchFamily="34" charset="-122"/>
                          <a:cs typeface="Times New Roman"/>
                        </a:rPr>
                        <a:t>+</a:t>
                      </a:r>
                      <a:r>
                        <a:rPr lang="en-US" sz="900" kern="100">
                          <a:solidFill>
                            <a:srgbClr val="000000"/>
                          </a:solidFill>
                          <a:latin typeface="微软雅黑" pitchFamily="34" charset="-122"/>
                          <a:ea typeface="微软雅黑" pitchFamily="34" charset="-122"/>
                          <a:cs typeface="Times New Roman"/>
                        </a:rPr>
                        <a:t>22.6</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141.5</a:t>
                      </a:r>
                      <a:r>
                        <a:rPr lang="en-US" sz="900" u="sng" kern="100">
                          <a:solidFill>
                            <a:srgbClr val="000000"/>
                          </a:solidFill>
                          <a:latin typeface="微软雅黑" pitchFamily="34" charset="-122"/>
                          <a:ea typeface="微软雅黑" pitchFamily="34" charset="-122"/>
                          <a:cs typeface="Times New Roman"/>
                        </a:rPr>
                        <a:t>+</a:t>
                      </a:r>
                      <a:r>
                        <a:rPr lang="en-US" sz="900" kern="100">
                          <a:solidFill>
                            <a:srgbClr val="000000"/>
                          </a:solidFill>
                          <a:latin typeface="微软雅黑" pitchFamily="34" charset="-122"/>
                          <a:ea typeface="微软雅黑" pitchFamily="34" charset="-122"/>
                          <a:cs typeface="Times New Roman"/>
                        </a:rPr>
                        <a:t>24.0</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0.974</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r>
              <a:tr h="271023">
                <a:tc>
                  <a:txBody>
                    <a:bodyPr/>
                    <a:lstStyle/>
                    <a:p>
                      <a:pPr algn="just">
                        <a:lnSpc>
                          <a:spcPct val="150000"/>
                        </a:lnSpc>
                        <a:spcAft>
                          <a:spcPts val="0"/>
                        </a:spcAft>
                      </a:pPr>
                      <a:r>
                        <a:rPr lang="zh-CN" sz="900" kern="100" dirty="0">
                          <a:solidFill>
                            <a:srgbClr val="000000"/>
                          </a:solidFill>
                          <a:latin typeface="微软雅黑" pitchFamily="34" charset="-122"/>
                          <a:ea typeface="微软雅黑" pitchFamily="34" charset="-122"/>
                          <a:cs typeface="Times New Roman"/>
                        </a:rPr>
                        <a:t>舒张压（</a:t>
                      </a:r>
                      <a:r>
                        <a:rPr lang="en-US" sz="900" kern="100" dirty="0">
                          <a:solidFill>
                            <a:srgbClr val="000000"/>
                          </a:solidFill>
                          <a:latin typeface="微软雅黑" pitchFamily="34" charset="-122"/>
                          <a:ea typeface="微软雅黑" pitchFamily="34" charset="-122"/>
                          <a:cs typeface="Times New Roman"/>
                        </a:rPr>
                        <a:t>mmHg</a:t>
                      </a:r>
                      <a:r>
                        <a:rPr lang="zh-CN" sz="900" kern="100" dirty="0">
                          <a:solidFill>
                            <a:srgbClr val="000000"/>
                          </a:solidFill>
                          <a:latin typeface="微软雅黑" pitchFamily="34" charset="-122"/>
                          <a:ea typeface="微软雅黑" pitchFamily="34" charset="-122"/>
                          <a:cs typeface="Times New Roman"/>
                        </a:rPr>
                        <a:t>）</a:t>
                      </a: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77.6</a:t>
                      </a:r>
                      <a:r>
                        <a:rPr lang="en-US" sz="900" u="sng" kern="100">
                          <a:solidFill>
                            <a:srgbClr val="000000"/>
                          </a:solidFill>
                          <a:latin typeface="微软雅黑" pitchFamily="34" charset="-122"/>
                          <a:ea typeface="微软雅黑" pitchFamily="34" charset="-122"/>
                          <a:cs typeface="Times New Roman"/>
                        </a:rPr>
                        <a:t>+</a:t>
                      </a:r>
                      <a:r>
                        <a:rPr lang="en-US" sz="900" kern="100">
                          <a:solidFill>
                            <a:srgbClr val="000000"/>
                          </a:solidFill>
                          <a:latin typeface="微软雅黑" pitchFamily="34" charset="-122"/>
                          <a:ea typeface="微软雅黑" pitchFamily="34" charset="-122"/>
                          <a:cs typeface="Times New Roman"/>
                        </a:rPr>
                        <a:t>9.4</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79.6</a:t>
                      </a:r>
                      <a:r>
                        <a:rPr lang="en-US" sz="900" u="sng" kern="100">
                          <a:solidFill>
                            <a:srgbClr val="000000"/>
                          </a:solidFill>
                          <a:latin typeface="微软雅黑" pitchFamily="34" charset="-122"/>
                          <a:ea typeface="微软雅黑" pitchFamily="34" charset="-122"/>
                          <a:cs typeface="Times New Roman"/>
                        </a:rPr>
                        <a:t>+</a:t>
                      </a:r>
                      <a:r>
                        <a:rPr lang="en-US" sz="900" kern="100">
                          <a:solidFill>
                            <a:srgbClr val="000000"/>
                          </a:solidFill>
                          <a:latin typeface="微软雅黑" pitchFamily="34" charset="-122"/>
                          <a:ea typeface="微软雅黑" pitchFamily="34" charset="-122"/>
                          <a:cs typeface="Times New Roman"/>
                        </a:rPr>
                        <a:t>13.0</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0.424</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r>
              <a:tr h="271023">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BMI(kg/m</a:t>
                      </a:r>
                      <a:r>
                        <a:rPr lang="en-US" sz="900" kern="100" baseline="30000">
                          <a:solidFill>
                            <a:srgbClr val="000000"/>
                          </a:solidFill>
                          <a:latin typeface="微软雅黑" pitchFamily="34" charset="-122"/>
                          <a:ea typeface="微软雅黑" pitchFamily="34" charset="-122"/>
                          <a:cs typeface="Times New Roman"/>
                        </a:rPr>
                        <a:t>2</a:t>
                      </a:r>
                      <a:r>
                        <a:rPr lang="en-US" sz="900" kern="100">
                          <a:solidFill>
                            <a:srgbClr val="000000"/>
                          </a:solidFill>
                          <a:latin typeface="微软雅黑" pitchFamily="34" charset="-122"/>
                          <a:ea typeface="微软雅黑" pitchFamily="34" charset="-122"/>
                          <a:cs typeface="Times New Roman"/>
                        </a:rPr>
                        <a:t>)</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25.1</a:t>
                      </a:r>
                      <a:r>
                        <a:rPr lang="en-US" sz="900" u="sng" kern="100">
                          <a:solidFill>
                            <a:srgbClr val="000000"/>
                          </a:solidFill>
                          <a:latin typeface="微软雅黑" pitchFamily="34" charset="-122"/>
                          <a:ea typeface="微软雅黑" pitchFamily="34" charset="-122"/>
                          <a:cs typeface="Times New Roman"/>
                        </a:rPr>
                        <a:t>+</a:t>
                      </a:r>
                      <a:r>
                        <a:rPr lang="en-US" sz="900" kern="100">
                          <a:solidFill>
                            <a:srgbClr val="000000"/>
                          </a:solidFill>
                          <a:latin typeface="微软雅黑" pitchFamily="34" charset="-122"/>
                          <a:ea typeface="微软雅黑" pitchFamily="34" charset="-122"/>
                          <a:cs typeface="Times New Roman"/>
                        </a:rPr>
                        <a:t>3.1</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26.2</a:t>
                      </a:r>
                      <a:r>
                        <a:rPr lang="en-US" sz="900" u="sng" kern="100">
                          <a:solidFill>
                            <a:srgbClr val="000000"/>
                          </a:solidFill>
                          <a:latin typeface="微软雅黑" pitchFamily="34" charset="-122"/>
                          <a:ea typeface="微软雅黑" pitchFamily="34" charset="-122"/>
                          <a:cs typeface="Times New Roman"/>
                        </a:rPr>
                        <a:t>+</a:t>
                      </a:r>
                      <a:r>
                        <a:rPr lang="en-US" sz="900" kern="100">
                          <a:solidFill>
                            <a:srgbClr val="000000"/>
                          </a:solidFill>
                          <a:latin typeface="微软雅黑" pitchFamily="34" charset="-122"/>
                          <a:ea typeface="微软雅黑" pitchFamily="34" charset="-122"/>
                          <a:cs typeface="Times New Roman"/>
                        </a:rPr>
                        <a:t>2.5</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0.091</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r>
              <a:tr h="271023">
                <a:tc>
                  <a:txBody>
                    <a:bodyPr/>
                    <a:lstStyle/>
                    <a:p>
                      <a:pPr algn="just">
                        <a:lnSpc>
                          <a:spcPct val="150000"/>
                        </a:lnSpc>
                        <a:spcAft>
                          <a:spcPts val="0"/>
                        </a:spcAft>
                      </a:pPr>
                      <a:r>
                        <a:rPr lang="zh-CN" sz="900" kern="100">
                          <a:solidFill>
                            <a:srgbClr val="000000"/>
                          </a:solidFill>
                          <a:latin typeface="微软雅黑" pitchFamily="34" charset="-122"/>
                          <a:ea typeface="微软雅黑" pitchFamily="34" charset="-122"/>
                          <a:cs typeface="Times New Roman"/>
                        </a:rPr>
                        <a:t>糖化血红蛋白</a:t>
                      </a: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6.4</a:t>
                      </a:r>
                      <a:r>
                        <a:rPr lang="en-US" sz="900" u="sng" kern="100">
                          <a:solidFill>
                            <a:srgbClr val="000000"/>
                          </a:solidFill>
                          <a:latin typeface="微软雅黑" pitchFamily="34" charset="-122"/>
                          <a:ea typeface="微软雅黑" pitchFamily="34" charset="-122"/>
                          <a:cs typeface="Times New Roman"/>
                        </a:rPr>
                        <a:t>+</a:t>
                      </a:r>
                      <a:r>
                        <a:rPr lang="en-US" sz="900" kern="100">
                          <a:solidFill>
                            <a:srgbClr val="000000"/>
                          </a:solidFill>
                          <a:latin typeface="微软雅黑" pitchFamily="34" charset="-122"/>
                          <a:ea typeface="微软雅黑" pitchFamily="34" charset="-122"/>
                          <a:cs typeface="Times New Roman"/>
                        </a:rPr>
                        <a:t>1.1</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8.0</a:t>
                      </a:r>
                      <a:r>
                        <a:rPr lang="en-US" sz="900" u="sng" kern="100">
                          <a:solidFill>
                            <a:srgbClr val="000000"/>
                          </a:solidFill>
                          <a:latin typeface="微软雅黑" pitchFamily="34" charset="-122"/>
                          <a:ea typeface="微软雅黑" pitchFamily="34" charset="-122"/>
                          <a:cs typeface="Times New Roman"/>
                        </a:rPr>
                        <a:t>+</a:t>
                      </a:r>
                      <a:r>
                        <a:rPr lang="en-US" sz="900" kern="100">
                          <a:solidFill>
                            <a:srgbClr val="000000"/>
                          </a:solidFill>
                          <a:latin typeface="微软雅黑" pitchFamily="34" charset="-122"/>
                          <a:ea typeface="微软雅黑" pitchFamily="34" charset="-122"/>
                          <a:cs typeface="Times New Roman"/>
                        </a:rPr>
                        <a:t>1.4</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0.333</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r>
              <a:tr h="271023">
                <a:tc>
                  <a:txBody>
                    <a:bodyPr/>
                    <a:lstStyle/>
                    <a:p>
                      <a:pPr algn="just">
                        <a:lnSpc>
                          <a:spcPct val="150000"/>
                        </a:lnSpc>
                        <a:spcAft>
                          <a:spcPts val="0"/>
                        </a:spcAft>
                      </a:pPr>
                      <a:r>
                        <a:rPr lang="zh-CN" sz="900" kern="100">
                          <a:solidFill>
                            <a:srgbClr val="000000"/>
                          </a:solidFill>
                          <a:latin typeface="微软雅黑" pitchFamily="34" charset="-122"/>
                          <a:ea typeface="微软雅黑" pitchFamily="34" charset="-122"/>
                          <a:cs typeface="Times New Roman"/>
                        </a:rPr>
                        <a:t>甘油三酯（</a:t>
                      </a:r>
                      <a:r>
                        <a:rPr lang="en-US" sz="900" kern="100">
                          <a:solidFill>
                            <a:srgbClr val="000000"/>
                          </a:solidFill>
                          <a:latin typeface="微软雅黑" pitchFamily="34" charset="-122"/>
                          <a:ea typeface="微软雅黑" pitchFamily="34" charset="-122"/>
                          <a:cs typeface="Times New Roman"/>
                        </a:rPr>
                        <a:t>mmol/L</a:t>
                      </a:r>
                      <a:r>
                        <a:rPr lang="zh-CN" sz="900" kern="100">
                          <a:solidFill>
                            <a:srgbClr val="000000"/>
                          </a:solidFill>
                          <a:latin typeface="微软雅黑" pitchFamily="34" charset="-122"/>
                          <a:ea typeface="微软雅黑" pitchFamily="34" charset="-122"/>
                          <a:cs typeface="Times New Roman"/>
                        </a:rPr>
                        <a:t>）</a:t>
                      </a: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1.52</a:t>
                      </a:r>
                      <a:r>
                        <a:rPr lang="en-US" sz="900" u="sng" kern="100">
                          <a:solidFill>
                            <a:srgbClr val="000000"/>
                          </a:solidFill>
                          <a:latin typeface="微软雅黑" pitchFamily="34" charset="-122"/>
                          <a:ea typeface="微软雅黑" pitchFamily="34" charset="-122"/>
                          <a:cs typeface="Times New Roman"/>
                        </a:rPr>
                        <a:t>+</a:t>
                      </a:r>
                      <a:r>
                        <a:rPr lang="en-US" sz="900" kern="100">
                          <a:solidFill>
                            <a:srgbClr val="000000"/>
                          </a:solidFill>
                          <a:latin typeface="微软雅黑" pitchFamily="34" charset="-122"/>
                          <a:ea typeface="微软雅黑" pitchFamily="34" charset="-122"/>
                          <a:cs typeface="Times New Roman"/>
                        </a:rPr>
                        <a:t>0.77</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1.59</a:t>
                      </a:r>
                      <a:r>
                        <a:rPr lang="en-US" sz="900" u="sng" kern="100">
                          <a:solidFill>
                            <a:srgbClr val="000000"/>
                          </a:solidFill>
                          <a:latin typeface="微软雅黑" pitchFamily="34" charset="-122"/>
                          <a:ea typeface="微软雅黑" pitchFamily="34" charset="-122"/>
                          <a:cs typeface="Times New Roman"/>
                        </a:rPr>
                        <a:t>+</a:t>
                      </a:r>
                      <a:r>
                        <a:rPr lang="en-US" sz="900" kern="100">
                          <a:solidFill>
                            <a:srgbClr val="000000"/>
                          </a:solidFill>
                          <a:latin typeface="微软雅黑" pitchFamily="34" charset="-122"/>
                          <a:ea typeface="微软雅黑" pitchFamily="34" charset="-122"/>
                          <a:cs typeface="Times New Roman"/>
                        </a:rPr>
                        <a:t>0.60</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0.659</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r>
              <a:tr h="271023">
                <a:tc>
                  <a:txBody>
                    <a:bodyPr/>
                    <a:lstStyle/>
                    <a:p>
                      <a:pPr algn="just">
                        <a:lnSpc>
                          <a:spcPct val="150000"/>
                        </a:lnSpc>
                        <a:spcAft>
                          <a:spcPts val="0"/>
                        </a:spcAft>
                      </a:pPr>
                      <a:r>
                        <a:rPr lang="zh-CN" sz="900" kern="100">
                          <a:solidFill>
                            <a:srgbClr val="000000"/>
                          </a:solidFill>
                          <a:latin typeface="微软雅黑" pitchFamily="34" charset="-122"/>
                          <a:ea typeface="微软雅黑" pitchFamily="34" charset="-122"/>
                          <a:cs typeface="Times New Roman"/>
                        </a:rPr>
                        <a:t>总胆固醇（</a:t>
                      </a:r>
                      <a:r>
                        <a:rPr lang="en-US" sz="900" kern="100">
                          <a:solidFill>
                            <a:srgbClr val="000000"/>
                          </a:solidFill>
                          <a:latin typeface="微软雅黑" pitchFamily="34" charset="-122"/>
                          <a:ea typeface="微软雅黑" pitchFamily="34" charset="-122"/>
                          <a:cs typeface="Times New Roman"/>
                        </a:rPr>
                        <a:t>mmol/L</a:t>
                      </a:r>
                      <a:r>
                        <a:rPr lang="zh-CN" sz="900" kern="100">
                          <a:solidFill>
                            <a:srgbClr val="000000"/>
                          </a:solidFill>
                          <a:latin typeface="微软雅黑" pitchFamily="34" charset="-122"/>
                          <a:ea typeface="微软雅黑" pitchFamily="34" charset="-122"/>
                          <a:cs typeface="Times New Roman"/>
                        </a:rPr>
                        <a:t>）</a:t>
                      </a: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4.35</a:t>
                      </a:r>
                      <a:r>
                        <a:rPr lang="en-US" sz="900" u="sng" kern="100">
                          <a:solidFill>
                            <a:srgbClr val="000000"/>
                          </a:solidFill>
                          <a:latin typeface="微软雅黑" pitchFamily="34" charset="-122"/>
                          <a:ea typeface="微软雅黑" pitchFamily="34" charset="-122"/>
                          <a:cs typeface="Times New Roman"/>
                        </a:rPr>
                        <a:t>+</a:t>
                      </a:r>
                      <a:r>
                        <a:rPr lang="en-US" sz="900" kern="100">
                          <a:solidFill>
                            <a:srgbClr val="000000"/>
                          </a:solidFill>
                          <a:latin typeface="微软雅黑" pitchFamily="34" charset="-122"/>
                          <a:ea typeface="微软雅黑" pitchFamily="34" charset="-122"/>
                          <a:cs typeface="Times New Roman"/>
                        </a:rPr>
                        <a:t>0.96</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4.23</a:t>
                      </a:r>
                      <a:r>
                        <a:rPr lang="en-US" sz="900" u="sng" kern="100">
                          <a:solidFill>
                            <a:srgbClr val="000000"/>
                          </a:solidFill>
                          <a:latin typeface="微软雅黑" pitchFamily="34" charset="-122"/>
                          <a:ea typeface="微软雅黑" pitchFamily="34" charset="-122"/>
                          <a:cs typeface="Times New Roman"/>
                        </a:rPr>
                        <a:t>+</a:t>
                      </a:r>
                      <a:r>
                        <a:rPr lang="en-US" sz="900" kern="100">
                          <a:solidFill>
                            <a:srgbClr val="000000"/>
                          </a:solidFill>
                          <a:latin typeface="微软雅黑" pitchFamily="34" charset="-122"/>
                          <a:ea typeface="微软雅黑" pitchFamily="34" charset="-122"/>
                          <a:cs typeface="Times New Roman"/>
                        </a:rPr>
                        <a:t>0.98</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0.588</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r>
              <a:tr h="271023">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LDL-C</a:t>
                      </a:r>
                      <a:r>
                        <a:rPr lang="zh-CN" sz="900" kern="100">
                          <a:solidFill>
                            <a:srgbClr val="000000"/>
                          </a:solidFill>
                          <a:latin typeface="微软雅黑" pitchFamily="34" charset="-122"/>
                          <a:ea typeface="微软雅黑" pitchFamily="34" charset="-122"/>
                          <a:cs typeface="Times New Roman"/>
                        </a:rPr>
                        <a:t>（</a:t>
                      </a:r>
                      <a:r>
                        <a:rPr lang="en-US" sz="900" kern="100">
                          <a:solidFill>
                            <a:srgbClr val="000000"/>
                          </a:solidFill>
                          <a:latin typeface="微软雅黑" pitchFamily="34" charset="-122"/>
                          <a:ea typeface="微软雅黑" pitchFamily="34" charset="-122"/>
                          <a:cs typeface="Times New Roman"/>
                        </a:rPr>
                        <a:t>mmol/L</a:t>
                      </a:r>
                      <a:r>
                        <a:rPr lang="zh-CN" sz="900" kern="100">
                          <a:solidFill>
                            <a:srgbClr val="000000"/>
                          </a:solidFill>
                          <a:latin typeface="微软雅黑" pitchFamily="34" charset="-122"/>
                          <a:ea typeface="微软雅黑" pitchFamily="34" charset="-122"/>
                          <a:cs typeface="Times New Roman"/>
                        </a:rPr>
                        <a:t>）</a:t>
                      </a: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2.58</a:t>
                      </a:r>
                      <a:r>
                        <a:rPr lang="en-US" sz="900" u="sng" kern="100">
                          <a:solidFill>
                            <a:srgbClr val="000000"/>
                          </a:solidFill>
                          <a:latin typeface="微软雅黑" pitchFamily="34" charset="-122"/>
                          <a:ea typeface="微软雅黑" pitchFamily="34" charset="-122"/>
                          <a:cs typeface="Times New Roman"/>
                        </a:rPr>
                        <a:t>+</a:t>
                      </a:r>
                      <a:r>
                        <a:rPr lang="en-US" sz="900" kern="100">
                          <a:solidFill>
                            <a:srgbClr val="000000"/>
                          </a:solidFill>
                          <a:latin typeface="微软雅黑" pitchFamily="34" charset="-122"/>
                          <a:ea typeface="微软雅黑" pitchFamily="34" charset="-122"/>
                          <a:cs typeface="Times New Roman"/>
                        </a:rPr>
                        <a:t>0.86</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2.53</a:t>
                      </a:r>
                      <a:r>
                        <a:rPr lang="en-US" sz="900" u="sng" kern="100">
                          <a:solidFill>
                            <a:srgbClr val="000000"/>
                          </a:solidFill>
                          <a:latin typeface="微软雅黑" pitchFamily="34" charset="-122"/>
                          <a:ea typeface="微软雅黑" pitchFamily="34" charset="-122"/>
                          <a:cs typeface="Times New Roman"/>
                        </a:rPr>
                        <a:t>+</a:t>
                      </a:r>
                      <a:r>
                        <a:rPr lang="en-US" sz="900" kern="100">
                          <a:solidFill>
                            <a:srgbClr val="000000"/>
                          </a:solidFill>
                          <a:latin typeface="微软雅黑" pitchFamily="34" charset="-122"/>
                          <a:ea typeface="微软雅黑" pitchFamily="34" charset="-122"/>
                          <a:cs typeface="Times New Roman"/>
                        </a:rPr>
                        <a:t>0.78</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0.808</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r>
              <a:tr h="271023">
                <a:tc>
                  <a:txBody>
                    <a:bodyPr/>
                    <a:lstStyle/>
                    <a:p>
                      <a:pPr algn="just">
                        <a:lnSpc>
                          <a:spcPct val="150000"/>
                        </a:lnSpc>
                        <a:spcAft>
                          <a:spcPts val="0"/>
                        </a:spcAft>
                      </a:pPr>
                      <a:r>
                        <a:rPr lang="en-US" sz="900" kern="100" dirty="0">
                          <a:solidFill>
                            <a:srgbClr val="000000"/>
                          </a:solidFill>
                          <a:latin typeface="微软雅黑" pitchFamily="34" charset="-122"/>
                          <a:ea typeface="微软雅黑" pitchFamily="34" charset="-122"/>
                          <a:cs typeface="Times New Roman"/>
                        </a:rPr>
                        <a:t>HDL-C</a:t>
                      </a:r>
                      <a:r>
                        <a:rPr lang="zh-CN" sz="900" kern="100" dirty="0">
                          <a:solidFill>
                            <a:srgbClr val="000000"/>
                          </a:solidFill>
                          <a:latin typeface="微软雅黑" pitchFamily="34" charset="-122"/>
                          <a:ea typeface="微软雅黑" pitchFamily="34" charset="-122"/>
                          <a:cs typeface="Times New Roman"/>
                        </a:rPr>
                        <a:t>（</a:t>
                      </a:r>
                      <a:r>
                        <a:rPr lang="en-US" sz="900" kern="100" dirty="0" err="1">
                          <a:solidFill>
                            <a:srgbClr val="000000"/>
                          </a:solidFill>
                          <a:latin typeface="微软雅黑" pitchFamily="34" charset="-122"/>
                          <a:ea typeface="微软雅黑" pitchFamily="34" charset="-122"/>
                          <a:cs typeface="Times New Roman"/>
                        </a:rPr>
                        <a:t>mmol</a:t>
                      </a:r>
                      <a:r>
                        <a:rPr lang="en-US" sz="900" kern="100" dirty="0">
                          <a:solidFill>
                            <a:srgbClr val="000000"/>
                          </a:solidFill>
                          <a:latin typeface="微软雅黑" pitchFamily="34" charset="-122"/>
                          <a:ea typeface="微软雅黑" pitchFamily="34" charset="-122"/>
                          <a:cs typeface="Times New Roman"/>
                        </a:rPr>
                        <a:t>/L</a:t>
                      </a:r>
                      <a:r>
                        <a:rPr lang="zh-CN" sz="900" kern="100" dirty="0">
                          <a:solidFill>
                            <a:srgbClr val="000000"/>
                          </a:solidFill>
                          <a:latin typeface="微软雅黑" pitchFamily="34" charset="-122"/>
                          <a:ea typeface="微软雅黑" pitchFamily="34" charset="-122"/>
                          <a:cs typeface="Times New Roman"/>
                        </a:rPr>
                        <a:t>）</a:t>
                      </a: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1.19</a:t>
                      </a:r>
                      <a:r>
                        <a:rPr lang="en-US" sz="900" u="sng" kern="100">
                          <a:solidFill>
                            <a:srgbClr val="000000"/>
                          </a:solidFill>
                          <a:latin typeface="微软雅黑" pitchFamily="34" charset="-122"/>
                          <a:ea typeface="微软雅黑" pitchFamily="34" charset="-122"/>
                          <a:cs typeface="Times New Roman"/>
                        </a:rPr>
                        <a:t>+</a:t>
                      </a:r>
                      <a:r>
                        <a:rPr lang="en-US" sz="900" kern="100">
                          <a:solidFill>
                            <a:srgbClr val="000000"/>
                          </a:solidFill>
                          <a:latin typeface="微软雅黑" pitchFamily="34" charset="-122"/>
                          <a:ea typeface="微软雅黑" pitchFamily="34" charset="-122"/>
                          <a:cs typeface="Times New Roman"/>
                        </a:rPr>
                        <a:t>0.36</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1.13</a:t>
                      </a:r>
                      <a:r>
                        <a:rPr lang="en-US" sz="900" u="sng" kern="100">
                          <a:solidFill>
                            <a:srgbClr val="000000"/>
                          </a:solidFill>
                          <a:latin typeface="微软雅黑" pitchFamily="34" charset="-122"/>
                          <a:ea typeface="微软雅黑" pitchFamily="34" charset="-122"/>
                          <a:cs typeface="Times New Roman"/>
                        </a:rPr>
                        <a:t>+</a:t>
                      </a:r>
                      <a:r>
                        <a:rPr lang="en-US" sz="900" kern="100">
                          <a:solidFill>
                            <a:srgbClr val="000000"/>
                          </a:solidFill>
                          <a:latin typeface="微软雅黑" pitchFamily="34" charset="-122"/>
                          <a:ea typeface="微软雅黑" pitchFamily="34" charset="-122"/>
                          <a:cs typeface="Times New Roman"/>
                        </a:rPr>
                        <a:t>0.38</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0.452</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r>
              <a:tr h="271023">
                <a:tc>
                  <a:txBody>
                    <a:bodyPr/>
                    <a:lstStyle/>
                    <a:p>
                      <a:pPr algn="just">
                        <a:lnSpc>
                          <a:spcPct val="150000"/>
                        </a:lnSpc>
                        <a:spcAft>
                          <a:spcPts val="0"/>
                        </a:spcAft>
                      </a:pPr>
                      <a:r>
                        <a:rPr lang="zh-CN" sz="900" kern="100" dirty="0">
                          <a:solidFill>
                            <a:srgbClr val="000000"/>
                          </a:solidFill>
                          <a:latin typeface="微软雅黑" pitchFamily="34" charset="-122"/>
                          <a:ea typeface="微软雅黑" pitchFamily="34" charset="-122"/>
                          <a:cs typeface="Times New Roman"/>
                        </a:rPr>
                        <a:t>冠心病史（</a:t>
                      </a:r>
                      <a:r>
                        <a:rPr lang="en-US" sz="900" kern="100" dirty="0">
                          <a:solidFill>
                            <a:srgbClr val="000000"/>
                          </a:solidFill>
                          <a:latin typeface="微软雅黑" pitchFamily="34" charset="-122"/>
                          <a:ea typeface="微软雅黑" pitchFamily="34" charset="-122"/>
                          <a:cs typeface="Times New Roman"/>
                        </a:rPr>
                        <a:t>n</a:t>
                      </a:r>
                      <a:r>
                        <a:rPr lang="zh-CN" sz="900" kern="100" dirty="0">
                          <a:solidFill>
                            <a:srgbClr val="000000"/>
                          </a:solidFill>
                          <a:latin typeface="微软雅黑" pitchFamily="34" charset="-122"/>
                          <a:ea typeface="微软雅黑" pitchFamily="34" charset="-122"/>
                          <a:cs typeface="Times New Roman"/>
                        </a:rPr>
                        <a:t>）</a:t>
                      </a: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22</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26</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0.235</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r>
              <a:tr h="271023">
                <a:tc>
                  <a:txBody>
                    <a:bodyPr/>
                    <a:lstStyle/>
                    <a:p>
                      <a:pPr algn="just">
                        <a:lnSpc>
                          <a:spcPct val="150000"/>
                        </a:lnSpc>
                        <a:spcAft>
                          <a:spcPts val="0"/>
                        </a:spcAft>
                      </a:pPr>
                      <a:r>
                        <a:rPr lang="zh-CN" sz="900" kern="100">
                          <a:solidFill>
                            <a:srgbClr val="000000"/>
                          </a:solidFill>
                          <a:latin typeface="微软雅黑" pitchFamily="34" charset="-122"/>
                          <a:ea typeface="微软雅黑" pitchFamily="34" charset="-122"/>
                          <a:cs typeface="Times New Roman"/>
                        </a:rPr>
                        <a:t>高血脂（</a:t>
                      </a:r>
                      <a:r>
                        <a:rPr lang="en-US" sz="900" kern="100">
                          <a:solidFill>
                            <a:srgbClr val="000000"/>
                          </a:solidFill>
                          <a:latin typeface="微软雅黑" pitchFamily="34" charset="-122"/>
                          <a:ea typeface="微软雅黑" pitchFamily="34" charset="-122"/>
                          <a:cs typeface="Times New Roman"/>
                        </a:rPr>
                        <a:t>n</a:t>
                      </a:r>
                      <a:r>
                        <a:rPr lang="zh-CN" sz="900" kern="100">
                          <a:solidFill>
                            <a:srgbClr val="000000"/>
                          </a:solidFill>
                          <a:latin typeface="微软雅黑" pitchFamily="34" charset="-122"/>
                          <a:ea typeface="微软雅黑" pitchFamily="34" charset="-122"/>
                          <a:cs typeface="Times New Roman"/>
                        </a:rPr>
                        <a:t>）</a:t>
                      </a: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27</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32</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0.100</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r>
              <a:tr h="271023">
                <a:tc>
                  <a:txBody>
                    <a:bodyPr/>
                    <a:lstStyle/>
                    <a:p>
                      <a:pPr algn="just">
                        <a:lnSpc>
                          <a:spcPct val="150000"/>
                        </a:lnSpc>
                        <a:spcAft>
                          <a:spcPts val="0"/>
                        </a:spcAft>
                      </a:pPr>
                      <a:r>
                        <a:rPr lang="zh-CN" sz="900" kern="100">
                          <a:solidFill>
                            <a:srgbClr val="000000"/>
                          </a:solidFill>
                          <a:latin typeface="微软雅黑" pitchFamily="34" charset="-122"/>
                          <a:ea typeface="微软雅黑" pitchFamily="34" charset="-122"/>
                          <a:cs typeface="Times New Roman"/>
                        </a:rPr>
                        <a:t>心律失常（</a:t>
                      </a:r>
                      <a:r>
                        <a:rPr lang="en-US" sz="900" kern="100">
                          <a:solidFill>
                            <a:srgbClr val="000000"/>
                          </a:solidFill>
                          <a:latin typeface="微软雅黑" pitchFamily="34" charset="-122"/>
                          <a:ea typeface="微软雅黑" pitchFamily="34" charset="-122"/>
                          <a:cs typeface="Times New Roman"/>
                        </a:rPr>
                        <a:t>n</a:t>
                      </a:r>
                      <a:r>
                        <a:rPr lang="zh-CN" sz="900" kern="100">
                          <a:solidFill>
                            <a:srgbClr val="000000"/>
                          </a:solidFill>
                          <a:latin typeface="微软雅黑" pitchFamily="34" charset="-122"/>
                          <a:ea typeface="微软雅黑" pitchFamily="34" charset="-122"/>
                          <a:cs typeface="Times New Roman"/>
                        </a:rPr>
                        <a:t>）</a:t>
                      </a: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7</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10</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0.349</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r>
              <a:tr h="271023">
                <a:tc>
                  <a:txBody>
                    <a:bodyPr/>
                    <a:lstStyle/>
                    <a:p>
                      <a:pPr algn="just">
                        <a:lnSpc>
                          <a:spcPct val="150000"/>
                        </a:lnSpc>
                        <a:spcAft>
                          <a:spcPts val="0"/>
                        </a:spcAft>
                      </a:pPr>
                      <a:r>
                        <a:rPr lang="zh-CN" sz="900" kern="100" dirty="0">
                          <a:solidFill>
                            <a:srgbClr val="000000"/>
                          </a:solidFill>
                          <a:latin typeface="微软雅黑" pitchFamily="34" charset="-122"/>
                          <a:ea typeface="微软雅黑" pitchFamily="34" charset="-122"/>
                          <a:cs typeface="Times New Roman"/>
                        </a:rPr>
                        <a:t>心功能不全（</a:t>
                      </a:r>
                      <a:r>
                        <a:rPr lang="en-US" sz="900" kern="100" dirty="0">
                          <a:solidFill>
                            <a:srgbClr val="000000"/>
                          </a:solidFill>
                          <a:latin typeface="微软雅黑" pitchFamily="34" charset="-122"/>
                          <a:ea typeface="微软雅黑" pitchFamily="34" charset="-122"/>
                          <a:cs typeface="Times New Roman"/>
                        </a:rPr>
                        <a:t>n</a:t>
                      </a:r>
                      <a:r>
                        <a:rPr lang="zh-CN" sz="900" kern="100" dirty="0">
                          <a:solidFill>
                            <a:srgbClr val="000000"/>
                          </a:solidFill>
                          <a:latin typeface="微软雅黑" pitchFamily="34" charset="-122"/>
                          <a:ea typeface="微软雅黑" pitchFamily="34" charset="-122"/>
                          <a:cs typeface="Times New Roman"/>
                        </a:rPr>
                        <a:t>）</a:t>
                      </a: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20</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22</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0.495</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r>
              <a:tr h="271023">
                <a:tc>
                  <a:txBody>
                    <a:bodyPr/>
                    <a:lstStyle/>
                    <a:p>
                      <a:pPr algn="just">
                        <a:lnSpc>
                          <a:spcPct val="150000"/>
                        </a:lnSpc>
                        <a:spcAft>
                          <a:spcPts val="0"/>
                        </a:spcAft>
                      </a:pPr>
                      <a:r>
                        <a:rPr lang="zh-CN" sz="900" kern="100">
                          <a:solidFill>
                            <a:srgbClr val="000000"/>
                          </a:solidFill>
                          <a:latin typeface="微软雅黑" pitchFamily="34" charset="-122"/>
                          <a:ea typeface="微软雅黑" pitchFamily="34" charset="-122"/>
                          <a:cs typeface="Times New Roman"/>
                        </a:rPr>
                        <a:t>糖尿病（</a:t>
                      </a:r>
                      <a:r>
                        <a:rPr lang="en-US" sz="900" kern="100">
                          <a:solidFill>
                            <a:srgbClr val="000000"/>
                          </a:solidFill>
                          <a:latin typeface="微软雅黑" pitchFamily="34" charset="-122"/>
                          <a:ea typeface="微软雅黑" pitchFamily="34" charset="-122"/>
                          <a:cs typeface="Times New Roman"/>
                        </a:rPr>
                        <a:t>n</a:t>
                      </a:r>
                      <a:r>
                        <a:rPr lang="zh-CN" sz="900" kern="100">
                          <a:solidFill>
                            <a:srgbClr val="000000"/>
                          </a:solidFill>
                          <a:latin typeface="微软雅黑" pitchFamily="34" charset="-122"/>
                          <a:ea typeface="微软雅黑" pitchFamily="34" charset="-122"/>
                          <a:cs typeface="Times New Roman"/>
                        </a:rPr>
                        <a:t>）</a:t>
                      </a: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15</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18</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0.385</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r>
              <a:tr h="271023">
                <a:tc>
                  <a:txBody>
                    <a:bodyPr/>
                    <a:lstStyle/>
                    <a:p>
                      <a:pPr algn="just">
                        <a:lnSpc>
                          <a:spcPct val="150000"/>
                        </a:lnSpc>
                        <a:spcAft>
                          <a:spcPts val="0"/>
                        </a:spcAft>
                      </a:pPr>
                      <a:r>
                        <a:rPr lang="zh-CN" sz="900" kern="100">
                          <a:solidFill>
                            <a:srgbClr val="000000"/>
                          </a:solidFill>
                          <a:latin typeface="微软雅黑" pitchFamily="34" charset="-122"/>
                          <a:ea typeface="微软雅黑" pitchFamily="34" charset="-122"/>
                          <a:cs typeface="Times New Roman"/>
                        </a:rPr>
                        <a:t>慢性肾功能不全（</a:t>
                      </a:r>
                      <a:r>
                        <a:rPr lang="en-US" sz="900" kern="100">
                          <a:solidFill>
                            <a:srgbClr val="000000"/>
                          </a:solidFill>
                          <a:latin typeface="微软雅黑" pitchFamily="34" charset="-122"/>
                          <a:ea typeface="微软雅黑" pitchFamily="34" charset="-122"/>
                          <a:cs typeface="Times New Roman"/>
                        </a:rPr>
                        <a:t>n</a:t>
                      </a:r>
                      <a:r>
                        <a:rPr lang="zh-CN" sz="900" kern="100">
                          <a:solidFill>
                            <a:srgbClr val="000000"/>
                          </a:solidFill>
                          <a:latin typeface="微软雅黑" pitchFamily="34" charset="-122"/>
                          <a:ea typeface="微软雅黑" pitchFamily="34" charset="-122"/>
                          <a:cs typeface="Times New Roman"/>
                        </a:rPr>
                        <a:t>）</a:t>
                      </a: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1</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3</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0.572</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a:noFill/>
                    </a:lnB>
                  </a:tcPr>
                </a:tc>
              </a:tr>
              <a:tr h="271023">
                <a:tc>
                  <a:txBody>
                    <a:bodyPr/>
                    <a:lstStyle/>
                    <a:p>
                      <a:pPr algn="just">
                        <a:lnSpc>
                          <a:spcPct val="150000"/>
                        </a:lnSpc>
                        <a:spcAft>
                          <a:spcPts val="0"/>
                        </a:spcAft>
                      </a:pPr>
                      <a:r>
                        <a:rPr lang="zh-CN" sz="900" kern="100">
                          <a:solidFill>
                            <a:srgbClr val="000000"/>
                          </a:solidFill>
                          <a:latin typeface="微软雅黑" pitchFamily="34" charset="-122"/>
                          <a:ea typeface="微软雅黑" pitchFamily="34" charset="-122"/>
                          <a:cs typeface="Times New Roman"/>
                        </a:rPr>
                        <a:t>脑梗塞（</a:t>
                      </a:r>
                      <a:r>
                        <a:rPr lang="en-US" sz="900" kern="100">
                          <a:solidFill>
                            <a:srgbClr val="000000"/>
                          </a:solidFill>
                          <a:latin typeface="微软雅黑" pitchFamily="34" charset="-122"/>
                          <a:ea typeface="微软雅黑" pitchFamily="34" charset="-122"/>
                          <a:cs typeface="Times New Roman"/>
                        </a:rPr>
                        <a:t>n</a:t>
                      </a:r>
                      <a:r>
                        <a:rPr lang="zh-CN" sz="900" kern="100">
                          <a:solidFill>
                            <a:srgbClr val="000000"/>
                          </a:solidFill>
                          <a:latin typeface="微软雅黑" pitchFamily="34" charset="-122"/>
                          <a:ea typeface="微软雅黑" pitchFamily="34" charset="-122"/>
                          <a:cs typeface="Times New Roman"/>
                        </a:rPr>
                        <a:t>）</a:t>
                      </a:r>
                    </a:p>
                  </a:txBody>
                  <a:tcPr marL="51435" marR="5143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8</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900" kern="100">
                          <a:solidFill>
                            <a:srgbClr val="000000"/>
                          </a:solidFill>
                          <a:latin typeface="微软雅黑" pitchFamily="34" charset="-122"/>
                          <a:ea typeface="微软雅黑" pitchFamily="34" charset="-122"/>
                          <a:cs typeface="Times New Roman"/>
                        </a:rPr>
                        <a:t>5</a:t>
                      </a:r>
                      <a:endParaRPr lang="zh-CN" sz="900" kern="10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900" kern="100" dirty="0">
                          <a:solidFill>
                            <a:srgbClr val="000000"/>
                          </a:solidFill>
                          <a:latin typeface="微软雅黑" pitchFamily="34" charset="-122"/>
                          <a:ea typeface="微软雅黑" pitchFamily="34" charset="-122"/>
                          <a:cs typeface="Times New Roman"/>
                        </a:rPr>
                        <a:t>0.417</a:t>
                      </a:r>
                      <a:endParaRPr lang="zh-CN" sz="900" kern="100" dirty="0">
                        <a:solidFill>
                          <a:srgbClr val="000000"/>
                        </a:solidFill>
                        <a:latin typeface="微软雅黑" pitchFamily="34" charset="-122"/>
                        <a:ea typeface="微软雅黑" pitchFamily="34" charset="-122"/>
                        <a:cs typeface="Times New Roman"/>
                      </a:endParaRPr>
                    </a:p>
                  </a:txBody>
                  <a:tcPr marL="51435" marR="51435"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5" name="矩形 4"/>
          <p:cNvSpPr/>
          <p:nvPr/>
        </p:nvSpPr>
        <p:spPr>
          <a:xfrm>
            <a:off x="461661" y="1452124"/>
            <a:ext cx="3476767" cy="2169825"/>
          </a:xfrm>
          <a:prstGeom prst="rect">
            <a:avLst/>
          </a:prstGeom>
        </p:spPr>
        <p:txBody>
          <a:bodyPr wrap="square">
            <a:spAutoFit/>
          </a:bodyPr>
          <a:lstStyle/>
          <a:p>
            <a:pPr>
              <a:lnSpc>
                <a:spcPct val="150000"/>
              </a:lnSpc>
            </a:pPr>
            <a:r>
              <a:rPr lang="zh-CN" altLang="zh-CN" dirty="0" smtClean="0">
                <a:latin typeface="微软雅黑" pitchFamily="34" charset="-122"/>
                <a:ea typeface="微软雅黑" pitchFamily="34" charset="-122"/>
              </a:rPr>
              <a:t>本</a:t>
            </a:r>
            <a:r>
              <a:rPr lang="zh-CN" altLang="zh-CN" dirty="0">
                <a:latin typeface="微软雅黑" pitchFamily="34" charset="-122"/>
                <a:ea typeface="微软雅黑" pitchFamily="34" charset="-122"/>
              </a:rPr>
              <a:t>研究共纳入</a:t>
            </a:r>
            <a:r>
              <a:rPr lang="en-US" altLang="zh-CN" dirty="0">
                <a:latin typeface="微软雅黑" pitchFamily="34" charset="-122"/>
                <a:ea typeface="微软雅黑" pitchFamily="34" charset="-122"/>
              </a:rPr>
              <a:t>80</a:t>
            </a:r>
            <a:r>
              <a:rPr lang="zh-CN" altLang="zh-CN" dirty="0">
                <a:latin typeface="微软雅黑" pitchFamily="34" charset="-122"/>
                <a:ea typeface="微软雅黑" pitchFamily="34" charset="-122"/>
              </a:rPr>
              <a:t>例患者，其中男性</a:t>
            </a:r>
            <a:r>
              <a:rPr lang="en-US" altLang="zh-CN" dirty="0">
                <a:latin typeface="微软雅黑" pitchFamily="34" charset="-122"/>
                <a:ea typeface="微软雅黑" pitchFamily="34" charset="-122"/>
              </a:rPr>
              <a:t>40</a:t>
            </a:r>
            <a:r>
              <a:rPr lang="zh-CN" altLang="zh-CN" dirty="0">
                <a:latin typeface="微软雅黑" pitchFamily="34" charset="-122"/>
                <a:ea typeface="微软雅黑" pitchFamily="34" charset="-122"/>
              </a:rPr>
              <a:t>例，女性</a:t>
            </a:r>
            <a:r>
              <a:rPr lang="en-US" altLang="zh-CN" dirty="0">
                <a:latin typeface="微软雅黑" pitchFamily="34" charset="-122"/>
                <a:ea typeface="微软雅黑" pitchFamily="34" charset="-122"/>
              </a:rPr>
              <a:t>40</a:t>
            </a:r>
            <a:r>
              <a:rPr lang="zh-CN" altLang="zh-CN" dirty="0">
                <a:latin typeface="微软雅黑" pitchFamily="34" charset="-122"/>
                <a:ea typeface="微软雅黑" pitchFamily="34" charset="-122"/>
              </a:rPr>
              <a:t>例，年龄</a:t>
            </a:r>
            <a:r>
              <a:rPr lang="en-US" altLang="zh-CN" dirty="0">
                <a:latin typeface="微软雅黑" pitchFamily="34" charset="-122"/>
                <a:ea typeface="微软雅黑" pitchFamily="34" charset="-122"/>
              </a:rPr>
              <a:t>60~79</a:t>
            </a:r>
            <a:r>
              <a:rPr lang="zh-CN" altLang="zh-CN" dirty="0">
                <a:latin typeface="微软雅黑" pitchFamily="34" charset="-122"/>
                <a:ea typeface="微软雅黑" pitchFamily="34" charset="-122"/>
              </a:rPr>
              <a:t>岁，平均（</a:t>
            </a:r>
            <a:r>
              <a:rPr lang="en-US" altLang="zh-CN" dirty="0">
                <a:latin typeface="微软雅黑" pitchFamily="34" charset="-122"/>
                <a:ea typeface="微软雅黑" pitchFamily="34" charset="-122"/>
              </a:rPr>
              <a:t>67.18</a:t>
            </a:r>
            <a:r>
              <a:rPr lang="en-US" altLang="zh-CN" u="sng" dirty="0">
                <a:latin typeface="微软雅黑" pitchFamily="34" charset="-122"/>
                <a:ea typeface="微软雅黑" pitchFamily="34" charset="-122"/>
              </a:rPr>
              <a:t>+</a:t>
            </a:r>
            <a:r>
              <a:rPr lang="en-US" altLang="zh-CN" dirty="0">
                <a:latin typeface="微软雅黑" pitchFamily="34" charset="-122"/>
                <a:ea typeface="微软雅黑" pitchFamily="34" charset="-122"/>
              </a:rPr>
              <a:t>5.05</a:t>
            </a:r>
            <a:r>
              <a:rPr lang="zh-CN" altLang="zh-CN" dirty="0">
                <a:latin typeface="微软雅黑" pitchFamily="34" charset="-122"/>
                <a:ea typeface="微软雅黑" pitchFamily="34" charset="-122"/>
              </a:rPr>
              <a:t>）岁。两组患者基线资料比较差异无统计学意义（</a:t>
            </a:r>
            <a:r>
              <a:rPr lang="en-US" altLang="zh-CN" dirty="0">
                <a:latin typeface="微软雅黑" pitchFamily="34" charset="-122"/>
                <a:ea typeface="微软雅黑" pitchFamily="34" charset="-122"/>
              </a:rPr>
              <a:t>P &gt;0.05</a:t>
            </a:r>
            <a:r>
              <a:rPr lang="zh-CN" altLang="zh-CN" dirty="0">
                <a:latin typeface="微软雅黑" pitchFamily="34" charset="-122"/>
                <a:ea typeface="微软雅黑" pitchFamily="34" charset="-122"/>
              </a:rPr>
              <a:t>）</a:t>
            </a:r>
            <a:endParaRPr lang="zh-CN" altLang="en-US" dirty="0">
              <a:latin typeface="微软雅黑" pitchFamily="34" charset="-122"/>
              <a:ea typeface="微软雅黑" pitchFamily="34" charset="-122"/>
            </a:endParaRPr>
          </a:p>
        </p:txBody>
      </p:sp>
      <p:sp>
        <p:nvSpPr>
          <p:cNvPr id="6" name="矩形 5"/>
          <p:cNvSpPr/>
          <p:nvPr/>
        </p:nvSpPr>
        <p:spPr>
          <a:xfrm>
            <a:off x="5868144" y="980728"/>
            <a:ext cx="1723549" cy="323165"/>
          </a:xfrm>
          <a:prstGeom prst="rect">
            <a:avLst/>
          </a:prstGeom>
        </p:spPr>
        <p:txBody>
          <a:bodyPr wrap="none">
            <a:spAutoFit/>
          </a:bodyPr>
          <a:lstStyle/>
          <a:p>
            <a:r>
              <a:rPr lang="zh-CN" altLang="zh-CN" sz="1500" dirty="0">
                <a:latin typeface="微软雅黑" pitchFamily="34" charset="-122"/>
                <a:ea typeface="微软雅黑" pitchFamily="34" charset="-122"/>
              </a:rPr>
              <a:t>两组患者</a:t>
            </a:r>
            <a:r>
              <a:rPr lang="zh-CN" altLang="en-US" sz="1500" dirty="0">
                <a:latin typeface="微软雅黑" pitchFamily="34" charset="-122"/>
                <a:ea typeface="微软雅黑" pitchFamily="34" charset="-122"/>
              </a:rPr>
              <a:t>基线资料</a:t>
            </a:r>
          </a:p>
        </p:txBody>
      </p:sp>
      <p:sp>
        <p:nvSpPr>
          <p:cNvPr id="9" name="圆角矩形 8"/>
          <p:cNvSpPr/>
          <p:nvPr/>
        </p:nvSpPr>
        <p:spPr>
          <a:xfrm>
            <a:off x="8316416" y="1447913"/>
            <a:ext cx="429760" cy="514943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矩形 9"/>
          <p:cNvSpPr/>
          <p:nvPr/>
        </p:nvSpPr>
        <p:spPr>
          <a:xfrm>
            <a:off x="0" y="0"/>
            <a:ext cx="9144000" cy="836712"/>
          </a:xfrm>
          <a:prstGeom prst="rect">
            <a:avLst/>
          </a:prstGeom>
          <a:solidFill>
            <a:srgbClr val="33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sz="3200" b="1" kern="0" dirty="0">
                <a:solidFill>
                  <a:prstClr val="white"/>
                </a:solidFill>
                <a:latin typeface="微软雅黑" pitchFamily="34" charset="-122"/>
                <a:ea typeface="微软雅黑" pitchFamily="34" charset="-122"/>
                <a:cs typeface="+mn-ea"/>
                <a:sym typeface="+mn-lt"/>
              </a:rPr>
              <a:t>老年高血压患者的药学服务模式探索</a:t>
            </a:r>
            <a:endParaRPr lang="zh-CN" altLang="en-US" sz="2000" b="1" kern="0" dirty="0">
              <a:solidFill>
                <a:prstClr val="white"/>
              </a:solidFill>
              <a:latin typeface="微软雅黑" pitchFamily="34" charset="-122"/>
              <a:ea typeface="微软雅黑" pitchFamily="34" charset="-122"/>
              <a:cs typeface="+mn-ea"/>
              <a:sym typeface="+mn-lt"/>
            </a:endParaRPr>
          </a:p>
        </p:txBody>
      </p:sp>
    </p:spTree>
    <p:extLst>
      <p:ext uri="{BB962C8B-B14F-4D97-AF65-F5344CB8AC3E}">
        <p14:creationId xmlns:p14="http://schemas.microsoft.com/office/powerpoint/2010/main" val="5557967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9144000" cy="836712"/>
          </a:xfrm>
          <a:prstGeom prst="rect">
            <a:avLst/>
          </a:prstGeom>
          <a:solidFill>
            <a:srgbClr val="33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sz="3200" b="1" kern="0" dirty="0">
                <a:solidFill>
                  <a:prstClr val="white"/>
                </a:solidFill>
                <a:latin typeface="微软雅黑" pitchFamily="34" charset="-122"/>
                <a:ea typeface="微软雅黑" pitchFamily="34" charset="-122"/>
                <a:cs typeface="+mn-ea"/>
                <a:sym typeface="+mn-lt"/>
              </a:rPr>
              <a:t>老年高血压患者的药学服务模式探索</a:t>
            </a:r>
            <a:endParaRPr lang="zh-CN" altLang="en-US" sz="2000" b="1" kern="0" dirty="0">
              <a:solidFill>
                <a:prstClr val="white"/>
              </a:solidFill>
              <a:latin typeface="微软雅黑" pitchFamily="34" charset="-122"/>
              <a:ea typeface="微软雅黑" pitchFamily="34" charset="-122"/>
              <a:cs typeface="+mn-ea"/>
              <a:sym typeface="+mn-lt"/>
            </a:endParaRPr>
          </a:p>
        </p:txBody>
      </p:sp>
      <p:graphicFrame>
        <p:nvGraphicFramePr>
          <p:cNvPr id="5" name="图表 4"/>
          <p:cNvGraphicFramePr>
            <a:graphicFrameLocks/>
          </p:cNvGraphicFramePr>
          <p:nvPr>
            <p:extLst>
              <p:ext uri="{D42A27DB-BD31-4B8C-83A1-F6EECF244321}">
                <p14:modId xmlns:p14="http://schemas.microsoft.com/office/powerpoint/2010/main" val="692773208"/>
              </p:ext>
            </p:extLst>
          </p:nvPr>
        </p:nvGraphicFramePr>
        <p:xfrm>
          <a:off x="683568" y="980728"/>
          <a:ext cx="3096344" cy="2736304"/>
        </p:xfrm>
        <a:graphic>
          <a:graphicData uri="http://schemas.openxmlformats.org/drawingml/2006/chart">
            <c:chart xmlns:c="http://schemas.openxmlformats.org/drawingml/2006/chart" xmlns:r="http://schemas.openxmlformats.org/officeDocument/2006/relationships" r:id="rId2"/>
          </a:graphicData>
        </a:graphic>
      </p:graphicFrame>
      <p:sp>
        <p:nvSpPr>
          <p:cNvPr id="2" name="文本框 1"/>
          <p:cNvSpPr txBox="1"/>
          <p:nvPr/>
        </p:nvSpPr>
        <p:spPr>
          <a:xfrm>
            <a:off x="329625" y="1916832"/>
            <a:ext cx="353943" cy="892231"/>
          </a:xfrm>
          <a:prstGeom prst="rect">
            <a:avLst/>
          </a:prstGeom>
          <a:noFill/>
        </p:spPr>
        <p:txBody>
          <a:bodyPr vert="eaVert" wrap="none" rtlCol="0">
            <a:spAutoFit/>
          </a:bodyPr>
          <a:lstStyle/>
          <a:p>
            <a:pPr algn="ctr">
              <a:defRPr sz="1100" b="1" i="0" u="none" strike="noStrike" kern="1200" baseline="0">
                <a:solidFill>
                  <a:srgbClr val="1F497D"/>
                </a:solidFill>
                <a:latin typeface="+mn-lt"/>
                <a:ea typeface="+mn-ea"/>
                <a:cs typeface="+mn-cs"/>
              </a:defRPr>
            </a:pPr>
            <a:r>
              <a:rPr lang="zh-CN" altLang="en-US" sz="1100" b="1" dirty="0" smtClean="0">
                <a:solidFill>
                  <a:srgbClr val="1F497D"/>
                </a:solidFill>
              </a:rPr>
              <a:t>达标率（</a:t>
            </a:r>
            <a:r>
              <a:rPr lang="en-US" altLang="zh-CN" sz="1100" b="1" dirty="0" smtClean="0">
                <a:solidFill>
                  <a:srgbClr val="1F497D"/>
                </a:solidFill>
              </a:rPr>
              <a:t>%</a:t>
            </a:r>
            <a:r>
              <a:rPr lang="zh-CN" altLang="en-US" sz="1100" b="1" dirty="0" smtClean="0">
                <a:solidFill>
                  <a:srgbClr val="1F497D"/>
                </a:solidFill>
              </a:rPr>
              <a:t>）</a:t>
            </a:r>
            <a:endParaRPr lang="zh-CN" altLang="en-US" sz="1100" b="1" dirty="0">
              <a:solidFill>
                <a:srgbClr val="1F497D"/>
              </a:solidFill>
            </a:endParaRPr>
          </a:p>
        </p:txBody>
      </p:sp>
      <p:graphicFrame>
        <p:nvGraphicFramePr>
          <p:cNvPr id="6" name="图表 5"/>
          <p:cNvGraphicFramePr>
            <a:graphicFrameLocks/>
          </p:cNvGraphicFramePr>
          <p:nvPr>
            <p:extLst>
              <p:ext uri="{D42A27DB-BD31-4B8C-83A1-F6EECF244321}">
                <p14:modId xmlns:p14="http://schemas.microsoft.com/office/powerpoint/2010/main" val="3256374766"/>
              </p:ext>
            </p:extLst>
          </p:nvPr>
        </p:nvGraphicFramePr>
        <p:xfrm>
          <a:off x="5076056" y="953811"/>
          <a:ext cx="3168352" cy="2763221"/>
        </p:xfrm>
        <a:graphic>
          <a:graphicData uri="http://schemas.openxmlformats.org/drawingml/2006/chart">
            <c:chart xmlns:c="http://schemas.openxmlformats.org/drawingml/2006/chart" xmlns:r="http://schemas.openxmlformats.org/officeDocument/2006/relationships" r:id="rId3"/>
          </a:graphicData>
        </a:graphic>
      </p:graphicFrame>
      <p:sp>
        <p:nvSpPr>
          <p:cNvPr id="7" name="文本框 6"/>
          <p:cNvSpPr txBox="1"/>
          <p:nvPr/>
        </p:nvSpPr>
        <p:spPr>
          <a:xfrm>
            <a:off x="4578097" y="1888697"/>
            <a:ext cx="353943" cy="892231"/>
          </a:xfrm>
          <a:prstGeom prst="rect">
            <a:avLst/>
          </a:prstGeom>
          <a:noFill/>
        </p:spPr>
        <p:txBody>
          <a:bodyPr vert="eaVert" wrap="none" rtlCol="0">
            <a:spAutoFit/>
          </a:bodyPr>
          <a:lstStyle/>
          <a:p>
            <a:pPr algn="ctr">
              <a:defRPr sz="1100" b="1" i="0" u="none" strike="noStrike" kern="1200" baseline="0">
                <a:solidFill>
                  <a:srgbClr val="1F497D"/>
                </a:solidFill>
                <a:latin typeface="+mn-lt"/>
                <a:ea typeface="+mn-ea"/>
                <a:cs typeface="+mn-cs"/>
              </a:defRPr>
            </a:pPr>
            <a:r>
              <a:rPr lang="zh-CN" altLang="en-US" sz="1100" b="1" dirty="0">
                <a:solidFill>
                  <a:srgbClr val="1F497D"/>
                </a:solidFill>
              </a:rPr>
              <a:t>吸烟</a:t>
            </a:r>
            <a:r>
              <a:rPr lang="zh-CN" altLang="en-US" sz="1100" b="1" dirty="0" smtClean="0">
                <a:solidFill>
                  <a:srgbClr val="1F497D"/>
                </a:solidFill>
              </a:rPr>
              <a:t>率（</a:t>
            </a:r>
            <a:r>
              <a:rPr lang="en-US" altLang="zh-CN" sz="1100" b="1" dirty="0" smtClean="0">
                <a:solidFill>
                  <a:srgbClr val="1F497D"/>
                </a:solidFill>
              </a:rPr>
              <a:t>%</a:t>
            </a:r>
            <a:r>
              <a:rPr lang="zh-CN" altLang="en-US" sz="1100" b="1" dirty="0" smtClean="0">
                <a:solidFill>
                  <a:srgbClr val="1F497D"/>
                </a:solidFill>
              </a:rPr>
              <a:t>）</a:t>
            </a:r>
            <a:endParaRPr lang="zh-CN" altLang="en-US" sz="1100" b="1" dirty="0">
              <a:solidFill>
                <a:srgbClr val="1F497D"/>
              </a:solidFill>
            </a:endParaRPr>
          </a:p>
        </p:txBody>
      </p:sp>
      <p:graphicFrame>
        <p:nvGraphicFramePr>
          <p:cNvPr id="9" name="图表 8"/>
          <p:cNvGraphicFramePr>
            <a:graphicFrameLocks/>
          </p:cNvGraphicFramePr>
          <p:nvPr>
            <p:extLst>
              <p:ext uri="{D42A27DB-BD31-4B8C-83A1-F6EECF244321}">
                <p14:modId xmlns:p14="http://schemas.microsoft.com/office/powerpoint/2010/main" val="3292811071"/>
              </p:ext>
            </p:extLst>
          </p:nvPr>
        </p:nvGraphicFramePr>
        <p:xfrm>
          <a:off x="719571" y="4077072"/>
          <a:ext cx="3060341" cy="2736304"/>
        </p:xfrm>
        <a:graphic>
          <a:graphicData uri="http://schemas.openxmlformats.org/drawingml/2006/chart">
            <c:chart xmlns:c="http://schemas.openxmlformats.org/drawingml/2006/chart" xmlns:r="http://schemas.openxmlformats.org/officeDocument/2006/relationships" r:id="rId4"/>
          </a:graphicData>
        </a:graphic>
      </p:graphicFrame>
      <p:sp>
        <p:nvSpPr>
          <p:cNvPr id="10" name="文本框 9"/>
          <p:cNvSpPr txBox="1"/>
          <p:nvPr/>
        </p:nvSpPr>
        <p:spPr>
          <a:xfrm>
            <a:off x="329625" y="4611120"/>
            <a:ext cx="353943" cy="1208023"/>
          </a:xfrm>
          <a:prstGeom prst="rect">
            <a:avLst/>
          </a:prstGeom>
          <a:noFill/>
        </p:spPr>
        <p:txBody>
          <a:bodyPr vert="eaVert" wrap="none" rtlCol="0">
            <a:spAutoFit/>
          </a:bodyPr>
          <a:lstStyle/>
          <a:p>
            <a:pPr algn="ctr">
              <a:defRPr sz="1100" b="1" i="0" u="none" strike="noStrike" kern="1200" baseline="0">
                <a:solidFill>
                  <a:srgbClr val="1F497D"/>
                </a:solidFill>
                <a:latin typeface="+mn-lt"/>
                <a:ea typeface="+mn-ea"/>
                <a:cs typeface="+mn-cs"/>
              </a:defRPr>
            </a:pPr>
            <a:r>
              <a:rPr lang="zh-CN" altLang="en-US" sz="1100" b="1" dirty="0" smtClean="0">
                <a:solidFill>
                  <a:srgbClr val="1F497D"/>
                </a:solidFill>
              </a:rPr>
              <a:t>药物掌握情况评分</a:t>
            </a:r>
            <a:endParaRPr lang="zh-CN" altLang="en-US" sz="1100" b="1" dirty="0">
              <a:solidFill>
                <a:srgbClr val="1F497D"/>
              </a:solidFill>
            </a:endParaRPr>
          </a:p>
        </p:txBody>
      </p:sp>
      <p:graphicFrame>
        <p:nvGraphicFramePr>
          <p:cNvPr id="11" name="图表 10"/>
          <p:cNvGraphicFramePr>
            <a:graphicFrameLocks/>
          </p:cNvGraphicFramePr>
          <p:nvPr>
            <p:extLst>
              <p:ext uri="{D42A27DB-BD31-4B8C-83A1-F6EECF244321}">
                <p14:modId xmlns:p14="http://schemas.microsoft.com/office/powerpoint/2010/main" val="3228429213"/>
              </p:ext>
            </p:extLst>
          </p:nvPr>
        </p:nvGraphicFramePr>
        <p:xfrm>
          <a:off x="5148064" y="4077072"/>
          <a:ext cx="3168352" cy="2736304"/>
        </p:xfrm>
        <a:graphic>
          <a:graphicData uri="http://schemas.openxmlformats.org/drawingml/2006/chart">
            <c:chart xmlns:c="http://schemas.openxmlformats.org/drawingml/2006/chart" xmlns:r="http://schemas.openxmlformats.org/officeDocument/2006/relationships" r:id="rId5"/>
          </a:graphicData>
        </a:graphic>
      </p:graphicFrame>
      <p:sp>
        <p:nvSpPr>
          <p:cNvPr id="12" name="文本框 11"/>
          <p:cNvSpPr txBox="1"/>
          <p:nvPr/>
        </p:nvSpPr>
        <p:spPr>
          <a:xfrm>
            <a:off x="4794121" y="4705227"/>
            <a:ext cx="353943" cy="1068562"/>
          </a:xfrm>
          <a:prstGeom prst="rect">
            <a:avLst/>
          </a:prstGeom>
          <a:noFill/>
        </p:spPr>
        <p:txBody>
          <a:bodyPr vert="eaVert" wrap="none" rtlCol="0">
            <a:spAutoFit/>
          </a:bodyPr>
          <a:lstStyle/>
          <a:p>
            <a:pPr algn="ctr">
              <a:defRPr sz="1100" b="1" i="0" u="none" strike="noStrike" kern="1200" baseline="0">
                <a:solidFill>
                  <a:srgbClr val="1F497D"/>
                </a:solidFill>
                <a:latin typeface="+mn-lt"/>
                <a:ea typeface="+mn-ea"/>
                <a:cs typeface="+mn-cs"/>
              </a:defRPr>
            </a:pPr>
            <a:r>
              <a:rPr lang="zh-CN" altLang="en-US" sz="1100" b="1" dirty="0" smtClean="0">
                <a:solidFill>
                  <a:srgbClr val="1F497D"/>
                </a:solidFill>
              </a:rPr>
              <a:t>用药依从性评分</a:t>
            </a:r>
            <a:endParaRPr lang="zh-CN" altLang="en-US" sz="1100" b="1" dirty="0">
              <a:solidFill>
                <a:srgbClr val="1F497D"/>
              </a:solidFill>
            </a:endParaRPr>
          </a:p>
        </p:txBody>
      </p:sp>
    </p:spTree>
    <p:extLst>
      <p:ext uri="{BB962C8B-B14F-4D97-AF65-F5344CB8AC3E}">
        <p14:creationId xmlns:p14="http://schemas.microsoft.com/office/powerpoint/2010/main" val="18411791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9144000" cy="836712"/>
          </a:xfrm>
          <a:prstGeom prst="rect">
            <a:avLst/>
          </a:prstGeom>
          <a:solidFill>
            <a:srgbClr val="33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sz="3200" b="1" kern="0" dirty="0">
                <a:solidFill>
                  <a:prstClr val="white"/>
                </a:solidFill>
                <a:latin typeface="微软雅黑" pitchFamily="34" charset="-122"/>
                <a:ea typeface="微软雅黑" pitchFamily="34" charset="-122"/>
                <a:cs typeface="+mn-ea"/>
                <a:sym typeface="+mn-lt"/>
              </a:rPr>
              <a:t>老年高血压患者的药学服务模式探索</a:t>
            </a:r>
            <a:endParaRPr lang="zh-CN" altLang="en-US" sz="2000" b="1" kern="0" dirty="0">
              <a:solidFill>
                <a:prstClr val="white"/>
              </a:solidFill>
              <a:latin typeface="微软雅黑" pitchFamily="34" charset="-122"/>
              <a:ea typeface="微软雅黑" pitchFamily="34" charset="-122"/>
              <a:cs typeface="+mn-ea"/>
              <a:sym typeface="+mn-lt"/>
            </a:endParaRPr>
          </a:p>
        </p:txBody>
      </p:sp>
      <p:sp>
        <p:nvSpPr>
          <p:cNvPr id="8" name="内容占位符 2"/>
          <p:cNvSpPr txBox="1">
            <a:spLocks/>
          </p:cNvSpPr>
          <p:nvPr/>
        </p:nvSpPr>
        <p:spPr>
          <a:xfrm>
            <a:off x="395536" y="1340768"/>
            <a:ext cx="8352928" cy="4536381"/>
          </a:xfrm>
          <a:prstGeom prst="rect">
            <a:avLst/>
          </a:prstGeom>
        </p:spPr>
        <p:txBody>
          <a:bodyPr vert="horz" wrap="square" lIns="98856" tIns="49428" rIns="98856" bIns="49428" numCol="1" rtlCol="0" anchor="t" anchorCtr="0" compatLnSpc="1">
            <a:noAutofit/>
          </a:bodyPr>
          <a:lstStyle/>
          <a:p>
            <a:pPr marL="285750" indent="-285750">
              <a:lnSpc>
                <a:spcPct val="200000"/>
              </a:lnSpc>
              <a:buFont typeface="Arial" panose="020B0604020202020204" pitchFamily="34" charset="0"/>
              <a:buChar char="•"/>
            </a:pPr>
            <a:r>
              <a:rPr lang="zh-CN" altLang="en-US" sz="2000" dirty="0" smtClean="0">
                <a:latin typeface="微软雅黑" panose="020B0503020204020204" pitchFamily="34" charset="-122"/>
                <a:ea typeface="微软雅黑" panose="020B0503020204020204" pitchFamily="34" charset="-122"/>
              </a:rPr>
              <a:t>研究结果：</a:t>
            </a:r>
            <a:r>
              <a:rPr lang="zh-CN" altLang="zh-CN" sz="2000" dirty="0" smtClean="0">
                <a:latin typeface="微软雅黑" panose="020B0503020204020204" pitchFamily="34" charset="-122"/>
                <a:ea typeface="微软雅黑" panose="020B0503020204020204" pitchFamily="34" charset="-122"/>
              </a:rPr>
              <a:t>随访</a:t>
            </a:r>
            <a:r>
              <a:rPr lang="en-US" altLang="zh-CN" sz="2000" dirty="0">
                <a:latin typeface="微软雅黑" panose="020B0503020204020204" pitchFamily="34" charset="-122"/>
                <a:ea typeface="微软雅黑" panose="020B0503020204020204" pitchFamily="34" charset="-122"/>
              </a:rPr>
              <a:t>3</a:t>
            </a:r>
            <a:r>
              <a:rPr lang="zh-CN" altLang="zh-CN" sz="2000" dirty="0">
                <a:latin typeface="微软雅黑" panose="020B0503020204020204" pitchFamily="34" charset="-122"/>
                <a:ea typeface="微软雅黑" panose="020B0503020204020204" pitchFamily="34" charset="-122"/>
              </a:rPr>
              <a:t>个月后，干预组血压达标率高于对照组达标率（</a:t>
            </a:r>
            <a:r>
              <a:rPr lang="en-US" altLang="zh-CN" sz="2000" dirty="0">
                <a:latin typeface="微软雅黑" panose="020B0503020204020204" pitchFamily="34" charset="-122"/>
                <a:ea typeface="微软雅黑" panose="020B0503020204020204" pitchFamily="34" charset="-122"/>
              </a:rPr>
              <a:t>100% vs 80%</a:t>
            </a:r>
            <a:r>
              <a:rPr lang="zh-CN" altLang="zh-CN" sz="2000" dirty="0">
                <a:latin typeface="微软雅黑" panose="020B0503020204020204" pitchFamily="34" charset="-122"/>
                <a:ea typeface="微软雅黑" panose="020B0503020204020204" pitchFamily="34" charset="-122"/>
              </a:rPr>
              <a:t>）；干预组吸烟率显著低于对照组（</a:t>
            </a:r>
            <a:r>
              <a:rPr lang="en-US" altLang="zh-CN" sz="2000" dirty="0">
                <a:latin typeface="微软雅黑" panose="020B0503020204020204" pitchFamily="34" charset="-122"/>
                <a:ea typeface="微软雅黑" panose="020B0503020204020204" pitchFamily="34" charset="-122"/>
              </a:rPr>
              <a:t>2.86% vs. 20%</a:t>
            </a:r>
            <a:r>
              <a:rPr lang="zh-CN" altLang="zh-CN"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P&lt;0.05</a:t>
            </a:r>
            <a:r>
              <a:rPr lang="zh-CN" altLang="zh-CN"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a:t>
            </a:r>
            <a:r>
              <a:rPr lang="zh-CN" altLang="zh-CN" sz="2000" dirty="0">
                <a:latin typeface="微软雅黑" panose="020B0503020204020204" pitchFamily="34" charset="-122"/>
                <a:ea typeface="微软雅黑" panose="020B0503020204020204" pitchFamily="34" charset="-122"/>
              </a:rPr>
              <a:t>干预</a:t>
            </a:r>
            <a:r>
              <a:rPr lang="zh-CN" altLang="zh-CN" sz="2000" dirty="0">
                <a:latin typeface="微软雅黑" panose="020B0503020204020204" pitchFamily="34" charset="-122"/>
                <a:ea typeface="微软雅黑" panose="020B0503020204020204" pitchFamily="34" charset="-122"/>
              </a:rPr>
              <a:t>组较</a:t>
            </a:r>
            <a:r>
              <a:rPr lang="zh-CN" altLang="zh-CN" sz="2000" dirty="0">
                <a:latin typeface="微软雅黑" panose="020B0503020204020204" pitchFamily="34" charset="-122"/>
                <a:ea typeface="微软雅黑" panose="020B0503020204020204" pitchFamily="34" charset="-122"/>
              </a:rPr>
              <a:t>对照组对药物了解程度显著升高（</a:t>
            </a:r>
            <a:r>
              <a:rPr lang="en-US" altLang="zh-CN" sz="2000" dirty="0">
                <a:latin typeface="微软雅黑" panose="020B0503020204020204" pitchFamily="34" charset="-122"/>
                <a:ea typeface="微软雅黑" panose="020B0503020204020204" pitchFamily="34" charset="-122"/>
              </a:rPr>
              <a:t>P&lt;0.01</a:t>
            </a:r>
            <a:r>
              <a:rPr lang="zh-CN" altLang="en-US" sz="2000" dirty="0">
                <a:latin typeface="微软雅黑" panose="020B0503020204020204" pitchFamily="34" charset="-122"/>
                <a:ea typeface="微软雅黑" panose="020B0503020204020204" pitchFamily="34" charset="-122"/>
              </a:rPr>
              <a:t>）；</a:t>
            </a:r>
            <a:r>
              <a:rPr lang="zh-CN" altLang="zh-CN" sz="2000" dirty="0">
                <a:latin typeface="微软雅黑" panose="020B0503020204020204" pitchFamily="34" charset="-122"/>
                <a:ea typeface="微软雅黑" panose="020B0503020204020204" pitchFamily="34" charset="-122"/>
              </a:rPr>
              <a:t>干预</a:t>
            </a:r>
            <a:r>
              <a:rPr lang="zh-CN" altLang="zh-CN" sz="2000" dirty="0">
                <a:latin typeface="微软雅黑" panose="020B0503020204020204" pitchFamily="34" charset="-122"/>
                <a:ea typeface="微软雅黑" panose="020B0503020204020204" pitchFamily="34" charset="-122"/>
              </a:rPr>
              <a:t>组用药依从性显著高于对照组（</a:t>
            </a:r>
            <a:r>
              <a:rPr lang="en-US" altLang="zh-CN" sz="2000" dirty="0">
                <a:latin typeface="微软雅黑" panose="020B0503020204020204" pitchFamily="34" charset="-122"/>
                <a:ea typeface="微软雅黑" panose="020B0503020204020204" pitchFamily="34" charset="-122"/>
              </a:rPr>
              <a:t>P&lt;0.01</a:t>
            </a:r>
            <a:r>
              <a:rPr lang="zh-CN" altLang="zh-CN" sz="2000" dirty="0">
                <a:latin typeface="微软雅黑" panose="020B0503020204020204" pitchFamily="34" charset="-122"/>
                <a:ea typeface="微软雅黑" panose="020B0503020204020204" pitchFamily="34" charset="-122"/>
              </a:rPr>
              <a:t>）</a:t>
            </a:r>
            <a:r>
              <a:rPr lang="zh-CN" altLang="zh-CN" sz="2000" dirty="0" smtClean="0">
                <a:latin typeface="微软雅黑" panose="020B0503020204020204" pitchFamily="34" charset="-122"/>
                <a:ea typeface="微软雅黑" panose="020B0503020204020204" pitchFamily="34" charset="-122"/>
              </a:rPr>
              <a:t>。</a:t>
            </a:r>
            <a:endParaRPr lang="en-US" altLang="zh-CN" sz="1600" dirty="0" smtClean="0"/>
          </a:p>
          <a:p>
            <a:pPr marL="285750" indent="-285750">
              <a:lnSpc>
                <a:spcPct val="200000"/>
              </a:lnSpc>
              <a:buFont typeface="Arial" panose="020B0604020202020204" pitchFamily="34" charset="0"/>
              <a:buChar char="•"/>
            </a:pPr>
            <a:r>
              <a:rPr lang="zh-CN" altLang="zh-CN" sz="2000" dirty="0">
                <a:latin typeface="微软雅黑" panose="020B0503020204020204" pitchFamily="34" charset="-122"/>
                <a:ea typeface="微软雅黑" panose="020B0503020204020204" pitchFamily="34" charset="-122"/>
              </a:rPr>
              <a:t>本研究</a:t>
            </a:r>
            <a:r>
              <a:rPr lang="zh-CN" altLang="zh-CN" sz="2000" dirty="0">
                <a:latin typeface="微软雅黑" panose="020B0503020204020204" pitchFamily="34" charset="-122"/>
                <a:ea typeface="微软雅黑" panose="020B0503020204020204" pitchFamily="34" charset="-122"/>
              </a:rPr>
              <a:t>结果</a:t>
            </a:r>
            <a:r>
              <a:rPr lang="zh-CN" altLang="en-US" sz="2000" dirty="0" smtClean="0">
                <a:latin typeface="微软雅黑" panose="020B0503020204020204" pitchFamily="34" charset="-122"/>
                <a:ea typeface="微软雅黑" panose="020B0503020204020204" pitchFamily="34" charset="-122"/>
              </a:rPr>
              <a:t>提示：</a:t>
            </a:r>
            <a:r>
              <a:rPr lang="zh-CN" altLang="zh-CN" sz="2000" dirty="0" smtClean="0">
                <a:latin typeface="微软雅黑" panose="020B0503020204020204" pitchFamily="34" charset="-122"/>
                <a:ea typeface="微软雅黑" panose="020B0503020204020204" pitchFamily="34" charset="-122"/>
              </a:rPr>
              <a:t>以</a:t>
            </a:r>
            <a:r>
              <a:rPr lang="zh-CN" altLang="zh-CN" sz="2000" dirty="0">
                <a:latin typeface="微软雅黑" panose="020B0503020204020204" pitchFamily="34" charset="-122"/>
                <a:ea typeface="微软雅黑" panose="020B0503020204020204" pitchFamily="34" charset="-122"/>
              </a:rPr>
              <a:t>药师主导的老年高血压患者管理模式在临床中切实可行，通过药师对患者入院、出院的健康教育以及出院后定期随访，可显著提高患者血压达标率以及患者用药依从性</a:t>
            </a:r>
          </a:p>
          <a:p>
            <a:pPr marL="285750" indent="-285750">
              <a:lnSpc>
                <a:spcPct val="150000"/>
              </a:lnSpc>
              <a:buFont typeface="Arial" panose="020B0604020202020204" pitchFamily="34" charset="0"/>
              <a:buChar char="•"/>
            </a:pPr>
            <a:endParaRPr lang="en-US" altLang="zh-CN" sz="1600" dirty="0" smtClean="0">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endParaRPr kumimoji="0" lang="zh-CN" altLang="en-US" sz="1600" b="0" i="0" u="none" strike="noStrike" kern="0" cap="none" spc="0" normalizeH="0" baseline="0" noProof="0" dirty="0">
              <a:ln>
                <a:noFill/>
              </a:ln>
              <a:solidFill>
                <a:schemeClr val="tx1"/>
              </a:solidFill>
              <a:effectLst/>
              <a:uLnTx/>
              <a:uFillTx/>
              <a:latin typeface="微软雅黑" pitchFamily="34" charset="-122"/>
              <a:ea typeface="微软雅黑" pitchFamily="34" charset="-122"/>
            </a:endParaRPr>
          </a:p>
          <a:p>
            <a:pPr marR="0" lvl="0" algn="l" defTabSz="988695" rtl="0" eaLnBrk="0" fontAlgn="base" latinLnBrk="0" hangingPunct="0">
              <a:lnSpc>
                <a:spcPct val="120000"/>
              </a:lnSpc>
              <a:spcBef>
                <a:spcPts val="2400"/>
              </a:spcBef>
              <a:spcAft>
                <a:spcPts val="0"/>
              </a:spcAft>
              <a:buClr>
                <a:schemeClr val="accent1"/>
              </a:buClr>
              <a:buSzTx/>
              <a:tabLst/>
              <a:defRPr/>
            </a:pPr>
            <a:endParaRPr kumimoji="0" lang="en-US" altLang="zh-CN" sz="1600" b="0" i="0" u="none" strike="noStrike" kern="0" cap="none" spc="0" normalizeH="0" baseline="0" noProof="0" dirty="0">
              <a:ln>
                <a:noFill/>
              </a:ln>
              <a:solidFill>
                <a:schemeClr val="tx1"/>
              </a:solidFill>
              <a:effectLst/>
              <a:uLnTx/>
              <a:uFillTx/>
              <a:latin typeface="+mn-ea"/>
            </a:endParaRPr>
          </a:p>
          <a:p>
            <a:pPr marL="431800" marR="0" lvl="0" indent="-431800" algn="l" defTabSz="988695" rtl="0" eaLnBrk="0" fontAlgn="base" latinLnBrk="0" hangingPunct="0">
              <a:lnSpc>
                <a:spcPct val="120000"/>
              </a:lnSpc>
              <a:spcBef>
                <a:spcPts val="1800"/>
              </a:spcBef>
              <a:spcAft>
                <a:spcPts val="0"/>
              </a:spcAft>
              <a:buClr>
                <a:schemeClr val="accent1"/>
              </a:buClr>
              <a:buSzTx/>
              <a:buFont typeface="Wingdings" panose="05000000000000000000" pitchFamily="2" charset="2"/>
              <a:buChar char="§"/>
              <a:tabLst/>
              <a:defRPr/>
            </a:pPr>
            <a:endParaRPr kumimoji="0" lang="en-US" altLang="zh-CN" sz="1600" b="0" i="0" u="none" strike="noStrike" kern="0" cap="none" spc="0" normalizeH="0" baseline="0" noProof="0" dirty="0">
              <a:ln>
                <a:noFill/>
              </a:ln>
              <a:solidFill>
                <a:schemeClr val="tx1"/>
              </a:solidFill>
              <a:effectLst/>
              <a:uLnTx/>
              <a:uFillTx/>
              <a:latin typeface="+mn-ea"/>
            </a:endParaRPr>
          </a:p>
          <a:p>
            <a:pPr marL="431800" marR="0" lvl="0" indent="-431800" algn="l" defTabSz="988695" rtl="0" eaLnBrk="0" fontAlgn="base" latinLnBrk="0" hangingPunct="0">
              <a:lnSpc>
                <a:spcPct val="120000"/>
              </a:lnSpc>
              <a:spcBef>
                <a:spcPts val="1800"/>
              </a:spcBef>
              <a:spcAft>
                <a:spcPts val="0"/>
              </a:spcAft>
              <a:buClr>
                <a:schemeClr val="accent1"/>
              </a:buClr>
              <a:buSzTx/>
              <a:buFont typeface="Wingdings" panose="05000000000000000000" pitchFamily="2" charset="2"/>
              <a:buChar char="§"/>
              <a:tabLst/>
              <a:defRPr/>
            </a:pPr>
            <a:endParaRPr kumimoji="0" lang="en-US" altLang="zh-CN" sz="1600" b="0" i="0" u="none" strike="noStrike" kern="0" cap="none" spc="0" normalizeH="0" baseline="0" noProof="0" dirty="0">
              <a:ln>
                <a:noFill/>
              </a:ln>
              <a:solidFill>
                <a:schemeClr val="tx1"/>
              </a:solidFill>
              <a:effectLst/>
              <a:uLnTx/>
              <a:uFillTx/>
              <a:latin typeface="+mn-ea"/>
            </a:endParaRPr>
          </a:p>
        </p:txBody>
      </p:sp>
    </p:spTree>
    <p:extLst>
      <p:ext uri="{BB962C8B-B14F-4D97-AF65-F5344CB8AC3E}">
        <p14:creationId xmlns:p14="http://schemas.microsoft.com/office/powerpoint/2010/main" val="19840810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9144000" cy="836712"/>
          </a:xfrm>
          <a:prstGeom prst="rect">
            <a:avLst/>
          </a:prstGeom>
          <a:solidFill>
            <a:srgbClr val="33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p:cNvSpPr txBox="1"/>
          <p:nvPr/>
        </p:nvSpPr>
        <p:spPr>
          <a:xfrm>
            <a:off x="3563888" y="2636912"/>
            <a:ext cx="2232248" cy="830997"/>
          </a:xfrm>
          <a:prstGeom prst="rect">
            <a:avLst/>
          </a:prstGeom>
          <a:noFill/>
        </p:spPr>
        <p:txBody>
          <a:bodyPr wrap="square" rtlCol="0">
            <a:spAutoFit/>
          </a:bodyPr>
          <a:lstStyle/>
          <a:p>
            <a:r>
              <a:rPr lang="zh-CN" altLang="en-US" sz="4800" b="1" dirty="0">
                <a:solidFill>
                  <a:schemeClr val="tx2"/>
                </a:solidFill>
                <a:latin typeface="微软雅黑" pitchFamily="34" charset="-122"/>
                <a:ea typeface="微软雅黑" pitchFamily="34" charset="-122"/>
              </a:rPr>
              <a:t>谢 谢！</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9144000" cy="836712"/>
          </a:xfrm>
          <a:prstGeom prst="rect">
            <a:avLst/>
          </a:prstGeom>
          <a:solidFill>
            <a:srgbClr val="33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标题 1"/>
          <p:cNvSpPr txBox="1">
            <a:spLocks/>
          </p:cNvSpPr>
          <p:nvPr/>
        </p:nvSpPr>
        <p:spPr>
          <a:xfrm>
            <a:off x="0" y="0"/>
            <a:ext cx="7772598" cy="720824"/>
          </a:xfrm>
          <a:prstGeom prst="rect">
            <a:avLst/>
          </a:prstGeom>
        </p:spPr>
        <p:txBody>
          <a:bodyPr vert="horz" wrap="square" lIns="98856" tIns="49428" rIns="98856" bIns="49428" numCol="1" rtlCol="0" anchor="ctr" anchorCtr="0" compatLnSpc="1">
            <a:normAutofit/>
          </a:bodyPr>
          <a:lstStyle/>
          <a:p>
            <a:pPr marL="0" marR="0" lvl="0" indent="0" algn="l" defTabSz="988695" rtl="0" eaLnBrk="0" fontAlgn="base" latinLnBrk="0" hangingPunct="0">
              <a:lnSpc>
                <a:spcPct val="100000"/>
              </a:lnSpc>
              <a:spcBef>
                <a:spcPct val="0"/>
              </a:spcBef>
              <a:spcAft>
                <a:spcPct val="0"/>
              </a:spcAft>
              <a:buClrTx/>
              <a:buSzTx/>
              <a:buFontTx/>
              <a:buNone/>
              <a:tabLst/>
              <a:defRPr/>
            </a:pPr>
            <a:r>
              <a:rPr kumimoji="0" lang="zh-CN" altLang="en-US" sz="2800" b="1" i="0" u="none" strike="noStrike" kern="0" cap="none" spc="0" normalizeH="0" baseline="0" noProof="0" dirty="0">
                <a:ln>
                  <a:noFill/>
                </a:ln>
                <a:solidFill>
                  <a:schemeClr val="bg1"/>
                </a:solidFill>
                <a:effectLst/>
                <a:uLnTx/>
                <a:uFillTx/>
                <a:latin typeface="微软雅黑" pitchFamily="34" charset="-122"/>
                <a:ea typeface="微软雅黑" pitchFamily="34" charset="-122"/>
                <a:cs typeface="+mn-ea"/>
                <a:sym typeface="+mn-lt"/>
              </a:rPr>
              <a:t>   </a:t>
            </a:r>
          </a:p>
        </p:txBody>
      </p:sp>
      <p:sp>
        <p:nvSpPr>
          <p:cNvPr id="2" name="文本框 1"/>
          <p:cNvSpPr txBox="1"/>
          <p:nvPr/>
        </p:nvSpPr>
        <p:spPr>
          <a:xfrm>
            <a:off x="478176" y="1700808"/>
            <a:ext cx="8187648" cy="3269613"/>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zh-CN" altLang="en-US" sz="2000" kern="0" dirty="0">
                <a:solidFill>
                  <a:schemeClr val="tx1">
                    <a:lumMod val="75000"/>
                    <a:lumOff val="25000"/>
                  </a:schemeClr>
                </a:solidFill>
                <a:latin typeface="微软雅黑" pitchFamily="34" charset="-122"/>
                <a:ea typeface="微软雅黑" pitchFamily="34" charset="-122"/>
              </a:rPr>
              <a:t>人口老龄化已经成为重大的社会问题，至</a:t>
            </a:r>
            <a:r>
              <a:rPr lang="en-US" altLang="zh-CN" sz="2000" kern="0" dirty="0">
                <a:solidFill>
                  <a:schemeClr val="tx1">
                    <a:lumMod val="75000"/>
                    <a:lumOff val="25000"/>
                  </a:schemeClr>
                </a:solidFill>
                <a:latin typeface="微软雅黑" pitchFamily="34" charset="-122"/>
                <a:ea typeface="微软雅黑" pitchFamily="34" charset="-122"/>
              </a:rPr>
              <a:t>2017</a:t>
            </a:r>
            <a:r>
              <a:rPr lang="zh-CN" altLang="en-US" sz="2000" kern="0" dirty="0">
                <a:solidFill>
                  <a:schemeClr val="tx1">
                    <a:lumMod val="75000"/>
                    <a:lumOff val="25000"/>
                  </a:schemeClr>
                </a:solidFill>
                <a:latin typeface="微软雅黑" pitchFamily="34" charset="-122"/>
                <a:ea typeface="微软雅黑" pitchFamily="34" charset="-122"/>
              </a:rPr>
              <a:t>年末，我国≥</a:t>
            </a:r>
            <a:r>
              <a:rPr lang="en-US" altLang="zh-CN" sz="2000" kern="0" dirty="0">
                <a:solidFill>
                  <a:schemeClr val="tx1">
                    <a:lumMod val="75000"/>
                    <a:lumOff val="25000"/>
                  </a:schemeClr>
                </a:solidFill>
                <a:latin typeface="微软雅黑" pitchFamily="34" charset="-122"/>
                <a:ea typeface="微软雅黑" pitchFamily="34" charset="-122"/>
              </a:rPr>
              <a:t>65 </a:t>
            </a:r>
            <a:r>
              <a:rPr lang="zh-CN" altLang="en-US" sz="2000" kern="0" dirty="0">
                <a:solidFill>
                  <a:schemeClr val="tx1">
                    <a:lumMod val="75000"/>
                    <a:lumOff val="25000"/>
                  </a:schemeClr>
                </a:solidFill>
                <a:latin typeface="微软雅黑" pitchFamily="34" charset="-122"/>
                <a:ea typeface="微软雅黑" pitchFamily="34" charset="-122"/>
              </a:rPr>
              <a:t>周岁人口有</a:t>
            </a:r>
            <a:r>
              <a:rPr lang="en-US" altLang="zh-CN" sz="2000" kern="0" dirty="0">
                <a:solidFill>
                  <a:schemeClr val="tx1">
                    <a:lumMod val="75000"/>
                    <a:lumOff val="25000"/>
                  </a:schemeClr>
                </a:solidFill>
                <a:latin typeface="微软雅黑" pitchFamily="34" charset="-122"/>
                <a:ea typeface="微软雅黑" pitchFamily="34" charset="-122"/>
              </a:rPr>
              <a:t>15831 </a:t>
            </a:r>
            <a:r>
              <a:rPr lang="zh-CN" altLang="en-US" sz="2000" kern="0" dirty="0">
                <a:solidFill>
                  <a:schemeClr val="tx1">
                    <a:lumMod val="75000"/>
                    <a:lumOff val="25000"/>
                  </a:schemeClr>
                </a:solidFill>
                <a:latin typeface="微软雅黑" pitchFamily="34" charset="-122"/>
                <a:ea typeface="微软雅黑" pitchFamily="34" charset="-122"/>
              </a:rPr>
              <a:t>万人，占总人口的</a:t>
            </a:r>
            <a:r>
              <a:rPr lang="en-US" altLang="zh-CN" sz="2000" kern="0" dirty="0">
                <a:solidFill>
                  <a:schemeClr val="tx1">
                    <a:lumMod val="75000"/>
                    <a:lumOff val="25000"/>
                  </a:schemeClr>
                </a:solidFill>
                <a:latin typeface="微软雅黑" pitchFamily="34" charset="-122"/>
                <a:ea typeface="微软雅黑" pitchFamily="34" charset="-122"/>
              </a:rPr>
              <a:t>11. 4%</a:t>
            </a:r>
          </a:p>
          <a:p>
            <a:pPr marL="342900" indent="-342900">
              <a:lnSpc>
                <a:spcPct val="150000"/>
              </a:lnSpc>
              <a:buFont typeface="Arial" panose="020B0604020202020204" pitchFamily="34" charset="0"/>
              <a:buChar char="•"/>
            </a:pPr>
            <a:endParaRPr lang="en-US" altLang="zh-CN" sz="2000" kern="0" dirty="0">
              <a:solidFill>
                <a:schemeClr val="tx1">
                  <a:lumMod val="75000"/>
                  <a:lumOff val="25000"/>
                </a:schemeClr>
              </a:solidFill>
              <a:latin typeface="微软雅黑" pitchFamily="34" charset="-122"/>
              <a:ea typeface="微软雅黑" pitchFamily="34" charset="-122"/>
            </a:endParaRPr>
          </a:p>
          <a:p>
            <a:pPr marL="342900" indent="-342900">
              <a:lnSpc>
                <a:spcPct val="150000"/>
              </a:lnSpc>
              <a:buFont typeface="Arial" panose="020B0604020202020204" pitchFamily="34" charset="0"/>
              <a:buChar char="•"/>
            </a:pPr>
            <a:r>
              <a:rPr lang="zh-CN" altLang="en-US" sz="2000" kern="0" dirty="0">
                <a:solidFill>
                  <a:schemeClr val="tx1">
                    <a:lumMod val="75000"/>
                    <a:lumOff val="25000"/>
                  </a:schemeClr>
                </a:solidFill>
                <a:latin typeface="微软雅黑" pitchFamily="34" charset="-122"/>
                <a:ea typeface="微软雅黑" pitchFamily="34" charset="-122"/>
              </a:rPr>
              <a:t>高血压是最常见的慢性病之一。半数以上的老年人患有高血压，而在≥</a:t>
            </a:r>
            <a:r>
              <a:rPr lang="en-US" altLang="zh-CN" sz="2000" kern="0" dirty="0">
                <a:solidFill>
                  <a:schemeClr val="tx1">
                    <a:lumMod val="75000"/>
                    <a:lumOff val="25000"/>
                  </a:schemeClr>
                </a:solidFill>
                <a:latin typeface="微软雅黑" pitchFamily="34" charset="-122"/>
                <a:ea typeface="微软雅黑" pitchFamily="34" charset="-122"/>
              </a:rPr>
              <a:t>80</a:t>
            </a:r>
            <a:r>
              <a:rPr lang="zh-CN" altLang="en-US" sz="2000" kern="0" dirty="0">
                <a:solidFill>
                  <a:schemeClr val="tx1">
                    <a:lumMod val="75000"/>
                    <a:lumOff val="25000"/>
                  </a:schemeClr>
                </a:solidFill>
                <a:latin typeface="微软雅黑" pitchFamily="34" charset="-122"/>
                <a:ea typeface="微软雅黑" pitchFamily="34" charset="-122"/>
              </a:rPr>
              <a:t>岁的高龄人群中，高血压的患病率接近</a:t>
            </a:r>
            <a:r>
              <a:rPr lang="en-US" altLang="zh-CN" sz="2000" kern="0" dirty="0">
                <a:solidFill>
                  <a:schemeClr val="tx1">
                    <a:lumMod val="75000"/>
                    <a:lumOff val="25000"/>
                  </a:schemeClr>
                </a:solidFill>
                <a:latin typeface="微软雅黑" pitchFamily="34" charset="-122"/>
                <a:ea typeface="微软雅黑" pitchFamily="34" charset="-122"/>
              </a:rPr>
              <a:t>90%</a:t>
            </a:r>
            <a:r>
              <a:rPr lang="zh-CN" altLang="en-US" sz="2000" kern="0" dirty="0">
                <a:solidFill>
                  <a:schemeClr val="tx1">
                    <a:lumMod val="75000"/>
                    <a:lumOff val="25000"/>
                  </a:schemeClr>
                </a:solidFill>
                <a:latin typeface="微软雅黑" pitchFamily="34" charset="-122"/>
                <a:ea typeface="微软雅黑" pitchFamily="34" charset="-122"/>
              </a:rPr>
              <a:t>，是罹患脑卒中、心肌梗死乃至造成心血管死亡的首要危险因素</a:t>
            </a:r>
            <a:endParaRPr lang="en-US" altLang="zh-CN" sz="2000" kern="0" dirty="0">
              <a:solidFill>
                <a:schemeClr val="tx1">
                  <a:lumMod val="75000"/>
                  <a:lumOff val="25000"/>
                </a:schemeClr>
              </a:solidFill>
              <a:latin typeface="微软雅黑" pitchFamily="34" charset="-122"/>
              <a:ea typeface="微软雅黑" pitchFamily="34" charset="-122"/>
            </a:endParaRPr>
          </a:p>
          <a:p>
            <a:pPr marL="342900" indent="-342900">
              <a:lnSpc>
                <a:spcPct val="150000"/>
              </a:lnSpc>
              <a:buFont typeface="Arial" panose="020B0604020202020204" pitchFamily="34" charset="0"/>
              <a:buChar char="•"/>
            </a:pPr>
            <a:endParaRPr lang="en-US" altLang="zh-CN" sz="2000" kern="0" dirty="0">
              <a:solidFill>
                <a:schemeClr val="tx1">
                  <a:lumMod val="75000"/>
                  <a:lumOff val="25000"/>
                </a:schemeClr>
              </a:solidFill>
              <a:latin typeface="微软雅黑" pitchFamily="34" charset="-122"/>
              <a:ea typeface="微软雅黑" pitchFamily="34" charset="-122"/>
            </a:endParaRPr>
          </a:p>
        </p:txBody>
      </p:sp>
      <p:sp>
        <p:nvSpPr>
          <p:cNvPr id="11" name="标题 1"/>
          <p:cNvSpPr txBox="1">
            <a:spLocks/>
          </p:cNvSpPr>
          <p:nvPr/>
        </p:nvSpPr>
        <p:spPr>
          <a:xfrm>
            <a:off x="35496" y="44624"/>
            <a:ext cx="7772598" cy="720824"/>
          </a:xfrm>
          <a:prstGeom prst="rect">
            <a:avLst/>
          </a:prstGeom>
        </p:spPr>
        <p:txBody>
          <a:bodyPr vert="horz" wrap="square" lIns="98856" tIns="49428" rIns="98856" bIns="49428" numCol="1" rtlCol="0" anchor="ctr" anchorCtr="0" compatLnSpc="1">
            <a:normAutofit/>
          </a:bodyPr>
          <a:lstStyle/>
          <a:p>
            <a:pPr marL="0" marR="0" lvl="0" indent="0" algn="l" defTabSz="988695" rtl="0" eaLnBrk="0" fontAlgn="base" latinLnBrk="0" hangingPunct="0">
              <a:lnSpc>
                <a:spcPct val="100000"/>
              </a:lnSpc>
              <a:spcBef>
                <a:spcPct val="0"/>
              </a:spcBef>
              <a:spcAft>
                <a:spcPct val="0"/>
              </a:spcAft>
              <a:buClrTx/>
              <a:buSzTx/>
              <a:buFontTx/>
              <a:buNone/>
              <a:tabLst/>
              <a:defRPr/>
            </a:pPr>
            <a:r>
              <a:rPr kumimoji="0" lang="zh-CN" altLang="en-US" sz="2800" b="1" i="0" u="none" strike="noStrike" kern="0" cap="none" spc="0" normalizeH="0" baseline="0" noProof="0" dirty="0">
                <a:ln>
                  <a:noFill/>
                </a:ln>
                <a:solidFill>
                  <a:schemeClr val="bg1"/>
                </a:solidFill>
                <a:effectLst/>
                <a:uLnTx/>
                <a:uFillTx/>
                <a:latin typeface="微软雅黑" pitchFamily="34" charset="-122"/>
                <a:ea typeface="微软雅黑" pitchFamily="34" charset="-122"/>
                <a:cs typeface="+mn-ea"/>
                <a:sym typeface="+mn-lt"/>
              </a:rPr>
              <a:t>   </a:t>
            </a:r>
            <a:r>
              <a:rPr lang="zh-CN" altLang="en-US" sz="2800" b="1" kern="0" dirty="0">
                <a:solidFill>
                  <a:schemeClr val="bg1"/>
                </a:solidFill>
                <a:latin typeface="微软雅黑" pitchFamily="34" charset="-122"/>
                <a:ea typeface="微软雅黑" pitchFamily="34" charset="-122"/>
                <a:cs typeface="+mn-ea"/>
                <a:sym typeface="+mn-lt"/>
              </a:rPr>
              <a:t>老年高血压流行病学特征</a:t>
            </a:r>
            <a:endParaRPr kumimoji="0" lang="zh-CN" altLang="en-US" sz="2800" b="1" i="0" u="none" strike="noStrike" kern="0" cap="none" spc="0" normalizeH="0" baseline="0" noProof="0" dirty="0">
              <a:ln>
                <a:noFill/>
              </a:ln>
              <a:solidFill>
                <a:schemeClr val="bg1"/>
              </a:solidFill>
              <a:effectLst/>
              <a:uLnTx/>
              <a:uFillTx/>
              <a:latin typeface="微软雅黑" pitchFamily="34" charset="-122"/>
              <a:ea typeface="微软雅黑" pitchFamily="34" charset="-122"/>
              <a:cs typeface="+mn-ea"/>
              <a:sym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a:spLocks/>
          </p:cNvSpPr>
          <p:nvPr/>
        </p:nvSpPr>
        <p:spPr>
          <a:xfrm>
            <a:off x="0" y="43880"/>
            <a:ext cx="7772598" cy="720824"/>
          </a:xfrm>
          <a:prstGeom prst="rect">
            <a:avLst/>
          </a:prstGeom>
        </p:spPr>
        <p:txBody>
          <a:bodyPr vert="horz" wrap="square" lIns="98856" tIns="49428" rIns="98856" bIns="49428" numCol="1" rtlCol="0" anchor="ctr" anchorCtr="0" compatLnSpc="1">
            <a:normAutofit/>
          </a:bodyPr>
          <a:lstStyle/>
          <a:p>
            <a:pPr marL="0" marR="0" lvl="0" indent="0" algn="l" defTabSz="988695" rtl="0" eaLnBrk="0" fontAlgn="base" latinLnBrk="0" hangingPunct="0">
              <a:lnSpc>
                <a:spcPct val="100000"/>
              </a:lnSpc>
              <a:spcBef>
                <a:spcPct val="0"/>
              </a:spcBef>
              <a:spcAft>
                <a:spcPct val="0"/>
              </a:spcAft>
              <a:buClrTx/>
              <a:buSzTx/>
              <a:buFontTx/>
              <a:buNone/>
              <a:tabLst/>
              <a:defRPr/>
            </a:pPr>
            <a:r>
              <a:rPr kumimoji="0" lang="zh-CN" altLang="en-US" sz="2800" b="1" i="0" u="none" strike="noStrike" kern="0" cap="none" spc="0" normalizeH="0" baseline="0" noProof="0" dirty="0">
                <a:ln>
                  <a:noFill/>
                </a:ln>
                <a:solidFill>
                  <a:schemeClr val="bg1"/>
                </a:solidFill>
                <a:effectLst/>
                <a:uLnTx/>
                <a:uFillTx/>
                <a:latin typeface="微软雅黑" pitchFamily="34" charset="-122"/>
                <a:ea typeface="微软雅黑" pitchFamily="34" charset="-122"/>
                <a:cs typeface="+mn-ea"/>
                <a:sym typeface="+mn-lt"/>
              </a:rPr>
              <a:t>   </a:t>
            </a:r>
          </a:p>
        </p:txBody>
      </p:sp>
      <p:sp>
        <p:nvSpPr>
          <p:cNvPr id="8" name="矩形 7"/>
          <p:cNvSpPr/>
          <p:nvPr/>
        </p:nvSpPr>
        <p:spPr>
          <a:xfrm>
            <a:off x="0" y="0"/>
            <a:ext cx="9144000" cy="836712"/>
          </a:xfrm>
          <a:prstGeom prst="rect">
            <a:avLst/>
          </a:prstGeom>
          <a:solidFill>
            <a:srgbClr val="33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标题 1"/>
          <p:cNvSpPr txBox="1">
            <a:spLocks/>
          </p:cNvSpPr>
          <p:nvPr/>
        </p:nvSpPr>
        <p:spPr>
          <a:xfrm>
            <a:off x="35496" y="44624"/>
            <a:ext cx="7772598" cy="720824"/>
          </a:xfrm>
          <a:prstGeom prst="rect">
            <a:avLst/>
          </a:prstGeom>
        </p:spPr>
        <p:txBody>
          <a:bodyPr vert="horz" wrap="square" lIns="98856" tIns="49428" rIns="98856" bIns="49428" numCol="1" rtlCol="0" anchor="ctr" anchorCtr="0" compatLnSpc="1">
            <a:normAutofit/>
          </a:bodyPr>
          <a:lstStyle/>
          <a:p>
            <a:pPr marL="0" marR="0" lvl="0" indent="0" algn="l" defTabSz="988695" rtl="0" eaLnBrk="0" fontAlgn="base" latinLnBrk="0" hangingPunct="0">
              <a:lnSpc>
                <a:spcPct val="100000"/>
              </a:lnSpc>
              <a:spcBef>
                <a:spcPct val="0"/>
              </a:spcBef>
              <a:spcAft>
                <a:spcPct val="0"/>
              </a:spcAft>
              <a:buClrTx/>
              <a:buSzTx/>
              <a:buFontTx/>
              <a:buNone/>
              <a:tabLst/>
              <a:defRPr/>
            </a:pPr>
            <a:r>
              <a:rPr kumimoji="0" lang="zh-CN" altLang="en-US" sz="2800" b="1" i="0" u="none" strike="noStrike" kern="0" cap="none" spc="0" normalizeH="0" baseline="0" noProof="0" dirty="0">
                <a:ln>
                  <a:noFill/>
                </a:ln>
                <a:solidFill>
                  <a:schemeClr val="bg1"/>
                </a:solidFill>
                <a:effectLst/>
                <a:uLnTx/>
                <a:uFillTx/>
                <a:latin typeface="微软雅黑" pitchFamily="34" charset="-122"/>
                <a:ea typeface="微软雅黑" pitchFamily="34" charset="-122"/>
                <a:cs typeface="+mn-ea"/>
                <a:sym typeface="+mn-lt"/>
              </a:rPr>
              <a:t>   </a:t>
            </a:r>
            <a:r>
              <a:rPr lang="zh-CN" altLang="en-US" sz="2800" b="1" kern="0" dirty="0">
                <a:solidFill>
                  <a:schemeClr val="bg1"/>
                </a:solidFill>
                <a:latin typeface="微软雅黑" pitchFamily="34" charset="-122"/>
                <a:ea typeface="微软雅黑" pitchFamily="34" charset="-122"/>
                <a:cs typeface="+mn-ea"/>
                <a:sym typeface="+mn-lt"/>
              </a:rPr>
              <a:t>老年高血压流行病学特征</a:t>
            </a:r>
            <a:endParaRPr kumimoji="0" lang="zh-CN" altLang="en-US" sz="2800" b="1" i="0" u="none" strike="noStrike" kern="0" cap="none" spc="0" normalizeH="0" baseline="0" noProof="0" dirty="0">
              <a:ln>
                <a:noFill/>
              </a:ln>
              <a:solidFill>
                <a:schemeClr val="bg1"/>
              </a:solidFill>
              <a:effectLst/>
              <a:uLnTx/>
              <a:uFillTx/>
              <a:latin typeface="微软雅黑" pitchFamily="34" charset="-122"/>
              <a:ea typeface="微软雅黑" pitchFamily="34" charset="-122"/>
              <a:cs typeface="+mn-ea"/>
              <a:sym typeface="+mn-lt"/>
            </a:endParaRPr>
          </a:p>
        </p:txBody>
      </p:sp>
      <p:graphicFrame>
        <p:nvGraphicFramePr>
          <p:cNvPr id="11" name="图表 10"/>
          <p:cNvGraphicFramePr>
            <a:graphicFrameLocks/>
          </p:cNvGraphicFramePr>
          <p:nvPr>
            <p:extLst>
              <p:ext uri="{D42A27DB-BD31-4B8C-83A1-F6EECF244321}">
                <p14:modId xmlns:p14="http://schemas.microsoft.com/office/powerpoint/2010/main" val="1598161988"/>
              </p:ext>
            </p:extLst>
          </p:nvPr>
        </p:nvGraphicFramePr>
        <p:xfrm>
          <a:off x="1691680" y="1320733"/>
          <a:ext cx="6264696" cy="4268507"/>
        </p:xfrm>
        <a:graphic>
          <a:graphicData uri="http://schemas.openxmlformats.org/drawingml/2006/chart">
            <c:chart xmlns:c="http://schemas.openxmlformats.org/drawingml/2006/chart" xmlns:r="http://schemas.openxmlformats.org/officeDocument/2006/relationships" r:id="rId2"/>
          </a:graphicData>
        </a:graphic>
      </p:graphicFrame>
      <p:sp>
        <p:nvSpPr>
          <p:cNvPr id="12" name="文本框 11"/>
          <p:cNvSpPr txBox="1"/>
          <p:nvPr/>
        </p:nvSpPr>
        <p:spPr>
          <a:xfrm>
            <a:off x="1188785" y="2636912"/>
            <a:ext cx="430887" cy="1206421"/>
          </a:xfrm>
          <a:prstGeom prst="rect">
            <a:avLst/>
          </a:prstGeom>
          <a:noFill/>
        </p:spPr>
        <p:txBody>
          <a:bodyPr vert="eaVert" wrap="none" rtlCol="0">
            <a:spAutoFit/>
          </a:bodyPr>
          <a:lstStyle/>
          <a:p>
            <a:r>
              <a:rPr lang="zh-CN" altLang="en-US" sz="1600" b="1" dirty="0">
                <a:solidFill>
                  <a:schemeClr val="tx2"/>
                </a:solidFill>
                <a:latin typeface="+mn-ea"/>
              </a:rPr>
              <a:t>百分比（</a:t>
            </a:r>
            <a:r>
              <a:rPr lang="en-US" altLang="zh-CN" sz="1600" b="1" dirty="0">
                <a:solidFill>
                  <a:schemeClr val="tx2"/>
                </a:solidFill>
                <a:latin typeface="+mn-ea"/>
              </a:rPr>
              <a:t>%</a:t>
            </a:r>
            <a:r>
              <a:rPr lang="zh-CN" altLang="en-US" sz="1600" b="1" dirty="0">
                <a:solidFill>
                  <a:schemeClr val="tx2"/>
                </a:solidFill>
                <a:latin typeface="+mn-ea"/>
              </a:rPr>
              <a:t>）</a:t>
            </a:r>
          </a:p>
        </p:txBody>
      </p:sp>
      <p:sp>
        <p:nvSpPr>
          <p:cNvPr id="14" name="文本框 13"/>
          <p:cNvSpPr txBox="1"/>
          <p:nvPr/>
        </p:nvSpPr>
        <p:spPr>
          <a:xfrm>
            <a:off x="1269208" y="6053226"/>
            <a:ext cx="7109639" cy="400110"/>
          </a:xfrm>
          <a:prstGeom prst="rect">
            <a:avLst/>
          </a:prstGeom>
          <a:noFill/>
          <a:ln>
            <a:noFill/>
          </a:ln>
        </p:spPr>
        <p:txBody>
          <a:bodyPr wrap="none" rtlCol="0">
            <a:spAutoFit/>
          </a:bodyPr>
          <a:lstStyle/>
          <a:p>
            <a:r>
              <a:rPr lang="zh-CN" altLang="en-US" sz="2000" b="1" dirty="0">
                <a:solidFill>
                  <a:srgbClr val="C00000"/>
                </a:solidFill>
                <a:latin typeface="微软雅黑" panose="020B0503020204020204" pitchFamily="34" charset="-122"/>
                <a:ea typeface="微软雅黑" panose="020B0503020204020204" pitchFamily="34" charset="-122"/>
              </a:rPr>
              <a:t>患病率呈增高趋势，知晓率、治疗率、控制率仍处于较低水平</a:t>
            </a:r>
          </a:p>
        </p:txBody>
      </p:sp>
    </p:spTree>
    <p:extLst>
      <p:ext uri="{BB962C8B-B14F-4D97-AF65-F5344CB8AC3E}">
        <p14:creationId xmlns:p14="http://schemas.microsoft.com/office/powerpoint/2010/main" val="3669772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9144000" cy="836712"/>
          </a:xfrm>
          <a:prstGeom prst="rect">
            <a:avLst/>
          </a:prstGeom>
          <a:solidFill>
            <a:srgbClr val="33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标题 1"/>
          <p:cNvSpPr txBox="1">
            <a:spLocks/>
          </p:cNvSpPr>
          <p:nvPr/>
        </p:nvSpPr>
        <p:spPr>
          <a:xfrm>
            <a:off x="467544" y="44624"/>
            <a:ext cx="7772400" cy="865188"/>
          </a:xfrm>
          <a:prstGeom prst="rect">
            <a:avLst/>
          </a:prstGeom>
        </p:spPr>
        <p:txBody>
          <a:bodyPr vert="horz" wrap="square" lIns="98856" tIns="49428" rIns="98856" bIns="49428" numCol="1" rtlCol="0" anchor="ctr" anchorCtr="0" compatLnSpc="1">
            <a:normAutofit/>
          </a:bodyPr>
          <a:lstStyle/>
          <a:p>
            <a:pPr marL="0" marR="0" lvl="0" indent="0" algn="l" defTabSz="988695" rtl="0" eaLnBrk="0" fontAlgn="base" latinLnBrk="0" hangingPunct="0">
              <a:lnSpc>
                <a:spcPct val="100000"/>
              </a:lnSpc>
              <a:spcBef>
                <a:spcPct val="0"/>
              </a:spcBef>
              <a:spcAft>
                <a:spcPct val="0"/>
              </a:spcAft>
              <a:buClrTx/>
              <a:buSzTx/>
              <a:buFontTx/>
              <a:buNone/>
              <a:tabLst/>
              <a:defRPr/>
            </a:pPr>
            <a:r>
              <a:rPr lang="zh-CN" altLang="en-US" sz="2800" b="1" kern="0" dirty="0">
                <a:solidFill>
                  <a:schemeClr val="bg1"/>
                </a:solidFill>
                <a:latin typeface="微软雅黑" pitchFamily="34" charset="-122"/>
                <a:ea typeface="微软雅黑" pitchFamily="34" charset="-122"/>
                <a:cs typeface="+mn-ea"/>
                <a:sym typeface="+mn-lt"/>
              </a:rPr>
              <a:t>老年高血压特点</a:t>
            </a:r>
            <a:endParaRPr kumimoji="0" lang="zh-CN" altLang="en-US" sz="2800" b="1" i="0" u="none" strike="noStrike" kern="0" cap="none" spc="0" normalizeH="0" baseline="0" noProof="0" dirty="0">
              <a:ln>
                <a:noFill/>
              </a:ln>
              <a:solidFill>
                <a:schemeClr val="bg1"/>
              </a:solidFill>
              <a:effectLst/>
              <a:uLnTx/>
              <a:uFillTx/>
              <a:latin typeface="微软雅黑" pitchFamily="34" charset="-122"/>
              <a:ea typeface="微软雅黑" pitchFamily="34" charset="-122"/>
              <a:cs typeface="+mn-ea"/>
              <a:sym typeface="+mn-lt"/>
            </a:endParaRPr>
          </a:p>
        </p:txBody>
      </p:sp>
      <p:graphicFrame>
        <p:nvGraphicFramePr>
          <p:cNvPr id="9" name="内容占位符 6"/>
          <p:cNvGraphicFramePr>
            <a:graphicFrameLocks/>
          </p:cNvGraphicFramePr>
          <p:nvPr>
            <p:extLst>
              <p:ext uri="{D42A27DB-BD31-4B8C-83A1-F6EECF244321}">
                <p14:modId xmlns:p14="http://schemas.microsoft.com/office/powerpoint/2010/main" val="222420147"/>
              </p:ext>
            </p:extLst>
          </p:nvPr>
        </p:nvGraphicFramePr>
        <p:xfrm>
          <a:off x="327025" y="1125538"/>
          <a:ext cx="8424738" cy="4968552"/>
        </p:xfrm>
        <a:graphic>
          <a:graphicData uri="http://schemas.openxmlformats.org/drawingml/2006/table">
            <a:tbl>
              <a:tblPr bandRow="1">
                <a:tableStyleId>{5C22544A-7EE6-4342-B048-85BDC9FD1C3A}</a:tableStyleId>
              </a:tblPr>
              <a:tblGrid>
                <a:gridCol w="1872208">
                  <a:extLst>
                    <a:ext uri="{9D8B030D-6E8A-4147-A177-3AD203B41FA5}">
                      <a16:colId xmlns:a16="http://schemas.microsoft.com/office/drawing/2014/main" xmlns="" val="20000"/>
                    </a:ext>
                  </a:extLst>
                </a:gridCol>
                <a:gridCol w="6552530">
                  <a:extLst>
                    <a:ext uri="{9D8B030D-6E8A-4147-A177-3AD203B41FA5}">
                      <a16:colId xmlns:a16="http://schemas.microsoft.com/office/drawing/2014/main" xmlns="" val="20001"/>
                    </a:ext>
                  </a:extLst>
                </a:gridCol>
              </a:tblGrid>
              <a:tr h="4968552">
                <a:tc>
                  <a:txBody>
                    <a:bodyPr/>
                    <a:lstStyle>
                      <a:lvl1pPr marL="0" algn="l" defTabSz="914400" rtl="0" eaLnBrk="1" latinLnBrk="0" hangingPunct="1">
                        <a:defRPr sz="1800" kern="1200">
                          <a:solidFill>
                            <a:schemeClr val="dk1"/>
                          </a:solidFill>
                          <a:latin typeface="Verdana" panose="020B0604030504040204"/>
                          <a:ea typeface="宋体" panose="02010600030101010101" pitchFamily="2" charset="-122"/>
                        </a:defRPr>
                      </a:lvl1pPr>
                      <a:lvl2pPr marL="457200" algn="l" defTabSz="914400" rtl="0" eaLnBrk="1" latinLnBrk="0" hangingPunct="1">
                        <a:defRPr sz="1800" kern="1200">
                          <a:solidFill>
                            <a:schemeClr val="dk1"/>
                          </a:solidFill>
                          <a:latin typeface="Verdana" panose="020B0604030504040204"/>
                          <a:ea typeface="宋体" panose="02010600030101010101" pitchFamily="2" charset="-122"/>
                        </a:defRPr>
                      </a:lvl2pPr>
                      <a:lvl3pPr marL="914400" algn="l" defTabSz="914400" rtl="0" eaLnBrk="1" latinLnBrk="0" hangingPunct="1">
                        <a:defRPr sz="1800" kern="1200">
                          <a:solidFill>
                            <a:schemeClr val="dk1"/>
                          </a:solidFill>
                          <a:latin typeface="Verdana" panose="020B0604030504040204"/>
                          <a:ea typeface="宋体" panose="02010600030101010101" pitchFamily="2" charset="-122"/>
                        </a:defRPr>
                      </a:lvl3pPr>
                      <a:lvl4pPr marL="1371600" algn="l" defTabSz="914400" rtl="0" eaLnBrk="1" latinLnBrk="0" hangingPunct="1">
                        <a:defRPr sz="1800" kern="1200">
                          <a:solidFill>
                            <a:schemeClr val="dk1"/>
                          </a:solidFill>
                          <a:latin typeface="Verdana" panose="020B0604030504040204"/>
                          <a:ea typeface="宋体" panose="02010600030101010101" pitchFamily="2" charset="-122"/>
                        </a:defRPr>
                      </a:lvl4pPr>
                      <a:lvl5pPr marL="1828800" algn="l" defTabSz="914400" rtl="0" eaLnBrk="1" latinLnBrk="0" hangingPunct="1">
                        <a:defRPr sz="1800" kern="1200">
                          <a:solidFill>
                            <a:schemeClr val="dk1"/>
                          </a:solidFill>
                          <a:latin typeface="Verdana" panose="020B0604030504040204"/>
                          <a:ea typeface="宋体" panose="02010600030101010101" pitchFamily="2" charset="-122"/>
                        </a:defRPr>
                      </a:lvl5pPr>
                      <a:lvl6pPr marL="2286000" algn="l" defTabSz="914400" rtl="0" eaLnBrk="1" latinLnBrk="0" hangingPunct="1">
                        <a:defRPr sz="1800" kern="1200">
                          <a:solidFill>
                            <a:schemeClr val="dk1"/>
                          </a:solidFill>
                          <a:latin typeface="Verdana" panose="020B0604030504040204"/>
                          <a:ea typeface="宋体" panose="02010600030101010101" pitchFamily="2" charset="-122"/>
                        </a:defRPr>
                      </a:lvl6pPr>
                      <a:lvl7pPr marL="2743200" algn="l" defTabSz="914400" rtl="0" eaLnBrk="1" latinLnBrk="0" hangingPunct="1">
                        <a:defRPr sz="1800" kern="1200">
                          <a:solidFill>
                            <a:schemeClr val="dk1"/>
                          </a:solidFill>
                          <a:latin typeface="Verdana" panose="020B0604030504040204"/>
                          <a:ea typeface="宋体" panose="02010600030101010101" pitchFamily="2" charset="-122"/>
                        </a:defRPr>
                      </a:lvl7pPr>
                      <a:lvl8pPr marL="3200400" algn="l" defTabSz="914400" rtl="0" eaLnBrk="1" latinLnBrk="0" hangingPunct="1">
                        <a:defRPr sz="1800" kern="1200">
                          <a:solidFill>
                            <a:schemeClr val="dk1"/>
                          </a:solidFill>
                          <a:latin typeface="Verdana" panose="020B0604030504040204"/>
                          <a:ea typeface="宋体" panose="02010600030101010101" pitchFamily="2" charset="-122"/>
                        </a:defRPr>
                      </a:lvl8pPr>
                      <a:lvl9pPr marL="3657600" algn="l" defTabSz="914400" rtl="0" eaLnBrk="1" latinLnBrk="0" hangingPunct="1">
                        <a:defRPr sz="1800" kern="1200">
                          <a:solidFill>
                            <a:schemeClr val="dk1"/>
                          </a:solidFill>
                          <a:latin typeface="Verdana" panose="020B0604030504040204"/>
                          <a:ea typeface="宋体" panose="02010600030101010101" pitchFamily="2" charset="-122"/>
                        </a:defRPr>
                      </a:lvl9pPr>
                    </a:lstStyle>
                    <a:p>
                      <a:pPr algn="ctr"/>
                      <a:r>
                        <a:rPr lang="zh-CN" altLang="en-US" sz="2000" b="1" dirty="0">
                          <a:solidFill>
                            <a:schemeClr val="bg1"/>
                          </a:solidFill>
                          <a:latin typeface="微软雅黑" pitchFamily="34" charset="-122"/>
                          <a:ea typeface="微软雅黑" pitchFamily="34" charset="-122"/>
                          <a:cs typeface="+mn-cs"/>
                        </a:rPr>
                        <a:t>特点</a:t>
                      </a:r>
                      <a:endParaRPr lang="zh-CN" altLang="en-US" sz="2000" b="1" dirty="0">
                        <a:solidFill>
                          <a:schemeClr val="bg1"/>
                        </a:solidFill>
                        <a:latin typeface="微软雅黑" pitchFamily="34" charset="-122"/>
                        <a:ea typeface="微软雅黑" pitchFamily="34" charset="-122"/>
                        <a:cs typeface="Arial" panose="020B0604020202020204" pitchFamily="34" charset="0"/>
                      </a:endParaRPr>
                    </a:p>
                  </a:txBody>
                  <a:tcPr marL="72000" marR="72000" marT="36000" marB="36000" anchor="ctr">
                    <a:solidFill>
                      <a:srgbClr val="C00000"/>
                    </a:solidFill>
                  </a:tcPr>
                </a:tc>
                <a:tc>
                  <a:txBody>
                    <a:bodyPr/>
                    <a:lstStyle>
                      <a:lvl1pPr marL="0" algn="l" defTabSz="914400" rtl="0" eaLnBrk="1" latinLnBrk="0" hangingPunct="1">
                        <a:defRPr sz="1800" kern="1200">
                          <a:solidFill>
                            <a:schemeClr val="dk1"/>
                          </a:solidFill>
                          <a:latin typeface="Verdana" panose="020B0604030504040204"/>
                          <a:ea typeface="宋体" panose="02010600030101010101" pitchFamily="2" charset="-122"/>
                        </a:defRPr>
                      </a:lvl1pPr>
                      <a:lvl2pPr marL="457200" algn="l" defTabSz="914400" rtl="0" eaLnBrk="1" latinLnBrk="0" hangingPunct="1">
                        <a:defRPr sz="1800" kern="1200">
                          <a:solidFill>
                            <a:schemeClr val="dk1"/>
                          </a:solidFill>
                          <a:latin typeface="Verdana" panose="020B0604030504040204"/>
                          <a:ea typeface="宋体" panose="02010600030101010101" pitchFamily="2" charset="-122"/>
                        </a:defRPr>
                      </a:lvl2pPr>
                      <a:lvl3pPr marL="914400" algn="l" defTabSz="914400" rtl="0" eaLnBrk="1" latinLnBrk="0" hangingPunct="1">
                        <a:defRPr sz="1800" kern="1200">
                          <a:solidFill>
                            <a:schemeClr val="dk1"/>
                          </a:solidFill>
                          <a:latin typeface="Verdana" panose="020B0604030504040204"/>
                          <a:ea typeface="宋体" panose="02010600030101010101" pitchFamily="2" charset="-122"/>
                        </a:defRPr>
                      </a:lvl3pPr>
                      <a:lvl4pPr marL="1371600" algn="l" defTabSz="914400" rtl="0" eaLnBrk="1" latinLnBrk="0" hangingPunct="1">
                        <a:defRPr sz="1800" kern="1200">
                          <a:solidFill>
                            <a:schemeClr val="dk1"/>
                          </a:solidFill>
                          <a:latin typeface="Verdana" panose="020B0604030504040204"/>
                          <a:ea typeface="宋体" panose="02010600030101010101" pitchFamily="2" charset="-122"/>
                        </a:defRPr>
                      </a:lvl4pPr>
                      <a:lvl5pPr marL="1828800" algn="l" defTabSz="914400" rtl="0" eaLnBrk="1" latinLnBrk="0" hangingPunct="1">
                        <a:defRPr sz="1800" kern="1200">
                          <a:solidFill>
                            <a:schemeClr val="dk1"/>
                          </a:solidFill>
                          <a:latin typeface="Verdana" panose="020B0604030504040204"/>
                          <a:ea typeface="宋体" panose="02010600030101010101" pitchFamily="2" charset="-122"/>
                        </a:defRPr>
                      </a:lvl5pPr>
                      <a:lvl6pPr marL="2286000" algn="l" defTabSz="914400" rtl="0" eaLnBrk="1" latinLnBrk="0" hangingPunct="1">
                        <a:defRPr sz="1800" kern="1200">
                          <a:solidFill>
                            <a:schemeClr val="dk1"/>
                          </a:solidFill>
                          <a:latin typeface="Verdana" panose="020B0604030504040204"/>
                          <a:ea typeface="宋体" panose="02010600030101010101" pitchFamily="2" charset="-122"/>
                        </a:defRPr>
                      </a:lvl6pPr>
                      <a:lvl7pPr marL="2743200" algn="l" defTabSz="914400" rtl="0" eaLnBrk="1" latinLnBrk="0" hangingPunct="1">
                        <a:defRPr sz="1800" kern="1200">
                          <a:solidFill>
                            <a:schemeClr val="dk1"/>
                          </a:solidFill>
                          <a:latin typeface="Verdana" panose="020B0604030504040204"/>
                          <a:ea typeface="宋体" panose="02010600030101010101" pitchFamily="2" charset="-122"/>
                        </a:defRPr>
                      </a:lvl7pPr>
                      <a:lvl8pPr marL="3200400" algn="l" defTabSz="914400" rtl="0" eaLnBrk="1" latinLnBrk="0" hangingPunct="1">
                        <a:defRPr sz="1800" kern="1200">
                          <a:solidFill>
                            <a:schemeClr val="dk1"/>
                          </a:solidFill>
                          <a:latin typeface="Verdana" panose="020B0604030504040204"/>
                          <a:ea typeface="宋体" panose="02010600030101010101" pitchFamily="2" charset="-122"/>
                        </a:defRPr>
                      </a:lvl8pPr>
                      <a:lvl9pPr marL="3657600" algn="l" defTabSz="914400" rtl="0" eaLnBrk="1" latinLnBrk="0" hangingPunct="1">
                        <a:defRPr sz="1800" kern="1200">
                          <a:solidFill>
                            <a:schemeClr val="dk1"/>
                          </a:solidFill>
                          <a:latin typeface="Verdana" panose="020B0604030504040204"/>
                          <a:ea typeface="宋体" panose="02010600030101010101" pitchFamily="2" charset="-122"/>
                        </a:defRPr>
                      </a:lvl9pPr>
                    </a:lstStyle>
                    <a:p>
                      <a:pPr marL="285750" indent="-285750" algn="l" defTabSz="914400" rtl="0" eaLnBrk="1" latinLnBrk="0" hangingPunct="1">
                        <a:lnSpc>
                          <a:spcPct val="200000"/>
                        </a:lnSpc>
                        <a:buFont typeface="Arial" panose="020B0604020202020204" pitchFamily="34" charset="0"/>
                        <a:buChar char="•"/>
                      </a:pPr>
                      <a:r>
                        <a:rPr kumimoji="0" lang="zh-CN" altLang="en-US" sz="2000" b="0" u="none" strike="noStrike" kern="1200" cap="none" spc="0" normalizeH="0" baseline="0" dirty="0">
                          <a:ln>
                            <a:noFill/>
                          </a:ln>
                          <a:solidFill>
                            <a:schemeClr val="tx1"/>
                          </a:solidFill>
                          <a:effectLst/>
                          <a:uLnTx/>
                          <a:uFillTx/>
                          <a:latin typeface="微软雅黑" pitchFamily="34" charset="-122"/>
                          <a:ea typeface="微软雅黑" pitchFamily="34" charset="-122"/>
                          <a:cs typeface="+mn-cs"/>
                        </a:rPr>
                        <a:t>随年龄增长，大动脉弹性下降，动脉僵硬度增加</a:t>
                      </a:r>
                      <a:endParaRPr kumimoji="0" lang="en-US" altLang="zh-CN" sz="2000" b="0" u="none" strike="noStrike" kern="1200" cap="none" spc="0" normalizeH="0" baseline="0" dirty="0">
                        <a:ln>
                          <a:noFill/>
                        </a:ln>
                        <a:solidFill>
                          <a:schemeClr val="tx1"/>
                        </a:solidFill>
                        <a:effectLst/>
                        <a:uLnTx/>
                        <a:uFillTx/>
                        <a:latin typeface="微软雅黑" pitchFamily="34" charset="-122"/>
                        <a:ea typeface="微软雅黑" pitchFamily="34" charset="-122"/>
                        <a:cs typeface="+mn-cs"/>
                      </a:endParaRPr>
                    </a:p>
                    <a:p>
                      <a:pPr marL="285750" indent="-285750" algn="l" defTabSz="914400" rtl="0" eaLnBrk="1" latinLnBrk="0" hangingPunct="1">
                        <a:lnSpc>
                          <a:spcPct val="200000"/>
                        </a:lnSpc>
                        <a:buFont typeface="Arial" panose="020B0604020202020204" pitchFamily="34" charset="0"/>
                        <a:buChar char="•"/>
                      </a:pPr>
                      <a:r>
                        <a:rPr kumimoji="0" lang="zh-CN" altLang="en-US" sz="2000" b="0" u="none" strike="noStrike" kern="1200" cap="none" spc="0" normalizeH="0" baseline="0" dirty="0">
                          <a:ln>
                            <a:noFill/>
                          </a:ln>
                          <a:solidFill>
                            <a:schemeClr val="tx1"/>
                          </a:solidFill>
                          <a:effectLst/>
                          <a:uLnTx/>
                          <a:uFillTx/>
                          <a:latin typeface="微软雅黑" pitchFamily="34" charset="-122"/>
                          <a:ea typeface="微软雅黑" pitchFamily="34" charset="-122"/>
                          <a:cs typeface="+mn-cs"/>
                        </a:rPr>
                        <a:t>压力感受器反射敏感性和</a:t>
                      </a:r>
                      <a:r>
                        <a:rPr kumimoji="0" lang="en-US" altLang="zh-CN" sz="2000" b="0" u="none" strike="noStrike" kern="1200" cap="none" spc="0" normalizeH="0" baseline="0" dirty="0">
                          <a:ln>
                            <a:noFill/>
                          </a:ln>
                          <a:solidFill>
                            <a:schemeClr val="tx1"/>
                          </a:solidFill>
                          <a:effectLst/>
                          <a:uLnTx/>
                          <a:uFillTx/>
                          <a:latin typeface="微软雅黑" pitchFamily="34" charset="-122"/>
                          <a:ea typeface="微软雅黑" pitchFamily="34" charset="-122"/>
                          <a:cs typeface="+mn-cs"/>
                        </a:rPr>
                        <a:t>β </a:t>
                      </a:r>
                      <a:r>
                        <a:rPr kumimoji="0" lang="zh-CN" altLang="en-US" sz="2000" b="0" u="none" strike="noStrike" kern="1200" cap="none" spc="0" normalizeH="0" baseline="0" dirty="0">
                          <a:ln>
                            <a:noFill/>
                          </a:ln>
                          <a:solidFill>
                            <a:schemeClr val="tx1"/>
                          </a:solidFill>
                          <a:effectLst/>
                          <a:uLnTx/>
                          <a:uFillTx/>
                          <a:latin typeface="微软雅黑" pitchFamily="34" charset="-122"/>
                          <a:ea typeface="微软雅黑" pitchFamily="34" charset="-122"/>
                          <a:cs typeface="+mn-cs"/>
                        </a:rPr>
                        <a:t>肾上腺素能系统反应性降低</a:t>
                      </a:r>
                      <a:endParaRPr kumimoji="0" lang="en-US" altLang="zh-CN" sz="2000" b="0" u="none" strike="noStrike" kern="1200" cap="none" spc="0" normalizeH="0" baseline="0" dirty="0">
                        <a:ln>
                          <a:noFill/>
                        </a:ln>
                        <a:solidFill>
                          <a:schemeClr val="tx1"/>
                        </a:solidFill>
                        <a:effectLst/>
                        <a:uLnTx/>
                        <a:uFillTx/>
                        <a:latin typeface="微软雅黑" pitchFamily="34" charset="-122"/>
                        <a:ea typeface="微软雅黑" pitchFamily="34" charset="-122"/>
                        <a:cs typeface="+mn-cs"/>
                      </a:endParaRPr>
                    </a:p>
                    <a:p>
                      <a:pPr marL="285750" indent="-285750" algn="l" defTabSz="914400" rtl="0" eaLnBrk="1" latinLnBrk="0" hangingPunct="1">
                        <a:lnSpc>
                          <a:spcPct val="200000"/>
                        </a:lnSpc>
                        <a:buFont typeface="Arial" panose="020B0604020202020204" pitchFamily="34" charset="0"/>
                        <a:buChar char="•"/>
                      </a:pPr>
                      <a:r>
                        <a:rPr kumimoji="0" lang="zh-CN" altLang="en-US" sz="2000" b="0" u="none" strike="noStrike" kern="1200" cap="none" spc="0" normalizeH="0" baseline="0" dirty="0">
                          <a:ln>
                            <a:noFill/>
                          </a:ln>
                          <a:solidFill>
                            <a:schemeClr val="tx1"/>
                          </a:solidFill>
                          <a:effectLst/>
                          <a:uLnTx/>
                          <a:uFillTx/>
                          <a:latin typeface="微软雅黑" pitchFamily="34" charset="-122"/>
                          <a:ea typeface="微软雅黑" pitchFamily="34" charset="-122"/>
                          <a:cs typeface="+mn-cs"/>
                        </a:rPr>
                        <a:t>肾脏维持离子平衡能力下降</a:t>
                      </a:r>
                      <a:endParaRPr kumimoji="0" lang="en-US" altLang="zh-CN" sz="2000" b="0" u="none" strike="noStrike" kern="1200" cap="none" spc="0" normalizeH="0" baseline="0" dirty="0">
                        <a:ln>
                          <a:noFill/>
                        </a:ln>
                        <a:solidFill>
                          <a:schemeClr val="tx1"/>
                        </a:solidFill>
                        <a:effectLst/>
                        <a:uLnTx/>
                        <a:uFillTx/>
                        <a:latin typeface="微软雅黑" pitchFamily="34" charset="-122"/>
                        <a:ea typeface="微软雅黑" pitchFamily="34" charset="-122"/>
                        <a:cs typeface="+mn-cs"/>
                      </a:endParaRPr>
                    </a:p>
                    <a:p>
                      <a:pPr marL="285750" indent="-285750" algn="l" defTabSz="914400" rtl="0" eaLnBrk="1" latinLnBrk="0" hangingPunct="1">
                        <a:lnSpc>
                          <a:spcPct val="200000"/>
                        </a:lnSpc>
                        <a:buFont typeface="Arial" panose="020B0604020202020204" pitchFamily="34" charset="0"/>
                        <a:buChar char="•"/>
                      </a:pPr>
                      <a:r>
                        <a:rPr kumimoji="0" lang="zh-CN" altLang="en-US" sz="2000" b="0" u="none" strike="noStrike" kern="1200" cap="none" spc="0" normalizeH="0" baseline="0" dirty="0">
                          <a:ln>
                            <a:noFill/>
                          </a:ln>
                          <a:solidFill>
                            <a:schemeClr val="tx1"/>
                          </a:solidFill>
                          <a:effectLst/>
                          <a:uLnTx/>
                          <a:uFillTx/>
                          <a:latin typeface="微软雅黑" pitchFamily="34" charset="-122"/>
                          <a:ea typeface="微软雅黑" pitchFamily="34" charset="-122"/>
                          <a:cs typeface="+mn-cs"/>
                        </a:rPr>
                        <a:t>血压神经－体液调节能力下降，表现为容量负荷增多和血管外周阻力增加</a:t>
                      </a:r>
                    </a:p>
                  </a:txBody>
                  <a:tcPr marL="72000" marR="72000" marT="36000" marB="36000" anchor="ctr">
                    <a:solidFill>
                      <a:schemeClr val="accent6">
                        <a:lumMod val="40000"/>
                        <a:lumOff val="60000"/>
                      </a:schemeClr>
                    </a:solid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2981049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9144000" cy="836712"/>
          </a:xfrm>
          <a:prstGeom prst="rect">
            <a:avLst/>
          </a:prstGeom>
          <a:solidFill>
            <a:srgbClr val="33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标题 1"/>
          <p:cNvSpPr txBox="1">
            <a:spLocks/>
          </p:cNvSpPr>
          <p:nvPr/>
        </p:nvSpPr>
        <p:spPr>
          <a:xfrm>
            <a:off x="467544" y="44624"/>
            <a:ext cx="7772400" cy="865188"/>
          </a:xfrm>
          <a:prstGeom prst="rect">
            <a:avLst/>
          </a:prstGeom>
        </p:spPr>
        <p:txBody>
          <a:bodyPr vert="horz" wrap="square" lIns="98856" tIns="49428" rIns="98856" bIns="49428" numCol="1" rtlCol="0" anchor="ctr" anchorCtr="0" compatLnSpc="1">
            <a:normAutofit/>
          </a:bodyPr>
          <a:lstStyle/>
          <a:p>
            <a:pPr marL="0" marR="0" lvl="0" indent="0" algn="l" defTabSz="988695" rtl="0" eaLnBrk="0" fontAlgn="base" latinLnBrk="0" hangingPunct="0">
              <a:lnSpc>
                <a:spcPct val="100000"/>
              </a:lnSpc>
              <a:spcBef>
                <a:spcPct val="0"/>
              </a:spcBef>
              <a:spcAft>
                <a:spcPct val="0"/>
              </a:spcAft>
              <a:buClrTx/>
              <a:buSzTx/>
              <a:buFontTx/>
              <a:buNone/>
              <a:tabLst/>
              <a:defRPr/>
            </a:pPr>
            <a:r>
              <a:rPr lang="zh-CN" altLang="en-US" sz="2800" b="1" kern="0" dirty="0">
                <a:solidFill>
                  <a:schemeClr val="bg1"/>
                </a:solidFill>
                <a:latin typeface="微软雅黑" pitchFamily="34" charset="-122"/>
                <a:ea typeface="微软雅黑" pitchFamily="34" charset="-122"/>
                <a:cs typeface="+mn-ea"/>
                <a:sym typeface="+mn-lt"/>
              </a:rPr>
              <a:t>老年高血压特点</a:t>
            </a:r>
            <a:endParaRPr kumimoji="0" lang="zh-CN" altLang="en-US" sz="2800" b="1" i="0" u="none" strike="noStrike" kern="0" cap="none" spc="0" normalizeH="0" baseline="0" noProof="0" dirty="0">
              <a:ln>
                <a:noFill/>
              </a:ln>
              <a:solidFill>
                <a:schemeClr val="bg1"/>
              </a:solidFill>
              <a:effectLst/>
              <a:uLnTx/>
              <a:uFillTx/>
              <a:latin typeface="微软雅黑" pitchFamily="34" charset="-122"/>
              <a:ea typeface="微软雅黑" pitchFamily="34" charset="-122"/>
              <a:cs typeface="+mn-ea"/>
              <a:sym typeface="+mn-lt"/>
            </a:endParaRPr>
          </a:p>
        </p:txBody>
      </p:sp>
      <p:graphicFrame>
        <p:nvGraphicFramePr>
          <p:cNvPr id="9" name="内容占位符 6"/>
          <p:cNvGraphicFramePr>
            <a:graphicFrameLocks/>
          </p:cNvGraphicFramePr>
          <p:nvPr>
            <p:extLst>
              <p:ext uri="{D42A27DB-BD31-4B8C-83A1-F6EECF244321}">
                <p14:modId xmlns:p14="http://schemas.microsoft.com/office/powerpoint/2010/main" val="1368749009"/>
              </p:ext>
            </p:extLst>
          </p:nvPr>
        </p:nvGraphicFramePr>
        <p:xfrm>
          <a:off x="327025" y="1125538"/>
          <a:ext cx="8424738" cy="4968552"/>
        </p:xfrm>
        <a:graphic>
          <a:graphicData uri="http://schemas.openxmlformats.org/drawingml/2006/table">
            <a:tbl>
              <a:tblPr bandRow="1">
                <a:tableStyleId>{5C22544A-7EE6-4342-B048-85BDC9FD1C3A}</a:tableStyleId>
              </a:tblPr>
              <a:tblGrid>
                <a:gridCol w="1872208">
                  <a:extLst>
                    <a:ext uri="{9D8B030D-6E8A-4147-A177-3AD203B41FA5}">
                      <a16:colId xmlns:a16="http://schemas.microsoft.com/office/drawing/2014/main" xmlns="" val="20000"/>
                    </a:ext>
                  </a:extLst>
                </a:gridCol>
                <a:gridCol w="6552530">
                  <a:extLst>
                    <a:ext uri="{9D8B030D-6E8A-4147-A177-3AD203B41FA5}">
                      <a16:colId xmlns:a16="http://schemas.microsoft.com/office/drawing/2014/main" xmlns="" val="20001"/>
                    </a:ext>
                  </a:extLst>
                </a:gridCol>
              </a:tblGrid>
              <a:tr h="4968552">
                <a:tc>
                  <a:txBody>
                    <a:bodyPr/>
                    <a:lstStyle>
                      <a:lvl1pPr marL="0" algn="l" defTabSz="914400" rtl="0" eaLnBrk="1" latinLnBrk="0" hangingPunct="1">
                        <a:defRPr sz="1800" kern="1200">
                          <a:solidFill>
                            <a:schemeClr val="dk1"/>
                          </a:solidFill>
                          <a:latin typeface="Verdana" panose="020B0604030504040204"/>
                          <a:ea typeface="宋体" panose="02010600030101010101" pitchFamily="2" charset="-122"/>
                        </a:defRPr>
                      </a:lvl1pPr>
                      <a:lvl2pPr marL="457200" algn="l" defTabSz="914400" rtl="0" eaLnBrk="1" latinLnBrk="0" hangingPunct="1">
                        <a:defRPr sz="1800" kern="1200">
                          <a:solidFill>
                            <a:schemeClr val="dk1"/>
                          </a:solidFill>
                          <a:latin typeface="Verdana" panose="020B0604030504040204"/>
                          <a:ea typeface="宋体" panose="02010600030101010101" pitchFamily="2" charset="-122"/>
                        </a:defRPr>
                      </a:lvl2pPr>
                      <a:lvl3pPr marL="914400" algn="l" defTabSz="914400" rtl="0" eaLnBrk="1" latinLnBrk="0" hangingPunct="1">
                        <a:defRPr sz="1800" kern="1200">
                          <a:solidFill>
                            <a:schemeClr val="dk1"/>
                          </a:solidFill>
                          <a:latin typeface="Verdana" panose="020B0604030504040204"/>
                          <a:ea typeface="宋体" panose="02010600030101010101" pitchFamily="2" charset="-122"/>
                        </a:defRPr>
                      </a:lvl3pPr>
                      <a:lvl4pPr marL="1371600" algn="l" defTabSz="914400" rtl="0" eaLnBrk="1" latinLnBrk="0" hangingPunct="1">
                        <a:defRPr sz="1800" kern="1200">
                          <a:solidFill>
                            <a:schemeClr val="dk1"/>
                          </a:solidFill>
                          <a:latin typeface="Verdana" panose="020B0604030504040204"/>
                          <a:ea typeface="宋体" panose="02010600030101010101" pitchFamily="2" charset="-122"/>
                        </a:defRPr>
                      </a:lvl4pPr>
                      <a:lvl5pPr marL="1828800" algn="l" defTabSz="914400" rtl="0" eaLnBrk="1" latinLnBrk="0" hangingPunct="1">
                        <a:defRPr sz="1800" kern="1200">
                          <a:solidFill>
                            <a:schemeClr val="dk1"/>
                          </a:solidFill>
                          <a:latin typeface="Verdana" panose="020B0604030504040204"/>
                          <a:ea typeface="宋体" panose="02010600030101010101" pitchFamily="2" charset="-122"/>
                        </a:defRPr>
                      </a:lvl5pPr>
                      <a:lvl6pPr marL="2286000" algn="l" defTabSz="914400" rtl="0" eaLnBrk="1" latinLnBrk="0" hangingPunct="1">
                        <a:defRPr sz="1800" kern="1200">
                          <a:solidFill>
                            <a:schemeClr val="dk1"/>
                          </a:solidFill>
                          <a:latin typeface="Verdana" panose="020B0604030504040204"/>
                          <a:ea typeface="宋体" panose="02010600030101010101" pitchFamily="2" charset="-122"/>
                        </a:defRPr>
                      </a:lvl6pPr>
                      <a:lvl7pPr marL="2743200" algn="l" defTabSz="914400" rtl="0" eaLnBrk="1" latinLnBrk="0" hangingPunct="1">
                        <a:defRPr sz="1800" kern="1200">
                          <a:solidFill>
                            <a:schemeClr val="dk1"/>
                          </a:solidFill>
                          <a:latin typeface="Verdana" panose="020B0604030504040204"/>
                          <a:ea typeface="宋体" panose="02010600030101010101" pitchFamily="2" charset="-122"/>
                        </a:defRPr>
                      </a:lvl7pPr>
                      <a:lvl8pPr marL="3200400" algn="l" defTabSz="914400" rtl="0" eaLnBrk="1" latinLnBrk="0" hangingPunct="1">
                        <a:defRPr sz="1800" kern="1200">
                          <a:solidFill>
                            <a:schemeClr val="dk1"/>
                          </a:solidFill>
                          <a:latin typeface="Verdana" panose="020B0604030504040204"/>
                          <a:ea typeface="宋体" panose="02010600030101010101" pitchFamily="2" charset="-122"/>
                        </a:defRPr>
                      </a:lvl8pPr>
                      <a:lvl9pPr marL="3657600" algn="l" defTabSz="914400" rtl="0" eaLnBrk="1" latinLnBrk="0" hangingPunct="1">
                        <a:defRPr sz="1800" kern="1200">
                          <a:solidFill>
                            <a:schemeClr val="dk1"/>
                          </a:solidFill>
                          <a:latin typeface="Verdana" panose="020B0604030504040204"/>
                          <a:ea typeface="宋体" panose="02010600030101010101" pitchFamily="2" charset="-122"/>
                        </a:defRPr>
                      </a:lvl9pPr>
                    </a:lstStyle>
                    <a:p>
                      <a:pPr algn="ctr"/>
                      <a:r>
                        <a:rPr lang="zh-CN" altLang="en-US" sz="2000" b="1" dirty="0">
                          <a:solidFill>
                            <a:schemeClr val="bg1"/>
                          </a:solidFill>
                          <a:latin typeface="微软雅黑" pitchFamily="34" charset="-122"/>
                          <a:ea typeface="微软雅黑" pitchFamily="34" charset="-122"/>
                          <a:cs typeface="+mn-cs"/>
                        </a:rPr>
                        <a:t>特点</a:t>
                      </a:r>
                      <a:endParaRPr lang="zh-CN" altLang="en-US" sz="2000" b="1" dirty="0">
                        <a:solidFill>
                          <a:schemeClr val="bg1"/>
                        </a:solidFill>
                        <a:latin typeface="微软雅黑" pitchFamily="34" charset="-122"/>
                        <a:ea typeface="微软雅黑" pitchFamily="34" charset="-122"/>
                        <a:cs typeface="Arial" panose="020B0604020202020204" pitchFamily="34" charset="0"/>
                      </a:endParaRPr>
                    </a:p>
                  </a:txBody>
                  <a:tcPr marL="72000" marR="72000" marT="36000" marB="36000" anchor="ctr">
                    <a:solidFill>
                      <a:srgbClr val="C00000"/>
                    </a:solidFill>
                  </a:tcPr>
                </a:tc>
                <a:tc>
                  <a:txBody>
                    <a:bodyPr/>
                    <a:lstStyle>
                      <a:lvl1pPr marL="0" algn="l" defTabSz="914400" rtl="0" eaLnBrk="1" latinLnBrk="0" hangingPunct="1">
                        <a:defRPr sz="1800" kern="1200">
                          <a:solidFill>
                            <a:schemeClr val="dk1"/>
                          </a:solidFill>
                          <a:latin typeface="Verdana" panose="020B0604030504040204"/>
                          <a:ea typeface="宋体" panose="02010600030101010101" pitchFamily="2" charset="-122"/>
                        </a:defRPr>
                      </a:lvl1pPr>
                      <a:lvl2pPr marL="457200" algn="l" defTabSz="914400" rtl="0" eaLnBrk="1" latinLnBrk="0" hangingPunct="1">
                        <a:defRPr sz="1800" kern="1200">
                          <a:solidFill>
                            <a:schemeClr val="dk1"/>
                          </a:solidFill>
                          <a:latin typeface="Verdana" panose="020B0604030504040204"/>
                          <a:ea typeface="宋体" panose="02010600030101010101" pitchFamily="2" charset="-122"/>
                        </a:defRPr>
                      </a:lvl2pPr>
                      <a:lvl3pPr marL="914400" algn="l" defTabSz="914400" rtl="0" eaLnBrk="1" latinLnBrk="0" hangingPunct="1">
                        <a:defRPr sz="1800" kern="1200">
                          <a:solidFill>
                            <a:schemeClr val="dk1"/>
                          </a:solidFill>
                          <a:latin typeface="Verdana" panose="020B0604030504040204"/>
                          <a:ea typeface="宋体" panose="02010600030101010101" pitchFamily="2" charset="-122"/>
                        </a:defRPr>
                      </a:lvl3pPr>
                      <a:lvl4pPr marL="1371600" algn="l" defTabSz="914400" rtl="0" eaLnBrk="1" latinLnBrk="0" hangingPunct="1">
                        <a:defRPr sz="1800" kern="1200">
                          <a:solidFill>
                            <a:schemeClr val="dk1"/>
                          </a:solidFill>
                          <a:latin typeface="Verdana" panose="020B0604030504040204"/>
                          <a:ea typeface="宋体" panose="02010600030101010101" pitchFamily="2" charset="-122"/>
                        </a:defRPr>
                      </a:lvl4pPr>
                      <a:lvl5pPr marL="1828800" algn="l" defTabSz="914400" rtl="0" eaLnBrk="1" latinLnBrk="0" hangingPunct="1">
                        <a:defRPr sz="1800" kern="1200">
                          <a:solidFill>
                            <a:schemeClr val="dk1"/>
                          </a:solidFill>
                          <a:latin typeface="Verdana" panose="020B0604030504040204"/>
                          <a:ea typeface="宋体" panose="02010600030101010101" pitchFamily="2" charset="-122"/>
                        </a:defRPr>
                      </a:lvl5pPr>
                      <a:lvl6pPr marL="2286000" algn="l" defTabSz="914400" rtl="0" eaLnBrk="1" latinLnBrk="0" hangingPunct="1">
                        <a:defRPr sz="1800" kern="1200">
                          <a:solidFill>
                            <a:schemeClr val="dk1"/>
                          </a:solidFill>
                          <a:latin typeface="Verdana" panose="020B0604030504040204"/>
                          <a:ea typeface="宋体" panose="02010600030101010101" pitchFamily="2" charset="-122"/>
                        </a:defRPr>
                      </a:lvl6pPr>
                      <a:lvl7pPr marL="2743200" algn="l" defTabSz="914400" rtl="0" eaLnBrk="1" latinLnBrk="0" hangingPunct="1">
                        <a:defRPr sz="1800" kern="1200">
                          <a:solidFill>
                            <a:schemeClr val="dk1"/>
                          </a:solidFill>
                          <a:latin typeface="Verdana" panose="020B0604030504040204"/>
                          <a:ea typeface="宋体" panose="02010600030101010101" pitchFamily="2" charset="-122"/>
                        </a:defRPr>
                      </a:lvl7pPr>
                      <a:lvl8pPr marL="3200400" algn="l" defTabSz="914400" rtl="0" eaLnBrk="1" latinLnBrk="0" hangingPunct="1">
                        <a:defRPr sz="1800" kern="1200">
                          <a:solidFill>
                            <a:schemeClr val="dk1"/>
                          </a:solidFill>
                          <a:latin typeface="Verdana" panose="020B0604030504040204"/>
                          <a:ea typeface="宋体" panose="02010600030101010101" pitchFamily="2" charset="-122"/>
                        </a:defRPr>
                      </a:lvl8pPr>
                      <a:lvl9pPr marL="3657600" algn="l" defTabSz="914400" rtl="0" eaLnBrk="1" latinLnBrk="0" hangingPunct="1">
                        <a:defRPr sz="1800" kern="1200">
                          <a:solidFill>
                            <a:schemeClr val="dk1"/>
                          </a:solidFill>
                          <a:latin typeface="Verdana" panose="020B0604030504040204"/>
                          <a:ea typeface="宋体" panose="02010600030101010101" pitchFamily="2" charset="-122"/>
                        </a:defRPr>
                      </a:lvl9pPr>
                    </a:lstStyle>
                    <a:p>
                      <a:pPr marL="285750" indent="-285750" algn="l" defTabSz="914400" rtl="0" eaLnBrk="1" latinLnBrk="0" hangingPunct="1">
                        <a:lnSpc>
                          <a:spcPct val="150000"/>
                        </a:lnSpc>
                        <a:buFont typeface="Arial" panose="020B0604020202020204" pitchFamily="34" charset="0"/>
                        <a:buChar char="•"/>
                      </a:pPr>
                      <a:r>
                        <a:rPr kumimoji="0" lang="zh-CN" altLang="en-US" sz="1800" b="0" u="none" strike="noStrike" kern="1200" cap="none" spc="0" normalizeH="0" baseline="0" dirty="0">
                          <a:ln>
                            <a:noFill/>
                          </a:ln>
                          <a:solidFill>
                            <a:schemeClr val="tx1"/>
                          </a:solidFill>
                          <a:effectLst/>
                          <a:uLnTx/>
                          <a:uFillTx/>
                          <a:latin typeface="微软雅黑" pitchFamily="34" charset="-122"/>
                          <a:ea typeface="微软雅黑" pitchFamily="34" charset="-122"/>
                          <a:cs typeface="+mn-cs"/>
                        </a:rPr>
                        <a:t>老年高血压患者常见</a:t>
                      </a:r>
                      <a:r>
                        <a:rPr kumimoji="0" lang="en-US" altLang="zh-CN" sz="1800" b="0" u="none" strike="noStrike" kern="1200" cap="none" spc="0" normalizeH="0" baseline="0" dirty="0">
                          <a:ln>
                            <a:noFill/>
                          </a:ln>
                          <a:solidFill>
                            <a:schemeClr val="tx1"/>
                          </a:solidFill>
                          <a:effectLst/>
                          <a:uLnTx/>
                          <a:uFillTx/>
                          <a:latin typeface="微软雅黑" pitchFamily="34" charset="-122"/>
                          <a:ea typeface="微软雅黑" pitchFamily="34" charset="-122"/>
                          <a:cs typeface="+mn-cs"/>
                        </a:rPr>
                        <a:t>SBP </a:t>
                      </a:r>
                      <a:r>
                        <a:rPr kumimoji="0" lang="zh-CN" altLang="en-US" sz="1800" b="0" u="none" strike="noStrike" kern="1200" cap="none" spc="0" normalizeH="0" baseline="0" dirty="0">
                          <a:ln>
                            <a:noFill/>
                          </a:ln>
                          <a:solidFill>
                            <a:schemeClr val="tx1"/>
                          </a:solidFill>
                          <a:effectLst/>
                          <a:uLnTx/>
                          <a:uFillTx/>
                          <a:latin typeface="微软雅黑" pitchFamily="34" charset="-122"/>
                          <a:ea typeface="微软雅黑" pitchFamily="34" charset="-122"/>
                          <a:cs typeface="+mn-cs"/>
                        </a:rPr>
                        <a:t>升高和脉压增大</a:t>
                      </a:r>
                      <a:r>
                        <a:rPr kumimoji="0" lang="zh-CN" altLang="en-US" sz="1800" b="0" u="none" strike="noStrike" kern="1200" cap="none" spc="0" normalizeH="0" baseline="0" dirty="0" smtClean="0">
                          <a:ln>
                            <a:noFill/>
                          </a:ln>
                          <a:solidFill>
                            <a:schemeClr val="tx1"/>
                          </a:solidFill>
                          <a:effectLst/>
                          <a:uLnTx/>
                          <a:uFillTx/>
                          <a:latin typeface="微软雅黑" pitchFamily="34" charset="-122"/>
                          <a:ea typeface="微软雅黑" pitchFamily="34" charset="-122"/>
                          <a:cs typeface="+mn-cs"/>
                        </a:rPr>
                        <a:t>。</a:t>
                      </a:r>
                      <a:endParaRPr kumimoji="0" lang="zh-CN" altLang="en-US" sz="1800" b="0" u="none" strike="noStrike" kern="1200" cap="none" spc="0" normalizeH="0" baseline="0" dirty="0">
                        <a:ln>
                          <a:noFill/>
                        </a:ln>
                        <a:solidFill>
                          <a:schemeClr val="tx1"/>
                        </a:solidFill>
                        <a:effectLst/>
                        <a:uLnTx/>
                        <a:uFillTx/>
                        <a:latin typeface="微软雅黑" pitchFamily="34" charset="-122"/>
                        <a:ea typeface="微软雅黑" pitchFamily="34" charset="-122"/>
                        <a:cs typeface="+mn-cs"/>
                      </a:endParaRPr>
                    </a:p>
                    <a:p>
                      <a:pPr marL="285750" indent="-285750" algn="l" defTabSz="914400" rtl="0" eaLnBrk="1" latinLnBrk="0" hangingPunct="1">
                        <a:lnSpc>
                          <a:spcPct val="150000"/>
                        </a:lnSpc>
                        <a:buFont typeface="Arial" panose="020B0604020202020204" pitchFamily="34" charset="0"/>
                        <a:buChar char="•"/>
                      </a:pPr>
                      <a:r>
                        <a:rPr kumimoji="0" lang="zh-CN" altLang="en-US" sz="1800" b="0" u="none" strike="noStrike" kern="1200" cap="none" spc="0" normalizeH="0" baseline="0" dirty="0">
                          <a:ln>
                            <a:noFill/>
                          </a:ln>
                          <a:solidFill>
                            <a:schemeClr val="tx1"/>
                          </a:solidFill>
                          <a:effectLst/>
                          <a:uLnTx/>
                          <a:uFillTx/>
                          <a:latin typeface="微软雅黑" pitchFamily="34" charset="-122"/>
                          <a:ea typeface="微软雅黑" pitchFamily="34" charset="-122"/>
                          <a:cs typeface="+mn-cs"/>
                        </a:rPr>
                        <a:t>由于血压调节能力下降，老年人的血压水平容易受各种因素如体位、进餐、情绪、季节或温度等影响，称为异常血压波动。最常见为体位性低血压、餐后低血压和血压昼夜节律异常等。</a:t>
                      </a:r>
                    </a:p>
                    <a:p>
                      <a:pPr marL="285750" indent="-285750" algn="l" defTabSz="914400" rtl="0" eaLnBrk="1" latinLnBrk="0" hangingPunct="1">
                        <a:lnSpc>
                          <a:spcPct val="150000"/>
                        </a:lnSpc>
                        <a:buFont typeface="Arial" panose="020B0604020202020204" pitchFamily="34" charset="0"/>
                        <a:buChar char="•"/>
                      </a:pPr>
                      <a:r>
                        <a:rPr kumimoji="0" lang="zh-CN" altLang="en-US" sz="1800" b="0" u="none" strike="noStrike" kern="1200" cap="none" spc="0" normalizeH="0" baseline="0" dirty="0">
                          <a:ln>
                            <a:noFill/>
                          </a:ln>
                          <a:solidFill>
                            <a:schemeClr val="tx1"/>
                          </a:solidFill>
                          <a:effectLst/>
                          <a:uLnTx/>
                          <a:uFillTx/>
                          <a:latin typeface="微软雅黑" pitchFamily="34" charset="-122"/>
                          <a:ea typeface="微软雅黑" pitchFamily="34" charset="-122"/>
                          <a:cs typeface="+mn-cs"/>
                        </a:rPr>
                        <a:t>高龄老年高血压患者常伴有多种危险因素和相关疾病，合并糖尿病、高脂血症、冠心病、肾功能不全和脑血管病的检出率分别为</a:t>
                      </a:r>
                      <a:r>
                        <a:rPr kumimoji="0" lang="en-US" altLang="zh-CN" sz="1800" b="0" u="none" strike="noStrike" kern="1200" cap="none" spc="0" normalizeH="0" baseline="0" dirty="0">
                          <a:ln>
                            <a:noFill/>
                          </a:ln>
                          <a:solidFill>
                            <a:schemeClr val="tx1"/>
                          </a:solidFill>
                          <a:effectLst/>
                          <a:uLnTx/>
                          <a:uFillTx/>
                          <a:latin typeface="微软雅黑" pitchFamily="34" charset="-122"/>
                          <a:ea typeface="微软雅黑" pitchFamily="34" charset="-122"/>
                          <a:cs typeface="+mn-cs"/>
                        </a:rPr>
                        <a:t>39. 8%</a:t>
                      </a:r>
                      <a:r>
                        <a:rPr kumimoji="0" lang="zh-CN" altLang="en-US" sz="1800" b="0" u="none" strike="noStrike" kern="1200" cap="none" spc="0" normalizeH="0" baseline="0" dirty="0">
                          <a:ln>
                            <a:noFill/>
                          </a:ln>
                          <a:solidFill>
                            <a:schemeClr val="tx1"/>
                          </a:solidFill>
                          <a:effectLst/>
                          <a:uLnTx/>
                          <a:uFillTx/>
                          <a:latin typeface="微软雅黑" pitchFamily="34" charset="-122"/>
                          <a:ea typeface="微软雅黑" pitchFamily="34" charset="-122"/>
                          <a:cs typeface="+mn-cs"/>
                        </a:rPr>
                        <a:t>、</a:t>
                      </a:r>
                      <a:r>
                        <a:rPr kumimoji="0" lang="en-US" altLang="zh-CN" sz="1800" b="0" u="none" strike="noStrike" kern="1200" cap="none" spc="0" normalizeH="0" baseline="0" dirty="0">
                          <a:ln>
                            <a:noFill/>
                          </a:ln>
                          <a:solidFill>
                            <a:schemeClr val="tx1"/>
                          </a:solidFill>
                          <a:effectLst/>
                          <a:uLnTx/>
                          <a:uFillTx/>
                          <a:latin typeface="微软雅黑" pitchFamily="34" charset="-122"/>
                          <a:ea typeface="微软雅黑" pitchFamily="34" charset="-122"/>
                          <a:cs typeface="+mn-cs"/>
                        </a:rPr>
                        <a:t>51. 6%</a:t>
                      </a:r>
                      <a:r>
                        <a:rPr kumimoji="0" lang="zh-CN" altLang="en-US" sz="1800" b="0" u="none" strike="noStrike" kern="1200" cap="none" spc="0" normalizeH="0" baseline="0" dirty="0">
                          <a:ln>
                            <a:noFill/>
                          </a:ln>
                          <a:solidFill>
                            <a:schemeClr val="tx1"/>
                          </a:solidFill>
                          <a:effectLst/>
                          <a:uLnTx/>
                          <a:uFillTx/>
                          <a:latin typeface="微软雅黑" pitchFamily="34" charset="-122"/>
                          <a:ea typeface="微软雅黑" pitchFamily="34" charset="-122"/>
                          <a:cs typeface="+mn-cs"/>
                        </a:rPr>
                        <a:t>、</a:t>
                      </a:r>
                      <a:r>
                        <a:rPr kumimoji="0" lang="en-US" altLang="zh-CN" sz="1800" b="0" u="none" strike="noStrike" kern="1200" cap="none" spc="0" normalizeH="0" baseline="0" dirty="0">
                          <a:ln>
                            <a:noFill/>
                          </a:ln>
                          <a:solidFill>
                            <a:schemeClr val="tx1"/>
                          </a:solidFill>
                          <a:effectLst/>
                          <a:uLnTx/>
                          <a:uFillTx/>
                          <a:latin typeface="微软雅黑" pitchFamily="34" charset="-122"/>
                          <a:ea typeface="微软雅黑" pitchFamily="34" charset="-122"/>
                          <a:cs typeface="+mn-cs"/>
                        </a:rPr>
                        <a:t>52. 7%</a:t>
                      </a:r>
                      <a:r>
                        <a:rPr kumimoji="0" lang="zh-CN" altLang="en-US" sz="1800" b="0" u="none" strike="noStrike" kern="1200" cap="none" spc="0" normalizeH="0" baseline="0" dirty="0">
                          <a:ln>
                            <a:noFill/>
                          </a:ln>
                          <a:solidFill>
                            <a:schemeClr val="tx1"/>
                          </a:solidFill>
                          <a:effectLst/>
                          <a:uLnTx/>
                          <a:uFillTx/>
                          <a:latin typeface="微软雅黑" pitchFamily="34" charset="-122"/>
                          <a:ea typeface="微软雅黑" pitchFamily="34" charset="-122"/>
                          <a:cs typeface="+mn-cs"/>
                        </a:rPr>
                        <a:t>、</a:t>
                      </a:r>
                      <a:r>
                        <a:rPr kumimoji="0" lang="en-US" altLang="zh-CN" sz="1800" b="0" u="none" strike="noStrike" kern="1200" cap="none" spc="0" normalizeH="0" baseline="0" dirty="0">
                          <a:ln>
                            <a:noFill/>
                          </a:ln>
                          <a:solidFill>
                            <a:schemeClr val="tx1"/>
                          </a:solidFill>
                          <a:effectLst/>
                          <a:uLnTx/>
                          <a:uFillTx/>
                          <a:latin typeface="微软雅黑" pitchFamily="34" charset="-122"/>
                          <a:ea typeface="微软雅黑" pitchFamily="34" charset="-122"/>
                          <a:cs typeface="+mn-cs"/>
                        </a:rPr>
                        <a:t>19. 9%</a:t>
                      </a:r>
                      <a:r>
                        <a:rPr kumimoji="0" lang="zh-CN" altLang="en-US" sz="1800" b="0" u="none" strike="noStrike" kern="1200" cap="none" spc="0" normalizeH="0" baseline="0" dirty="0">
                          <a:ln>
                            <a:noFill/>
                          </a:ln>
                          <a:solidFill>
                            <a:schemeClr val="tx1"/>
                          </a:solidFill>
                          <a:effectLst/>
                          <a:uLnTx/>
                          <a:uFillTx/>
                          <a:latin typeface="微软雅黑" pitchFamily="34" charset="-122"/>
                          <a:ea typeface="微软雅黑" pitchFamily="34" charset="-122"/>
                          <a:cs typeface="+mn-cs"/>
                        </a:rPr>
                        <a:t>和</a:t>
                      </a:r>
                      <a:r>
                        <a:rPr kumimoji="0" lang="en-US" altLang="zh-CN" sz="1800" b="0" u="none" strike="noStrike" kern="1200" cap="none" spc="0" normalizeH="0" baseline="0" dirty="0">
                          <a:ln>
                            <a:noFill/>
                          </a:ln>
                          <a:solidFill>
                            <a:schemeClr val="tx1"/>
                          </a:solidFill>
                          <a:effectLst/>
                          <a:uLnTx/>
                          <a:uFillTx/>
                          <a:latin typeface="微软雅黑" pitchFamily="34" charset="-122"/>
                          <a:ea typeface="微软雅黑" pitchFamily="34" charset="-122"/>
                          <a:cs typeface="+mn-cs"/>
                        </a:rPr>
                        <a:t>48. 4%</a:t>
                      </a:r>
                      <a:r>
                        <a:rPr kumimoji="0" lang="zh-CN" altLang="en-US" sz="1800" b="0" u="none" strike="noStrike" kern="1200" cap="none" spc="0" normalizeH="0" baseline="0" dirty="0">
                          <a:ln>
                            <a:noFill/>
                          </a:ln>
                          <a:solidFill>
                            <a:schemeClr val="tx1"/>
                          </a:solidFill>
                          <a:effectLst/>
                          <a:uLnTx/>
                          <a:uFillTx/>
                          <a:latin typeface="微软雅黑" pitchFamily="34" charset="-122"/>
                          <a:ea typeface="微软雅黑" pitchFamily="34" charset="-122"/>
                          <a:cs typeface="+mn-cs"/>
                        </a:rPr>
                        <a:t>。</a:t>
                      </a:r>
                    </a:p>
                  </a:txBody>
                  <a:tcPr marL="72000" marR="72000" marT="36000" marB="36000" anchor="ctr">
                    <a:solidFill>
                      <a:schemeClr val="accent6">
                        <a:lumMod val="40000"/>
                        <a:lumOff val="60000"/>
                      </a:schemeClr>
                    </a:solid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13232257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1" name="Rectangle 3"/>
          <p:cNvSpPr>
            <a:spLocks noGrp="1" noChangeArrowheads="1"/>
          </p:cNvSpPr>
          <p:nvPr>
            <p:ph type="body" idx="4294967295"/>
          </p:nvPr>
        </p:nvSpPr>
        <p:spPr>
          <a:xfrm>
            <a:off x="509918" y="2902657"/>
            <a:ext cx="3230937" cy="3478671"/>
          </a:xfrm>
          <a:ln cap="flat" algn="ctr">
            <a:noFill/>
            <a:miter lim="800000"/>
            <a:headEnd type="none" w="med" len="med"/>
            <a:tailEnd type="none" w="med" len="med"/>
          </a:ln>
        </p:spPr>
        <p:txBody>
          <a:bodyPr>
            <a:noAutofit/>
          </a:bodyPr>
          <a:lstStyle/>
          <a:p>
            <a:pPr>
              <a:lnSpc>
                <a:spcPct val="200000"/>
              </a:lnSpc>
              <a:spcBef>
                <a:spcPct val="0"/>
              </a:spcBef>
            </a:pPr>
            <a:r>
              <a:rPr lang="zh-CN" altLang="en-US" sz="1600" dirty="0">
                <a:latin typeface="微软雅黑" panose="020B0503020204020204" pitchFamily="34" charset="-122"/>
                <a:ea typeface="微软雅黑" panose="020B0503020204020204" pitchFamily="34" charset="-122"/>
                <a:sym typeface="宋体" panose="02010600030101010101" pitchFamily="2" charset="-122"/>
              </a:rPr>
              <a:t>随着年龄的增长，收缩压持续升高，而舒张压有降低的趋势 </a:t>
            </a:r>
          </a:p>
          <a:p>
            <a:pPr lvl="1">
              <a:lnSpc>
                <a:spcPct val="200000"/>
              </a:lnSpc>
              <a:spcBef>
                <a:spcPts val="533"/>
              </a:spcBef>
            </a:pPr>
            <a:r>
              <a:rPr lang="zh-CN" altLang="en-US" sz="1600" dirty="0">
                <a:latin typeface="微软雅黑" panose="020B0503020204020204" pitchFamily="34" charset="-122"/>
                <a:ea typeface="微软雅黑" panose="020B0503020204020204" pitchFamily="34" charset="-122"/>
                <a:sym typeface="宋体" panose="02010600030101010101" pitchFamily="2" charset="-122"/>
              </a:rPr>
              <a:t>收缩压的升高呈线性</a:t>
            </a:r>
          </a:p>
          <a:p>
            <a:pPr lvl="1">
              <a:lnSpc>
                <a:spcPct val="200000"/>
              </a:lnSpc>
              <a:spcBef>
                <a:spcPct val="0"/>
              </a:spcBef>
            </a:pPr>
            <a:r>
              <a:rPr lang="zh-CN" altLang="en-US" sz="1600" dirty="0">
                <a:latin typeface="微软雅黑" panose="020B0503020204020204" pitchFamily="34" charset="-122"/>
                <a:ea typeface="微软雅黑" panose="020B0503020204020204" pitchFamily="34" charset="-122"/>
                <a:sym typeface="宋体" panose="02010600030101010101" pitchFamily="2" charset="-122"/>
              </a:rPr>
              <a:t>舒张压较平缓地升高，经过</a:t>
            </a:r>
            <a:r>
              <a:rPr lang="zh-CN" altLang="en-US" sz="1600" dirty="0" smtClean="0">
                <a:latin typeface="微软雅黑" panose="020B0503020204020204" pitchFamily="34" charset="-122"/>
                <a:ea typeface="微软雅黑" panose="020B0503020204020204" pitchFamily="34" charset="-122"/>
                <a:sym typeface="宋体" panose="02010600030101010101" pitchFamily="2" charset="-122"/>
              </a:rPr>
              <a:t>平台在</a:t>
            </a:r>
            <a:r>
              <a:rPr lang="zh-CN" altLang="zh-CN" sz="1600" dirty="0">
                <a:latin typeface="微软雅黑" panose="020B0503020204020204" pitchFamily="34" charset="-122"/>
                <a:ea typeface="微软雅黑" panose="020B0503020204020204" pitchFamily="34" charset="-122"/>
                <a:sym typeface="宋体" panose="02010600030101010101" pitchFamily="2" charset="-122"/>
              </a:rPr>
              <a:t>70</a:t>
            </a:r>
            <a:r>
              <a:rPr lang="zh-CN" altLang="en-US" sz="1600" dirty="0">
                <a:latin typeface="微软雅黑" panose="020B0503020204020204" pitchFamily="34" charset="-122"/>
                <a:ea typeface="微软雅黑" panose="020B0503020204020204" pitchFamily="34" charset="-122"/>
                <a:sym typeface="宋体" panose="02010600030101010101" pitchFamily="2" charset="-122"/>
              </a:rPr>
              <a:t>岁左右缓慢下降</a:t>
            </a:r>
            <a:endParaRPr lang="zh-CN" altLang="en-US" sz="1600" dirty="0">
              <a:latin typeface="微软雅黑" panose="020B0503020204020204" pitchFamily="34" charset="-122"/>
              <a:ea typeface="微软雅黑" panose="020B0503020204020204" pitchFamily="34" charset="-122"/>
            </a:endParaRPr>
          </a:p>
        </p:txBody>
      </p:sp>
      <p:sp>
        <p:nvSpPr>
          <p:cNvPr id="2102" name="Text Box 4"/>
          <p:cNvSpPr>
            <a:spLocks noChangeArrowheads="1"/>
          </p:cNvSpPr>
          <p:nvPr/>
        </p:nvSpPr>
        <p:spPr bwMode="auto">
          <a:xfrm>
            <a:off x="603955" y="5389921"/>
            <a:ext cx="7519812" cy="164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2400">
                <a:solidFill>
                  <a:schemeClr val="tx1"/>
                </a:solidFill>
                <a:latin typeface="Times New Roman" panose="02020603050405020304" pitchFamily="18" charset="0"/>
                <a:ea typeface="宋体" panose="02010600030101010101" pitchFamily="2" charset="-122"/>
              </a:defRPr>
            </a:lvl1pPr>
            <a:lvl2pPr eaLnBrk="0" hangingPunct="0">
              <a:defRPr sz="2400">
                <a:solidFill>
                  <a:schemeClr val="tx1"/>
                </a:solidFill>
                <a:latin typeface="Times New Roman" panose="02020603050405020304" pitchFamily="18" charset="0"/>
                <a:ea typeface="宋体" panose="02010600030101010101" pitchFamily="2" charset="-122"/>
              </a:defRPr>
            </a:lvl2pPr>
            <a:lvl3pPr eaLnBrk="0" hangingPunct="0">
              <a:defRPr sz="2400">
                <a:solidFill>
                  <a:schemeClr val="tx1"/>
                </a:solidFill>
                <a:latin typeface="Times New Roman" panose="02020603050405020304" pitchFamily="18" charset="0"/>
                <a:ea typeface="宋体" panose="02010600030101010101" pitchFamily="2" charset="-122"/>
              </a:defRPr>
            </a:lvl3pPr>
            <a:lvl4pPr eaLnBrk="0" hangingPunct="0">
              <a:defRPr sz="2400">
                <a:solidFill>
                  <a:schemeClr val="tx1"/>
                </a:solidFill>
                <a:latin typeface="Times New Roman" panose="02020603050405020304" pitchFamily="18" charset="0"/>
                <a:ea typeface="宋体" panose="02010600030101010101" pitchFamily="2" charset="-122"/>
              </a:defRPr>
            </a:lvl4pPr>
            <a:lvl5pPr eaLnBrk="0" hangingPunct="0">
              <a:defRPr sz="2400">
                <a:solidFill>
                  <a:schemeClr val="tx1"/>
                </a:solidFill>
                <a:latin typeface="Times New Roman" panose="02020603050405020304" pitchFamily="18" charset="0"/>
                <a:ea typeface="宋体" panose="02010600030101010101" pitchFamily="2" charset="-122"/>
              </a:defRPr>
            </a:lvl5pPr>
            <a:lvl6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6pPr>
            <a:lvl7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7pPr>
            <a:lvl8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8pPr>
            <a:lvl9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9pPr>
          </a:lstStyle>
          <a:p>
            <a:pPr>
              <a:spcBef>
                <a:spcPct val="50000"/>
              </a:spcBef>
            </a:pPr>
            <a:r>
              <a:rPr lang="en-US" altLang="zh-CN" sz="1067" dirty="0">
                <a:solidFill>
                  <a:srgbClr val="FFFFFF"/>
                </a:solidFill>
                <a:latin typeface="Arial" panose="020B0604020202020204" pitchFamily="34" charset="0"/>
                <a:sym typeface="Arial" panose="020B0604020202020204" pitchFamily="34" charset="0"/>
              </a:rPr>
              <a:t>Adapted from Galarza CR et al. </a:t>
            </a:r>
            <a:r>
              <a:rPr lang="en-US" altLang="zh-CN" sz="1067" i="1" dirty="0">
                <a:solidFill>
                  <a:srgbClr val="FFFFFF"/>
                </a:solidFill>
                <a:latin typeface="Arial" panose="020B0604020202020204" pitchFamily="34" charset="0"/>
                <a:sym typeface="Arial" panose="020B0604020202020204" pitchFamily="34" charset="0"/>
              </a:rPr>
              <a:t>Hypertension</a:t>
            </a:r>
            <a:r>
              <a:rPr lang="en-US" altLang="zh-CN" sz="1067" dirty="0">
                <a:solidFill>
                  <a:srgbClr val="FFFFFF"/>
                </a:solidFill>
                <a:latin typeface="Arial" panose="020B0604020202020204" pitchFamily="34" charset="0"/>
                <a:sym typeface="Arial" panose="020B0604020202020204" pitchFamily="34" charset="0"/>
              </a:rPr>
              <a:t>. 1997;30:809-816.</a:t>
            </a:r>
            <a:endParaRPr lang="en-US" altLang="zh-CN" sz="2133" dirty="0">
              <a:solidFill>
                <a:srgbClr val="FFFFFF"/>
              </a:solidFill>
              <a:latin typeface="Arial" panose="020B0604020202020204" pitchFamily="34" charset="0"/>
              <a:sym typeface="Arial" panose="020B0604020202020204" pitchFamily="34" charset="0"/>
            </a:endParaRPr>
          </a:p>
        </p:txBody>
      </p:sp>
      <p:sp>
        <p:nvSpPr>
          <p:cNvPr id="2104" name="Text Box 6"/>
          <p:cNvSpPr>
            <a:spLocks noChangeArrowheads="1"/>
          </p:cNvSpPr>
          <p:nvPr/>
        </p:nvSpPr>
        <p:spPr bwMode="auto">
          <a:xfrm rot="16200000">
            <a:off x="3264221" y="4120419"/>
            <a:ext cx="1624960"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anose="02020603050405020304" pitchFamily="18" charset="0"/>
                <a:ea typeface="宋体" panose="02010600030101010101" pitchFamily="2" charset="-122"/>
              </a:defRPr>
            </a:lvl1pPr>
            <a:lvl2pPr eaLnBrk="0" hangingPunct="0">
              <a:defRPr sz="2400">
                <a:solidFill>
                  <a:schemeClr val="tx1"/>
                </a:solidFill>
                <a:latin typeface="Times New Roman" panose="02020603050405020304" pitchFamily="18" charset="0"/>
                <a:ea typeface="宋体" panose="02010600030101010101" pitchFamily="2" charset="-122"/>
              </a:defRPr>
            </a:lvl2pPr>
            <a:lvl3pPr eaLnBrk="0" hangingPunct="0">
              <a:defRPr sz="2400">
                <a:solidFill>
                  <a:schemeClr val="tx1"/>
                </a:solidFill>
                <a:latin typeface="Times New Roman" panose="02020603050405020304" pitchFamily="18" charset="0"/>
                <a:ea typeface="宋体" panose="02010600030101010101" pitchFamily="2" charset="-122"/>
              </a:defRPr>
            </a:lvl3pPr>
            <a:lvl4pPr eaLnBrk="0" hangingPunct="0">
              <a:defRPr sz="2400">
                <a:solidFill>
                  <a:schemeClr val="tx1"/>
                </a:solidFill>
                <a:latin typeface="Times New Roman" panose="02020603050405020304" pitchFamily="18" charset="0"/>
                <a:ea typeface="宋体" panose="02010600030101010101" pitchFamily="2" charset="-122"/>
              </a:defRPr>
            </a:lvl4pPr>
            <a:lvl5pPr eaLnBrk="0" hangingPunct="0">
              <a:defRPr sz="2400">
                <a:solidFill>
                  <a:schemeClr val="tx1"/>
                </a:solidFill>
                <a:latin typeface="Times New Roman" panose="02020603050405020304" pitchFamily="18" charset="0"/>
                <a:ea typeface="宋体" panose="02010600030101010101" pitchFamily="2" charset="-122"/>
              </a:defRPr>
            </a:lvl5pPr>
            <a:lvl6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6pPr>
            <a:lvl7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7pPr>
            <a:lvl8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8pPr>
            <a:lvl9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9pPr>
          </a:lstStyle>
          <a:p>
            <a:r>
              <a:rPr lang="zh-CN" altLang="en-US" sz="900" dirty="0">
                <a:latin typeface="+mn-ea"/>
                <a:ea typeface="+mn-ea"/>
                <a:sym typeface="Arial" panose="020B0604020202020204" pitchFamily="34" charset="0"/>
              </a:rPr>
              <a:t>血压 </a:t>
            </a:r>
            <a:r>
              <a:rPr lang="zh-CN" altLang="en-US" sz="900" dirty="0">
                <a:latin typeface="+mn-lt"/>
                <a:ea typeface="+mn-ea"/>
                <a:sym typeface="Arial" panose="020B0604020202020204" pitchFamily="34" charset="0"/>
              </a:rPr>
              <a:t>(</a:t>
            </a:r>
            <a:r>
              <a:rPr lang="en-US" altLang="zh-CN" sz="900" dirty="0">
                <a:latin typeface="+mn-lt"/>
                <a:ea typeface="+mn-ea"/>
                <a:sym typeface="Arial" panose="020B0604020202020204" pitchFamily="34" charset="0"/>
              </a:rPr>
              <a:t>mm </a:t>
            </a:r>
            <a:r>
              <a:rPr lang="en-US" altLang="zh-CN" sz="900" dirty="0" smtClean="0">
                <a:latin typeface="+mn-lt"/>
                <a:ea typeface="+mn-ea"/>
                <a:sym typeface="Arial" panose="020B0604020202020204" pitchFamily="34" charset="0"/>
              </a:rPr>
              <a:t>Hg)</a:t>
            </a:r>
            <a:endParaRPr lang="zh-CN" altLang="en-US" sz="900" dirty="0">
              <a:latin typeface="+mn-lt"/>
              <a:ea typeface="+mn-ea"/>
            </a:endParaRPr>
          </a:p>
        </p:txBody>
      </p:sp>
      <p:sp>
        <p:nvSpPr>
          <p:cNvPr id="2105" name="Text Box 7"/>
          <p:cNvSpPr>
            <a:spLocks noChangeArrowheads="1"/>
          </p:cNvSpPr>
          <p:nvPr/>
        </p:nvSpPr>
        <p:spPr bwMode="auto">
          <a:xfrm>
            <a:off x="4204853" y="3631520"/>
            <a:ext cx="377026" cy="1669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ea typeface="宋体" panose="02010600030101010101" pitchFamily="2" charset="-122"/>
              </a:defRPr>
            </a:lvl1pPr>
            <a:lvl2pPr eaLnBrk="0" hangingPunct="0">
              <a:defRPr sz="2400">
                <a:solidFill>
                  <a:schemeClr val="tx1"/>
                </a:solidFill>
                <a:latin typeface="Times New Roman" panose="02020603050405020304" pitchFamily="18" charset="0"/>
                <a:ea typeface="宋体" panose="02010600030101010101" pitchFamily="2" charset="-122"/>
              </a:defRPr>
            </a:lvl2pPr>
            <a:lvl3pPr eaLnBrk="0" hangingPunct="0">
              <a:defRPr sz="2400">
                <a:solidFill>
                  <a:schemeClr val="tx1"/>
                </a:solidFill>
                <a:latin typeface="Times New Roman" panose="02020603050405020304" pitchFamily="18" charset="0"/>
                <a:ea typeface="宋体" panose="02010600030101010101" pitchFamily="2" charset="-122"/>
              </a:defRPr>
            </a:lvl3pPr>
            <a:lvl4pPr eaLnBrk="0" hangingPunct="0">
              <a:defRPr sz="2400">
                <a:solidFill>
                  <a:schemeClr val="tx1"/>
                </a:solidFill>
                <a:latin typeface="Times New Roman" panose="02020603050405020304" pitchFamily="18" charset="0"/>
                <a:ea typeface="宋体" panose="02010600030101010101" pitchFamily="2" charset="-122"/>
              </a:defRPr>
            </a:lvl4pPr>
            <a:lvl5pPr eaLnBrk="0" hangingPunct="0">
              <a:defRPr sz="2400">
                <a:solidFill>
                  <a:schemeClr val="tx1"/>
                </a:solidFill>
                <a:latin typeface="Times New Roman" panose="02020603050405020304" pitchFamily="18" charset="0"/>
                <a:ea typeface="宋体" panose="02010600030101010101" pitchFamily="2" charset="-122"/>
              </a:defRPr>
            </a:lvl5pPr>
            <a:lvl6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6pPr>
            <a:lvl7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7pPr>
            <a:lvl8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8pPr>
            <a:lvl9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9pPr>
          </a:lstStyle>
          <a:p>
            <a:pPr algn="r">
              <a:lnSpc>
                <a:spcPts val="1956"/>
              </a:lnSpc>
            </a:pPr>
            <a:r>
              <a:rPr lang="zh-CN" altLang="en-US" sz="900" dirty="0">
                <a:latin typeface="Arial" panose="020B0604020202020204" pitchFamily="34" charset="0"/>
                <a:sym typeface="Arial" panose="020B0604020202020204" pitchFamily="34" charset="0"/>
              </a:rPr>
              <a:t>160</a:t>
            </a:r>
          </a:p>
          <a:p>
            <a:pPr algn="r">
              <a:lnSpc>
                <a:spcPts val="2044"/>
              </a:lnSpc>
            </a:pPr>
            <a:r>
              <a:rPr lang="zh-CN" altLang="en-US" sz="900" dirty="0">
                <a:latin typeface="Arial" panose="020B0604020202020204" pitchFamily="34" charset="0"/>
                <a:sym typeface="Arial" panose="020B0604020202020204" pitchFamily="34" charset="0"/>
              </a:rPr>
              <a:t>140</a:t>
            </a:r>
          </a:p>
          <a:p>
            <a:pPr algn="r">
              <a:lnSpc>
                <a:spcPts val="2133"/>
              </a:lnSpc>
            </a:pPr>
            <a:r>
              <a:rPr lang="zh-CN" altLang="en-US" sz="900" dirty="0">
                <a:latin typeface="Arial" panose="020B0604020202020204" pitchFamily="34" charset="0"/>
                <a:sym typeface="Arial" panose="020B0604020202020204" pitchFamily="34" charset="0"/>
              </a:rPr>
              <a:t>120</a:t>
            </a:r>
          </a:p>
          <a:p>
            <a:pPr algn="r">
              <a:lnSpc>
                <a:spcPts val="1956"/>
              </a:lnSpc>
            </a:pPr>
            <a:r>
              <a:rPr lang="zh-CN" altLang="en-US" sz="900" dirty="0">
                <a:latin typeface="Arial" panose="020B0604020202020204" pitchFamily="34" charset="0"/>
                <a:sym typeface="Arial" panose="020B0604020202020204" pitchFamily="34" charset="0"/>
              </a:rPr>
              <a:t>100</a:t>
            </a:r>
          </a:p>
          <a:p>
            <a:pPr algn="r">
              <a:lnSpc>
                <a:spcPts val="2133"/>
              </a:lnSpc>
            </a:pPr>
            <a:r>
              <a:rPr lang="zh-CN" altLang="en-US" sz="900" dirty="0">
                <a:latin typeface="Arial" panose="020B0604020202020204" pitchFamily="34" charset="0"/>
                <a:sym typeface="Arial" panose="020B0604020202020204" pitchFamily="34" charset="0"/>
              </a:rPr>
              <a:t>80</a:t>
            </a:r>
          </a:p>
          <a:p>
            <a:pPr algn="r">
              <a:lnSpc>
                <a:spcPts val="2133"/>
              </a:lnSpc>
            </a:pPr>
            <a:r>
              <a:rPr lang="zh-CN" altLang="en-US" sz="900" dirty="0">
                <a:latin typeface="Arial" panose="020B0604020202020204" pitchFamily="34" charset="0"/>
                <a:sym typeface="Arial" panose="020B0604020202020204" pitchFamily="34" charset="0"/>
              </a:rPr>
              <a:t>60</a:t>
            </a:r>
            <a:endParaRPr lang="zh-CN" altLang="en-US" sz="1400" dirty="0">
              <a:ea typeface="华文细黑" panose="02010600040101010101" pitchFamily="2" charset="-122"/>
            </a:endParaRPr>
          </a:p>
        </p:txBody>
      </p:sp>
      <p:sp>
        <p:nvSpPr>
          <p:cNvPr id="2106" name="Text Box 8"/>
          <p:cNvSpPr>
            <a:spLocks noChangeArrowheads="1"/>
          </p:cNvSpPr>
          <p:nvPr/>
        </p:nvSpPr>
        <p:spPr bwMode="auto">
          <a:xfrm>
            <a:off x="4677834" y="5373216"/>
            <a:ext cx="3802944"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tabLst>
                <a:tab pos="685800" algn="ctr"/>
                <a:tab pos="1200150" algn="ctr"/>
                <a:tab pos="1771650" algn="ctr"/>
                <a:tab pos="2286000" algn="ctr"/>
                <a:tab pos="2743200" algn="ctr"/>
                <a:tab pos="3257550" algn="ctr"/>
                <a:tab pos="3771900" algn="ctr"/>
              </a:tabLst>
              <a:defRPr sz="2400">
                <a:solidFill>
                  <a:schemeClr val="tx1"/>
                </a:solidFill>
                <a:latin typeface="Times New Roman" panose="02020603050405020304" pitchFamily="18" charset="0"/>
                <a:ea typeface="宋体" panose="02010600030101010101" pitchFamily="2" charset="-122"/>
              </a:defRPr>
            </a:lvl1pPr>
            <a:lvl2pPr eaLnBrk="0" hangingPunct="0">
              <a:tabLst>
                <a:tab pos="685800" algn="ctr"/>
                <a:tab pos="1200150" algn="ctr"/>
                <a:tab pos="1771650" algn="ctr"/>
                <a:tab pos="2286000" algn="ctr"/>
                <a:tab pos="2743200" algn="ctr"/>
                <a:tab pos="3257550" algn="ctr"/>
                <a:tab pos="3771900" algn="ctr"/>
              </a:tabLst>
              <a:defRPr sz="2400">
                <a:solidFill>
                  <a:schemeClr val="tx1"/>
                </a:solidFill>
                <a:latin typeface="Times New Roman" panose="02020603050405020304" pitchFamily="18" charset="0"/>
                <a:ea typeface="宋体" panose="02010600030101010101" pitchFamily="2" charset="-122"/>
              </a:defRPr>
            </a:lvl2pPr>
            <a:lvl3pPr eaLnBrk="0" hangingPunct="0">
              <a:tabLst>
                <a:tab pos="685800" algn="ctr"/>
                <a:tab pos="1200150" algn="ctr"/>
                <a:tab pos="1771650" algn="ctr"/>
                <a:tab pos="2286000" algn="ctr"/>
                <a:tab pos="2743200" algn="ctr"/>
                <a:tab pos="3257550" algn="ctr"/>
                <a:tab pos="3771900" algn="ctr"/>
              </a:tabLst>
              <a:defRPr sz="2400">
                <a:solidFill>
                  <a:schemeClr val="tx1"/>
                </a:solidFill>
                <a:latin typeface="Times New Roman" panose="02020603050405020304" pitchFamily="18" charset="0"/>
                <a:ea typeface="宋体" panose="02010600030101010101" pitchFamily="2" charset="-122"/>
              </a:defRPr>
            </a:lvl3pPr>
            <a:lvl4pPr eaLnBrk="0" hangingPunct="0">
              <a:tabLst>
                <a:tab pos="685800" algn="ctr"/>
                <a:tab pos="1200150" algn="ctr"/>
                <a:tab pos="1771650" algn="ctr"/>
                <a:tab pos="2286000" algn="ctr"/>
                <a:tab pos="2743200" algn="ctr"/>
                <a:tab pos="3257550" algn="ctr"/>
                <a:tab pos="3771900" algn="ctr"/>
              </a:tabLst>
              <a:defRPr sz="2400">
                <a:solidFill>
                  <a:schemeClr val="tx1"/>
                </a:solidFill>
                <a:latin typeface="Times New Roman" panose="02020603050405020304" pitchFamily="18" charset="0"/>
                <a:ea typeface="宋体" panose="02010600030101010101" pitchFamily="2" charset="-122"/>
              </a:defRPr>
            </a:lvl4pPr>
            <a:lvl5pPr eaLnBrk="0" hangingPunct="0">
              <a:tabLst>
                <a:tab pos="685800" algn="ctr"/>
                <a:tab pos="1200150" algn="ctr"/>
                <a:tab pos="1771650" algn="ctr"/>
                <a:tab pos="2286000" algn="ctr"/>
                <a:tab pos="2743200" algn="ctr"/>
                <a:tab pos="3257550" algn="ctr"/>
                <a:tab pos="3771900" algn="ctr"/>
              </a:tabLst>
              <a:defRPr sz="2400">
                <a:solidFill>
                  <a:schemeClr val="tx1"/>
                </a:solidFill>
                <a:latin typeface="Times New Roman" panose="02020603050405020304" pitchFamily="18" charset="0"/>
                <a:ea typeface="宋体" panose="02010600030101010101" pitchFamily="2" charset="-122"/>
              </a:defRPr>
            </a:lvl5pPr>
            <a:lvl6pPr eaLnBrk="0" fontAlgn="base" hangingPunct="0">
              <a:spcBef>
                <a:spcPct val="0"/>
              </a:spcBef>
              <a:spcAft>
                <a:spcPct val="0"/>
              </a:spcAft>
              <a:buSzPct val="100000"/>
              <a:buFont typeface="Arial" panose="020B0604020202020204" pitchFamily="34" charset="0"/>
              <a:tabLst>
                <a:tab pos="685800" algn="ctr"/>
                <a:tab pos="1200150" algn="ctr"/>
                <a:tab pos="1771650" algn="ctr"/>
                <a:tab pos="2286000" algn="ctr"/>
                <a:tab pos="2743200" algn="ctr"/>
                <a:tab pos="3257550" algn="ctr"/>
                <a:tab pos="3771900" algn="ctr"/>
              </a:tabLst>
              <a:defRPr sz="2400">
                <a:solidFill>
                  <a:schemeClr val="tx1"/>
                </a:solidFill>
                <a:latin typeface="Times New Roman" panose="02020603050405020304" pitchFamily="18" charset="0"/>
                <a:ea typeface="宋体" panose="02010600030101010101" pitchFamily="2" charset="-122"/>
              </a:defRPr>
            </a:lvl6pPr>
            <a:lvl7pPr eaLnBrk="0" fontAlgn="base" hangingPunct="0">
              <a:spcBef>
                <a:spcPct val="0"/>
              </a:spcBef>
              <a:spcAft>
                <a:spcPct val="0"/>
              </a:spcAft>
              <a:buSzPct val="100000"/>
              <a:buFont typeface="Arial" panose="020B0604020202020204" pitchFamily="34" charset="0"/>
              <a:tabLst>
                <a:tab pos="685800" algn="ctr"/>
                <a:tab pos="1200150" algn="ctr"/>
                <a:tab pos="1771650" algn="ctr"/>
                <a:tab pos="2286000" algn="ctr"/>
                <a:tab pos="2743200" algn="ctr"/>
                <a:tab pos="3257550" algn="ctr"/>
                <a:tab pos="3771900" algn="ctr"/>
              </a:tabLst>
              <a:defRPr sz="2400">
                <a:solidFill>
                  <a:schemeClr val="tx1"/>
                </a:solidFill>
                <a:latin typeface="Times New Roman" panose="02020603050405020304" pitchFamily="18" charset="0"/>
                <a:ea typeface="宋体" panose="02010600030101010101" pitchFamily="2" charset="-122"/>
              </a:defRPr>
            </a:lvl7pPr>
            <a:lvl8pPr eaLnBrk="0" fontAlgn="base" hangingPunct="0">
              <a:spcBef>
                <a:spcPct val="0"/>
              </a:spcBef>
              <a:spcAft>
                <a:spcPct val="0"/>
              </a:spcAft>
              <a:buSzPct val="100000"/>
              <a:buFont typeface="Arial" panose="020B0604020202020204" pitchFamily="34" charset="0"/>
              <a:tabLst>
                <a:tab pos="685800" algn="ctr"/>
                <a:tab pos="1200150" algn="ctr"/>
                <a:tab pos="1771650" algn="ctr"/>
                <a:tab pos="2286000" algn="ctr"/>
                <a:tab pos="2743200" algn="ctr"/>
                <a:tab pos="3257550" algn="ctr"/>
                <a:tab pos="3771900" algn="ctr"/>
              </a:tabLst>
              <a:defRPr sz="2400">
                <a:solidFill>
                  <a:schemeClr val="tx1"/>
                </a:solidFill>
                <a:latin typeface="Times New Roman" panose="02020603050405020304" pitchFamily="18" charset="0"/>
                <a:ea typeface="宋体" panose="02010600030101010101" pitchFamily="2" charset="-122"/>
              </a:defRPr>
            </a:lvl8pPr>
            <a:lvl9pPr eaLnBrk="0" fontAlgn="base" hangingPunct="0">
              <a:spcBef>
                <a:spcPct val="0"/>
              </a:spcBef>
              <a:spcAft>
                <a:spcPct val="0"/>
              </a:spcAft>
              <a:buSzPct val="100000"/>
              <a:buFont typeface="Arial" panose="020B0604020202020204" pitchFamily="34" charset="0"/>
              <a:tabLst>
                <a:tab pos="685800" algn="ctr"/>
                <a:tab pos="1200150" algn="ctr"/>
                <a:tab pos="1771650" algn="ctr"/>
                <a:tab pos="2286000" algn="ctr"/>
                <a:tab pos="2743200" algn="ctr"/>
                <a:tab pos="3257550" algn="ctr"/>
                <a:tab pos="3771900" algn="ctr"/>
              </a:tabLst>
              <a:defRPr sz="2400">
                <a:solidFill>
                  <a:schemeClr val="tx1"/>
                </a:solidFill>
                <a:latin typeface="Times New Roman" panose="02020603050405020304" pitchFamily="18" charset="0"/>
                <a:ea typeface="宋体" panose="02010600030101010101" pitchFamily="2" charset="-122"/>
              </a:defRPr>
            </a:lvl9pPr>
          </a:lstStyle>
          <a:p>
            <a:r>
              <a:rPr lang="zh-CN" altLang="en-US" sz="900" dirty="0">
                <a:latin typeface="Arial" panose="020B0604020202020204" pitchFamily="34" charset="0"/>
                <a:sym typeface="Arial" panose="020B0604020202020204" pitchFamily="34" charset="0"/>
              </a:rPr>
              <a:t> 15–24	  </a:t>
            </a:r>
            <a:r>
              <a:rPr lang="zh-CN" altLang="en-US" sz="900" dirty="0" smtClean="0">
                <a:latin typeface="Arial" panose="020B0604020202020204" pitchFamily="34" charset="0"/>
                <a:sym typeface="Arial" panose="020B0604020202020204" pitchFamily="34" charset="0"/>
              </a:rPr>
              <a:t>  25</a:t>
            </a:r>
            <a:r>
              <a:rPr lang="zh-CN" altLang="en-US" sz="900" dirty="0">
                <a:latin typeface="Arial" panose="020B0604020202020204" pitchFamily="34" charset="0"/>
                <a:sym typeface="Arial" panose="020B0604020202020204" pitchFamily="34" charset="0"/>
              </a:rPr>
              <a:t>–</a:t>
            </a:r>
            <a:r>
              <a:rPr lang="zh-CN" altLang="en-US" sz="900" dirty="0" smtClean="0">
                <a:latin typeface="Arial" panose="020B0604020202020204" pitchFamily="34" charset="0"/>
                <a:sym typeface="Arial" panose="020B0604020202020204" pitchFamily="34" charset="0"/>
              </a:rPr>
              <a:t>34    </a:t>
            </a:r>
            <a:r>
              <a:rPr lang="zh-CN" altLang="en-US" sz="900" dirty="0">
                <a:latin typeface="Arial" panose="020B0604020202020204" pitchFamily="34" charset="0"/>
                <a:sym typeface="Arial" panose="020B0604020202020204" pitchFamily="34" charset="0"/>
              </a:rPr>
              <a:t>35–</a:t>
            </a:r>
            <a:r>
              <a:rPr lang="zh-CN" altLang="en-US" sz="900" dirty="0" smtClean="0">
                <a:latin typeface="Arial" panose="020B0604020202020204" pitchFamily="34" charset="0"/>
                <a:sym typeface="Arial" panose="020B0604020202020204" pitchFamily="34" charset="0"/>
              </a:rPr>
              <a:t>44</a:t>
            </a:r>
            <a:r>
              <a:rPr lang="zh-CN" altLang="en-US" sz="900" dirty="0">
                <a:latin typeface="Arial" panose="020B0604020202020204" pitchFamily="34" charset="0"/>
                <a:sym typeface="Arial" panose="020B0604020202020204" pitchFamily="34" charset="0"/>
              </a:rPr>
              <a:t> </a:t>
            </a:r>
            <a:r>
              <a:rPr lang="zh-CN" altLang="en-US" sz="900" dirty="0" smtClean="0">
                <a:latin typeface="Arial" panose="020B0604020202020204" pitchFamily="34" charset="0"/>
                <a:sym typeface="Arial" panose="020B0604020202020204" pitchFamily="34" charset="0"/>
              </a:rPr>
              <a:t>    45</a:t>
            </a:r>
            <a:r>
              <a:rPr lang="zh-CN" altLang="en-US" sz="900" dirty="0">
                <a:latin typeface="Arial" panose="020B0604020202020204" pitchFamily="34" charset="0"/>
                <a:sym typeface="Arial" panose="020B0604020202020204" pitchFamily="34" charset="0"/>
              </a:rPr>
              <a:t>–54	</a:t>
            </a:r>
            <a:r>
              <a:rPr lang="zh-CN" altLang="en-US" sz="900" dirty="0" smtClean="0">
                <a:latin typeface="Arial" panose="020B0604020202020204" pitchFamily="34" charset="0"/>
                <a:sym typeface="Arial" panose="020B0604020202020204" pitchFamily="34" charset="0"/>
              </a:rPr>
              <a:t>    55</a:t>
            </a:r>
            <a:r>
              <a:rPr lang="zh-CN" altLang="en-US" sz="900" dirty="0">
                <a:latin typeface="Arial" panose="020B0604020202020204" pitchFamily="34" charset="0"/>
                <a:sym typeface="Arial" panose="020B0604020202020204" pitchFamily="34" charset="0"/>
              </a:rPr>
              <a:t>–64	  </a:t>
            </a:r>
            <a:r>
              <a:rPr lang="zh-CN" altLang="en-US" sz="900" dirty="0" smtClean="0">
                <a:latin typeface="Arial" panose="020B0604020202020204" pitchFamily="34" charset="0"/>
                <a:sym typeface="Arial" panose="020B0604020202020204" pitchFamily="34" charset="0"/>
              </a:rPr>
              <a:t>  65</a:t>
            </a:r>
            <a:r>
              <a:rPr lang="zh-CN" altLang="en-US" sz="900" dirty="0">
                <a:latin typeface="Arial" panose="020B0604020202020204" pitchFamily="34" charset="0"/>
                <a:sym typeface="Arial" panose="020B0604020202020204" pitchFamily="34" charset="0"/>
              </a:rPr>
              <a:t>–74	  </a:t>
            </a:r>
            <a:r>
              <a:rPr lang="zh-CN" altLang="en-US" sz="900" dirty="0" smtClean="0">
                <a:latin typeface="Arial" panose="020B0604020202020204" pitchFamily="34" charset="0"/>
                <a:sym typeface="Arial" panose="020B0604020202020204" pitchFamily="34" charset="0"/>
              </a:rPr>
              <a:t>   75</a:t>
            </a:r>
            <a:r>
              <a:rPr lang="zh-CN" altLang="en-US" sz="900" dirty="0">
                <a:latin typeface="Arial" panose="020B0604020202020204" pitchFamily="34" charset="0"/>
                <a:sym typeface="Arial" panose="020B0604020202020204" pitchFamily="34" charset="0"/>
              </a:rPr>
              <a:t>–84	 </a:t>
            </a:r>
            <a:r>
              <a:rPr lang="zh-CN" altLang="en-US" sz="900" dirty="0" smtClean="0">
                <a:latin typeface="Arial" panose="020B0604020202020204" pitchFamily="34" charset="0"/>
                <a:sym typeface="Arial" panose="020B0604020202020204" pitchFamily="34" charset="0"/>
              </a:rPr>
              <a:t>    </a:t>
            </a:r>
            <a:r>
              <a:rPr lang="zh-CN" altLang="en-US" sz="900" dirty="0">
                <a:latin typeface="Arial" panose="020B0604020202020204" pitchFamily="34" charset="0"/>
                <a:sym typeface="Arial" panose="020B0604020202020204" pitchFamily="34" charset="0"/>
              </a:rPr>
              <a:t>85–99</a:t>
            </a:r>
            <a:endParaRPr lang="zh-CN" altLang="en-US" sz="1600" dirty="0">
              <a:ea typeface="华文细黑" panose="02010600040101010101" pitchFamily="2" charset="-122"/>
            </a:endParaRPr>
          </a:p>
        </p:txBody>
      </p:sp>
      <p:sp>
        <p:nvSpPr>
          <p:cNvPr id="2107" name="Text Box 9"/>
          <p:cNvSpPr>
            <a:spLocks noChangeArrowheads="1"/>
          </p:cNvSpPr>
          <p:nvPr/>
        </p:nvSpPr>
        <p:spPr bwMode="auto">
          <a:xfrm>
            <a:off x="4708878" y="5589240"/>
            <a:ext cx="3771900"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ea typeface="宋体" panose="02010600030101010101" pitchFamily="2" charset="-122"/>
              </a:defRPr>
            </a:lvl1pPr>
            <a:lvl2pPr eaLnBrk="0" hangingPunct="0">
              <a:defRPr sz="2400">
                <a:solidFill>
                  <a:schemeClr val="tx1"/>
                </a:solidFill>
                <a:latin typeface="Times New Roman" panose="02020603050405020304" pitchFamily="18" charset="0"/>
                <a:ea typeface="宋体" panose="02010600030101010101" pitchFamily="2" charset="-122"/>
              </a:defRPr>
            </a:lvl2pPr>
            <a:lvl3pPr eaLnBrk="0" hangingPunct="0">
              <a:defRPr sz="2400">
                <a:solidFill>
                  <a:schemeClr val="tx1"/>
                </a:solidFill>
                <a:latin typeface="Times New Roman" panose="02020603050405020304" pitchFamily="18" charset="0"/>
                <a:ea typeface="宋体" panose="02010600030101010101" pitchFamily="2" charset="-122"/>
              </a:defRPr>
            </a:lvl3pPr>
            <a:lvl4pPr eaLnBrk="0" hangingPunct="0">
              <a:defRPr sz="2400">
                <a:solidFill>
                  <a:schemeClr val="tx1"/>
                </a:solidFill>
                <a:latin typeface="Times New Roman" panose="02020603050405020304" pitchFamily="18" charset="0"/>
                <a:ea typeface="宋体" panose="02010600030101010101" pitchFamily="2" charset="-122"/>
              </a:defRPr>
            </a:lvl4pPr>
            <a:lvl5pPr eaLnBrk="0" hangingPunct="0">
              <a:defRPr sz="2400">
                <a:solidFill>
                  <a:schemeClr val="tx1"/>
                </a:solidFill>
                <a:latin typeface="Times New Roman" panose="02020603050405020304" pitchFamily="18" charset="0"/>
                <a:ea typeface="宋体" panose="02010600030101010101" pitchFamily="2" charset="-122"/>
              </a:defRPr>
            </a:lvl5pPr>
            <a:lvl6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6pPr>
            <a:lvl7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7pPr>
            <a:lvl8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8pPr>
            <a:lvl9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9pPr>
          </a:lstStyle>
          <a:p>
            <a:pPr algn="ctr"/>
            <a:r>
              <a:rPr lang="zh-CN" altLang="en-US" sz="900" dirty="0">
                <a:latin typeface="宋体" panose="02010600030101010101" pitchFamily="2" charset="-122"/>
                <a:sym typeface="宋体" panose="02010600030101010101" pitchFamily="2" charset="-122"/>
              </a:rPr>
              <a:t>年龄组 </a:t>
            </a:r>
            <a:r>
              <a:rPr lang="zh-CN" altLang="en-US" sz="900" dirty="0">
                <a:latin typeface="+mn-lt"/>
                <a:sym typeface="宋体" panose="02010600030101010101" pitchFamily="2" charset="-122"/>
              </a:rPr>
              <a:t>(岁)</a:t>
            </a:r>
            <a:endParaRPr lang="zh-CN" altLang="en-US" sz="900" dirty="0">
              <a:latin typeface="+mn-lt"/>
              <a:ea typeface="华文细黑" panose="02010600040101010101" pitchFamily="2" charset="-122"/>
            </a:endParaRPr>
          </a:p>
        </p:txBody>
      </p:sp>
      <p:sp>
        <p:nvSpPr>
          <p:cNvPr id="2108" name="Line 10"/>
          <p:cNvSpPr>
            <a:spLocks noChangeShapeType="1"/>
          </p:cNvSpPr>
          <p:nvPr/>
        </p:nvSpPr>
        <p:spPr bwMode="auto">
          <a:xfrm>
            <a:off x="4563534" y="3162301"/>
            <a:ext cx="83256" cy="1411"/>
          </a:xfrm>
          <a:prstGeom prst="line">
            <a:avLst/>
          </a:prstGeom>
          <a:noFill/>
          <a:ln w="11113" cap="flat" algn="ctr">
            <a:solidFill>
              <a:srgbClr val="FFFFFF"/>
            </a:solidFill>
            <a:prstDash val="solid"/>
            <a:bevel/>
            <a:headEnd type="none" w="med" len="med"/>
            <a:tailEnd type="none" w="med" len="med"/>
          </a:ln>
          <a:extLst>
            <a:ext uri="{909E8E84-426E-40DD-AFC4-6F175D3DCCD1}">
              <a14:hiddenFill xmlns:a14="http://schemas.microsoft.com/office/drawing/2010/main">
                <a:noFill/>
              </a14:hiddenFill>
            </a:ext>
          </a:extLst>
        </p:spPr>
        <p:txBody>
          <a:bodyPr/>
          <a:lstStyle/>
          <a:p>
            <a:endParaRPr lang="zh-CN" altLang="en-US" sz="1600"/>
          </a:p>
        </p:txBody>
      </p:sp>
      <p:sp>
        <p:nvSpPr>
          <p:cNvPr id="2109" name="Line 11"/>
          <p:cNvSpPr>
            <a:spLocks noChangeShapeType="1"/>
          </p:cNvSpPr>
          <p:nvPr/>
        </p:nvSpPr>
        <p:spPr bwMode="auto">
          <a:xfrm>
            <a:off x="4648200" y="3521797"/>
            <a:ext cx="1412" cy="1779411"/>
          </a:xfrm>
          <a:prstGeom prst="line">
            <a:avLst/>
          </a:prstGeom>
          <a:noFill/>
          <a:ln w="11113" cap="flat" algn="ctr">
            <a:solidFill>
              <a:schemeClr val="tx1"/>
            </a:solidFill>
            <a:prstDash val="solid"/>
            <a:bevel/>
            <a:headEnd type="none" w="med" len="med"/>
            <a:tailEnd type="none" w="med" len="med"/>
          </a:ln>
          <a:extLst>
            <a:ext uri="{909E8E84-426E-40DD-AFC4-6F175D3DCCD1}">
              <a14:hiddenFill xmlns:a14="http://schemas.microsoft.com/office/drawing/2010/main">
                <a:noFill/>
              </a14:hiddenFill>
            </a:ext>
          </a:extLst>
        </p:spPr>
        <p:txBody>
          <a:bodyPr/>
          <a:lstStyle/>
          <a:p>
            <a:endParaRPr lang="zh-CN" altLang="en-US" sz="1600"/>
          </a:p>
        </p:txBody>
      </p:sp>
      <p:sp>
        <p:nvSpPr>
          <p:cNvPr id="2110" name="Line 12"/>
          <p:cNvSpPr>
            <a:spLocks noChangeShapeType="1"/>
          </p:cNvSpPr>
          <p:nvPr/>
        </p:nvSpPr>
        <p:spPr bwMode="auto">
          <a:xfrm>
            <a:off x="4643967" y="5299797"/>
            <a:ext cx="3826933" cy="1411"/>
          </a:xfrm>
          <a:prstGeom prst="line">
            <a:avLst/>
          </a:prstGeom>
          <a:noFill/>
          <a:ln w="11113" cap="flat" algn="ctr">
            <a:solidFill>
              <a:schemeClr val="tx1"/>
            </a:solidFill>
            <a:prstDash val="solid"/>
            <a:bevel/>
            <a:headEnd type="none" w="med" len="med"/>
            <a:tailEnd type="none" w="med" len="med"/>
          </a:ln>
          <a:extLst>
            <a:ext uri="{909E8E84-426E-40DD-AFC4-6F175D3DCCD1}">
              <a14:hiddenFill xmlns:a14="http://schemas.microsoft.com/office/drawing/2010/main">
                <a:noFill/>
              </a14:hiddenFill>
            </a:ext>
          </a:extLst>
        </p:spPr>
        <p:txBody>
          <a:bodyPr/>
          <a:lstStyle/>
          <a:p>
            <a:endParaRPr lang="zh-CN" altLang="en-US" sz="1600"/>
          </a:p>
        </p:txBody>
      </p:sp>
      <p:sp>
        <p:nvSpPr>
          <p:cNvPr id="2111" name="Freeform 13"/>
          <p:cNvSpPr>
            <a:spLocks/>
          </p:cNvSpPr>
          <p:nvPr/>
        </p:nvSpPr>
        <p:spPr bwMode="auto">
          <a:xfrm>
            <a:off x="5205589" y="4324223"/>
            <a:ext cx="773289" cy="112889"/>
          </a:xfrm>
          <a:custGeom>
            <a:avLst/>
            <a:gdLst>
              <a:gd name="T0" fmla="*/ 3289 w 3289"/>
              <a:gd name="T1" fmla="*/ 129 h 479"/>
              <a:gd name="T2" fmla="*/ 3259 w 3289"/>
              <a:gd name="T3" fmla="*/ 0 h 479"/>
              <a:gd name="T4" fmla="*/ 0 w 3289"/>
              <a:gd name="T5" fmla="*/ 347 h 479"/>
              <a:gd name="T6" fmla="*/ 13 w 3289"/>
              <a:gd name="T7" fmla="*/ 479 h 479"/>
              <a:gd name="T8" fmla="*/ 3273 w 3289"/>
              <a:gd name="T9" fmla="*/ 133 h 479"/>
              <a:gd name="T10" fmla="*/ 3289 w 3289"/>
              <a:gd name="T11" fmla="*/ 129 h 479"/>
              <a:gd name="T12" fmla="*/ 3273 w 3289"/>
              <a:gd name="T13" fmla="*/ 133 h 479"/>
              <a:gd name="T14" fmla="*/ 3281 w 3289"/>
              <a:gd name="T15" fmla="*/ 132 h 479"/>
              <a:gd name="T16" fmla="*/ 3289 w 3289"/>
              <a:gd name="T17" fmla="*/ 129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89" h="479">
                <a:moveTo>
                  <a:pt x="3289" y="129"/>
                </a:moveTo>
                <a:lnTo>
                  <a:pt x="3259" y="0"/>
                </a:lnTo>
                <a:lnTo>
                  <a:pt x="0" y="347"/>
                </a:lnTo>
                <a:lnTo>
                  <a:pt x="13" y="479"/>
                </a:lnTo>
                <a:lnTo>
                  <a:pt x="3273" y="133"/>
                </a:lnTo>
                <a:lnTo>
                  <a:pt x="3289" y="129"/>
                </a:lnTo>
                <a:lnTo>
                  <a:pt x="3273" y="133"/>
                </a:lnTo>
                <a:lnTo>
                  <a:pt x="3281" y="132"/>
                </a:lnTo>
                <a:lnTo>
                  <a:pt x="3289" y="129"/>
                </a:lnTo>
                <a:close/>
              </a:path>
            </a:pathLst>
          </a:custGeom>
          <a:solidFill>
            <a:srgbClr val="A50021"/>
          </a:solidFill>
          <a:ln w="9525" cap="flat" algn="ctr">
            <a:solidFill>
              <a:srgbClr val="A50021"/>
            </a:solidFill>
            <a:prstDash val="solid"/>
            <a:bevel/>
            <a:headEnd type="none" w="med" len="med"/>
            <a:tailEnd type="none" w="med" len="med"/>
          </a:ln>
        </p:spPr>
        <p:txBody>
          <a:bodyPr/>
          <a:lstStyle>
            <a:lvl1pPr eaLnBrk="0" hangingPunct="0">
              <a:defRPr sz="2400">
                <a:solidFill>
                  <a:schemeClr val="tx1"/>
                </a:solidFill>
                <a:latin typeface="Times New Roman" panose="02020603050405020304" pitchFamily="18" charset="0"/>
                <a:ea typeface="宋体" panose="02010600030101010101" pitchFamily="2" charset="-122"/>
              </a:defRPr>
            </a:lvl1pPr>
            <a:lvl2pPr eaLnBrk="0" hangingPunct="0">
              <a:defRPr sz="2400">
                <a:solidFill>
                  <a:schemeClr val="tx1"/>
                </a:solidFill>
                <a:latin typeface="Times New Roman" panose="02020603050405020304" pitchFamily="18" charset="0"/>
                <a:ea typeface="宋体" panose="02010600030101010101" pitchFamily="2" charset="-122"/>
              </a:defRPr>
            </a:lvl2pPr>
            <a:lvl3pPr eaLnBrk="0" hangingPunct="0">
              <a:defRPr sz="2400">
                <a:solidFill>
                  <a:schemeClr val="tx1"/>
                </a:solidFill>
                <a:latin typeface="Times New Roman" panose="02020603050405020304" pitchFamily="18" charset="0"/>
                <a:ea typeface="宋体" panose="02010600030101010101" pitchFamily="2" charset="-122"/>
              </a:defRPr>
            </a:lvl3pPr>
            <a:lvl4pPr eaLnBrk="0" hangingPunct="0">
              <a:defRPr sz="2400">
                <a:solidFill>
                  <a:schemeClr val="tx1"/>
                </a:solidFill>
                <a:latin typeface="Times New Roman" panose="02020603050405020304" pitchFamily="18" charset="0"/>
                <a:ea typeface="宋体" panose="02010600030101010101" pitchFamily="2" charset="-122"/>
              </a:defRPr>
            </a:lvl4pPr>
            <a:lvl5pPr eaLnBrk="0" hangingPunct="0">
              <a:defRPr sz="2400">
                <a:solidFill>
                  <a:schemeClr val="tx1"/>
                </a:solidFill>
                <a:latin typeface="Times New Roman" panose="02020603050405020304" pitchFamily="18" charset="0"/>
                <a:ea typeface="宋体" panose="02010600030101010101" pitchFamily="2" charset="-122"/>
              </a:defRPr>
            </a:lvl5pPr>
            <a:lvl6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6pPr>
            <a:lvl7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7pPr>
            <a:lvl8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8pPr>
            <a:lvl9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9pPr>
          </a:lstStyle>
          <a:p>
            <a:endParaRPr lang="zh-CN" altLang="zh-CN" sz="2133">
              <a:solidFill>
                <a:srgbClr val="FFFFFF"/>
              </a:solidFill>
              <a:ea typeface="华文细黑" panose="02010600040101010101" pitchFamily="2" charset="-122"/>
              <a:sym typeface="Times New Roman" panose="02020603050405020304" pitchFamily="18" charset="0"/>
            </a:endParaRPr>
          </a:p>
        </p:txBody>
      </p:sp>
      <p:sp>
        <p:nvSpPr>
          <p:cNvPr id="2112" name="Freeform 14"/>
          <p:cNvSpPr>
            <a:spLocks/>
          </p:cNvSpPr>
          <p:nvPr/>
        </p:nvSpPr>
        <p:spPr bwMode="auto">
          <a:xfrm>
            <a:off x="5978878" y="4230580"/>
            <a:ext cx="252588" cy="118533"/>
          </a:xfrm>
          <a:custGeom>
            <a:avLst/>
            <a:gdLst>
              <a:gd name="T0" fmla="*/ 1029 w 1072"/>
              <a:gd name="T1" fmla="*/ 0 h 506"/>
              <a:gd name="T2" fmla="*/ 1027 w 1072"/>
              <a:gd name="T3" fmla="*/ 1 h 506"/>
              <a:gd name="T4" fmla="*/ 0 w 1072"/>
              <a:gd name="T5" fmla="*/ 381 h 506"/>
              <a:gd name="T6" fmla="*/ 46 w 1072"/>
              <a:gd name="T7" fmla="*/ 506 h 506"/>
              <a:gd name="T8" fmla="*/ 1072 w 1072"/>
              <a:gd name="T9" fmla="*/ 125 h 506"/>
              <a:gd name="T10" fmla="*/ 1029 w 1072"/>
              <a:gd name="T11" fmla="*/ 0 h 506"/>
              <a:gd name="T12" fmla="*/ 1028 w 1072"/>
              <a:gd name="T13" fmla="*/ 0 h 506"/>
              <a:gd name="T14" fmla="*/ 1027 w 1072"/>
              <a:gd name="T15" fmla="*/ 1 h 506"/>
              <a:gd name="T16" fmla="*/ 1029 w 1072"/>
              <a:gd name="T17" fmla="*/ 0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72" h="506">
                <a:moveTo>
                  <a:pt x="1029" y="0"/>
                </a:moveTo>
                <a:lnTo>
                  <a:pt x="1027" y="1"/>
                </a:lnTo>
                <a:lnTo>
                  <a:pt x="0" y="381"/>
                </a:lnTo>
                <a:lnTo>
                  <a:pt x="46" y="506"/>
                </a:lnTo>
                <a:lnTo>
                  <a:pt x="1072" y="125"/>
                </a:lnTo>
                <a:lnTo>
                  <a:pt x="1029" y="0"/>
                </a:lnTo>
                <a:lnTo>
                  <a:pt x="1028" y="0"/>
                </a:lnTo>
                <a:lnTo>
                  <a:pt x="1027" y="1"/>
                </a:lnTo>
                <a:lnTo>
                  <a:pt x="1029" y="0"/>
                </a:lnTo>
                <a:close/>
              </a:path>
            </a:pathLst>
          </a:custGeom>
          <a:solidFill>
            <a:srgbClr val="A50021"/>
          </a:solidFill>
          <a:ln w="9525" cap="flat" algn="ctr">
            <a:solidFill>
              <a:srgbClr val="A50021"/>
            </a:solidFill>
            <a:prstDash val="solid"/>
            <a:bevel/>
            <a:headEnd type="none" w="med" len="med"/>
            <a:tailEnd type="none" w="med" len="med"/>
          </a:ln>
        </p:spPr>
        <p:txBody>
          <a:bodyPr/>
          <a:lstStyle>
            <a:lvl1pPr eaLnBrk="0" hangingPunct="0">
              <a:defRPr sz="2400">
                <a:solidFill>
                  <a:schemeClr val="tx1"/>
                </a:solidFill>
                <a:latin typeface="Times New Roman" panose="02020603050405020304" pitchFamily="18" charset="0"/>
                <a:ea typeface="宋体" panose="02010600030101010101" pitchFamily="2" charset="-122"/>
              </a:defRPr>
            </a:lvl1pPr>
            <a:lvl2pPr eaLnBrk="0" hangingPunct="0">
              <a:defRPr sz="2400">
                <a:solidFill>
                  <a:schemeClr val="tx1"/>
                </a:solidFill>
                <a:latin typeface="Times New Roman" panose="02020603050405020304" pitchFamily="18" charset="0"/>
                <a:ea typeface="宋体" panose="02010600030101010101" pitchFamily="2" charset="-122"/>
              </a:defRPr>
            </a:lvl2pPr>
            <a:lvl3pPr eaLnBrk="0" hangingPunct="0">
              <a:defRPr sz="2400">
                <a:solidFill>
                  <a:schemeClr val="tx1"/>
                </a:solidFill>
                <a:latin typeface="Times New Roman" panose="02020603050405020304" pitchFamily="18" charset="0"/>
                <a:ea typeface="宋体" panose="02010600030101010101" pitchFamily="2" charset="-122"/>
              </a:defRPr>
            </a:lvl3pPr>
            <a:lvl4pPr eaLnBrk="0" hangingPunct="0">
              <a:defRPr sz="2400">
                <a:solidFill>
                  <a:schemeClr val="tx1"/>
                </a:solidFill>
                <a:latin typeface="Times New Roman" panose="02020603050405020304" pitchFamily="18" charset="0"/>
                <a:ea typeface="宋体" panose="02010600030101010101" pitchFamily="2" charset="-122"/>
              </a:defRPr>
            </a:lvl4pPr>
            <a:lvl5pPr eaLnBrk="0" hangingPunct="0">
              <a:defRPr sz="2400">
                <a:solidFill>
                  <a:schemeClr val="tx1"/>
                </a:solidFill>
                <a:latin typeface="Times New Roman" panose="02020603050405020304" pitchFamily="18" charset="0"/>
                <a:ea typeface="宋体" panose="02010600030101010101" pitchFamily="2" charset="-122"/>
              </a:defRPr>
            </a:lvl5pPr>
            <a:lvl6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6pPr>
            <a:lvl7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7pPr>
            <a:lvl8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8pPr>
            <a:lvl9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9pPr>
          </a:lstStyle>
          <a:p>
            <a:endParaRPr lang="zh-CN" altLang="zh-CN" sz="2133">
              <a:solidFill>
                <a:srgbClr val="FFFFFF"/>
              </a:solidFill>
              <a:ea typeface="华文细黑" panose="02010600040101010101" pitchFamily="2" charset="-122"/>
              <a:sym typeface="Times New Roman" panose="02020603050405020304" pitchFamily="18" charset="0"/>
            </a:endParaRPr>
          </a:p>
        </p:txBody>
      </p:sp>
      <p:sp>
        <p:nvSpPr>
          <p:cNvPr id="2113" name="Freeform 15"/>
          <p:cNvSpPr>
            <a:spLocks/>
          </p:cNvSpPr>
          <p:nvPr/>
        </p:nvSpPr>
        <p:spPr bwMode="auto">
          <a:xfrm>
            <a:off x="6213475" y="4161400"/>
            <a:ext cx="227188" cy="103012"/>
          </a:xfrm>
          <a:custGeom>
            <a:avLst/>
            <a:gdLst>
              <a:gd name="T0" fmla="*/ 934 w 971"/>
              <a:gd name="T1" fmla="*/ 0 h 438"/>
              <a:gd name="T2" fmla="*/ 929 w 971"/>
              <a:gd name="T3" fmla="*/ 1 h 438"/>
              <a:gd name="T4" fmla="*/ 0 w 971"/>
              <a:gd name="T5" fmla="*/ 313 h 438"/>
              <a:gd name="T6" fmla="*/ 41 w 971"/>
              <a:gd name="T7" fmla="*/ 438 h 438"/>
              <a:gd name="T8" fmla="*/ 971 w 971"/>
              <a:gd name="T9" fmla="*/ 127 h 438"/>
              <a:gd name="T10" fmla="*/ 934 w 971"/>
              <a:gd name="T11" fmla="*/ 0 h 438"/>
              <a:gd name="T12" fmla="*/ 931 w 971"/>
              <a:gd name="T13" fmla="*/ 0 h 438"/>
              <a:gd name="T14" fmla="*/ 929 w 971"/>
              <a:gd name="T15" fmla="*/ 1 h 438"/>
              <a:gd name="T16" fmla="*/ 934 w 971"/>
              <a:gd name="T17" fmla="*/ 0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71" h="438">
                <a:moveTo>
                  <a:pt x="934" y="0"/>
                </a:moveTo>
                <a:lnTo>
                  <a:pt x="929" y="1"/>
                </a:lnTo>
                <a:lnTo>
                  <a:pt x="0" y="313"/>
                </a:lnTo>
                <a:lnTo>
                  <a:pt x="41" y="438"/>
                </a:lnTo>
                <a:lnTo>
                  <a:pt x="971" y="127"/>
                </a:lnTo>
                <a:lnTo>
                  <a:pt x="934" y="0"/>
                </a:lnTo>
                <a:lnTo>
                  <a:pt x="931" y="0"/>
                </a:lnTo>
                <a:lnTo>
                  <a:pt x="929" y="1"/>
                </a:lnTo>
                <a:lnTo>
                  <a:pt x="934" y="0"/>
                </a:lnTo>
                <a:close/>
              </a:path>
            </a:pathLst>
          </a:custGeom>
          <a:solidFill>
            <a:srgbClr val="A50021"/>
          </a:solidFill>
          <a:ln w="9525" cap="flat" algn="ctr">
            <a:solidFill>
              <a:srgbClr val="A50021"/>
            </a:solidFill>
            <a:prstDash val="solid"/>
            <a:bevel/>
            <a:headEnd type="none" w="med" len="med"/>
            <a:tailEnd type="none" w="med" len="med"/>
          </a:ln>
        </p:spPr>
        <p:txBody>
          <a:bodyPr/>
          <a:lstStyle>
            <a:lvl1pPr eaLnBrk="0" hangingPunct="0">
              <a:defRPr sz="2400">
                <a:solidFill>
                  <a:schemeClr val="tx1"/>
                </a:solidFill>
                <a:latin typeface="Times New Roman" panose="02020603050405020304" pitchFamily="18" charset="0"/>
                <a:ea typeface="宋体" panose="02010600030101010101" pitchFamily="2" charset="-122"/>
              </a:defRPr>
            </a:lvl1pPr>
            <a:lvl2pPr eaLnBrk="0" hangingPunct="0">
              <a:defRPr sz="2400">
                <a:solidFill>
                  <a:schemeClr val="tx1"/>
                </a:solidFill>
                <a:latin typeface="Times New Roman" panose="02020603050405020304" pitchFamily="18" charset="0"/>
                <a:ea typeface="宋体" panose="02010600030101010101" pitchFamily="2" charset="-122"/>
              </a:defRPr>
            </a:lvl2pPr>
            <a:lvl3pPr eaLnBrk="0" hangingPunct="0">
              <a:defRPr sz="2400">
                <a:solidFill>
                  <a:schemeClr val="tx1"/>
                </a:solidFill>
                <a:latin typeface="Times New Roman" panose="02020603050405020304" pitchFamily="18" charset="0"/>
                <a:ea typeface="宋体" panose="02010600030101010101" pitchFamily="2" charset="-122"/>
              </a:defRPr>
            </a:lvl3pPr>
            <a:lvl4pPr eaLnBrk="0" hangingPunct="0">
              <a:defRPr sz="2400">
                <a:solidFill>
                  <a:schemeClr val="tx1"/>
                </a:solidFill>
                <a:latin typeface="Times New Roman" panose="02020603050405020304" pitchFamily="18" charset="0"/>
                <a:ea typeface="宋体" panose="02010600030101010101" pitchFamily="2" charset="-122"/>
              </a:defRPr>
            </a:lvl4pPr>
            <a:lvl5pPr eaLnBrk="0" hangingPunct="0">
              <a:defRPr sz="2400">
                <a:solidFill>
                  <a:schemeClr val="tx1"/>
                </a:solidFill>
                <a:latin typeface="Times New Roman" panose="02020603050405020304" pitchFamily="18" charset="0"/>
                <a:ea typeface="宋体" panose="02010600030101010101" pitchFamily="2" charset="-122"/>
              </a:defRPr>
            </a:lvl5pPr>
            <a:lvl6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6pPr>
            <a:lvl7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7pPr>
            <a:lvl8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8pPr>
            <a:lvl9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9pPr>
          </a:lstStyle>
          <a:p>
            <a:endParaRPr lang="zh-CN" altLang="zh-CN" sz="2133">
              <a:solidFill>
                <a:srgbClr val="FFFFFF"/>
              </a:solidFill>
              <a:ea typeface="华文细黑" panose="02010600040101010101" pitchFamily="2" charset="-122"/>
              <a:sym typeface="Times New Roman" panose="02020603050405020304" pitchFamily="18" charset="0"/>
            </a:endParaRPr>
          </a:p>
        </p:txBody>
      </p:sp>
      <p:sp>
        <p:nvSpPr>
          <p:cNvPr id="2114" name="Freeform 16"/>
          <p:cNvSpPr>
            <a:spLocks/>
          </p:cNvSpPr>
          <p:nvPr/>
        </p:nvSpPr>
        <p:spPr bwMode="auto">
          <a:xfrm>
            <a:off x="6435372" y="4089302"/>
            <a:ext cx="287867" cy="98778"/>
          </a:xfrm>
          <a:custGeom>
            <a:avLst/>
            <a:gdLst>
              <a:gd name="T0" fmla="*/ 1193 w 1224"/>
              <a:gd name="T1" fmla="*/ 0 h 422"/>
              <a:gd name="T2" fmla="*/ 1192 w 1224"/>
              <a:gd name="T3" fmla="*/ 0 h 422"/>
              <a:gd name="T4" fmla="*/ 0 w 1224"/>
              <a:gd name="T5" fmla="*/ 294 h 422"/>
              <a:gd name="T6" fmla="*/ 31 w 1224"/>
              <a:gd name="T7" fmla="*/ 422 h 422"/>
              <a:gd name="T8" fmla="*/ 1224 w 1224"/>
              <a:gd name="T9" fmla="*/ 128 h 422"/>
              <a:gd name="T10" fmla="*/ 1193 w 1224"/>
              <a:gd name="T11" fmla="*/ 0 h 422"/>
              <a:gd name="T12" fmla="*/ 1192 w 1224"/>
              <a:gd name="T13" fmla="*/ 0 h 422"/>
              <a:gd name="T14" fmla="*/ 1193 w 1224"/>
              <a:gd name="T15" fmla="*/ 0 h 4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4" h="422">
                <a:moveTo>
                  <a:pt x="1193" y="0"/>
                </a:moveTo>
                <a:lnTo>
                  <a:pt x="1192" y="0"/>
                </a:lnTo>
                <a:lnTo>
                  <a:pt x="0" y="294"/>
                </a:lnTo>
                <a:lnTo>
                  <a:pt x="31" y="422"/>
                </a:lnTo>
                <a:lnTo>
                  <a:pt x="1224" y="128"/>
                </a:lnTo>
                <a:lnTo>
                  <a:pt x="1193" y="0"/>
                </a:lnTo>
                <a:lnTo>
                  <a:pt x="1192" y="0"/>
                </a:lnTo>
                <a:lnTo>
                  <a:pt x="1193" y="0"/>
                </a:lnTo>
                <a:close/>
              </a:path>
            </a:pathLst>
          </a:custGeom>
          <a:solidFill>
            <a:srgbClr val="A50021"/>
          </a:solidFill>
          <a:ln w="9525" cap="flat" algn="ctr">
            <a:solidFill>
              <a:srgbClr val="A50021"/>
            </a:solidFill>
            <a:prstDash val="solid"/>
            <a:bevel/>
            <a:headEnd type="none" w="med" len="med"/>
            <a:tailEnd type="none" w="med" len="med"/>
          </a:ln>
        </p:spPr>
        <p:txBody>
          <a:bodyPr/>
          <a:lstStyle>
            <a:lvl1pPr eaLnBrk="0" hangingPunct="0">
              <a:defRPr sz="2400">
                <a:solidFill>
                  <a:schemeClr val="tx1"/>
                </a:solidFill>
                <a:latin typeface="Times New Roman" panose="02020603050405020304" pitchFamily="18" charset="0"/>
                <a:ea typeface="宋体" panose="02010600030101010101" pitchFamily="2" charset="-122"/>
              </a:defRPr>
            </a:lvl1pPr>
            <a:lvl2pPr eaLnBrk="0" hangingPunct="0">
              <a:defRPr sz="2400">
                <a:solidFill>
                  <a:schemeClr val="tx1"/>
                </a:solidFill>
                <a:latin typeface="Times New Roman" panose="02020603050405020304" pitchFamily="18" charset="0"/>
                <a:ea typeface="宋体" panose="02010600030101010101" pitchFamily="2" charset="-122"/>
              </a:defRPr>
            </a:lvl2pPr>
            <a:lvl3pPr eaLnBrk="0" hangingPunct="0">
              <a:defRPr sz="2400">
                <a:solidFill>
                  <a:schemeClr val="tx1"/>
                </a:solidFill>
                <a:latin typeface="Times New Roman" panose="02020603050405020304" pitchFamily="18" charset="0"/>
                <a:ea typeface="宋体" panose="02010600030101010101" pitchFamily="2" charset="-122"/>
              </a:defRPr>
            </a:lvl3pPr>
            <a:lvl4pPr eaLnBrk="0" hangingPunct="0">
              <a:defRPr sz="2400">
                <a:solidFill>
                  <a:schemeClr val="tx1"/>
                </a:solidFill>
                <a:latin typeface="Times New Roman" panose="02020603050405020304" pitchFamily="18" charset="0"/>
                <a:ea typeface="宋体" panose="02010600030101010101" pitchFamily="2" charset="-122"/>
              </a:defRPr>
            </a:lvl4pPr>
            <a:lvl5pPr eaLnBrk="0" hangingPunct="0">
              <a:defRPr sz="2400">
                <a:solidFill>
                  <a:schemeClr val="tx1"/>
                </a:solidFill>
                <a:latin typeface="Times New Roman" panose="02020603050405020304" pitchFamily="18" charset="0"/>
                <a:ea typeface="宋体" panose="02010600030101010101" pitchFamily="2" charset="-122"/>
              </a:defRPr>
            </a:lvl5pPr>
            <a:lvl6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6pPr>
            <a:lvl7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7pPr>
            <a:lvl8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8pPr>
            <a:lvl9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9pPr>
          </a:lstStyle>
          <a:p>
            <a:endParaRPr lang="zh-CN" altLang="zh-CN" sz="2133">
              <a:solidFill>
                <a:srgbClr val="FFFFFF"/>
              </a:solidFill>
              <a:ea typeface="华文细黑" panose="02010600040101010101" pitchFamily="2" charset="-122"/>
              <a:sym typeface="Times New Roman" panose="02020603050405020304" pitchFamily="18" charset="0"/>
            </a:endParaRPr>
          </a:p>
        </p:txBody>
      </p:sp>
      <p:sp>
        <p:nvSpPr>
          <p:cNvPr id="2115" name="Freeform 17"/>
          <p:cNvSpPr>
            <a:spLocks/>
          </p:cNvSpPr>
          <p:nvPr/>
        </p:nvSpPr>
        <p:spPr bwMode="auto">
          <a:xfrm>
            <a:off x="6717947" y="4044654"/>
            <a:ext cx="203200" cy="74788"/>
          </a:xfrm>
          <a:custGeom>
            <a:avLst/>
            <a:gdLst>
              <a:gd name="T0" fmla="*/ 835 w 862"/>
              <a:gd name="T1" fmla="*/ 0 h 320"/>
              <a:gd name="T2" fmla="*/ 833 w 862"/>
              <a:gd name="T3" fmla="*/ 0 h 320"/>
              <a:gd name="T4" fmla="*/ 0 w 862"/>
              <a:gd name="T5" fmla="*/ 191 h 320"/>
              <a:gd name="T6" fmla="*/ 30 w 862"/>
              <a:gd name="T7" fmla="*/ 320 h 320"/>
              <a:gd name="T8" fmla="*/ 862 w 862"/>
              <a:gd name="T9" fmla="*/ 129 h 320"/>
              <a:gd name="T10" fmla="*/ 835 w 862"/>
              <a:gd name="T11" fmla="*/ 0 h 320"/>
              <a:gd name="T12" fmla="*/ 834 w 862"/>
              <a:gd name="T13" fmla="*/ 0 h 320"/>
              <a:gd name="T14" fmla="*/ 833 w 862"/>
              <a:gd name="T15" fmla="*/ 0 h 320"/>
              <a:gd name="T16" fmla="*/ 835 w 862"/>
              <a:gd name="T17" fmla="*/ 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2" h="320">
                <a:moveTo>
                  <a:pt x="835" y="0"/>
                </a:moveTo>
                <a:lnTo>
                  <a:pt x="833" y="0"/>
                </a:lnTo>
                <a:lnTo>
                  <a:pt x="0" y="191"/>
                </a:lnTo>
                <a:lnTo>
                  <a:pt x="30" y="320"/>
                </a:lnTo>
                <a:lnTo>
                  <a:pt x="862" y="129"/>
                </a:lnTo>
                <a:lnTo>
                  <a:pt x="835" y="0"/>
                </a:lnTo>
                <a:lnTo>
                  <a:pt x="834" y="0"/>
                </a:lnTo>
                <a:lnTo>
                  <a:pt x="833" y="0"/>
                </a:lnTo>
                <a:lnTo>
                  <a:pt x="835" y="0"/>
                </a:lnTo>
                <a:close/>
              </a:path>
            </a:pathLst>
          </a:custGeom>
          <a:solidFill>
            <a:srgbClr val="A50021"/>
          </a:solidFill>
          <a:ln w="9525" cap="flat" algn="ctr">
            <a:solidFill>
              <a:srgbClr val="A50021"/>
            </a:solidFill>
            <a:prstDash val="solid"/>
            <a:bevel/>
            <a:headEnd type="none" w="med" len="med"/>
            <a:tailEnd type="none" w="med" len="med"/>
          </a:ln>
        </p:spPr>
        <p:txBody>
          <a:bodyPr/>
          <a:lstStyle>
            <a:lvl1pPr eaLnBrk="0" hangingPunct="0">
              <a:defRPr sz="2400">
                <a:solidFill>
                  <a:schemeClr val="tx1"/>
                </a:solidFill>
                <a:latin typeface="Times New Roman" panose="02020603050405020304" pitchFamily="18" charset="0"/>
                <a:ea typeface="宋体" panose="02010600030101010101" pitchFamily="2" charset="-122"/>
              </a:defRPr>
            </a:lvl1pPr>
            <a:lvl2pPr eaLnBrk="0" hangingPunct="0">
              <a:defRPr sz="2400">
                <a:solidFill>
                  <a:schemeClr val="tx1"/>
                </a:solidFill>
                <a:latin typeface="Times New Roman" panose="02020603050405020304" pitchFamily="18" charset="0"/>
                <a:ea typeface="宋体" panose="02010600030101010101" pitchFamily="2" charset="-122"/>
              </a:defRPr>
            </a:lvl2pPr>
            <a:lvl3pPr eaLnBrk="0" hangingPunct="0">
              <a:defRPr sz="2400">
                <a:solidFill>
                  <a:schemeClr val="tx1"/>
                </a:solidFill>
                <a:latin typeface="Times New Roman" panose="02020603050405020304" pitchFamily="18" charset="0"/>
                <a:ea typeface="宋体" panose="02010600030101010101" pitchFamily="2" charset="-122"/>
              </a:defRPr>
            </a:lvl3pPr>
            <a:lvl4pPr eaLnBrk="0" hangingPunct="0">
              <a:defRPr sz="2400">
                <a:solidFill>
                  <a:schemeClr val="tx1"/>
                </a:solidFill>
                <a:latin typeface="Times New Roman" panose="02020603050405020304" pitchFamily="18" charset="0"/>
                <a:ea typeface="宋体" panose="02010600030101010101" pitchFamily="2" charset="-122"/>
              </a:defRPr>
            </a:lvl4pPr>
            <a:lvl5pPr eaLnBrk="0" hangingPunct="0">
              <a:defRPr sz="2400">
                <a:solidFill>
                  <a:schemeClr val="tx1"/>
                </a:solidFill>
                <a:latin typeface="Times New Roman" panose="02020603050405020304" pitchFamily="18" charset="0"/>
                <a:ea typeface="宋体" panose="02010600030101010101" pitchFamily="2" charset="-122"/>
              </a:defRPr>
            </a:lvl5pPr>
            <a:lvl6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6pPr>
            <a:lvl7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7pPr>
            <a:lvl8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8pPr>
            <a:lvl9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9pPr>
          </a:lstStyle>
          <a:p>
            <a:endParaRPr lang="zh-CN" altLang="zh-CN" sz="2133">
              <a:solidFill>
                <a:srgbClr val="FFFFFF"/>
              </a:solidFill>
              <a:ea typeface="华文细黑" panose="02010600040101010101" pitchFamily="2" charset="-122"/>
              <a:sym typeface="Times New Roman" panose="02020603050405020304" pitchFamily="18" charset="0"/>
            </a:endParaRPr>
          </a:p>
        </p:txBody>
      </p:sp>
      <p:sp>
        <p:nvSpPr>
          <p:cNvPr id="2116" name="Freeform 18"/>
          <p:cNvSpPr>
            <a:spLocks/>
          </p:cNvSpPr>
          <p:nvPr/>
        </p:nvSpPr>
        <p:spPr bwMode="auto">
          <a:xfrm>
            <a:off x="6921147" y="3998491"/>
            <a:ext cx="235656" cy="76200"/>
          </a:xfrm>
          <a:custGeom>
            <a:avLst/>
            <a:gdLst>
              <a:gd name="T0" fmla="*/ 985 w 997"/>
              <a:gd name="T1" fmla="*/ 0 h 322"/>
              <a:gd name="T2" fmla="*/ 971 w 997"/>
              <a:gd name="T3" fmla="*/ 1 h 322"/>
              <a:gd name="T4" fmla="*/ 0 w 997"/>
              <a:gd name="T5" fmla="*/ 192 h 322"/>
              <a:gd name="T6" fmla="*/ 25 w 997"/>
              <a:gd name="T7" fmla="*/ 322 h 322"/>
              <a:gd name="T8" fmla="*/ 997 w 997"/>
              <a:gd name="T9" fmla="*/ 132 h 322"/>
              <a:gd name="T10" fmla="*/ 985 w 997"/>
              <a:gd name="T11" fmla="*/ 0 h 322"/>
              <a:gd name="T12" fmla="*/ 977 w 997"/>
              <a:gd name="T13" fmla="*/ 0 h 322"/>
              <a:gd name="T14" fmla="*/ 971 w 997"/>
              <a:gd name="T15" fmla="*/ 1 h 322"/>
              <a:gd name="T16" fmla="*/ 985 w 997"/>
              <a:gd name="T17" fmla="*/ 0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7" h="322">
                <a:moveTo>
                  <a:pt x="985" y="0"/>
                </a:moveTo>
                <a:lnTo>
                  <a:pt x="971" y="1"/>
                </a:lnTo>
                <a:lnTo>
                  <a:pt x="0" y="192"/>
                </a:lnTo>
                <a:lnTo>
                  <a:pt x="25" y="322"/>
                </a:lnTo>
                <a:lnTo>
                  <a:pt x="997" y="132"/>
                </a:lnTo>
                <a:lnTo>
                  <a:pt x="985" y="0"/>
                </a:lnTo>
                <a:lnTo>
                  <a:pt x="977" y="0"/>
                </a:lnTo>
                <a:lnTo>
                  <a:pt x="971" y="1"/>
                </a:lnTo>
                <a:lnTo>
                  <a:pt x="985" y="0"/>
                </a:lnTo>
                <a:close/>
              </a:path>
            </a:pathLst>
          </a:custGeom>
          <a:solidFill>
            <a:srgbClr val="A50021"/>
          </a:solidFill>
          <a:ln w="9525" cap="flat" algn="ctr">
            <a:solidFill>
              <a:srgbClr val="A50021"/>
            </a:solidFill>
            <a:prstDash val="solid"/>
            <a:bevel/>
            <a:headEnd type="none" w="med" len="med"/>
            <a:tailEnd type="none" w="med" len="med"/>
          </a:ln>
        </p:spPr>
        <p:txBody>
          <a:bodyPr/>
          <a:lstStyle>
            <a:lvl1pPr eaLnBrk="0" hangingPunct="0">
              <a:defRPr sz="2400">
                <a:solidFill>
                  <a:schemeClr val="tx1"/>
                </a:solidFill>
                <a:latin typeface="Times New Roman" panose="02020603050405020304" pitchFamily="18" charset="0"/>
                <a:ea typeface="宋体" panose="02010600030101010101" pitchFamily="2" charset="-122"/>
              </a:defRPr>
            </a:lvl1pPr>
            <a:lvl2pPr eaLnBrk="0" hangingPunct="0">
              <a:defRPr sz="2400">
                <a:solidFill>
                  <a:schemeClr val="tx1"/>
                </a:solidFill>
                <a:latin typeface="Times New Roman" panose="02020603050405020304" pitchFamily="18" charset="0"/>
                <a:ea typeface="宋体" panose="02010600030101010101" pitchFamily="2" charset="-122"/>
              </a:defRPr>
            </a:lvl2pPr>
            <a:lvl3pPr eaLnBrk="0" hangingPunct="0">
              <a:defRPr sz="2400">
                <a:solidFill>
                  <a:schemeClr val="tx1"/>
                </a:solidFill>
                <a:latin typeface="Times New Roman" panose="02020603050405020304" pitchFamily="18" charset="0"/>
                <a:ea typeface="宋体" panose="02010600030101010101" pitchFamily="2" charset="-122"/>
              </a:defRPr>
            </a:lvl3pPr>
            <a:lvl4pPr eaLnBrk="0" hangingPunct="0">
              <a:defRPr sz="2400">
                <a:solidFill>
                  <a:schemeClr val="tx1"/>
                </a:solidFill>
                <a:latin typeface="Times New Roman" panose="02020603050405020304" pitchFamily="18" charset="0"/>
                <a:ea typeface="宋体" panose="02010600030101010101" pitchFamily="2" charset="-122"/>
              </a:defRPr>
            </a:lvl4pPr>
            <a:lvl5pPr eaLnBrk="0" hangingPunct="0">
              <a:defRPr sz="2400">
                <a:solidFill>
                  <a:schemeClr val="tx1"/>
                </a:solidFill>
                <a:latin typeface="Times New Roman" panose="02020603050405020304" pitchFamily="18" charset="0"/>
                <a:ea typeface="宋体" panose="02010600030101010101" pitchFamily="2" charset="-122"/>
              </a:defRPr>
            </a:lvl5pPr>
            <a:lvl6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6pPr>
            <a:lvl7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7pPr>
            <a:lvl8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8pPr>
            <a:lvl9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9pPr>
          </a:lstStyle>
          <a:p>
            <a:endParaRPr lang="zh-CN" altLang="zh-CN" sz="2133">
              <a:solidFill>
                <a:srgbClr val="FFFFFF"/>
              </a:solidFill>
              <a:ea typeface="华文细黑" panose="02010600040101010101" pitchFamily="2" charset="-122"/>
              <a:sym typeface="Times New Roman" panose="02020603050405020304" pitchFamily="18" charset="0"/>
            </a:endParaRPr>
          </a:p>
        </p:txBody>
      </p:sp>
      <p:sp>
        <p:nvSpPr>
          <p:cNvPr id="2117" name="Freeform 19"/>
          <p:cNvSpPr>
            <a:spLocks/>
          </p:cNvSpPr>
          <p:nvPr/>
        </p:nvSpPr>
        <p:spPr bwMode="auto">
          <a:xfrm>
            <a:off x="7151511" y="3995805"/>
            <a:ext cx="382412" cy="35277"/>
          </a:xfrm>
          <a:custGeom>
            <a:avLst/>
            <a:gdLst>
              <a:gd name="T0" fmla="*/ 1622 w 1622"/>
              <a:gd name="T1" fmla="*/ 148 h 150"/>
              <a:gd name="T2" fmla="*/ 1609 w 1622"/>
              <a:gd name="T3" fmla="*/ 18 h 150"/>
              <a:gd name="T4" fmla="*/ 1 w 1622"/>
              <a:gd name="T5" fmla="*/ 0 h 150"/>
              <a:gd name="T6" fmla="*/ 0 w 1622"/>
              <a:gd name="T7" fmla="*/ 133 h 150"/>
              <a:gd name="T8" fmla="*/ 1608 w 1622"/>
              <a:gd name="T9" fmla="*/ 150 h 150"/>
              <a:gd name="T10" fmla="*/ 1622 w 1622"/>
              <a:gd name="T11" fmla="*/ 148 h 150"/>
              <a:gd name="T12" fmla="*/ 1608 w 1622"/>
              <a:gd name="T13" fmla="*/ 150 h 150"/>
              <a:gd name="T14" fmla="*/ 1615 w 1622"/>
              <a:gd name="T15" fmla="*/ 150 h 150"/>
              <a:gd name="T16" fmla="*/ 1622 w 1622"/>
              <a:gd name="T17" fmla="*/ 14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22" h="150">
                <a:moveTo>
                  <a:pt x="1622" y="148"/>
                </a:moveTo>
                <a:lnTo>
                  <a:pt x="1609" y="18"/>
                </a:lnTo>
                <a:lnTo>
                  <a:pt x="1" y="0"/>
                </a:lnTo>
                <a:lnTo>
                  <a:pt x="0" y="133"/>
                </a:lnTo>
                <a:lnTo>
                  <a:pt x="1608" y="150"/>
                </a:lnTo>
                <a:lnTo>
                  <a:pt x="1622" y="148"/>
                </a:lnTo>
                <a:lnTo>
                  <a:pt x="1608" y="150"/>
                </a:lnTo>
                <a:lnTo>
                  <a:pt x="1615" y="150"/>
                </a:lnTo>
                <a:lnTo>
                  <a:pt x="1622" y="148"/>
                </a:lnTo>
                <a:close/>
              </a:path>
            </a:pathLst>
          </a:custGeom>
          <a:solidFill>
            <a:srgbClr val="A50021"/>
          </a:solidFill>
          <a:ln w="9525" cap="flat" algn="ctr">
            <a:solidFill>
              <a:srgbClr val="A50021"/>
            </a:solidFill>
            <a:prstDash val="solid"/>
            <a:bevel/>
            <a:headEnd type="none" w="med" len="med"/>
            <a:tailEnd type="none" w="med" len="med"/>
          </a:ln>
        </p:spPr>
        <p:txBody>
          <a:bodyPr/>
          <a:lstStyle>
            <a:lvl1pPr eaLnBrk="0" hangingPunct="0">
              <a:defRPr sz="2400">
                <a:solidFill>
                  <a:schemeClr val="tx1"/>
                </a:solidFill>
                <a:latin typeface="Times New Roman" panose="02020603050405020304" pitchFamily="18" charset="0"/>
                <a:ea typeface="宋体" panose="02010600030101010101" pitchFamily="2" charset="-122"/>
              </a:defRPr>
            </a:lvl1pPr>
            <a:lvl2pPr eaLnBrk="0" hangingPunct="0">
              <a:defRPr sz="2400">
                <a:solidFill>
                  <a:schemeClr val="tx1"/>
                </a:solidFill>
                <a:latin typeface="Times New Roman" panose="02020603050405020304" pitchFamily="18" charset="0"/>
                <a:ea typeface="宋体" panose="02010600030101010101" pitchFamily="2" charset="-122"/>
              </a:defRPr>
            </a:lvl2pPr>
            <a:lvl3pPr eaLnBrk="0" hangingPunct="0">
              <a:defRPr sz="2400">
                <a:solidFill>
                  <a:schemeClr val="tx1"/>
                </a:solidFill>
                <a:latin typeface="Times New Roman" panose="02020603050405020304" pitchFamily="18" charset="0"/>
                <a:ea typeface="宋体" panose="02010600030101010101" pitchFamily="2" charset="-122"/>
              </a:defRPr>
            </a:lvl3pPr>
            <a:lvl4pPr eaLnBrk="0" hangingPunct="0">
              <a:defRPr sz="2400">
                <a:solidFill>
                  <a:schemeClr val="tx1"/>
                </a:solidFill>
                <a:latin typeface="Times New Roman" panose="02020603050405020304" pitchFamily="18" charset="0"/>
                <a:ea typeface="宋体" panose="02010600030101010101" pitchFamily="2" charset="-122"/>
              </a:defRPr>
            </a:lvl4pPr>
            <a:lvl5pPr eaLnBrk="0" hangingPunct="0">
              <a:defRPr sz="2400">
                <a:solidFill>
                  <a:schemeClr val="tx1"/>
                </a:solidFill>
                <a:latin typeface="Times New Roman" panose="02020603050405020304" pitchFamily="18" charset="0"/>
                <a:ea typeface="宋体" panose="02010600030101010101" pitchFamily="2" charset="-122"/>
              </a:defRPr>
            </a:lvl5pPr>
            <a:lvl6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6pPr>
            <a:lvl7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7pPr>
            <a:lvl8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8pPr>
            <a:lvl9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9pPr>
          </a:lstStyle>
          <a:p>
            <a:endParaRPr lang="zh-CN" altLang="zh-CN" sz="2133">
              <a:solidFill>
                <a:srgbClr val="FFFFFF"/>
              </a:solidFill>
              <a:ea typeface="华文细黑" panose="02010600040101010101" pitchFamily="2" charset="-122"/>
              <a:sym typeface="Times New Roman" panose="02020603050405020304" pitchFamily="18" charset="0"/>
            </a:endParaRPr>
          </a:p>
        </p:txBody>
      </p:sp>
      <p:sp>
        <p:nvSpPr>
          <p:cNvPr id="2118" name="Freeform 20"/>
          <p:cNvSpPr>
            <a:spLocks/>
          </p:cNvSpPr>
          <p:nvPr/>
        </p:nvSpPr>
        <p:spPr bwMode="auto">
          <a:xfrm>
            <a:off x="7512756" y="3927250"/>
            <a:ext cx="385234" cy="108655"/>
          </a:xfrm>
          <a:custGeom>
            <a:avLst/>
            <a:gdLst>
              <a:gd name="T0" fmla="*/ 1609 w 1636"/>
              <a:gd name="T1" fmla="*/ 0 h 458"/>
              <a:gd name="T2" fmla="*/ 0 w 1636"/>
              <a:gd name="T3" fmla="*/ 329 h 458"/>
              <a:gd name="T4" fmla="*/ 27 w 1636"/>
              <a:gd name="T5" fmla="*/ 458 h 458"/>
              <a:gd name="T6" fmla="*/ 1636 w 1636"/>
              <a:gd name="T7" fmla="*/ 130 h 458"/>
              <a:gd name="T8" fmla="*/ 1609 w 1636"/>
              <a:gd name="T9" fmla="*/ 0 h 458"/>
            </a:gdLst>
            <a:ahLst/>
            <a:cxnLst>
              <a:cxn ang="0">
                <a:pos x="T0" y="T1"/>
              </a:cxn>
              <a:cxn ang="0">
                <a:pos x="T2" y="T3"/>
              </a:cxn>
              <a:cxn ang="0">
                <a:pos x="T4" y="T5"/>
              </a:cxn>
              <a:cxn ang="0">
                <a:pos x="T6" y="T7"/>
              </a:cxn>
              <a:cxn ang="0">
                <a:pos x="T8" y="T9"/>
              </a:cxn>
            </a:cxnLst>
            <a:rect l="0" t="0" r="r" b="b"/>
            <a:pathLst>
              <a:path w="1636" h="458">
                <a:moveTo>
                  <a:pt x="1609" y="0"/>
                </a:moveTo>
                <a:lnTo>
                  <a:pt x="0" y="329"/>
                </a:lnTo>
                <a:lnTo>
                  <a:pt x="27" y="458"/>
                </a:lnTo>
                <a:lnTo>
                  <a:pt x="1636" y="130"/>
                </a:lnTo>
                <a:lnTo>
                  <a:pt x="1609" y="0"/>
                </a:lnTo>
                <a:close/>
              </a:path>
            </a:pathLst>
          </a:custGeom>
          <a:solidFill>
            <a:srgbClr val="A50021"/>
          </a:solidFill>
          <a:ln w="9525" cap="flat" algn="ctr">
            <a:solidFill>
              <a:srgbClr val="A50021"/>
            </a:solidFill>
            <a:prstDash val="solid"/>
            <a:bevel/>
            <a:headEnd type="none" w="med" len="med"/>
            <a:tailEnd type="none" w="med" len="med"/>
          </a:ln>
        </p:spPr>
        <p:txBody>
          <a:bodyPr/>
          <a:lstStyle>
            <a:lvl1pPr eaLnBrk="0" hangingPunct="0">
              <a:defRPr sz="2400">
                <a:solidFill>
                  <a:schemeClr val="tx1"/>
                </a:solidFill>
                <a:latin typeface="Times New Roman" panose="02020603050405020304" pitchFamily="18" charset="0"/>
                <a:ea typeface="宋体" panose="02010600030101010101" pitchFamily="2" charset="-122"/>
              </a:defRPr>
            </a:lvl1pPr>
            <a:lvl2pPr eaLnBrk="0" hangingPunct="0">
              <a:defRPr sz="2400">
                <a:solidFill>
                  <a:schemeClr val="tx1"/>
                </a:solidFill>
                <a:latin typeface="Times New Roman" panose="02020603050405020304" pitchFamily="18" charset="0"/>
                <a:ea typeface="宋体" panose="02010600030101010101" pitchFamily="2" charset="-122"/>
              </a:defRPr>
            </a:lvl2pPr>
            <a:lvl3pPr eaLnBrk="0" hangingPunct="0">
              <a:defRPr sz="2400">
                <a:solidFill>
                  <a:schemeClr val="tx1"/>
                </a:solidFill>
                <a:latin typeface="Times New Roman" panose="02020603050405020304" pitchFamily="18" charset="0"/>
                <a:ea typeface="宋体" panose="02010600030101010101" pitchFamily="2" charset="-122"/>
              </a:defRPr>
            </a:lvl3pPr>
            <a:lvl4pPr eaLnBrk="0" hangingPunct="0">
              <a:defRPr sz="2400">
                <a:solidFill>
                  <a:schemeClr val="tx1"/>
                </a:solidFill>
                <a:latin typeface="Times New Roman" panose="02020603050405020304" pitchFamily="18" charset="0"/>
                <a:ea typeface="宋体" panose="02010600030101010101" pitchFamily="2" charset="-122"/>
              </a:defRPr>
            </a:lvl4pPr>
            <a:lvl5pPr eaLnBrk="0" hangingPunct="0">
              <a:defRPr sz="2400">
                <a:solidFill>
                  <a:schemeClr val="tx1"/>
                </a:solidFill>
                <a:latin typeface="Times New Roman" panose="02020603050405020304" pitchFamily="18" charset="0"/>
                <a:ea typeface="宋体" panose="02010600030101010101" pitchFamily="2" charset="-122"/>
              </a:defRPr>
            </a:lvl5pPr>
            <a:lvl6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6pPr>
            <a:lvl7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7pPr>
            <a:lvl8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8pPr>
            <a:lvl9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9pPr>
          </a:lstStyle>
          <a:p>
            <a:endParaRPr lang="zh-CN" altLang="zh-CN" sz="2133">
              <a:solidFill>
                <a:srgbClr val="FFFFFF"/>
              </a:solidFill>
              <a:ea typeface="华文细黑" panose="02010600040101010101" pitchFamily="2" charset="-122"/>
              <a:sym typeface="Times New Roman" panose="02020603050405020304" pitchFamily="18" charset="0"/>
            </a:endParaRPr>
          </a:p>
        </p:txBody>
      </p:sp>
      <p:sp>
        <p:nvSpPr>
          <p:cNvPr id="2119" name="Freeform 21"/>
          <p:cNvSpPr>
            <a:spLocks/>
          </p:cNvSpPr>
          <p:nvPr/>
        </p:nvSpPr>
        <p:spPr bwMode="auto">
          <a:xfrm>
            <a:off x="5195711" y="4883354"/>
            <a:ext cx="797278" cy="129822"/>
          </a:xfrm>
          <a:custGeom>
            <a:avLst/>
            <a:gdLst>
              <a:gd name="T0" fmla="*/ 3391 w 3391"/>
              <a:gd name="T1" fmla="*/ 131 h 548"/>
              <a:gd name="T2" fmla="*/ 3371 w 3391"/>
              <a:gd name="T3" fmla="*/ 0 h 548"/>
              <a:gd name="T4" fmla="*/ 0 w 3391"/>
              <a:gd name="T5" fmla="*/ 415 h 548"/>
              <a:gd name="T6" fmla="*/ 16 w 3391"/>
              <a:gd name="T7" fmla="*/ 548 h 548"/>
              <a:gd name="T8" fmla="*/ 3386 w 3391"/>
              <a:gd name="T9" fmla="*/ 132 h 548"/>
              <a:gd name="T10" fmla="*/ 3391 w 3391"/>
              <a:gd name="T11" fmla="*/ 131 h 548"/>
              <a:gd name="T12" fmla="*/ 3386 w 3391"/>
              <a:gd name="T13" fmla="*/ 132 h 548"/>
              <a:gd name="T14" fmla="*/ 3388 w 3391"/>
              <a:gd name="T15" fmla="*/ 132 h 548"/>
              <a:gd name="T16" fmla="*/ 3391 w 3391"/>
              <a:gd name="T17" fmla="*/ 131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91" h="548">
                <a:moveTo>
                  <a:pt x="3391" y="131"/>
                </a:moveTo>
                <a:lnTo>
                  <a:pt x="3371" y="0"/>
                </a:lnTo>
                <a:lnTo>
                  <a:pt x="0" y="415"/>
                </a:lnTo>
                <a:lnTo>
                  <a:pt x="16" y="548"/>
                </a:lnTo>
                <a:lnTo>
                  <a:pt x="3386" y="132"/>
                </a:lnTo>
                <a:lnTo>
                  <a:pt x="3391" y="131"/>
                </a:lnTo>
                <a:lnTo>
                  <a:pt x="3386" y="132"/>
                </a:lnTo>
                <a:lnTo>
                  <a:pt x="3388" y="132"/>
                </a:lnTo>
                <a:lnTo>
                  <a:pt x="3391" y="131"/>
                </a:lnTo>
                <a:close/>
              </a:path>
            </a:pathLst>
          </a:custGeom>
          <a:solidFill>
            <a:schemeClr val="accent6">
              <a:lumMod val="75000"/>
            </a:schemeClr>
          </a:solidFill>
          <a:ln w="9525" cap="flat" algn="ctr">
            <a:solidFill>
              <a:schemeClr val="accent6">
                <a:lumMod val="75000"/>
              </a:schemeClr>
            </a:solidFill>
            <a:prstDash val="solid"/>
            <a:bevel/>
            <a:headEnd type="none" w="med" len="med"/>
            <a:tailEnd type="none" w="med" len="med"/>
          </a:ln>
        </p:spPr>
        <p:txBody>
          <a:bodyPr/>
          <a:lstStyle>
            <a:lvl1pPr eaLnBrk="0" hangingPunct="0">
              <a:defRPr sz="2400">
                <a:solidFill>
                  <a:schemeClr val="tx1"/>
                </a:solidFill>
                <a:latin typeface="Times New Roman" panose="02020603050405020304" pitchFamily="18" charset="0"/>
                <a:ea typeface="宋体" panose="02010600030101010101" pitchFamily="2" charset="-122"/>
              </a:defRPr>
            </a:lvl1pPr>
            <a:lvl2pPr eaLnBrk="0" hangingPunct="0">
              <a:defRPr sz="2400">
                <a:solidFill>
                  <a:schemeClr val="tx1"/>
                </a:solidFill>
                <a:latin typeface="Times New Roman" panose="02020603050405020304" pitchFamily="18" charset="0"/>
                <a:ea typeface="宋体" panose="02010600030101010101" pitchFamily="2" charset="-122"/>
              </a:defRPr>
            </a:lvl2pPr>
            <a:lvl3pPr eaLnBrk="0" hangingPunct="0">
              <a:defRPr sz="2400">
                <a:solidFill>
                  <a:schemeClr val="tx1"/>
                </a:solidFill>
                <a:latin typeface="Times New Roman" panose="02020603050405020304" pitchFamily="18" charset="0"/>
                <a:ea typeface="宋体" panose="02010600030101010101" pitchFamily="2" charset="-122"/>
              </a:defRPr>
            </a:lvl3pPr>
            <a:lvl4pPr eaLnBrk="0" hangingPunct="0">
              <a:defRPr sz="2400">
                <a:solidFill>
                  <a:schemeClr val="tx1"/>
                </a:solidFill>
                <a:latin typeface="Times New Roman" panose="02020603050405020304" pitchFamily="18" charset="0"/>
                <a:ea typeface="宋体" panose="02010600030101010101" pitchFamily="2" charset="-122"/>
              </a:defRPr>
            </a:lvl4pPr>
            <a:lvl5pPr eaLnBrk="0" hangingPunct="0">
              <a:defRPr sz="2400">
                <a:solidFill>
                  <a:schemeClr val="tx1"/>
                </a:solidFill>
                <a:latin typeface="Times New Roman" panose="02020603050405020304" pitchFamily="18" charset="0"/>
                <a:ea typeface="宋体" panose="02010600030101010101" pitchFamily="2" charset="-122"/>
              </a:defRPr>
            </a:lvl5pPr>
            <a:lvl6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6pPr>
            <a:lvl7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7pPr>
            <a:lvl8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8pPr>
            <a:lvl9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9pPr>
          </a:lstStyle>
          <a:p>
            <a:endParaRPr lang="zh-CN" altLang="zh-CN" sz="2133">
              <a:solidFill>
                <a:srgbClr val="FFFFFF"/>
              </a:solidFill>
              <a:ea typeface="华文细黑" panose="02010600040101010101" pitchFamily="2" charset="-122"/>
              <a:sym typeface="Times New Roman" panose="02020603050405020304" pitchFamily="18" charset="0"/>
            </a:endParaRPr>
          </a:p>
        </p:txBody>
      </p:sp>
      <p:sp>
        <p:nvSpPr>
          <p:cNvPr id="2120" name="Freeform 22"/>
          <p:cNvSpPr>
            <a:spLocks/>
          </p:cNvSpPr>
          <p:nvPr/>
        </p:nvSpPr>
        <p:spPr bwMode="auto">
          <a:xfrm>
            <a:off x="5992285" y="4729419"/>
            <a:ext cx="774700" cy="177800"/>
          </a:xfrm>
          <a:custGeom>
            <a:avLst/>
            <a:gdLst>
              <a:gd name="T0" fmla="*/ 3291 w 3298"/>
              <a:gd name="T1" fmla="*/ 1 h 755"/>
              <a:gd name="T2" fmla="*/ 3273 w 3298"/>
              <a:gd name="T3" fmla="*/ 2 h 755"/>
              <a:gd name="T4" fmla="*/ 0 w 3298"/>
              <a:gd name="T5" fmla="*/ 625 h 755"/>
              <a:gd name="T6" fmla="*/ 24 w 3298"/>
              <a:gd name="T7" fmla="*/ 755 h 755"/>
              <a:gd name="T8" fmla="*/ 3298 w 3298"/>
              <a:gd name="T9" fmla="*/ 132 h 755"/>
              <a:gd name="T10" fmla="*/ 3291 w 3298"/>
              <a:gd name="T11" fmla="*/ 1 h 755"/>
              <a:gd name="T12" fmla="*/ 3282 w 3298"/>
              <a:gd name="T13" fmla="*/ 0 h 755"/>
              <a:gd name="T14" fmla="*/ 3273 w 3298"/>
              <a:gd name="T15" fmla="*/ 2 h 755"/>
              <a:gd name="T16" fmla="*/ 3291 w 3298"/>
              <a:gd name="T17" fmla="*/ 1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98" h="755">
                <a:moveTo>
                  <a:pt x="3291" y="1"/>
                </a:moveTo>
                <a:lnTo>
                  <a:pt x="3273" y="2"/>
                </a:lnTo>
                <a:lnTo>
                  <a:pt x="0" y="625"/>
                </a:lnTo>
                <a:lnTo>
                  <a:pt x="24" y="755"/>
                </a:lnTo>
                <a:lnTo>
                  <a:pt x="3298" y="132"/>
                </a:lnTo>
                <a:lnTo>
                  <a:pt x="3291" y="1"/>
                </a:lnTo>
                <a:lnTo>
                  <a:pt x="3282" y="0"/>
                </a:lnTo>
                <a:lnTo>
                  <a:pt x="3273" y="2"/>
                </a:lnTo>
                <a:lnTo>
                  <a:pt x="3291" y="1"/>
                </a:lnTo>
                <a:close/>
              </a:path>
            </a:pathLst>
          </a:custGeom>
          <a:solidFill>
            <a:schemeClr val="accent6">
              <a:lumMod val="75000"/>
            </a:schemeClr>
          </a:solidFill>
          <a:ln w="9525" cap="flat" algn="ctr">
            <a:solidFill>
              <a:schemeClr val="accent6">
                <a:lumMod val="75000"/>
              </a:schemeClr>
            </a:solidFill>
            <a:prstDash val="solid"/>
            <a:bevel/>
            <a:headEnd type="none" w="med" len="med"/>
            <a:tailEnd type="none" w="med" len="med"/>
          </a:ln>
        </p:spPr>
        <p:txBody>
          <a:bodyPr/>
          <a:lstStyle>
            <a:lvl1pPr eaLnBrk="0" hangingPunct="0">
              <a:defRPr sz="2400">
                <a:solidFill>
                  <a:schemeClr val="tx1"/>
                </a:solidFill>
                <a:latin typeface="Times New Roman" panose="02020603050405020304" pitchFamily="18" charset="0"/>
                <a:ea typeface="宋体" panose="02010600030101010101" pitchFamily="2" charset="-122"/>
              </a:defRPr>
            </a:lvl1pPr>
            <a:lvl2pPr eaLnBrk="0" hangingPunct="0">
              <a:defRPr sz="2400">
                <a:solidFill>
                  <a:schemeClr val="tx1"/>
                </a:solidFill>
                <a:latin typeface="Times New Roman" panose="02020603050405020304" pitchFamily="18" charset="0"/>
                <a:ea typeface="宋体" panose="02010600030101010101" pitchFamily="2" charset="-122"/>
              </a:defRPr>
            </a:lvl2pPr>
            <a:lvl3pPr eaLnBrk="0" hangingPunct="0">
              <a:defRPr sz="2400">
                <a:solidFill>
                  <a:schemeClr val="tx1"/>
                </a:solidFill>
                <a:latin typeface="Times New Roman" panose="02020603050405020304" pitchFamily="18" charset="0"/>
                <a:ea typeface="宋体" panose="02010600030101010101" pitchFamily="2" charset="-122"/>
              </a:defRPr>
            </a:lvl3pPr>
            <a:lvl4pPr eaLnBrk="0" hangingPunct="0">
              <a:defRPr sz="2400">
                <a:solidFill>
                  <a:schemeClr val="tx1"/>
                </a:solidFill>
                <a:latin typeface="Times New Roman" panose="02020603050405020304" pitchFamily="18" charset="0"/>
                <a:ea typeface="宋体" panose="02010600030101010101" pitchFamily="2" charset="-122"/>
              </a:defRPr>
            </a:lvl4pPr>
            <a:lvl5pPr eaLnBrk="0" hangingPunct="0">
              <a:defRPr sz="2400">
                <a:solidFill>
                  <a:schemeClr val="tx1"/>
                </a:solidFill>
                <a:latin typeface="Times New Roman" panose="02020603050405020304" pitchFamily="18" charset="0"/>
                <a:ea typeface="宋体" panose="02010600030101010101" pitchFamily="2" charset="-122"/>
              </a:defRPr>
            </a:lvl5pPr>
            <a:lvl6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6pPr>
            <a:lvl7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7pPr>
            <a:lvl8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8pPr>
            <a:lvl9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9pPr>
          </a:lstStyle>
          <a:p>
            <a:endParaRPr lang="zh-CN" altLang="zh-CN" sz="2133">
              <a:solidFill>
                <a:srgbClr val="FFFFFF"/>
              </a:solidFill>
              <a:ea typeface="华文细黑" panose="02010600040101010101" pitchFamily="2" charset="-122"/>
              <a:sym typeface="Times New Roman" panose="02020603050405020304" pitchFamily="18" charset="0"/>
            </a:endParaRPr>
          </a:p>
        </p:txBody>
      </p:sp>
      <p:sp>
        <p:nvSpPr>
          <p:cNvPr id="2121" name="Freeform 23"/>
          <p:cNvSpPr>
            <a:spLocks/>
          </p:cNvSpPr>
          <p:nvPr/>
        </p:nvSpPr>
        <p:spPr bwMode="auto">
          <a:xfrm>
            <a:off x="6757811" y="4729419"/>
            <a:ext cx="393700" cy="67733"/>
          </a:xfrm>
          <a:custGeom>
            <a:avLst/>
            <a:gdLst>
              <a:gd name="T0" fmla="*/ 1673 w 1673"/>
              <a:gd name="T1" fmla="*/ 157 h 288"/>
              <a:gd name="T2" fmla="*/ 1662 w 1673"/>
              <a:gd name="T3" fmla="*/ 156 h 288"/>
              <a:gd name="T4" fmla="*/ 12 w 1673"/>
              <a:gd name="T5" fmla="*/ 0 h 288"/>
              <a:gd name="T6" fmla="*/ 0 w 1673"/>
              <a:gd name="T7" fmla="*/ 132 h 288"/>
              <a:gd name="T8" fmla="*/ 1650 w 1673"/>
              <a:gd name="T9" fmla="*/ 288 h 288"/>
              <a:gd name="T10" fmla="*/ 1673 w 1673"/>
              <a:gd name="T11" fmla="*/ 157 h 288"/>
              <a:gd name="T12" fmla="*/ 1667 w 1673"/>
              <a:gd name="T13" fmla="*/ 156 h 288"/>
              <a:gd name="T14" fmla="*/ 1662 w 1673"/>
              <a:gd name="T15" fmla="*/ 156 h 288"/>
              <a:gd name="T16" fmla="*/ 1673 w 1673"/>
              <a:gd name="T17" fmla="*/ 157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73" h="288">
                <a:moveTo>
                  <a:pt x="1673" y="157"/>
                </a:moveTo>
                <a:lnTo>
                  <a:pt x="1662" y="156"/>
                </a:lnTo>
                <a:lnTo>
                  <a:pt x="12" y="0"/>
                </a:lnTo>
                <a:lnTo>
                  <a:pt x="0" y="132"/>
                </a:lnTo>
                <a:lnTo>
                  <a:pt x="1650" y="288"/>
                </a:lnTo>
                <a:lnTo>
                  <a:pt x="1673" y="157"/>
                </a:lnTo>
                <a:lnTo>
                  <a:pt x="1667" y="156"/>
                </a:lnTo>
                <a:lnTo>
                  <a:pt x="1662" y="156"/>
                </a:lnTo>
                <a:lnTo>
                  <a:pt x="1673" y="157"/>
                </a:lnTo>
                <a:close/>
              </a:path>
            </a:pathLst>
          </a:custGeom>
          <a:solidFill>
            <a:schemeClr val="accent6">
              <a:lumMod val="75000"/>
            </a:schemeClr>
          </a:solidFill>
          <a:ln w="9525" cap="flat" algn="ctr">
            <a:solidFill>
              <a:schemeClr val="accent6">
                <a:lumMod val="75000"/>
              </a:schemeClr>
            </a:solidFill>
            <a:prstDash val="solid"/>
            <a:bevel/>
            <a:headEnd type="none" w="med" len="med"/>
            <a:tailEnd type="none" w="med" len="med"/>
          </a:ln>
        </p:spPr>
        <p:txBody>
          <a:bodyPr/>
          <a:lstStyle>
            <a:lvl1pPr eaLnBrk="0" hangingPunct="0">
              <a:defRPr sz="2400">
                <a:solidFill>
                  <a:schemeClr val="tx1"/>
                </a:solidFill>
                <a:latin typeface="Times New Roman" panose="02020603050405020304" pitchFamily="18" charset="0"/>
                <a:ea typeface="宋体" panose="02010600030101010101" pitchFamily="2" charset="-122"/>
              </a:defRPr>
            </a:lvl1pPr>
            <a:lvl2pPr eaLnBrk="0" hangingPunct="0">
              <a:defRPr sz="2400">
                <a:solidFill>
                  <a:schemeClr val="tx1"/>
                </a:solidFill>
                <a:latin typeface="Times New Roman" panose="02020603050405020304" pitchFamily="18" charset="0"/>
                <a:ea typeface="宋体" panose="02010600030101010101" pitchFamily="2" charset="-122"/>
              </a:defRPr>
            </a:lvl2pPr>
            <a:lvl3pPr eaLnBrk="0" hangingPunct="0">
              <a:defRPr sz="2400">
                <a:solidFill>
                  <a:schemeClr val="tx1"/>
                </a:solidFill>
                <a:latin typeface="Times New Roman" panose="02020603050405020304" pitchFamily="18" charset="0"/>
                <a:ea typeface="宋体" panose="02010600030101010101" pitchFamily="2" charset="-122"/>
              </a:defRPr>
            </a:lvl3pPr>
            <a:lvl4pPr eaLnBrk="0" hangingPunct="0">
              <a:defRPr sz="2400">
                <a:solidFill>
                  <a:schemeClr val="tx1"/>
                </a:solidFill>
                <a:latin typeface="Times New Roman" panose="02020603050405020304" pitchFamily="18" charset="0"/>
                <a:ea typeface="宋体" panose="02010600030101010101" pitchFamily="2" charset="-122"/>
              </a:defRPr>
            </a:lvl4pPr>
            <a:lvl5pPr eaLnBrk="0" hangingPunct="0">
              <a:defRPr sz="2400">
                <a:solidFill>
                  <a:schemeClr val="tx1"/>
                </a:solidFill>
                <a:latin typeface="Times New Roman" panose="02020603050405020304" pitchFamily="18" charset="0"/>
                <a:ea typeface="宋体" panose="02010600030101010101" pitchFamily="2" charset="-122"/>
              </a:defRPr>
            </a:lvl5pPr>
            <a:lvl6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6pPr>
            <a:lvl7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7pPr>
            <a:lvl8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8pPr>
            <a:lvl9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9pPr>
          </a:lstStyle>
          <a:p>
            <a:endParaRPr lang="zh-CN" altLang="zh-CN" sz="2133">
              <a:solidFill>
                <a:srgbClr val="FFFFFF"/>
              </a:solidFill>
              <a:ea typeface="华文细黑" panose="02010600040101010101" pitchFamily="2" charset="-122"/>
              <a:sym typeface="Times New Roman" panose="02020603050405020304" pitchFamily="18" charset="0"/>
            </a:endParaRPr>
          </a:p>
        </p:txBody>
      </p:sp>
      <p:sp>
        <p:nvSpPr>
          <p:cNvPr id="2122" name="Freeform 24"/>
          <p:cNvSpPr>
            <a:spLocks/>
          </p:cNvSpPr>
          <p:nvPr/>
        </p:nvSpPr>
        <p:spPr bwMode="auto">
          <a:xfrm>
            <a:off x="7144457" y="4770630"/>
            <a:ext cx="753533" cy="176058"/>
          </a:xfrm>
          <a:custGeom>
            <a:avLst/>
            <a:gdLst>
              <a:gd name="T0" fmla="*/ 3209 w 3209"/>
              <a:gd name="T1" fmla="*/ 814 h 943"/>
              <a:gd name="T2" fmla="*/ 33 w 3209"/>
              <a:gd name="T3" fmla="*/ 0 h 943"/>
              <a:gd name="T4" fmla="*/ 0 w 3209"/>
              <a:gd name="T5" fmla="*/ 129 h 943"/>
              <a:gd name="T6" fmla="*/ 3176 w 3209"/>
              <a:gd name="T7" fmla="*/ 943 h 943"/>
              <a:gd name="T8" fmla="*/ 3209 w 3209"/>
              <a:gd name="T9" fmla="*/ 814 h 943"/>
            </a:gdLst>
            <a:ahLst/>
            <a:cxnLst>
              <a:cxn ang="0">
                <a:pos x="T0" y="T1"/>
              </a:cxn>
              <a:cxn ang="0">
                <a:pos x="T2" y="T3"/>
              </a:cxn>
              <a:cxn ang="0">
                <a:pos x="T4" y="T5"/>
              </a:cxn>
              <a:cxn ang="0">
                <a:pos x="T6" y="T7"/>
              </a:cxn>
              <a:cxn ang="0">
                <a:pos x="T8" y="T9"/>
              </a:cxn>
            </a:cxnLst>
            <a:rect l="0" t="0" r="r" b="b"/>
            <a:pathLst>
              <a:path w="3209" h="943">
                <a:moveTo>
                  <a:pt x="3209" y="814"/>
                </a:moveTo>
                <a:lnTo>
                  <a:pt x="33" y="0"/>
                </a:lnTo>
                <a:lnTo>
                  <a:pt x="0" y="129"/>
                </a:lnTo>
                <a:lnTo>
                  <a:pt x="3176" y="943"/>
                </a:lnTo>
                <a:lnTo>
                  <a:pt x="3209" y="814"/>
                </a:lnTo>
                <a:close/>
              </a:path>
            </a:pathLst>
          </a:custGeom>
          <a:solidFill>
            <a:schemeClr val="accent6">
              <a:lumMod val="75000"/>
            </a:schemeClr>
          </a:solidFill>
          <a:ln w="9525" cap="flat" algn="ctr">
            <a:solidFill>
              <a:schemeClr val="accent6">
                <a:lumMod val="75000"/>
              </a:schemeClr>
            </a:solidFill>
            <a:prstDash val="solid"/>
            <a:bevel/>
            <a:headEnd type="none" w="med" len="med"/>
            <a:tailEnd type="none" w="med" len="med"/>
          </a:ln>
        </p:spPr>
        <p:txBody>
          <a:bodyPr/>
          <a:lstStyle>
            <a:lvl1pPr eaLnBrk="0" hangingPunct="0">
              <a:defRPr sz="2400">
                <a:solidFill>
                  <a:schemeClr val="tx1"/>
                </a:solidFill>
                <a:latin typeface="Times New Roman" panose="02020603050405020304" pitchFamily="18" charset="0"/>
                <a:ea typeface="宋体" panose="02010600030101010101" pitchFamily="2" charset="-122"/>
              </a:defRPr>
            </a:lvl1pPr>
            <a:lvl2pPr eaLnBrk="0" hangingPunct="0">
              <a:defRPr sz="2400">
                <a:solidFill>
                  <a:schemeClr val="tx1"/>
                </a:solidFill>
                <a:latin typeface="Times New Roman" panose="02020603050405020304" pitchFamily="18" charset="0"/>
                <a:ea typeface="宋体" panose="02010600030101010101" pitchFamily="2" charset="-122"/>
              </a:defRPr>
            </a:lvl2pPr>
            <a:lvl3pPr eaLnBrk="0" hangingPunct="0">
              <a:defRPr sz="2400">
                <a:solidFill>
                  <a:schemeClr val="tx1"/>
                </a:solidFill>
                <a:latin typeface="Times New Roman" panose="02020603050405020304" pitchFamily="18" charset="0"/>
                <a:ea typeface="宋体" panose="02010600030101010101" pitchFamily="2" charset="-122"/>
              </a:defRPr>
            </a:lvl3pPr>
            <a:lvl4pPr eaLnBrk="0" hangingPunct="0">
              <a:defRPr sz="2400">
                <a:solidFill>
                  <a:schemeClr val="tx1"/>
                </a:solidFill>
                <a:latin typeface="Times New Roman" panose="02020603050405020304" pitchFamily="18" charset="0"/>
                <a:ea typeface="宋体" panose="02010600030101010101" pitchFamily="2" charset="-122"/>
              </a:defRPr>
            </a:lvl4pPr>
            <a:lvl5pPr eaLnBrk="0" hangingPunct="0">
              <a:defRPr sz="2400">
                <a:solidFill>
                  <a:schemeClr val="tx1"/>
                </a:solidFill>
                <a:latin typeface="Times New Roman" panose="02020603050405020304" pitchFamily="18" charset="0"/>
                <a:ea typeface="宋体" panose="02010600030101010101" pitchFamily="2" charset="-122"/>
              </a:defRPr>
            </a:lvl5pPr>
            <a:lvl6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6pPr>
            <a:lvl7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7pPr>
            <a:lvl8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8pPr>
            <a:lvl9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9pPr>
          </a:lstStyle>
          <a:p>
            <a:endParaRPr lang="zh-CN" altLang="zh-CN" sz="2133">
              <a:solidFill>
                <a:srgbClr val="FFFFFF"/>
              </a:solidFill>
              <a:ea typeface="华文细黑" panose="02010600040101010101" pitchFamily="2" charset="-122"/>
              <a:sym typeface="Times New Roman" panose="02020603050405020304" pitchFamily="18" charset="0"/>
            </a:endParaRPr>
          </a:p>
        </p:txBody>
      </p:sp>
      <p:sp>
        <p:nvSpPr>
          <p:cNvPr id="2123" name="Line 25"/>
          <p:cNvSpPr>
            <a:spLocks noChangeShapeType="1"/>
          </p:cNvSpPr>
          <p:nvPr/>
        </p:nvSpPr>
        <p:spPr bwMode="auto">
          <a:xfrm>
            <a:off x="4563534" y="2641600"/>
            <a:ext cx="83256" cy="1412"/>
          </a:xfrm>
          <a:prstGeom prst="line">
            <a:avLst/>
          </a:prstGeom>
          <a:noFill/>
          <a:ln w="11113" cap="flat" algn="ctr">
            <a:solidFill>
              <a:srgbClr val="FFFFFF"/>
            </a:solidFill>
            <a:prstDash val="solid"/>
            <a:bevel/>
            <a:headEnd type="none" w="med" len="med"/>
            <a:tailEnd type="none" w="med" len="med"/>
          </a:ln>
          <a:extLst>
            <a:ext uri="{909E8E84-426E-40DD-AFC4-6F175D3DCCD1}">
              <a14:hiddenFill xmlns:a14="http://schemas.microsoft.com/office/drawing/2010/main">
                <a:noFill/>
              </a14:hiddenFill>
            </a:ext>
          </a:extLst>
        </p:spPr>
        <p:txBody>
          <a:bodyPr/>
          <a:lstStyle/>
          <a:p>
            <a:endParaRPr lang="zh-CN" altLang="en-US" sz="1600"/>
          </a:p>
        </p:txBody>
      </p:sp>
      <p:sp>
        <p:nvSpPr>
          <p:cNvPr id="2124" name="Line 26"/>
          <p:cNvSpPr>
            <a:spLocks noChangeShapeType="1"/>
          </p:cNvSpPr>
          <p:nvPr/>
        </p:nvSpPr>
        <p:spPr bwMode="auto">
          <a:xfrm>
            <a:off x="4563534" y="2902656"/>
            <a:ext cx="83256" cy="1411"/>
          </a:xfrm>
          <a:prstGeom prst="line">
            <a:avLst/>
          </a:prstGeom>
          <a:noFill/>
          <a:ln w="11113" cap="flat" algn="ctr">
            <a:solidFill>
              <a:srgbClr val="FFFFFF"/>
            </a:solidFill>
            <a:prstDash val="solid"/>
            <a:bevel/>
            <a:headEnd type="none" w="med" len="med"/>
            <a:tailEnd type="none" w="med" len="med"/>
          </a:ln>
          <a:extLst>
            <a:ext uri="{909E8E84-426E-40DD-AFC4-6F175D3DCCD1}">
              <a14:hiddenFill xmlns:a14="http://schemas.microsoft.com/office/drawing/2010/main">
                <a:noFill/>
              </a14:hiddenFill>
            </a:ext>
          </a:extLst>
        </p:spPr>
        <p:txBody>
          <a:bodyPr/>
          <a:lstStyle/>
          <a:p>
            <a:endParaRPr lang="zh-CN" altLang="en-US" sz="1600"/>
          </a:p>
        </p:txBody>
      </p:sp>
      <p:sp>
        <p:nvSpPr>
          <p:cNvPr id="2125" name="Line 27"/>
          <p:cNvSpPr>
            <a:spLocks noChangeShapeType="1"/>
          </p:cNvSpPr>
          <p:nvPr/>
        </p:nvSpPr>
        <p:spPr bwMode="auto">
          <a:xfrm>
            <a:off x="4563534" y="3423355"/>
            <a:ext cx="83256" cy="1412"/>
          </a:xfrm>
          <a:prstGeom prst="line">
            <a:avLst/>
          </a:prstGeom>
          <a:noFill/>
          <a:ln w="11113" cap="flat" algn="ctr">
            <a:solidFill>
              <a:srgbClr val="FFFFFF"/>
            </a:solidFill>
            <a:prstDash val="solid"/>
            <a:bevel/>
            <a:headEnd type="none" w="med" len="med"/>
            <a:tailEnd type="none" w="med" len="med"/>
          </a:ln>
          <a:extLst>
            <a:ext uri="{909E8E84-426E-40DD-AFC4-6F175D3DCCD1}">
              <a14:hiddenFill xmlns:a14="http://schemas.microsoft.com/office/drawing/2010/main">
                <a:noFill/>
              </a14:hiddenFill>
            </a:ext>
          </a:extLst>
        </p:spPr>
        <p:txBody>
          <a:bodyPr/>
          <a:lstStyle/>
          <a:p>
            <a:endParaRPr lang="zh-CN" altLang="en-US" sz="1600"/>
          </a:p>
        </p:txBody>
      </p:sp>
      <p:sp>
        <p:nvSpPr>
          <p:cNvPr id="2126" name="Line 28"/>
          <p:cNvSpPr>
            <a:spLocks noChangeShapeType="1"/>
          </p:cNvSpPr>
          <p:nvPr/>
        </p:nvSpPr>
        <p:spPr bwMode="auto">
          <a:xfrm>
            <a:off x="4563534" y="3684412"/>
            <a:ext cx="83256" cy="1411"/>
          </a:xfrm>
          <a:prstGeom prst="line">
            <a:avLst/>
          </a:prstGeom>
          <a:noFill/>
          <a:ln w="11113" cap="flat" algn="ctr">
            <a:solidFill>
              <a:srgbClr val="FFFFFF"/>
            </a:solidFill>
            <a:prstDash val="solid"/>
            <a:bevel/>
            <a:headEnd type="none" w="med" len="med"/>
            <a:tailEnd type="none" w="med" len="med"/>
          </a:ln>
          <a:extLst>
            <a:ext uri="{909E8E84-426E-40DD-AFC4-6F175D3DCCD1}">
              <a14:hiddenFill xmlns:a14="http://schemas.microsoft.com/office/drawing/2010/main">
                <a:noFill/>
              </a14:hiddenFill>
            </a:ext>
          </a:extLst>
        </p:spPr>
        <p:txBody>
          <a:bodyPr/>
          <a:lstStyle/>
          <a:p>
            <a:endParaRPr lang="zh-CN" altLang="en-US" sz="1600"/>
          </a:p>
        </p:txBody>
      </p:sp>
      <p:sp>
        <p:nvSpPr>
          <p:cNvPr id="2127" name="Line 29"/>
          <p:cNvSpPr>
            <a:spLocks noChangeShapeType="1"/>
          </p:cNvSpPr>
          <p:nvPr/>
        </p:nvSpPr>
        <p:spPr bwMode="auto">
          <a:xfrm>
            <a:off x="4563534" y="3945466"/>
            <a:ext cx="83256" cy="1412"/>
          </a:xfrm>
          <a:prstGeom prst="line">
            <a:avLst/>
          </a:prstGeom>
          <a:noFill/>
          <a:ln w="11113" cap="flat" algn="ctr">
            <a:solidFill>
              <a:srgbClr val="FFFFFF"/>
            </a:solidFill>
            <a:prstDash val="solid"/>
            <a:bevel/>
            <a:headEnd type="none" w="med" len="med"/>
            <a:tailEnd type="none" w="med" len="med"/>
          </a:ln>
          <a:extLst>
            <a:ext uri="{909E8E84-426E-40DD-AFC4-6F175D3DCCD1}">
              <a14:hiddenFill xmlns:a14="http://schemas.microsoft.com/office/drawing/2010/main">
                <a:noFill/>
              </a14:hiddenFill>
            </a:ext>
          </a:extLst>
        </p:spPr>
        <p:txBody>
          <a:bodyPr/>
          <a:lstStyle/>
          <a:p>
            <a:endParaRPr lang="zh-CN" altLang="en-US" sz="1600"/>
          </a:p>
        </p:txBody>
      </p:sp>
      <p:sp>
        <p:nvSpPr>
          <p:cNvPr id="2128" name="Line 30"/>
          <p:cNvSpPr>
            <a:spLocks noChangeShapeType="1"/>
          </p:cNvSpPr>
          <p:nvPr/>
        </p:nvSpPr>
        <p:spPr bwMode="auto">
          <a:xfrm flipV="1">
            <a:off x="4978400" y="5289961"/>
            <a:ext cx="1412" cy="83255"/>
          </a:xfrm>
          <a:prstGeom prst="line">
            <a:avLst/>
          </a:prstGeom>
          <a:noFill/>
          <a:ln w="11113" cap="flat" algn="ctr">
            <a:solidFill>
              <a:schemeClr val="tx1"/>
            </a:solidFill>
            <a:prstDash val="solid"/>
            <a:bevel/>
            <a:headEnd type="none" w="med" len="med"/>
            <a:tailEnd type="none" w="med" len="med"/>
          </a:ln>
          <a:extLst>
            <a:ext uri="{909E8E84-426E-40DD-AFC4-6F175D3DCCD1}">
              <a14:hiddenFill xmlns:a14="http://schemas.microsoft.com/office/drawing/2010/main">
                <a:noFill/>
              </a14:hiddenFill>
            </a:ext>
          </a:extLst>
        </p:spPr>
        <p:txBody>
          <a:bodyPr/>
          <a:lstStyle/>
          <a:p>
            <a:endParaRPr lang="zh-CN" altLang="en-US" sz="1600"/>
          </a:p>
        </p:txBody>
      </p:sp>
      <p:sp>
        <p:nvSpPr>
          <p:cNvPr id="2129" name="Line 31"/>
          <p:cNvSpPr>
            <a:spLocks noChangeShapeType="1"/>
          </p:cNvSpPr>
          <p:nvPr/>
        </p:nvSpPr>
        <p:spPr bwMode="auto">
          <a:xfrm flipV="1">
            <a:off x="5422901" y="5289961"/>
            <a:ext cx="1411" cy="83255"/>
          </a:xfrm>
          <a:prstGeom prst="line">
            <a:avLst/>
          </a:prstGeom>
          <a:noFill/>
          <a:ln w="11113" cap="flat" algn="ctr">
            <a:solidFill>
              <a:schemeClr val="tx1"/>
            </a:solidFill>
            <a:prstDash val="solid"/>
            <a:bevel/>
            <a:headEnd type="none" w="med" len="med"/>
            <a:tailEnd type="none" w="med" len="med"/>
          </a:ln>
          <a:extLst>
            <a:ext uri="{909E8E84-426E-40DD-AFC4-6F175D3DCCD1}">
              <a14:hiddenFill xmlns:a14="http://schemas.microsoft.com/office/drawing/2010/main">
                <a:noFill/>
              </a14:hiddenFill>
            </a:ext>
          </a:extLst>
        </p:spPr>
        <p:txBody>
          <a:bodyPr/>
          <a:lstStyle/>
          <a:p>
            <a:endParaRPr lang="zh-CN" altLang="en-US" sz="1600"/>
          </a:p>
        </p:txBody>
      </p:sp>
      <p:sp>
        <p:nvSpPr>
          <p:cNvPr id="2130" name="Line 32"/>
          <p:cNvSpPr>
            <a:spLocks noChangeShapeType="1"/>
          </p:cNvSpPr>
          <p:nvPr/>
        </p:nvSpPr>
        <p:spPr bwMode="auto">
          <a:xfrm flipH="1" flipV="1">
            <a:off x="5875867" y="5289960"/>
            <a:ext cx="14112" cy="83256"/>
          </a:xfrm>
          <a:prstGeom prst="line">
            <a:avLst/>
          </a:prstGeom>
          <a:noFill/>
          <a:ln w="11113" cap="flat" algn="ctr">
            <a:solidFill>
              <a:schemeClr val="tx1"/>
            </a:solidFill>
            <a:prstDash val="solid"/>
            <a:bevel/>
            <a:headEnd type="none" w="med" len="med"/>
            <a:tailEnd type="none" w="med" len="med"/>
          </a:ln>
          <a:extLst>
            <a:ext uri="{909E8E84-426E-40DD-AFC4-6F175D3DCCD1}">
              <a14:hiddenFill xmlns:a14="http://schemas.microsoft.com/office/drawing/2010/main">
                <a:noFill/>
              </a14:hiddenFill>
            </a:ext>
          </a:extLst>
        </p:spPr>
        <p:txBody>
          <a:bodyPr/>
          <a:lstStyle/>
          <a:p>
            <a:endParaRPr lang="zh-CN" altLang="en-US" sz="1600"/>
          </a:p>
        </p:txBody>
      </p:sp>
      <p:sp>
        <p:nvSpPr>
          <p:cNvPr id="2131" name="Line 33"/>
          <p:cNvSpPr>
            <a:spLocks noChangeShapeType="1"/>
          </p:cNvSpPr>
          <p:nvPr/>
        </p:nvSpPr>
        <p:spPr bwMode="auto">
          <a:xfrm flipV="1">
            <a:off x="6340123" y="5289961"/>
            <a:ext cx="1411" cy="83255"/>
          </a:xfrm>
          <a:prstGeom prst="line">
            <a:avLst/>
          </a:prstGeom>
          <a:noFill/>
          <a:ln w="11113" cap="flat" algn="ctr">
            <a:solidFill>
              <a:schemeClr val="tx1"/>
            </a:solidFill>
            <a:prstDash val="solid"/>
            <a:bevel/>
            <a:headEnd type="none" w="med" len="med"/>
            <a:tailEnd type="none" w="med" len="med"/>
          </a:ln>
          <a:extLst>
            <a:ext uri="{909E8E84-426E-40DD-AFC4-6F175D3DCCD1}">
              <a14:hiddenFill xmlns:a14="http://schemas.microsoft.com/office/drawing/2010/main">
                <a:noFill/>
              </a14:hiddenFill>
            </a:ext>
          </a:extLst>
        </p:spPr>
        <p:txBody>
          <a:bodyPr/>
          <a:lstStyle/>
          <a:p>
            <a:endParaRPr lang="zh-CN" altLang="en-US" sz="1600"/>
          </a:p>
        </p:txBody>
      </p:sp>
      <p:sp>
        <p:nvSpPr>
          <p:cNvPr id="2132" name="Line 34"/>
          <p:cNvSpPr>
            <a:spLocks noChangeShapeType="1"/>
          </p:cNvSpPr>
          <p:nvPr/>
        </p:nvSpPr>
        <p:spPr bwMode="auto">
          <a:xfrm flipV="1">
            <a:off x="6797323" y="5289961"/>
            <a:ext cx="1411" cy="83255"/>
          </a:xfrm>
          <a:prstGeom prst="line">
            <a:avLst/>
          </a:prstGeom>
          <a:noFill/>
          <a:ln w="11113" cap="flat" algn="ctr">
            <a:solidFill>
              <a:schemeClr val="tx1"/>
            </a:solidFill>
            <a:prstDash val="solid"/>
            <a:bevel/>
            <a:headEnd type="none" w="med" len="med"/>
            <a:tailEnd type="none" w="med" len="med"/>
          </a:ln>
          <a:extLst>
            <a:ext uri="{909E8E84-426E-40DD-AFC4-6F175D3DCCD1}">
              <a14:hiddenFill xmlns:a14="http://schemas.microsoft.com/office/drawing/2010/main">
                <a:noFill/>
              </a14:hiddenFill>
            </a:ext>
          </a:extLst>
        </p:spPr>
        <p:txBody>
          <a:bodyPr/>
          <a:lstStyle/>
          <a:p>
            <a:endParaRPr lang="zh-CN" altLang="en-US" sz="1600"/>
          </a:p>
        </p:txBody>
      </p:sp>
      <p:sp>
        <p:nvSpPr>
          <p:cNvPr id="2133" name="Line 35"/>
          <p:cNvSpPr>
            <a:spLocks noChangeShapeType="1"/>
          </p:cNvSpPr>
          <p:nvPr/>
        </p:nvSpPr>
        <p:spPr bwMode="auto">
          <a:xfrm flipV="1">
            <a:off x="7239000" y="5289961"/>
            <a:ext cx="1412" cy="83255"/>
          </a:xfrm>
          <a:prstGeom prst="line">
            <a:avLst/>
          </a:prstGeom>
          <a:noFill/>
          <a:ln w="11113" cap="flat" algn="ctr">
            <a:solidFill>
              <a:schemeClr val="tx1"/>
            </a:solidFill>
            <a:prstDash val="solid"/>
            <a:bevel/>
            <a:headEnd type="none" w="med" len="med"/>
            <a:tailEnd type="none" w="med" len="med"/>
          </a:ln>
          <a:extLst>
            <a:ext uri="{909E8E84-426E-40DD-AFC4-6F175D3DCCD1}">
              <a14:hiddenFill xmlns:a14="http://schemas.microsoft.com/office/drawing/2010/main">
                <a:noFill/>
              </a14:hiddenFill>
            </a:ext>
          </a:extLst>
        </p:spPr>
        <p:txBody>
          <a:bodyPr/>
          <a:lstStyle/>
          <a:p>
            <a:endParaRPr lang="zh-CN" altLang="en-US" sz="1600"/>
          </a:p>
        </p:txBody>
      </p:sp>
      <p:sp>
        <p:nvSpPr>
          <p:cNvPr id="2134" name="Line 36"/>
          <p:cNvSpPr>
            <a:spLocks noChangeShapeType="1"/>
          </p:cNvSpPr>
          <p:nvPr/>
        </p:nvSpPr>
        <p:spPr bwMode="auto">
          <a:xfrm flipV="1">
            <a:off x="7699022" y="5301208"/>
            <a:ext cx="1412" cy="83255"/>
          </a:xfrm>
          <a:prstGeom prst="line">
            <a:avLst/>
          </a:prstGeom>
          <a:noFill/>
          <a:ln w="11113" cap="flat" algn="ctr">
            <a:solidFill>
              <a:schemeClr val="tx1"/>
            </a:solidFill>
            <a:prstDash val="solid"/>
            <a:bevel/>
            <a:headEnd type="none" w="med" len="med"/>
            <a:tailEnd type="none" w="med" len="med"/>
          </a:ln>
          <a:extLst>
            <a:ext uri="{909E8E84-426E-40DD-AFC4-6F175D3DCCD1}">
              <a14:hiddenFill xmlns:a14="http://schemas.microsoft.com/office/drawing/2010/main">
                <a:noFill/>
              </a14:hiddenFill>
            </a:ext>
          </a:extLst>
        </p:spPr>
        <p:txBody>
          <a:bodyPr/>
          <a:lstStyle/>
          <a:p>
            <a:endParaRPr lang="zh-CN" altLang="en-US" sz="1600"/>
          </a:p>
        </p:txBody>
      </p:sp>
      <p:sp>
        <p:nvSpPr>
          <p:cNvPr id="2135" name="Line 37"/>
          <p:cNvSpPr>
            <a:spLocks noChangeShapeType="1"/>
          </p:cNvSpPr>
          <p:nvPr/>
        </p:nvSpPr>
        <p:spPr bwMode="auto">
          <a:xfrm flipV="1">
            <a:off x="8150578" y="5289961"/>
            <a:ext cx="1412" cy="83255"/>
          </a:xfrm>
          <a:prstGeom prst="line">
            <a:avLst/>
          </a:prstGeom>
          <a:noFill/>
          <a:ln w="11113" cap="flat" algn="ctr">
            <a:solidFill>
              <a:schemeClr val="tx1"/>
            </a:solidFill>
            <a:prstDash val="solid"/>
            <a:bevel/>
            <a:headEnd type="none" w="med" len="med"/>
            <a:tailEnd type="none" w="med" len="med"/>
          </a:ln>
          <a:extLst>
            <a:ext uri="{909E8E84-426E-40DD-AFC4-6F175D3DCCD1}">
              <a14:hiddenFill xmlns:a14="http://schemas.microsoft.com/office/drawing/2010/main">
                <a:noFill/>
              </a14:hiddenFill>
            </a:ext>
          </a:extLst>
        </p:spPr>
        <p:txBody>
          <a:bodyPr/>
          <a:lstStyle/>
          <a:p>
            <a:endParaRPr lang="zh-CN" altLang="en-US" sz="1600"/>
          </a:p>
        </p:txBody>
      </p:sp>
      <p:sp>
        <p:nvSpPr>
          <p:cNvPr id="2136" name="Text Box 38"/>
          <p:cNvSpPr>
            <a:spLocks noChangeArrowheads="1"/>
          </p:cNvSpPr>
          <p:nvPr/>
        </p:nvSpPr>
        <p:spPr bwMode="auto">
          <a:xfrm>
            <a:off x="7108653" y="3667019"/>
            <a:ext cx="482824" cy="270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ea typeface="宋体" panose="02010600030101010101" pitchFamily="2" charset="-122"/>
              </a:defRPr>
            </a:lvl1pPr>
            <a:lvl2pPr eaLnBrk="0" hangingPunct="0">
              <a:defRPr sz="2400">
                <a:solidFill>
                  <a:schemeClr val="tx1"/>
                </a:solidFill>
                <a:latin typeface="Times New Roman" panose="02020603050405020304" pitchFamily="18" charset="0"/>
                <a:ea typeface="宋体" panose="02010600030101010101" pitchFamily="2" charset="-122"/>
              </a:defRPr>
            </a:lvl2pPr>
            <a:lvl3pPr eaLnBrk="0" hangingPunct="0">
              <a:defRPr sz="2400">
                <a:solidFill>
                  <a:schemeClr val="tx1"/>
                </a:solidFill>
                <a:latin typeface="Times New Roman" panose="02020603050405020304" pitchFamily="18" charset="0"/>
                <a:ea typeface="宋体" panose="02010600030101010101" pitchFamily="2" charset="-122"/>
              </a:defRPr>
            </a:lvl3pPr>
            <a:lvl4pPr eaLnBrk="0" hangingPunct="0">
              <a:defRPr sz="2400">
                <a:solidFill>
                  <a:schemeClr val="tx1"/>
                </a:solidFill>
                <a:latin typeface="Times New Roman" panose="02020603050405020304" pitchFamily="18" charset="0"/>
                <a:ea typeface="宋体" panose="02010600030101010101" pitchFamily="2" charset="-122"/>
              </a:defRPr>
            </a:lvl4pPr>
            <a:lvl5pPr eaLnBrk="0" hangingPunct="0">
              <a:defRPr sz="2400">
                <a:solidFill>
                  <a:schemeClr val="tx1"/>
                </a:solidFill>
                <a:latin typeface="Times New Roman" panose="02020603050405020304" pitchFamily="18" charset="0"/>
                <a:ea typeface="宋体" panose="02010600030101010101" pitchFamily="2" charset="-122"/>
              </a:defRPr>
            </a:lvl5pPr>
            <a:lvl6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6pPr>
            <a:lvl7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7pPr>
            <a:lvl8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8pPr>
            <a:lvl9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9pPr>
          </a:lstStyle>
          <a:p>
            <a:r>
              <a:rPr lang="en-US" altLang="zh-CN" sz="1156" dirty="0">
                <a:latin typeface="Arial" panose="020B0604020202020204" pitchFamily="34" charset="0"/>
                <a:sym typeface="Arial" panose="020B0604020202020204" pitchFamily="34" charset="0"/>
              </a:rPr>
              <a:t>SBP</a:t>
            </a:r>
            <a:endParaRPr lang="zh-CN" altLang="en-US" sz="2133" dirty="0">
              <a:ea typeface="华文细黑" panose="02010600040101010101" pitchFamily="2" charset="-122"/>
            </a:endParaRPr>
          </a:p>
        </p:txBody>
      </p:sp>
      <p:sp>
        <p:nvSpPr>
          <p:cNvPr id="2137" name="Text Box 39"/>
          <p:cNvSpPr>
            <a:spLocks noChangeArrowheads="1"/>
          </p:cNvSpPr>
          <p:nvPr/>
        </p:nvSpPr>
        <p:spPr bwMode="auto">
          <a:xfrm>
            <a:off x="7133585" y="4466617"/>
            <a:ext cx="490840" cy="270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ea typeface="宋体" panose="02010600030101010101" pitchFamily="2" charset="-122"/>
              </a:defRPr>
            </a:lvl1pPr>
            <a:lvl2pPr eaLnBrk="0" hangingPunct="0">
              <a:defRPr sz="2400">
                <a:solidFill>
                  <a:schemeClr val="tx1"/>
                </a:solidFill>
                <a:latin typeface="Times New Roman" panose="02020603050405020304" pitchFamily="18" charset="0"/>
                <a:ea typeface="宋体" panose="02010600030101010101" pitchFamily="2" charset="-122"/>
              </a:defRPr>
            </a:lvl2pPr>
            <a:lvl3pPr eaLnBrk="0" hangingPunct="0">
              <a:defRPr sz="2400">
                <a:solidFill>
                  <a:schemeClr val="tx1"/>
                </a:solidFill>
                <a:latin typeface="Times New Roman" panose="02020603050405020304" pitchFamily="18" charset="0"/>
                <a:ea typeface="宋体" panose="02010600030101010101" pitchFamily="2" charset="-122"/>
              </a:defRPr>
            </a:lvl3pPr>
            <a:lvl4pPr eaLnBrk="0" hangingPunct="0">
              <a:defRPr sz="2400">
                <a:solidFill>
                  <a:schemeClr val="tx1"/>
                </a:solidFill>
                <a:latin typeface="Times New Roman" panose="02020603050405020304" pitchFamily="18" charset="0"/>
                <a:ea typeface="宋体" panose="02010600030101010101" pitchFamily="2" charset="-122"/>
              </a:defRPr>
            </a:lvl4pPr>
            <a:lvl5pPr eaLnBrk="0" hangingPunct="0">
              <a:defRPr sz="2400">
                <a:solidFill>
                  <a:schemeClr val="tx1"/>
                </a:solidFill>
                <a:latin typeface="Times New Roman" panose="02020603050405020304" pitchFamily="18" charset="0"/>
                <a:ea typeface="宋体" panose="02010600030101010101" pitchFamily="2" charset="-122"/>
              </a:defRPr>
            </a:lvl5pPr>
            <a:lvl6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6pPr>
            <a:lvl7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7pPr>
            <a:lvl8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8pPr>
            <a:lvl9pPr eaLnBrk="0" fontAlgn="base" hangingPunct="0">
              <a:spcBef>
                <a:spcPct val="0"/>
              </a:spcBef>
              <a:spcAft>
                <a:spcPct val="0"/>
              </a:spcAft>
              <a:buSzPct val="1000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9pPr>
          </a:lstStyle>
          <a:p>
            <a:r>
              <a:rPr lang="en-US" altLang="zh-CN" sz="1156" dirty="0">
                <a:latin typeface="Arial" panose="020B0604020202020204" pitchFamily="34" charset="0"/>
                <a:sym typeface="Arial" panose="020B0604020202020204" pitchFamily="34" charset="0"/>
              </a:rPr>
              <a:t>DBP</a:t>
            </a:r>
            <a:endParaRPr lang="zh-CN" altLang="en-US" sz="2133" dirty="0">
              <a:ea typeface="华文细黑" panose="02010600040101010101" pitchFamily="2" charset="-122"/>
            </a:endParaRPr>
          </a:p>
        </p:txBody>
      </p:sp>
      <p:sp>
        <p:nvSpPr>
          <p:cNvPr id="40" name="矩形 39"/>
          <p:cNvSpPr/>
          <p:nvPr/>
        </p:nvSpPr>
        <p:spPr>
          <a:xfrm>
            <a:off x="0" y="0"/>
            <a:ext cx="9144000" cy="836712"/>
          </a:xfrm>
          <a:prstGeom prst="rect">
            <a:avLst/>
          </a:prstGeom>
          <a:solidFill>
            <a:srgbClr val="33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509919" y="1012230"/>
            <a:ext cx="7970859" cy="1569660"/>
          </a:xfrm>
          <a:prstGeom prst="rect">
            <a:avLst/>
          </a:prstGeom>
        </p:spPr>
        <p:txBody>
          <a:bodyPr wrap="square">
            <a:spAutoFit/>
          </a:bodyPr>
          <a:lstStyle/>
          <a:p>
            <a:pPr marL="285750" indent="-285750">
              <a:lnSpc>
                <a:spcPct val="200000"/>
              </a:lnSpc>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单纯收缩期高血压（</a:t>
            </a:r>
            <a:r>
              <a:rPr lang="en-US" altLang="zh-CN" sz="1600" dirty="0">
                <a:latin typeface="微软雅黑" panose="020B0503020204020204" pitchFamily="34" charset="-122"/>
                <a:ea typeface="微软雅黑" panose="020B0503020204020204" pitchFamily="34" charset="-122"/>
              </a:rPr>
              <a:t>Isolated systolic hypertension) :</a:t>
            </a:r>
            <a:r>
              <a:rPr lang="zh-CN" altLang="en-US" sz="1600" dirty="0">
                <a:latin typeface="微软雅黑" panose="020B0503020204020204" pitchFamily="34" charset="-122"/>
                <a:ea typeface="微软雅黑" panose="020B0503020204020204" pitchFamily="34" charset="-122"/>
              </a:rPr>
              <a:t>收缩</a:t>
            </a:r>
            <a:r>
              <a:rPr lang="zh-CN" altLang="en-US" sz="1600" dirty="0" smtClean="0">
                <a:latin typeface="微软雅黑" panose="020B0503020204020204" pitchFamily="34" charset="-122"/>
                <a:ea typeface="微软雅黑" panose="020B0503020204020204" pitchFamily="34" charset="-122"/>
              </a:rPr>
              <a:t>期≥</a:t>
            </a:r>
            <a:r>
              <a:rPr lang="zh-CN" altLang="en-US" sz="1600" dirty="0">
                <a:latin typeface="微软雅黑" panose="020B0503020204020204" pitchFamily="34" charset="-122"/>
                <a:ea typeface="微软雅黑" panose="020B0503020204020204" pitchFamily="34" charset="-122"/>
              </a:rPr>
              <a:t>140</a:t>
            </a:r>
            <a:r>
              <a:rPr lang="en-US" altLang="zh-CN" sz="1600" dirty="0">
                <a:latin typeface="微软雅黑" panose="020B0503020204020204" pitchFamily="34" charset="-122"/>
                <a:ea typeface="微软雅黑" panose="020B0503020204020204" pitchFamily="34" charset="-122"/>
              </a:rPr>
              <a:t>mmHg</a:t>
            </a:r>
            <a:r>
              <a:rPr lang="en-US" altLang="en-US"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而舒张期&lt;90</a:t>
            </a:r>
            <a:r>
              <a:rPr lang="en-US" altLang="zh-CN" sz="1600" dirty="0">
                <a:latin typeface="微软雅黑" panose="020B0503020204020204" pitchFamily="34" charset="-122"/>
                <a:ea typeface="微软雅黑" panose="020B0503020204020204" pitchFamily="34" charset="-122"/>
              </a:rPr>
              <a:t>mmHg</a:t>
            </a:r>
            <a:r>
              <a:rPr lang="en-US" altLang="en-US" sz="1600" dirty="0">
                <a:latin typeface="微软雅黑" panose="020B0503020204020204" pitchFamily="34" charset="-122"/>
                <a:ea typeface="微软雅黑" panose="020B0503020204020204" pitchFamily="34" charset="-122"/>
              </a:rPr>
              <a:t>。</a:t>
            </a:r>
            <a:endParaRPr lang="zh-CN" altLang="en-US" sz="1600" dirty="0">
              <a:latin typeface="微软雅黑" panose="020B0503020204020204" pitchFamily="34" charset="-122"/>
              <a:ea typeface="微软雅黑" panose="020B0503020204020204" pitchFamily="34" charset="-122"/>
            </a:endParaRPr>
          </a:p>
          <a:p>
            <a:pPr marL="285750" indent="-285750">
              <a:lnSpc>
                <a:spcPct val="200000"/>
              </a:lnSpc>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a:t>
            </a:r>
            <a:r>
              <a:rPr lang="en-US" altLang="zh-CN" sz="1600" dirty="0">
                <a:latin typeface="微软雅黑" panose="020B0503020204020204" pitchFamily="34" charset="-122"/>
                <a:ea typeface="微软雅黑" panose="020B0503020204020204" pitchFamily="34" charset="-122"/>
              </a:rPr>
              <a:t>ISH</a:t>
            </a:r>
            <a:r>
              <a:rPr lang="zh-CN" altLang="en-US" sz="1600" dirty="0">
                <a:latin typeface="微软雅黑" panose="020B0503020204020204" pitchFamily="34" charset="-122"/>
                <a:ea typeface="微软雅黑" panose="020B0503020204020204" pitchFamily="34" charset="-122"/>
              </a:rPr>
              <a:t>患者中，老年人占86%</a:t>
            </a:r>
          </a:p>
        </p:txBody>
      </p:sp>
    </p:spTree>
    <p:extLst>
      <p:ext uri="{BB962C8B-B14F-4D97-AF65-F5344CB8AC3E}">
        <p14:creationId xmlns:p14="http://schemas.microsoft.com/office/powerpoint/2010/main" val="41591739"/>
      </p:ext>
    </p:extLst>
  </p:cSld>
  <p:clrMapOvr>
    <a:masterClrMapping/>
  </p:clrMapOvr>
  <p:transition advTm="2000">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9144000" cy="836712"/>
          </a:xfrm>
          <a:prstGeom prst="rect">
            <a:avLst/>
          </a:prstGeom>
          <a:solidFill>
            <a:srgbClr val="33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latin typeface="微软雅黑" pitchFamily="34" charset="-122"/>
                <a:ea typeface="微软雅黑" pitchFamily="34" charset="-122"/>
              </a:rPr>
              <a:t>老年</a:t>
            </a:r>
            <a:r>
              <a:rPr lang="zh-CN" altLang="en-US" sz="3200" b="1" dirty="0" smtClean="0">
                <a:latin typeface="微软雅黑" pitchFamily="34" charset="-122"/>
                <a:ea typeface="微软雅黑" pitchFamily="34" charset="-122"/>
              </a:rPr>
              <a:t>高血压治疗</a:t>
            </a:r>
            <a:endParaRPr lang="zh-CN" altLang="en-US" sz="3200" b="1" dirty="0">
              <a:latin typeface="微软雅黑" pitchFamily="34" charset="-122"/>
              <a:ea typeface="微软雅黑" pitchFamily="34" charset="-122"/>
            </a:endParaRPr>
          </a:p>
        </p:txBody>
      </p:sp>
      <p:sp>
        <p:nvSpPr>
          <p:cNvPr id="8" name="内容占位符 2"/>
          <p:cNvSpPr txBox="1">
            <a:spLocks/>
          </p:cNvSpPr>
          <p:nvPr/>
        </p:nvSpPr>
        <p:spPr>
          <a:xfrm>
            <a:off x="467544" y="1484785"/>
            <a:ext cx="8208912" cy="4032447"/>
          </a:xfrm>
          <a:prstGeom prst="rect">
            <a:avLst/>
          </a:prstGeom>
        </p:spPr>
        <p:txBody>
          <a:bodyPr vert="horz" wrap="square" lIns="98856" tIns="49428" rIns="98856" bIns="49428" numCol="1" rtlCol="0" anchor="t" anchorCtr="0" compatLnSpc="1">
            <a:normAutofit/>
          </a:bodyPr>
          <a:lstStyle/>
          <a:p>
            <a:pPr marL="431800" marR="0" lvl="0" indent="-431800" algn="l" defTabSz="988695" rtl="0" eaLnBrk="0" fontAlgn="base" latinLnBrk="0" hangingPunct="0">
              <a:lnSpc>
                <a:spcPct val="120000"/>
              </a:lnSpc>
              <a:spcBef>
                <a:spcPts val="2400"/>
              </a:spcBef>
              <a:spcAft>
                <a:spcPts val="0"/>
              </a:spcAft>
              <a:buClr>
                <a:schemeClr val="accent1"/>
              </a:buClr>
              <a:buSzTx/>
              <a:buFont typeface="Wingdings" panose="05000000000000000000" pitchFamily="2" charset="2"/>
              <a:buChar char="§"/>
              <a:tabLst/>
              <a:defRPr/>
            </a:pPr>
            <a:r>
              <a:rPr kumimoji="0" lang="zh-CN" altLang="en-US" sz="2400" b="0" i="0" u="none" strike="noStrike" kern="0" cap="none" spc="0" normalizeH="0" baseline="0" noProof="0" dirty="0">
                <a:ln>
                  <a:noFill/>
                </a:ln>
                <a:solidFill>
                  <a:schemeClr val="tx1"/>
                </a:solidFill>
                <a:effectLst/>
                <a:uLnTx/>
                <a:uFillTx/>
                <a:latin typeface="微软雅黑" pitchFamily="34" charset="-122"/>
                <a:ea typeface="微软雅黑" pitchFamily="34" charset="-122"/>
              </a:rPr>
              <a:t>降压治疗的目的</a:t>
            </a:r>
            <a:endParaRPr kumimoji="0" lang="en-US" altLang="zh-CN" sz="2400" b="0" i="0" u="none" strike="noStrike" kern="0" cap="none" spc="0" normalizeH="0" baseline="0" noProof="0" dirty="0">
              <a:ln>
                <a:noFill/>
              </a:ln>
              <a:solidFill>
                <a:schemeClr val="tx1"/>
              </a:solidFill>
              <a:effectLst/>
              <a:uLnTx/>
              <a:uFillTx/>
              <a:latin typeface="微软雅黑" pitchFamily="34" charset="-122"/>
              <a:ea typeface="微软雅黑" pitchFamily="34" charset="-122"/>
            </a:endParaRPr>
          </a:p>
          <a:p>
            <a:pPr marL="1226820" lvl="1" indent="-457200" defTabSz="988695" eaLnBrk="0" fontAlgn="base" hangingPunct="0">
              <a:lnSpc>
                <a:spcPct val="150000"/>
              </a:lnSpc>
              <a:spcBef>
                <a:spcPts val="2400"/>
              </a:spcBef>
              <a:buSzPct val="100000"/>
              <a:buFont typeface="+mj-lt"/>
              <a:buAutoNum type="arabicPeriod"/>
              <a:defRPr/>
            </a:pPr>
            <a:r>
              <a:rPr lang="zh-CN" altLang="en-US" kern="0" dirty="0">
                <a:latin typeface="微软雅黑" pitchFamily="34" charset="-122"/>
                <a:ea typeface="微软雅黑" pitchFamily="34" charset="-122"/>
              </a:rPr>
              <a:t>延缓高血压所致心血管 疾病进程，最大限度降低心血管疾病发病率和死亡 率，改善生活质量，延长寿命 </a:t>
            </a:r>
            <a:endParaRPr kumimoji="0" lang="en-US" altLang="zh-CN" b="0" i="0" u="none" strike="noStrike" kern="0" cap="none" spc="0" normalizeH="0" baseline="0" noProof="0" dirty="0">
              <a:ln>
                <a:noFill/>
              </a:ln>
              <a:solidFill>
                <a:schemeClr val="tx1"/>
              </a:solidFill>
              <a:effectLst/>
              <a:uLnTx/>
              <a:uFillTx/>
              <a:latin typeface="微软雅黑" pitchFamily="34" charset="-122"/>
              <a:ea typeface="微软雅黑" pitchFamily="34" charset="-122"/>
            </a:endParaRPr>
          </a:p>
          <a:p>
            <a:pPr marL="1226820" lvl="1" indent="-457200" defTabSz="988695" eaLnBrk="0" fontAlgn="base" hangingPunct="0">
              <a:lnSpc>
                <a:spcPct val="150000"/>
              </a:lnSpc>
              <a:spcBef>
                <a:spcPts val="2400"/>
              </a:spcBef>
              <a:buSzPct val="100000"/>
              <a:buFont typeface="+mj-lt"/>
              <a:buAutoNum type="arabicPeriod"/>
              <a:defRPr/>
            </a:pPr>
            <a:r>
              <a:rPr lang="zh-CN" altLang="en-US" kern="0" dirty="0">
                <a:latin typeface="微软雅黑" pitchFamily="34" charset="-122"/>
                <a:ea typeface="微软雅黑" pitchFamily="34" charset="-122"/>
              </a:rPr>
              <a:t>老年高血压降压治疗应强调收缩压达标，在能耐受的前提下，逐步使血压达标</a:t>
            </a:r>
            <a:r>
              <a:rPr lang="zh-CN" altLang="en-US" dirty="0"/>
              <a:t>。 </a:t>
            </a:r>
            <a:endParaRPr kumimoji="0" lang="zh-CN" altLang="en-US" b="0" i="0" u="none" strike="noStrike" kern="0" cap="none" spc="0" normalizeH="0" baseline="0" noProof="0" dirty="0">
              <a:ln>
                <a:noFill/>
              </a:ln>
              <a:solidFill>
                <a:schemeClr val="tx1"/>
              </a:solidFill>
              <a:effectLst/>
              <a:uLnTx/>
              <a:uFillTx/>
              <a:latin typeface="微软雅黑" pitchFamily="34" charset="-122"/>
              <a:ea typeface="微软雅黑" pitchFamily="34" charset="-122"/>
            </a:endParaRPr>
          </a:p>
          <a:p>
            <a:pPr marL="1226820" lvl="1" indent="-457200" defTabSz="988695" eaLnBrk="0" fontAlgn="base" hangingPunct="0">
              <a:lnSpc>
                <a:spcPct val="150000"/>
              </a:lnSpc>
              <a:spcBef>
                <a:spcPts val="2400"/>
              </a:spcBef>
              <a:buSzPct val="100000"/>
              <a:buFont typeface="+mj-lt"/>
              <a:buAutoNum type="arabicPeriod"/>
              <a:defRPr/>
            </a:pPr>
            <a:r>
              <a:rPr lang="zh-CN" altLang="en-US" kern="0" dirty="0">
                <a:latin typeface="微软雅黑" pitchFamily="34" charset="-122"/>
                <a:ea typeface="微软雅黑" pitchFamily="34" charset="-122"/>
              </a:rPr>
              <a:t>启动降压治疗后，需注意监测血压变 化，避免降压过快带来的</a:t>
            </a:r>
            <a:r>
              <a:rPr lang="zh-CN" altLang="en-US" kern="0" dirty="0" smtClean="0">
                <a:latin typeface="微软雅黑" pitchFamily="34" charset="-122"/>
                <a:ea typeface="微软雅黑" pitchFamily="34" charset="-122"/>
              </a:rPr>
              <a:t>不良反应</a:t>
            </a:r>
            <a:endParaRPr kumimoji="0" lang="zh-CN" altLang="en-US" sz="1600" b="0" i="0" u="none" strike="noStrike" kern="0" cap="none" spc="0" normalizeH="0" baseline="0" noProof="0" dirty="0">
              <a:ln>
                <a:noFill/>
              </a:ln>
              <a:solidFill>
                <a:schemeClr val="tx1"/>
              </a:solidFill>
              <a:effectLst/>
              <a:uLnTx/>
              <a:uFillTx/>
              <a:latin typeface="+mn-ea"/>
              <a:ea typeface="+mn-ea"/>
              <a:cs typeface="+mn-cs"/>
            </a:endParaRPr>
          </a:p>
          <a:p>
            <a:pPr marL="431800" marR="0" lvl="0" indent="-431800" algn="l" defTabSz="988695" rtl="0" eaLnBrk="0" fontAlgn="base" latinLnBrk="0" hangingPunct="0">
              <a:lnSpc>
                <a:spcPct val="120000"/>
              </a:lnSpc>
              <a:spcBef>
                <a:spcPts val="2400"/>
              </a:spcBef>
              <a:spcAft>
                <a:spcPts val="0"/>
              </a:spcAft>
              <a:buClr>
                <a:schemeClr val="accent1"/>
              </a:buClr>
              <a:buSzTx/>
              <a:buFont typeface="Wingdings" panose="05000000000000000000" pitchFamily="2" charset="2"/>
              <a:buChar char="§"/>
              <a:tabLst/>
              <a:defRPr/>
            </a:pPr>
            <a:endParaRPr kumimoji="0" lang="en-US" altLang="zh-CN" sz="1600" b="0" i="0" u="none" strike="noStrike" kern="0" cap="none" spc="0" normalizeH="0" baseline="0" noProof="0" dirty="0">
              <a:ln>
                <a:noFill/>
              </a:ln>
              <a:solidFill>
                <a:schemeClr val="tx1"/>
              </a:solidFill>
              <a:effectLst/>
              <a:uLnTx/>
              <a:uFillTx/>
              <a:latin typeface="+mn-ea"/>
              <a:ea typeface="+mn-ea"/>
              <a:cs typeface="+mn-cs"/>
            </a:endParaRPr>
          </a:p>
          <a:p>
            <a:pPr marL="431800" marR="0" lvl="0" indent="-431800" algn="l" defTabSz="988695" rtl="0" eaLnBrk="0" fontAlgn="base" latinLnBrk="0" hangingPunct="0">
              <a:lnSpc>
                <a:spcPct val="120000"/>
              </a:lnSpc>
              <a:spcBef>
                <a:spcPts val="1800"/>
              </a:spcBef>
              <a:spcAft>
                <a:spcPts val="0"/>
              </a:spcAft>
              <a:buClr>
                <a:schemeClr val="accent1"/>
              </a:buClr>
              <a:buSzTx/>
              <a:buFont typeface="Wingdings" panose="05000000000000000000" pitchFamily="2" charset="2"/>
              <a:buChar char="§"/>
              <a:tabLst/>
              <a:defRPr/>
            </a:pPr>
            <a:endParaRPr kumimoji="0" lang="en-US" altLang="zh-CN" sz="1600" b="0" i="0" u="none" strike="noStrike" kern="0" cap="none" spc="0" normalizeH="0" baseline="0" noProof="0" dirty="0">
              <a:ln>
                <a:noFill/>
              </a:ln>
              <a:solidFill>
                <a:schemeClr val="tx1"/>
              </a:solidFill>
              <a:effectLst/>
              <a:uLnTx/>
              <a:uFillTx/>
              <a:latin typeface="+mn-ea"/>
              <a:ea typeface="+mn-ea"/>
              <a:cs typeface="+mn-cs"/>
            </a:endParaRPr>
          </a:p>
          <a:p>
            <a:pPr marL="431800" marR="0" lvl="0" indent="-431800" algn="l" defTabSz="988695" rtl="0" eaLnBrk="0" fontAlgn="base" latinLnBrk="0" hangingPunct="0">
              <a:lnSpc>
                <a:spcPct val="120000"/>
              </a:lnSpc>
              <a:spcBef>
                <a:spcPts val="1800"/>
              </a:spcBef>
              <a:spcAft>
                <a:spcPts val="0"/>
              </a:spcAft>
              <a:buClr>
                <a:schemeClr val="accent1"/>
              </a:buClr>
              <a:buSzTx/>
              <a:buFont typeface="Wingdings" panose="05000000000000000000" pitchFamily="2" charset="2"/>
              <a:buChar char="§"/>
              <a:tabLst/>
              <a:defRPr/>
            </a:pPr>
            <a:endParaRPr kumimoji="0" lang="en-US" altLang="zh-CN" sz="1600" b="0" i="0" u="none" strike="noStrike" kern="0" cap="none" spc="0" normalizeH="0" baseline="0" noProof="0" dirty="0">
              <a:ln>
                <a:noFill/>
              </a:ln>
              <a:solidFill>
                <a:schemeClr val="tx1"/>
              </a:solidFill>
              <a:effectLst/>
              <a:uLnTx/>
              <a:uFillTx/>
              <a:latin typeface="+mn-ea"/>
              <a:ea typeface="+mn-ea"/>
              <a:cs typeface="+mn-cs"/>
            </a:endParaRPr>
          </a:p>
        </p:txBody>
      </p:sp>
    </p:spTree>
    <p:extLst>
      <p:ext uri="{BB962C8B-B14F-4D97-AF65-F5344CB8AC3E}">
        <p14:creationId xmlns:p14="http://schemas.microsoft.com/office/powerpoint/2010/main" val="143783785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H" val="20160819142318"/>
  <p:tag name="MH_LIBRARY" val="GRAPHIC"/>
  <p:tag name="MH_ORDER" val="矩形 3"/>
</p:tagLst>
</file>

<file path=ppt/tags/tag2.xml><?xml version="1.0" encoding="utf-8"?>
<p:tagLst xmlns:a="http://schemas.openxmlformats.org/drawingml/2006/main" xmlns:r="http://schemas.openxmlformats.org/officeDocument/2006/relationships" xmlns:p="http://schemas.openxmlformats.org/presentationml/2006/main">
  <p:tag name="MH" val="20160819142318"/>
  <p:tag name="MH_LIBRARY" val="GRAPHIC"/>
  <p:tag name="MH_ORDER" val="Rectangle 17"/>
</p:tagLst>
</file>

<file path=ppt/tags/tag3.xml><?xml version="1.0" encoding="utf-8"?>
<p:tagLst xmlns:a="http://schemas.openxmlformats.org/drawingml/2006/main" xmlns:r="http://schemas.openxmlformats.org/officeDocument/2006/relationships" xmlns:p="http://schemas.openxmlformats.org/presentationml/2006/main">
  <p:tag name="MH" val="20160819142318"/>
  <p:tag name="MH_LIBRARY" val="GRAPHIC"/>
  <p:tag name="MH_ORDER" val="矩形 3"/>
</p:tagLst>
</file>

<file path=ppt/tags/tag4.xml><?xml version="1.0" encoding="utf-8"?>
<p:tagLst xmlns:a="http://schemas.openxmlformats.org/drawingml/2006/main" xmlns:r="http://schemas.openxmlformats.org/officeDocument/2006/relationships" xmlns:p="http://schemas.openxmlformats.org/presentationml/2006/main">
  <p:tag name="MH" val="20160819142318"/>
  <p:tag name="MH_LIBRARY" val="GRAPHIC"/>
  <p:tag name="MH_ORDER" val="Rectangle 21"/>
</p:tagLst>
</file>

<file path=ppt/tags/tag5.xml><?xml version="1.0" encoding="utf-8"?>
<p:tagLst xmlns:a="http://schemas.openxmlformats.org/drawingml/2006/main" xmlns:r="http://schemas.openxmlformats.org/officeDocument/2006/relationships" xmlns:p="http://schemas.openxmlformats.org/presentationml/2006/main">
  <p:tag name="MH" val="20160819142318"/>
  <p:tag name="MH_LIBRARY" val="GRAPHIC"/>
  <p:tag name="MH_ORDER" val="矩形 3"/>
</p:tagLst>
</file>

<file path=ppt/tags/tag6.xml><?xml version="1.0" encoding="utf-8"?>
<p:tagLst xmlns:a="http://schemas.openxmlformats.org/drawingml/2006/main" xmlns:r="http://schemas.openxmlformats.org/officeDocument/2006/relationships" xmlns:p="http://schemas.openxmlformats.org/presentationml/2006/main">
  <p:tag name="MH" val="20160819142318"/>
  <p:tag name="MH_LIBRARY" val="GRAPHIC"/>
  <p:tag name="MH_ORDER" val="Rectangle 24"/>
</p:tagLst>
</file>

<file path=ppt/tags/tag7.xml><?xml version="1.0" encoding="utf-8"?>
<p:tagLst xmlns:a="http://schemas.openxmlformats.org/drawingml/2006/main" xmlns:r="http://schemas.openxmlformats.org/officeDocument/2006/relationships" xmlns:p="http://schemas.openxmlformats.org/presentationml/2006/main">
  <p:tag name="MH" val="20160819142318"/>
  <p:tag name="MH_LIBRARY" val="GRAPHIC"/>
  <p:tag name="MH_ORDER" val="文本框 19"/>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2468</TotalTime>
  <Words>3758</Words>
  <Application>Microsoft Office PowerPoint</Application>
  <PresentationFormat>全屏显示(4:3)</PresentationFormat>
  <Paragraphs>374</Paragraphs>
  <Slides>39</Slides>
  <Notes>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39</vt:i4>
      </vt:variant>
    </vt:vector>
  </HeadingPairs>
  <TitlesOfParts>
    <vt:vector size="51" baseType="lpstr">
      <vt:lpstr>等线</vt:lpstr>
      <vt:lpstr>黑体</vt:lpstr>
      <vt:lpstr>华文细黑</vt:lpstr>
      <vt:lpstr>宋体</vt:lpstr>
      <vt:lpstr>微软雅黑</vt:lpstr>
      <vt:lpstr>微软雅黑</vt:lpstr>
      <vt:lpstr>Arial</vt:lpstr>
      <vt:lpstr>Calibri</vt:lpstr>
      <vt:lpstr>Impact</vt:lpstr>
      <vt:lpstr>Times New Roman</vt:lpstr>
      <vt:lpstr>Wingdings</vt:lpstr>
      <vt:lpstr>Office 主题</vt:lpstr>
      <vt:lpstr>老年高血压患者药物治疗</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患者血脂管理</dc:title>
  <dc:creator>admin</dc:creator>
  <cp:lastModifiedBy>admin</cp:lastModifiedBy>
  <cp:revision>239</cp:revision>
  <dcterms:created xsi:type="dcterms:W3CDTF">2019-06-03T07:15:15Z</dcterms:created>
  <dcterms:modified xsi:type="dcterms:W3CDTF">2019-10-10T01:48:14Z</dcterms:modified>
</cp:coreProperties>
</file>