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7" r:id="rId2"/>
  </p:sldMasterIdLst>
  <p:notesMasterIdLst>
    <p:notesMasterId r:id="rId33"/>
  </p:notesMasterIdLst>
  <p:sldIdLst>
    <p:sldId id="283" r:id="rId3"/>
    <p:sldId id="284" r:id="rId4"/>
    <p:sldId id="313" r:id="rId5"/>
    <p:sldId id="337" r:id="rId6"/>
    <p:sldId id="341" r:id="rId7"/>
    <p:sldId id="350" r:id="rId8"/>
    <p:sldId id="351" r:id="rId9"/>
    <p:sldId id="342" r:id="rId10"/>
    <p:sldId id="348" r:id="rId11"/>
    <p:sldId id="344" r:id="rId12"/>
    <p:sldId id="345" r:id="rId13"/>
    <p:sldId id="346" r:id="rId14"/>
    <p:sldId id="367" r:id="rId15"/>
    <p:sldId id="357" r:id="rId16"/>
    <p:sldId id="353" r:id="rId17"/>
    <p:sldId id="356" r:id="rId18"/>
    <p:sldId id="352" r:id="rId19"/>
    <p:sldId id="369" r:id="rId20"/>
    <p:sldId id="368" r:id="rId21"/>
    <p:sldId id="288" r:id="rId22"/>
    <p:sldId id="290" r:id="rId23"/>
    <p:sldId id="292" r:id="rId24"/>
    <p:sldId id="293" r:id="rId25"/>
    <p:sldId id="294" r:id="rId26"/>
    <p:sldId id="295" r:id="rId27"/>
    <p:sldId id="296" r:id="rId28"/>
    <p:sldId id="297" r:id="rId29"/>
    <p:sldId id="298" r:id="rId30"/>
    <p:sldId id="358" r:id="rId31"/>
    <p:sldId id="282" r:id="rId32"/>
  </p:sldIdLst>
  <p:sldSz cx="9144000" cy="5143500" type="screen16x9"/>
  <p:notesSz cx="6858000" cy="9144000"/>
  <p:defaultTextStyle>
    <a:defPPr>
      <a:defRPr lang="zh-CN"/>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7" algn="l" defTabSz="914353" rtl="0" eaLnBrk="1" latinLnBrk="0" hangingPunct="1">
      <a:defRPr sz="1800" kern="1200">
        <a:solidFill>
          <a:schemeClr val="tx1"/>
        </a:solidFill>
        <a:latin typeface="+mn-lt"/>
        <a:ea typeface="+mn-ea"/>
        <a:cs typeface="+mn-cs"/>
      </a:defRPr>
    </a:lvl5pPr>
    <a:lvl6pPr marL="2285884"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2" algn="l" defTabSz="91435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9" autoAdjust="0"/>
    <p:restoredTop sz="83010" autoAdjust="0"/>
  </p:normalViewPr>
  <p:slideViewPr>
    <p:cSldViewPr>
      <p:cViewPr varScale="1">
        <p:scale>
          <a:sx n="92" d="100"/>
          <a:sy n="92" d="100"/>
        </p:scale>
        <p:origin x="-840" y="-108"/>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51177A-F1A9-43AA-9F9E-AEF22ED99B16}" type="datetimeFigureOut">
              <a:rPr lang="zh-CN" altLang="en-US" smtClean="0"/>
              <a:pPr/>
              <a:t>2019/10/21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3969B1-7CDB-4F89-84A4-217F56FFE48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353" rtl="0" eaLnBrk="1" latinLnBrk="0" hangingPunct="1">
      <a:defRPr sz="1300" kern="1200">
        <a:solidFill>
          <a:schemeClr val="tx1"/>
        </a:solidFill>
        <a:latin typeface="+mn-lt"/>
        <a:ea typeface="+mn-ea"/>
        <a:cs typeface="+mn-cs"/>
      </a:defRPr>
    </a:lvl1pPr>
    <a:lvl2pPr marL="457177" algn="l" defTabSz="914353" rtl="0" eaLnBrk="1" latinLnBrk="0" hangingPunct="1">
      <a:defRPr sz="1300" kern="1200">
        <a:solidFill>
          <a:schemeClr val="tx1"/>
        </a:solidFill>
        <a:latin typeface="+mn-lt"/>
        <a:ea typeface="+mn-ea"/>
        <a:cs typeface="+mn-cs"/>
      </a:defRPr>
    </a:lvl2pPr>
    <a:lvl3pPr marL="914353" algn="l" defTabSz="914353" rtl="0" eaLnBrk="1" latinLnBrk="0" hangingPunct="1">
      <a:defRPr sz="1300" kern="1200">
        <a:solidFill>
          <a:schemeClr val="tx1"/>
        </a:solidFill>
        <a:latin typeface="+mn-lt"/>
        <a:ea typeface="+mn-ea"/>
        <a:cs typeface="+mn-cs"/>
      </a:defRPr>
    </a:lvl3pPr>
    <a:lvl4pPr marL="1371530" algn="l" defTabSz="914353" rtl="0" eaLnBrk="1" latinLnBrk="0" hangingPunct="1">
      <a:defRPr sz="1300" kern="1200">
        <a:solidFill>
          <a:schemeClr val="tx1"/>
        </a:solidFill>
        <a:latin typeface="+mn-lt"/>
        <a:ea typeface="+mn-ea"/>
        <a:cs typeface="+mn-cs"/>
      </a:defRPr>
    </a:lvl4pPr>
    <a:lvl5pPr marL="1828707" algn="l" defTabSz="914353" rtl="0" eaLnBrk="1" latinLnBrk="0" hangingPunct="1">
      <a:defRPr sz="1300" kern="1200">
        <a:solidFill>
          <a:schemeClr val="tx1"/>
        </a:solidFill>
        <a:latin typeface="+mn-lt"/>
        <a:ea typeface="+mn-ea"/>
        <a:cs typeface="+mn-cs"/>
      </a:defRPr>
    </a:lvl5pPr>
    <a:lvl6pPr marL="2285884" algn="l" defTabSz="914353" rtl="0" eaLnBrk="1" latinLnBrk="0" hangingPunct="1">
      <a:defRPr sz="1300" kern="1200">
        <a:solidFill>
          <a:schemeClr val="tx1"/>
        </a:solidFill>
        <a:latin typeface="+mn-lt"/>
        <a:ea typeface="+mn-ea"/>
        <a:cs typeface="+mn-cs"/>
      </a:defRPr>
    </a:lvl6pPr>
    <a:lvl7pPr marL="2743060" algn="l" defTabSz="914353" rtl="0" eaLnBrk="1" latinLnBrk="0" hangingPunct="1">
      <a:defRPr sz="1300" kern="1200">
        <a:solidFill>
          <a:schemeClr val="tx1"/>
        </a:solidFill>
        <a:latin typeface="+mn-lt"/>
        <a:ea typeface="+mn-ea"/>
        <a:cs typeface="+mn-cs"/>
      </a:defRPr>
    </a:lvl7pPr>
    <a:lvl8pPr marL="3200236" algn="l" defTabSz="914353" rtl="0" eaLnBrk="1" latinLnBrk="0" hangingPunct="1">
      <a:defRPr sz="1300" kern="1200">
        <a:solidFill>
          <a:schemeClr val="tx1"/>
        </a:solidFill>
        <a:latin typeface="+mn-lt"/>
        <a:ea typeface="+mn-ea"/>
        <a:cs typeface="+mn-cs"/>
      </a:defRPr>
    </a:lvl8pPr>
    <a:lvl9pPr marL="3657412" algn="l" defTabSz="914353"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B8B9C4C-8EC6-4ADC-8605-CF92F7C862FD}" type="slidenum">
              <a:rPr lang="zh-CN" altLang="en-US" smtClean="0"/>
              <a:pPr/>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11" name="Rectangle 90"/>
          <p:cNvSpPr/>
          <p:nvPr/>
        </p:nvSpPr>
        <p:spPr>
          <a:xfrm>
            <a:off x="1185333" y="605400"/>
            <a:ext cx="6773334" cy="449794"/>
          </a:xfrm>
          <a:prstGeom prst="rect">
            <a:avLst/>
          </a:prstGeom>
          <a:gradFill>
            <a:gsLst>
              <a:gs pos="0">
                <a:srgbClr val="6DA8FF"/>
              </a:gs>
              <a:gs pos="100000">
                <a:srgbClr val="F8FDFF"/>
              </a:gs>
            </a:gsLst>
          </a:gradFill>
          <a:ln w="12700">
            <a:miter lim="400000"/>
          </a:ln>
        </p:spPr>
        <p:txBody>
          <a:bodyPr lIns="37039" tIns="37039" rIns="37039" bIns="37039" anchor="ctr"/>
          <a:lstStyle/>
          <a:p>
            <a:pPr>
              <a:defRPr>
                <a:solidFill>
                  <a:srgbClr val="D5EFFA"/>
                </a:solidFill>
              </a:defRPr>
            </a:pPr>
            <a:endParaRPr/>
          </a:p>
        </p:txBody>
      </p:sp>
      <p:pic>
        <p:nvPicPr>
          <p:cNvPr id="12" name="图片 10" descr="图片 10"/>
          <p:cNvPicPr>
            <a:picLocks noChangeAspect="1"/>
          </p:cNvPicPr>
          <p:nvPr/>
        </p:nvPicPr>
        <p:blipFill>
          <a:blip r:embed="rId2" cstate="print">
            <a:extLst/>
          </a:blip>
          <a:stretch>
            <a:fillRect/>
          </a:stretch>
        </p:blipFill>
        <p:spPr>
          <a:xfrm>
            <a:off x="7988766" y="646709"/>
            <a:ext cx="926633" cy="811391"/>
          </a:xfrm>
          <a:prstGeom prst="rect">
            <a:avLst/>
          </a:prstGeom>
          <a:ln w="12700">
            <a:miter lim="400000"/>
          </a:ln>
        </p:spPr>
      </p:pic>
      <p:pic>
        <p:nvPicPr>
          <p:cNvPr id="13" name="图片 11" descr="图片 11"/>
          <p:cNvPicPr>
            <a:picLocks noChangeAspect="1"/>
          </p:cNvPicPr>
          <p:nvPr/>
        </p:nvPicPr>
        <p:blipFill>
          <a:blip r:embed="rId3" cstate="print">
            <a:extLst/>
          </a:blip>
          <a:stretch>
            <a:fillRect/>
          </a:stretch>
        </p:blipFill>
        <p:spPr>
          <a:xfrm>
            <a:off x="139936" y="199191"/>
            <a:ext cx="1200623" cy="268996"/>
          </a:xfrm>
          <a:prstGeom prst="rect">
            <a:avLst/>
          </a:prstGeom>
          <a:ln w="12700">
            <a:miter lim="400000"/>
          </a:ln>
        </p:spPr>
      </p:pic>
      <p:sp>
        <p:nvSpPr>
          <p:cNvPr id="14" name="标题文本"/>
          <p:cNvSpPr>
            <a:spLocks noGrp="1"/>
          </p:cNvSpPr>
          <p:nvPr>
            <p:ph type="title"/>
          </p:nvPr>
        </p:nvSpPr>
        <p:spPr>
          <a:xfrm>
            <a:off x="1693334" y="969919"/>
            <a:ext cx="5757337" cy="1658061"/>
          </a:xfrm>
          <a:prstGeom prst="rect">
            <a:avLst/>
          </a:prstGeom>
          <a:noFill/>
          <a:ln w="12700">
            <a:noFill/>
            <a:miter lim="400000"/>
          </a:ln>
          <a:effectLst/>
        </p:spPr>
        <p:txBody>
          <a:bodyPr lIns="37039" tIns="37039" rIns="37039" bIns="37039" anchor="b"/>
          <a:lstStyle>
            <a:lvl1pPr defTabSz="797282">
              <a:lnSpc>
                <a:spcPct val="90000"/>
              </a:lnSpc>
              <a:defRPr sz="5100" b="1">
                <a:latin typeface="华文新魏"/>
                <a:ea typeface="华文新魏"/>
                <a:cs typeface="华文新魏"/>
                <a:sym typeface="华文新魏"/>
              </a:defRPr>
            </a:lvl1pPr>
          </a:lstStyle>
          <a:p>
            <a:r>
              <a:rPr lang="zh-CN" altLang="en-US" smtClean="0"/>
              <a:t>单击此处编辑母版标题样式</a:t>
            </a:r>
            <a:endParaRPr/>
          </a:p>
        </p:txBody>
      </p:sp>
      <p:sp>
        <p:nvSpPr>
          <p:cNvPr id="15" name="正文级别 1…"/>
          <p:cNvSpPr>
            <a:spLocks noGrp="1"/>
          </p:cNvSpPr>
          <p:nvPr>
            <p:ph type="body" sz="quarter" idx="1"/>
          </p:nvPr>
        </p:nvSpPr>
        <p:spPr>
          <a:xfrm>
            <a:off x="2032000" y="2691917"/>
            <a:ext cx="5080003" cy="1149837"/>
          </a:xfrm>
          <a:prstGeom prst="rect">
            <a:avLst/>
          </a:prstGeom>
        </p:spPr>
        <p:txBody>
          <a:bodyPr lIns="37039" tIns="37039" rIns="37039" bIns="37039"/>
          <a:lstStyle>
            <a:lvl1pPr marL="0" indent="0" algn="ctr" defTabSz="797282">
              <a:spcBef>
                <a:spcPts val="787"/>
              </a:spcBef>
              <a:defRPr sz="2000">
                <a:solidFill>
                  <a:srgbClr val="0070C0"/>
                </a:solidFill>
              </a:defRPr>
            </a:lvl1pPr>
            <a:lvl2pPr marL="0" indent="0" algn="ctr" defTabSz="797282">
              <a:spcBef>
                <a:spcPts val="787"/>
              </a:spcBef>
              <a:buSzTx/>
              <a:buNone/>
              <a:defRPr sz="2000">
                <a:solidFill>
                  <a:srgbClr val="0070C0"/>
                </a:solidFill>
              </a:defRPr>
            </a:lvl2pPr>
            <a:lvl3pPr marL="0" algn="ctr" defTabSz="797282">
              <a:spcBef>
                <a:spcPts val="787"/>
              </a:spcBef>
              <a:defRPr sz="2000">
                <a:solidFill>
                  <a:srgbClr val="0070C0"/>
                </a:solidFill>
              </a:defRPr>
            </a:lvl3pPr>
            <a:lvl4pPr marL="0" algn="ctr" defTabSz="797282">
              <a:spcBef>
                <a:spcPts val="787"/>
              </a:spcBef>
              <a:defRPr sz="2000">
                <a:solidFill>
                  <a:srgbClr val="0070C0"/>
                </a:solidFill>
              </a:defRPr>
            </a:lvl4pPr>
            <a:lvl5pPr marL="0" algn="ctr" defTabSz="797282">
              <a:spcBef>
                <a:spcPts val="787"/>
              </a:spcBef>
              <a:defRPr sz="2000">
                <a:solidFill>
                  <a:srgbClr val="0070C0"/>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a:p>
        </p:txBody>
      </p:sp>
      <p:sp>
        <p:nvSpPr>
          <p:cNvPr id="16" name="幻灯片编号"/>
          <p:cNvSpPr>
            <a:spLocks noGrp="1"/>
          </p:cNvSpPr>
          <p:nvPr>
            <p:ph type="sldNum" sz="quarter" idx="2"/>
          </p:nvPr>
        </p:nvSpPr>
        <p:spPr>
          <a:xfrm>
            <a:off x="7284931" y="4645688"/>
            <a:ext cx="208071" cy="171451"/>
          </a:xfrm>
          <a:prstGeom prst="rect">
            <a:avLst/>
          </a:prstGeom>
        </p:spPr>
        <p:txBody>
          <a:bodyPr lIns="37039" tIns="37039" rIns="37039" bIns="37039"/>
          <a:lstStyle>
            <a:lvl1pPr defTabSz="800059">
              <a:defRPr sz="800">
                <a:latin typeface="Arial"/>
                <a:ea typeface="Arial"/>
                <a:cs typeface="Arial"/>
                <a:sym typeface="Arial"/>
              </a:defRPr>
            </a:lvl1pPr>
          </a:lstStyle>
          <a:p>
            <a:fld id="{0C913308-F349-4B6D-A68A-DD1791B4A57B}" type="slidenum">
              <a:rPr lang="zh-CN" altLang="en-US" smtClean="0"/>
              <a:pPr/>
              <a:t>‹#›</a:t>
            </a:fld>
            <a:endParaRPr lang="zh-CN" alt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标题和竖排文本">
    <p:spTree>
      <p:nvGrpSpPr>
        <p:cNvPr id="1" name=""/>
        <p:cNvGrpSpPr/>
        <p:nvPr/>
      </p:nvGrpSpPr>
      <p:grpSpPr>
        <a:xfrm>
          <a:off x="0" y="0"/>
          <a:ext cx="0" cy="0"/>
          <a:chOff x="0" y="0"/>
          <a:chExt cx="0" cy="0"/>
        </a:xfrm>
      </p:grpSpPr>
      <p:sp>
        <p:nvSpPr>
          <p:cNvPr id="130" name="Rectangle 90"/>
          <p:cNvSpPr/>
          <p:nvPr/>
        </p:nvSpPr>
        <p:spPr>
          <a:xfrm>
            <a:off x="1185333" y="687696"/>
            <a:ext cx="6773334" cy="449794"/>
          </a:xfrm>
          <a:prstGeom prst="rect">
            <a:avLst/>
          </a:prstGeom>
          <a:gradFill>
            <a:gsLst>
              <a:gs pos="0">
                <a:srgbClr val="6DA8FF"/>
              </a:gs>
              <a:gs pos="100000">
                <a:srgbClr val="F8FDFF"/>
              </a:gs>
            </a:gsLst>
          </a:gradFill>
          <a:ln w="12700">
            <a:miter lim="400000"/>
          </a:ln>
        </p:spPr>
        <p:txBody>
          <a:bodyPr lIns="37039" tIns="37039" rIns="37039" bIns="37039" anchor="ctr"/>
          <a:lstStyle/>
          <a:p>
            <a:pPr>
              <a:defRPr>
                <a:solidFill>
                  <a:srgbClr val="D5EFFA"/>
                </a:solidFill>
              </a:defRPr>
            </a:pPr>
            <a:endParaRPr/>
          </a:p>
        </p:txBody>
      </p:sp>
      <p:pic>
        <p:nvPicPr>
          <p:cNvPr id="131" name="图片 8" descr="图片 8"/>
          <p:cNvPicPr>
            <a:picLocks noChangeAspect="1"/>
          </p:cNvPicPr>
          <p:nvPr/>
        </p:nvPicPr>
        <p:blipFill>
          <a:blip r:embed="rId2" cstate="print">
            <a:extLst/>
          </a:blip>
          <a:srcRect l="31250" t="16666" r="32039" b="18075"/>
          <a:stretch>
            <a:fillRect/>
          </a:stretch>
        </p:blipFill>
        <p:spPr>
          <a:xfrm>
            <a:off x="1291144" y="553881"/>
            <a:ext cx="740665" cy="69544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4" y="0"/>
                  <a:pt x="0" y="4833"/>
                  <a:pt x="0" y="10800"/>
                </a:cubicBezTo>
                <a:cubicBezTo>
                  <a:pt x="0" y="16767"/>
                  <a:pt x="4834" y="21600"/>
                  <a:pt x="10800" y="21600"/>
                </a:cubicBezTo>
                <a:cubicBezTo>
                  <a:pt x="16766" y="21600"/>
                  <a:pt x="21600" y="16767"/>
                  <a:pt x="21600" y="10800"/>
                </a:cubicBezTo>
                <a:cubicBezTo>
                  <a:pt x="21600" y="4833"/>
                  <a:pt x="16766" y="0"/>
                  <a:pt x="10800" y="0"/>
                </a:cubicBezTo>
                <a:close/>
              </a:path>
            </a:pathLst>
          </a:custGeom>
          <a:ln w="12700">
            <a:miter lim="400000"/>
          </a:ln>
        </p:spPr>
      </p:pic>
      <p:pic>
        <p:nvPicPr>
          <p:cNvPr id="132" name="图片 9" descr="图片 9"/>
          <p:cNvPicPr>
            <a:picLocks noChangeAspect="1"/>
          </p:cNvPicPr>
          <p:nvPr/>
        </p:nvPicPr>
        <p:blipFill>
          <a:blip r:embed="rId3" cstate="print">
            <a:extLst/>
          </a:blip>
          <a:stretch>
            <a:fillRect/>
          </a:stretch>
        </p:blipFill>
        <p:spPr>
          <a:xfrm>
            <a:off x="7173088" y="412491"/>
            <a:ext cx="785580" cy="737676"/>
          </a:xfrm>
          <a:custGeom>
            <a:avLst/>
            <a:gdLst/>
            <a:ahLst/>
            <a:cxnLst>
              <a:cxn ang="0">
                <a:pos x="wd2" y="hd2"/>
              </a:cxn>
              <a:cxn ang="5400000">
                <a:pos x="wd2" y="hd2"/>
              </a:cxn>
              <a:cxn ang="10800000">
                <a:pos x="wd2" y="hd2"/>
              </a:cxn>
              <a:cxn ang="16200000">
                <a:pos x="wd2" y="hd2"/>
              </a:cxn>
            </a:cxnLst>
            <a:rect l="0" t="0" r="r" b="b"/>
            <a:pathLst>
              <a:path w="21600" h="21600" extrusionOk="0">
                <a:moveTo>
                  <a:pt x="10792" y="0"/>
                </a:moveTo>
                <a:cubicBezTo>
                  <a:pt x="4831" y="0"/>
                  <a:pt x="0" y="4829"/>
                  <a:pt x="0" y="10792"/>
                </a:cubicBezTo>
                <a:cubicBezTo>
                  <a:pt x="0" y="16755"/>
                  <a:pt x="4831" y="21600"/>
                  <a:pt x="10792" y="21600"/>
                </a:cubicBezTo>
                <a:cubicBezTo>
                  <a:pt x="16753" y="21600"/>
                  <a:pt x="21600" y="16755"/>
                  <a:pt x="21600" y="10792"/>
                </a:cubicBezTo>
                <a:cubicBezTo>
                  <a:pt x="21600" y="4829"/>
                  <a:pt x="16753" y="0"/>
                  <a:pt x="10792" y="0"/>
                </a:cubicBezTo>
                <a:close/>
              </a:path>
            </a:pathLst>
          </a:custGeom>
          <a:ln w="12700">
            <a:miter lim="400000"/>
          </a:ln>
        </p:spPr>
      </p:pic>
      <p:pic>
        <p:nvPicPr>
          <p:cNvPr id="133" name="图片 10" descr="图片 10"/>
          <p:cNvPicPr>
            <a:picLocks noChangeAspect="1"/>
          </p:cNvPicPr>
          <p:nvPr/>
        </p:nvPicPr>
        <p:blipFill>
          <a:blip r:embed="rId4" cstate="print">
            <a:extLst/>
          </a:blip>
          <a:stretch>
            <a:fillRect/>
          </a:stretch>
        </p:blipFill>
        <p:spPr>
          <a:xfrm>
            <a:off x="6529917" y="703131"/>
            <a:ext cx="926633" cy="811391"/>
          </a:xfrm>
          <a:prstGeom prst="rect">
            <a:avLst/>
          </a:prstGeom>
          <a:ln w="12700">
            <a:miter lim="400000"/>
          </a:ln>
        </p:spPr>
      </p:pic>
      <p:sp>
        <p:nvSpPr>
          <p:cNvPr id="134" name="Rectangle 94"/>
          <p:cNvSpPr/>
          <p:nvPr/>
        </p:nvSpPr>
        <p:spPr>
          <a:xfrm>
            <a:off x="5136443" y="296335"/>
            <a:ext cx="1975558" cy="151746"/>
          </a:xfrm>
          <a:prstGeom prst="rect">
            <a:avLst/>
          </a:prstGeom>
          <a:ln w="12700">
            <a:miter lim="400000"/>
          </a:ln>
          <a:extLst>
            <a:ext uri="{C572A759-6A51-4108-AA02-DFA0A04FC94B}">
              <ma14:wrappingTextBoxFlag xmlns="" xmlns:ma14="http://schemas.microsoft.com/office/mac/drawingml/2011/main" val="1"/>
            </a:ext>
          </a:extLst>
        </p:spPr>
        <p:txBody>
          <a:bodyPr lIns="37039" tIns="37039" rIns="37039" bIns="37039">
            <a:spAutoFit/>
          </a:bodyPr>
          <a:lstStyle>
            <a:lvl1pPr algn="r">
              <a:defRPr sz="500">
                <a:solidFill>
                  <a:srgbClr val="44546A"/>
                </a:solidFill>
                <a:latin typeface="Calibri Light"/>
                <a:ea typeface="Calibri Light"/>
                <a:cs typeface="Calibri Light"/>
                <a:sym typeface="Calibri Light"/>
              </a:defRPr>
            </a:lvl1pPr>
          </a:lstStyle>
          <a:p>
            <a:r>
              <a:t>www.1ppt.com</a:t>
            </a:r>
          </a:p>
        </p:txBody>
      </p:sp>
      <p:pic>
        <p:nvPicPr>
          <p:cNvPr id="135" name="图片 11" descr="图片 11"/>
          <p:cNvPicPr>
            <a:picLocks noChangeAspect="1"/>
          </p:cNvPicPr>
          <p:nvPr/>
        </p:nvPicPr>
        <p:blipFill>
          <a:blip r:embed="rId5" cstate="print">
            <a:extLst/>
          </a:blip>
          <a:stretch>
            <a:fillRect/>
          </a:stretch>
        </p:blipFill>
        <p:spPr>
          <a:xfrm>
            <a:off x="6000751" y="289717"/>
            <a:ext cx="1200623" cy="268996"/>
          </a:xfrm>
          <a:prstGeom prst="rect">
            <a:avLst/>
          </a:prstGeom>
          <a:ln w="12700">
            <a:miter lim="400000"/>
          </a:ln>
        </p:spPr>
      </p:pic>
      <p:sp>
        <p:nvSpPr>
          <p:cNvPr id="136" name="标题文本"/>
          <p:cNvSpPr>
            <a:spLocks noGrp="1"/>
          </p:cNvSpPr>
          <p:nvPr>
            <p:ph type="title"/>
          </p:nvPr>
        </p:nvSpPr>
        <p:spPr>
          <a:xfrm>
            <a:off x="1650999" y="444058"/>
            <a:ext cx="5842004" cy="920533"/>
          </a:xfrm>
          <a:prstGeom prst="rect">
            <a:avLst/>
          </a:prstGeom>
          <a:noFill/>
          <a:ln w="12700">
            <a:noFill/>
            <a:miter lim="400000"/>
          </a:ln>
          <a:effectLst/>
        </p:spPr>
        <p:txBody>
          <a:bodyPr lIns="37039" tIns="37039" rIns="37039" bIns="37039"/>
          <a:lstStyle>
            <a:lvl1pPr defTabSz="797282">
              <a:lnSpc>
                <a:spcPct val="90000"/>
              </a:lnSpc>
              <a:defRPr sz="3500" b="1">
                <a:latin typeface="华文新魏"/>
                <a:ea typeface="华文新魏"/>
                <a:cs typeface="华文新魏"/>
                <a:sym typeface="华文新魏"/>
              </a:defRPr>
            </a:lvl1pPr>
          </a:lstStyle>
          <a:p>
            <a:r>
              <a:rPr lang="zh-CN" altLang="en-US" smtClean="0"/>
              <a:t>单击此处编辑母版标题样式</a:t>
            </a:r>
            <a:endParaRPr/>
          </a:p>
        </p:txBody>
      </p:sp>
      <p:sp>
        <p:nvSpPr>
          <p:cNvPr id="137" name="正文级别 1…"/>
          <p:cNvSpPr>
            <a:spLocks noGrp="1"/>
          </p:cNvSpPr>
          <p:nvPr>
            <p:ph type="body" sz="half" idx="1"/>
          </p:nvPr>
        </p:nvSpPr>
        <p:spPr>
          <a:xfrm>
            <a:off x="1979066" y="1430727"/>
            <a:ext cx="5461021" cy="3021764"/>
          </a:xfrm>
          <a:prstGeom prst="rect">
            <a:avLst/>
          </a:prstGeom>
        </p:spPr>
        <p:txBody>
          <a:bodyPr lIns="37039" tIns="37039" rIns="37039" bIns="37039"/>
          <a:lstStyle>
            <a:lvl1pPr marL="198626" indent="-198626" defTabSz="797282">
              <a:spcBef>
                <a:spcPts val="787"/>
              </a:spcBef>
              <a:defRPr sz="2000">
                <a:solidFill>
                  <a:srgbClr val="0070C0"/>
                </a:solidFill>
              </a:defRPr>
            </a:lvl1pPr>
            <a:lvl2pPr marL="198626" indent="0" defTabSz="797282">
              <a:spcBef>
                <a:spcPts val="787"/>
              </a:spcBef>
              <a:buSzTx/>
              <a:buNone/>
              <a:defRPr sz="2000">
                <a:solidFill>
                  <a:srgbClr val="0070C0"/>
                </a:solidFill>
              </a:defRPr>
            </a:lvl2pPr>
            <a:lvl3pPr marL="198626" defTabSz="797282">
              <a:spcBef>
                <a:spcPts val="787"/>
              </a:spcBef>
              <a:defRPr sz="2000">
                <a:solidFill>
                  <a:srgbClr val="0070C0"/>
                </a:solidFill>
              </a:defRPr>
            </a:lvl3pPr>
            <a:lvl4pPr marL="198626" defTabSz="797282">
              <a:spcBef>
                <a:spcPts val="787"/>
              </a:spcBef>
              <a:defRPr sz="2000">
                <a:solidFill>
                  <a:srgbClr val="0070C0"/>
                </a:solidFill>
              </a:defRPr>
            </a:lvl4pPr>
            <a:lvl5pPr marL="198626" defTabSz="797282">
              <a:spcBef>
                <a:spcPts val="787"/>
              </a:spcBef>
              <a:defRPr sz="2000">
                <a:solidFill>
                  <a:srgbClr val="0070C0"/>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a:p>
        </p:txBody>
      </p:sp>
      <p:sp>
        <p:nvSpPr>
          <p:cNvPr id="138" name="幻灯片编号"/>
          <p:cNvSpPr>
            <a:spLocks noGrp="1"/>
          </p:cNvSpPr>
          <p:nvPr>
            <p:ph type="sldNum" sz="quarter" idx="2"/>
          </p:nvPr>
        </p:nvSpPr>
        <p:spPr>
          <a:xfrm>
            <a:off x="7284931" y="4645688"/>
            <a:ext cx="208071" cy="171451"/>
          </a:xfrm>
          <a:prstGeom prst="rect">
            <a:avLst/>
          </a:prstGeom>
        </p:spPr>
        <p:txBody>
          <a:bodyPr lIns="37039" tIns="37039" rIns="37039" bIns="37039"/>
          <a:lstStyle>
            <a:lvl1pPr defTabSz="800059">
              <a:defRPr sz="800">
                <a:latin typeface="Arial"/>
                <a:ea typeface="Arial"/>
                <a:cs typeface="Arial"/>
                <a:sym typeface="Arial"/>
              </a:defRPr>
            </a:lvl1pPr>
          </a:lstStyle>
          <a:p>
            <a:fld id="{0C913308-F349-4B6D-A68A-DD1791B4A57B}" type="slidenum">
              <a:rPr lang="zh-CN" altLang="en-US" smtClean="0"/>
              <a:pPr/>
              <a:t>‹#›</a:t>
            </a:fld>
            <a:endParaRPr lang="zh-CN" alt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竖排标题和文本">
    <p:spTree>
      <p:nvGrpSpPr>
        <p:cNvPr id="1" name=""/>
        <p:cNvGrpSpPr/>
        <p:nvPr/>
      </p:nvGrpSpPr>
      <p:grpSpPr>
        <a:xfrm>
          <a:off x="0" y="0"/>
          <a:ext cx="0" cy="0"/>
          <a:chOff x="0" y="0"/>
          <a:chExt cx="0" cy="0"/>
        </a:xfrm>
      </p:grpSpPr>
      <p:sp>
        <p:nvSpPr>
          <p:cNvPr id="145" name="Rectangle 90"/>
          <p:cNvSpPr/>
          <p:nvPr/>
        </p:nvSpPr>
        <p:spPr>
          <a:xfrm>
            <a:off x="1185333" y="687696"/>
            <a:ext cx="6773334" cy="449794"/>
          </a:xfrm>
          <a:prstGeom prst="rect">
            <a:avLst/>
          </a:prstGeom>
          <a:gradFill>
            <a:gsLst>
              <a:gs pos="0">
                <a:srgbClr val="6DA8FF"/>
              </a:gs>
              <a:gs pos="100000">
                <a:srgbClr val="F8FDFF"/>
              </a:gs>
            </a:gsLst>
          </a:gradFill>
          <a:ln w="12700">
            <a:miter lim="400000"/>
          </a:ln>
        </p:spPr>
        <p:txBody>
          <a:bodyPr lIns="37039" tIns="37039" rIns="37039" bIns="37039" anchor="ctr"/>
          <a:lstStyle/>
          <a:p>
            <a:pPr>
              <a:defRPr>
                <a:solidFill>
                  <a:srgbClr val="D5EFFA"/>
                </a:solidFill>
              </a:defRPr>
            </a:pPr>
            <a:endParaRPr/>
          </a:p>
        </p:txBody>
      </p:sp>
      <p:pic>
        <p:nvPicPr>
          <p:cNvPr id="146" name="图片 8" descr="图片 8"/>
          <p:cNvPicPr>
            <a:picLocks noChangeAspect="1"/>
          </p:cNvPicPr>
          <p:nvPr/>
        </p:nvPicPr>
        <p:blipFill>
          <a:blip r:embed="rId2" cstate="print">
            <a:extLst/>
          </a:blip>
          <a:srcRect l="31250" t="16666" r="32039" b="18075"/>
          <a:stretch>
            <a:fillRect/>
          </a:stretch>
        </p:blipFill>
        <p:spPr>
          <a:xfrm>
            <a:off x="1291144" y="553881"/>
            <a:ext cx="740665" cy="69544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4" y="0"/>
                  <a:pt x="0" y="4833"/>
                  <a:pt x="0" y="10800"/>
                </a:cubicBezTo>
                <a:cubicBezTo>
                  <a:pt x="0" y="16767"/>
                  <a:pt x="4834" y="21600"/>
                  <a:pt x="10800" y="21600"/>
                </a:cubicBezTo>
                <a:cubicBezTo>
                  <a:pt x="16766" y="21600"/>
                  <a:pt x="21600" y="16767"/>
                  <a:pt x="21600" y="10800"/>
                </a:cubicBezTo>
                <a:cubicBezTo>
                  <a:pt x="21600" y="4833"/>
                  <a:pt x="16766" y="0"/>
                  <a:pt x="10800" y="0"/>
                </a:cubicBezTo>
                <a:close/>
              </a:path>
            </a:pathLst>
          </a:custGeom>
          <a:ln w="12700">
            <a:miter lim="400000"/>
          </a:ln>
        </p:spPr>
      </p:pic>
      <p:pic>
        <p:nvPicPr>
          <p:cNvPr id="147" name="图片 9" descr="图片 9"/>
          <p:cNvPicPr>
            <a:picLocks noChangeAspect="1"/>
          </p:cNvPicPr>
          <p:nvPr/>
        </p:nvPicPr>
        <p:blipFill>
          <a:blip r:embed="rId3" cstate="print">
            <a:extLst/>
          </a:blip>
          <a:stretch>
            <a:fillRect/>
          </a:stretch>
        </p:blipFill>
        <p:spPr>
          <a:xfrm>
            <a:off x="7173088" y="412491"/>
            <a:ext cx="785580" cy="737676"/>
          </a:xfrm>
          <a:custGeom>
            <a:avLst/>
            <a:gdLst/>
            <a:ahLst/>
            <a:cxnLst>
              <a:cxn ang="0">
                <a:pos x="wd2" y="hd2"/>
              </a:cxn>
              <a:cxn ang="5400000">
                <a:pos x="wd2" y="hd2"/>
              </a:cxn>
              <a:cxn ang="10800000">
                <a:pos x="wd2" y="hd2"/>
              </a:cxn>
              <a:cxn ang="16200000">
                <a:pos x="wd2" y="hd2"/>
              </a:cxn>
            </a:cxnLst>
            <a:rect l="0" t="0" r="r" b="b"/>
            <a:pathLst>
              <a:path w="21600" h="21600" extrusionOk="0">
                <a:moveTo>
                  <a:pt x="10792" y="0"/>
                </a:moveTo>
                <a:cubicBezTo>
                  <a:pt x="4831" y="0"/>
                  <a:pt x="0" y="4829"/>
                  <a:pt x="0" y="10792"/>
                </a:cubicBezTo>
                <a:cubicBezTo>
                  <a:pt x="0" y="16755"/>
                  <a:pt x="4831" y="21600"/>
                  <a:pt x="10792" y="21600"/>
                </a:cubicBezTo>
                <a:cubicBezTo>
                  <a:pt x="16753" y="21600"/>
                  <a:pt x="21600" y="16755"/>
                  <a:pt x="21600" y="10792"/>
                </a:cubicBezTo>
                <a:cubicBezTo>
                  <a:pt x="21600" y="4829"/>
                  <a:pt x="16753" y="0"/>
                  <a:pt x="10792" y="0"/>
                </a:cubicBezTo>
                <a:close/>
              </a:path>
            </a:pathLst>
          </a:custGeom>
          <a:ln w="12700">
            <a:miter lim="400000"/>
          </a:ln>
        </p:spPr>
      </p:pic>
      <p:pic>
        <p:nvPicPr>
          <p:cNvPr id="148" name="图片 10" descr="图片 10"/>
          <p:cNvPicPr>
            <a:picLocks noChangeAspect="1"/>
          </p:cNvPicPr>
          <p:nvPr/>
        </p:nvPicPr>
        <p:blipFill>
          <a:blip r:embed="rId4" cstate="print">
            <a:extLst/>
          </a:blip>
          <a:stretch>
            <a:fillRect/>
          </a:stretch>
        </p:blipFill>
        <p:spPr>
          <a:xfrm>
            <a:off x="6529917" y="703131"/>
            <a:ext cx="926633" cy="811391"/>
          </a:xfrm>
          <a:prstGeom prst="rect">
            <a:avLst/>
          </a:prstGeom>
          <a:ln w="12700">
            <a:miter lim="400000"/>
          </a:ln>
        </p:spPr>
      </p:pic>
      <p:sp>
        <p:nvSpPr>
          <p:cNvPr id="149" name="Rectangle 94"/>
          <p:cNvSpPr/>
          <p:nvPr/>
        </p:nvSpPr>
        <p:spPr>
          <a:xfrm>
            <a:off x="5136443" y="296335"/>
            <a:ext cx="1975558" cy="151746"/>
          </a:xfrm>
          <a:prstGeom prst="rect">
            <a:avLst/>
          </a:prstGeom>
          <a:ln w="12700">
            <a:miter lim="400000"/>
          </a:ln>
          <a:extLst>
            <a:ext uri="{C572A759-6A51-4108-AA02-DFA0A04FC94B}">
              <ma14:wrappingTextBoxFlag xmlns="" xmlns:ma14="http://schemas.microsoft.com/office/mac/drawingml/2011/main" val="1"/>
            </a:ext>
          </a:extLst>
        </p:spPr>
        <p:txBody>
          <a:bodyPr lIns="37039" tIns="37039" rIns="37039" bIns="37039">
            <a:spAutoFit/>
          </a:bodyPr>
          <a:lstStyle>
            <a:lvl1pPr algn="r">
              <a:defRPr sz="500">
                <a:solidFill>
                  <a:srgbClr val="44546A"/>
                </a:solidFill>
                <a:latin typeface="Calibri Light"/>
                <a:ea typeface="Calibri Light"/>
                <a:cs typeface="Calibri Light"/>
                <a:sym typeface="Calibri Light"/>
              </a:defRPr>
            </a:lvl1pPr>
          </a:lstStyle>
          <a:p>
            <a:r>
              <a:t>www.1ppt.com</a:t>
            </a:r>
          </a:p>
        </p:txBody>
      </p:sp>
      <p:pic>
        <p:nvPicPr>
          <p:cNvPr id="150" name="图片 11" descr="图片 11"/>
          <p:cNvPicPr>
            <a:picLocks noChangeAspect="1"/>
          </p:cNvPicPr>
          <p:nvPr/>
        </p:nvPicPr>
        <p:blipFill>
          <a:blip r:embed="rId5" cstate="print">
            <a:extLst/>
          </a:blip>
          <a:stretch>
            <a:fillRect/>
          </a:stretch>
        </p:blipFill>
        <p:spPr>
          <a:xfrm>
            <a:off x="6000751" y="289717"/>
            <a:ext cx="1200623" cy="268996"/>
          </a:xfrm>
          <a:prstGeom prst="rect">
            <a:avLst/>
          </a:prstGeom>
          <a:ln w="12700">
            <a:miter lim="400000"/>
          </a:ln>
        </p:spPr>
      </p:pic>
      <p:sp>
        <p:nvSpPr>
          <p:cNvPr id="151" name="标题文本"/>
          <p:cNvSpPr>
            <a:spLocks noGrp="1"/>
          </p:cNvSpPr>
          <p:nvPr>
            <p:ph type="title"/>
          </p:nvPr>
        </p:nvSpPr>
        <p:spPr>
          <a:xfrm>
            <a:off x="6032501" y="444058"/>
            <a:ext cx="1460503" cy="4036001"/>
          </a:xfrm>
          <a:prstGeom prst="rect">
            <a:avLst/>
          </a:prstGeom>
          <a:noFill/>
          <a:ln w="12700">
            <a:noFill/>
            <a:miter lim="400000"/>
          </a:ln>
          <a:effectLst/>
        </p:spPr>
        <p:txBody>
          <a:bodyPr lIns="37039" tIns="37039" rIns="37039" bIns="37039"/>
          <a:lstStyle>
            <a:lvl1pPr defTabSz="797282">
              <a:lnSpc>
                <a:spcPct val="90000"/>
              </a:lnSpc>
              <a:defRPr sz="3500" b="1">
                <a:latin typeface="华文新魏"/>
                <a:ea typeface="华文新魏"/>
                <a:cs typeface="华文新魏"/>
                <a:sym typeface="华文新魏"/>
              </a:defRPr>
            </a:lvl1pPr>
          </a:lstStyle>
          <a:p>
            <a:r>
              <a:rPr lang="zh-CN" altLang="en-US" smtClean="0"/>
              <a:t>单击此处编辑母版标题样式</a:t>
            </a:r>
            <a:endParaRPr/>
          </a:p>
        </p:txBody>
      </p:sp>
      <p:sp>
        <p:nvSpPr>
          <p:cNvPr id="152" name="正文级别 1…"/>
          <p:cNvSpPr>
            <a:spLocks noGrp="1"/>
          </p:cNvSpPr>
          <p:nvPr>
            <p:ph type="body" sz="half" idx="1"/>
          </p:nvPr>
        </p:nvSpPr>
        <p:spPr>
          <a:xfrm>
            <a:off x="1650999" y="444058"/>
            <a:ext cx="4296838" cy="4036001"/>
          </a:xfrm>
          <a:prstGeom prst="rect">
            <a:avLst/>
          </a:prstGeom>
        </p:spPr>
        <p:txBody>
          <a:bodyPr lIns="37039" tIns="37039" rIns="37039" bIns="37039"/>
          <a:lstStyle>
            <a:lvl1pPr marL="198626" indent="-198626" defTabSz="797282">
              <a:spcBef>
                <a:spcPts val="787"/>
              </a:spcBef>
              <a:defRPr sz="2000">
                <a:solidFill>
                  <a:srgbClr val="0070C0"/>
                </a:solidFill>
              </a:defRPr>
            </a:lvl1pPr>
            <a:lvl2pPr marL="198626" indent="0" defTabSz="797282">
              <a:spcBef>
                <a:spcPts val="787"/>
              </a:spcBef>
              <a:buSzTx/>
              <a:buNone/>
              <a:defRPr sz="2000">
                <a:solidFill>
                  <a:srgbClr val="0070C0"/>
                </a:solidFill>
              </a:defRPr>
            </a:lvl2pPr>
            <a:lvl3pPr marL="198626" defTabSz="797282">
              <a:spcBef>
                <a:spcPts val="787"/>
              </a:spcBef>
              <a:defRPr sz="2000">
                <a:solidFill>
                  <a:srgbClr val="0070C0"/>
                </a:solidFill>
              </a:defRPr>
            </a:lvl3pPr>
            <a:lvl4pPr marL="198626" defTabSz="797282">
              <a:spcBef>
                <a:spcPts val="787"/>
              </a:spcBef>
              <a:defRPr sz="2000">
                <a:solidFill>
                  <a:srgbClr val="0070C0"/>
                </a:solidFill>
              </a:defRPr>
            </a:lvl4pPr>
            <a:lvl5pPr marL="198626" defTabSz="797282">
              <a:spcBef>
                <a:spcPts val="787"/>
              </a:spcBef>
              <a:defRPr sz="2000">
                <a:solidFill>
                  <a:srgbClr val="0070C0"/>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a:p>
        </p:txBody>
      </p:sp>
      <p:sp>
        <p:nvSpPr>
          <p:cNvPr id="153" name="幻灯片编号"/>
          <p:cNvSpPr>
            <a:spLocks noGrp="1"/>
          </p:cNvSpPr>
          <p:nvPr>
            <p:ph type="sldNum" sz="quarter" idx="2"/>
          </p:nvPr>
        </p:nvSpPr>
        <p:spPr>
          <a:xfrm>
            <a:off x="7284931" y="4645688"/>
            <a:ext cx="208071" cy="171451"/>
          </a:xfrm>
          <a:prstGeom prst="rect">
            <a:avLst/>
          </a:prstGeom>
        </p:spPr>
        <p:txBody>
          <a:bodyPr lIns="37039" tIns="37039" rIns="37039" bIns="37039"/>
          <a:lstStyle>
            <a:lvl1pPr defTabSz="800059">
              <a:defRPr sz="800">
                <a:latin typeface="Arial"/>
                <a:ea typeface="Arial"/>
                <a:cs typeface="Arial"/>
                <a:sym typeface="Arial"/>
              </a:defRPr>
            </a:lvl1pPr>
          </a:lstStyle>
          <a:p>
            <a:fld id="{0C913308-F349-4B6D-A68A-DD1791B4A57B}" type="slidenum">
              <a:rPr lang="zh-CN" altLang="en-US" smtClean="0"/>
              <a:pPr/>
              <a:t>‹#›</a:t>
            </a:fld>
            <a:endParaRPr lang="zh-CN" alt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标题和内容">
    <p:spTree>
      <p:nvGrpSpPr>
        <p:cNvPr id="1" name=""/>
        <p:cNvGrpSpPr/>
        <p:nvPr/>
      </p:nvGrpSpPr>
      <p:grpSpPr>
        <a:xfrm>
          <a:off x="0" y="0"/>
          <a:ext cx="0" cy="0"/>
          <a:chOff x="0" y="0"/>
          <a:chExt cx="0" cy="0"/>
        </a:xfrm>
      </p:grpSpPr>
      <p:sp>
        <p:nvSpPr>
          <p:cNvPr id="160" name="标题文本"/>
          <p:cNvSpPr>
            <a:spLocks noGrp="1"/>
          </p:cNvSpPr>
          <p:nvPr>
            <p:ph type="title"/>
          </p:nvPr>
        </p:nvSpPr>
        <p:spPr>
          <a:xfrm>
            <a:off x="2484428" y="984799"/>
            <a:ext cx="4381505" cy="690404"/>
          </a:xfrm>
          <a:prstGeom prst="rect">
            <a:avLst/>
          </a:prstGeom>
          <a:noFill/>
          <a:ln w="12700">
            <a:noFill/>
            <a:miter lim="400000"/>
          </a:ln>
          <a:effectLst/>
        </p:spPr>
        <p:txBody>
          <a:bodyPr lIns="27777" tIns="27777" rIns="27777" bIns="27777">
            <a:normAutofit/>
          </a:bodyPr>
          <a:lstStyle>
            <a:lvl1pPr defTabSz="797279">
              <a:lnSpc>
                <a:spcPct val="90000"/>
              </a:lnSpc>
              <a:defRPr sz="3200" b="1">
                <a:latin typeface="微软雅黑" panose="020B0503020204020204" pitchFamily="34" charset="-122"/>
                <a:ea typeface="微软雅黑" panose="020B0503020204020204" pitchFamily="34" charset="-122"/>
                <a:cs typeface="微软雅黑" panose="020B0503020204020204" pitchFamily="34" charset="-122"/>
                <a:sym typeface="华文新魏"/>
              </a:defRPr>
            </a:lvl1pPr>
          </a:lstStyle>
          <a:p>
            <a:r>
              <a:rPr lang="zh-CN" altLang="en-US" smtClean="0"/>
              <a:t>单击此处编辑母版标题样式</a:t>
            </a:r>
            <a:endParaRPr/>
          </a:p>
        </p:txBody>
      </p:sp>
      <p:sp>
        <p:nvSpPr>
          <p:cNvPr id="161" name="正文级别 1…"/>
          <p:cNvSpPr>
            <a:spLocks noGrp="1"/>
          </p:cNvSpPr>
          <p:nvPr>
            <p:ph type="body" sz="quarter" idx="1"/>
          </p:nvPr>
        </p:nvSpPr>
        <p:spPr>
          <a:xfrm>
            <a:off x="2627299" y="1804175"/>
            <a:ext cx="4095768" cy="2266327"/>
          </a:xfrm>
          <a:prstGeom prst="rect">
            <a:avLst/>
          </a:prstGeom>
        </p:spPr>
        <p:txBody>
          <a:bodyPr lIns="27777" tIns="27777" rIns="27777" bIns="27777"/>
          <a:lstStyle>
            <a:lvl1pPr marL="198623" indent="-198623" defTabSz="797279">
              <a:spcBef>
                <a:spcPts val="787"/>
              </a:spcBef>
              <a:defRPr sz="2000" b="1">
                <a:solidFill>
                  <a:srgbClr val="0070C0"/>
                </a:solidFill>
                <a:latin typeface="微软雅黑" panose="020B0503020204020204" pitchFamily="34" charset="-122"/>
                <a:ea typeface="微软雅黑" panose="020B0503020204020204" pitchFamily="34" charset="-122"/>
              </a:defRPr>
            </a:lvl1pPr>
            <a:lvl2pPr marL="198623" indent="0" defTabSz="797279">
              <a:spcBef>
                <a:spcPts val="787"/>
              </a:spcBef>
              <a:buSzTx/>
              <a:buNone/>
              <a:defRPr sz="2000" b="1">
                <a:solidFill>
                  <a:srgbClr val="0070C0"/>
                </a:solidFill>
                <a:latin typeface="微软雅黑" panose="020B0503020204020204" pitchFamily="34" charset="-122"/>
                <a:ea typeface="微软雅黑" panose="020B0503020204020204" pitchFamily="34" charset="-122"/>
              </a:defRPr>
            </a:lvl2pPr>
            <a:lvl3pPr marL="198623" defTabSz="797279">
              <a:spcBef>
                <a:spcPts val="787"/>
              </a:spcBef>
              <a:defRPr sz="2000" b="1">
                <a:solidFill>
                  <a:srgbClr val="0070C0"/>
                </a:solidFill>
                <a:latin typeface="微软雅黑" panose="020B0503020204020204" pitchFamily="34" charset="-122"/>
                <a:ea typeface="微软雅黑" panose="020B0503020204020204" pitchFamily="34" charset="-122"/>
              </a:defRPr>
            </a:lvl3pPr>
            <a:lvl4pPr marL="198623" defTabSz="797279">
              <a:spcBef>
                <a:spcPts val="787"/>
              </a:spcBef>
              <a:defRPr sz="2000" b="1">
                <a:solidFill>
                  <a:srgbClr val="0070C0"/>
                </a:solidFill>
                <a:latin typeface="微软雅黑" panose="020B0503020204020204" pitchFamily="34" charset="-122"/>
                <a:ea typeface="微软雅黑" panose="020B0503020204020204" pitchFamily="34" charset="-122"/>
              </a:defRPr>
            </a:lvl4pPr>
            <a:lvl5pPr marL="198623" defTabSz="797279">
              <a:spcBef>
                <a:spcPts val="787"/>
              </a:spcBef>
              <a:defRPr sz="2000" b="1">
                <a:solidFill>
                  <a:srgbClr val="0070C0"/>
                </a:solidFill>
                <a:latin typeface="微软雅黑" panose="020B0503020204020204" pitchFamily="34" charset="-122"/>
                <a:ea typeface="微软雅黑" panose="020B0503020204020204" pitchFamily="34"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a:p>
        </p:txBody>
      </p:sp>
      <p:pic>
        <p:nvPicPr>
          <p:cNvPr id="162" name="图片 10" descr="图片 10"/>
          <p:cNvPicPr>
            <a:picLocks noChangeAspect="1"/>
          </p:cNvPicPr>
          <p:nvPr/>
        </p:nvPicPr>
        <p:blipFill>
          <a:blip r:embed="rId2" cstate="print">
            <a:extLst/>
          </a:blip>
          <a:stretch>
            <a:fillRect/>
          </a:stretch>
        </p:blipFill>
        <p:spPr>
          <a:xfrm>
            <a:off x="7254287" y="832298"/>
            <a:ext cx="694980" cy="676161"/>
          </a:xfrm>
          <a:prstGeom prst="rect">
            <a:avLst/>
          </a:prstGeom>
          <a:ln w="12700">
            <a:miter lim="400000"/>
          </a:ln>
        </p:spPr>
      </p:pic>
      <p:sp>
        <p:nvSpPr>
          <p:cNvPr id="163" name="直接连接符 8"/>
          <p:cNvSpPr/>
          <p:nvPr/>
        </p:nvSpPr>
        <p:spPr>
          <a:xfrm flipH="1" flipV="1">
            <a:off x="2699926" y="1507536"/>
            <a:ext cx="5099409" cy="926"/>
          </a:xfrm>
          <a:prstGeom prst="line">
            <a:avLst/>
          </a:prstGeom>
          <a:ln w="12700">
            <a:solidFill>
              <a:srgbClr val="C3D69B"/>
            </a:solidFill>
          </a:ln>
        </p:spPr>
        <p:txBody>
          <a:bodyPr lIns="72002" tIns="72002" rIns="72002" bIns="72002"/>
          <a:lstStyle/>
          <a:p>
            <a:endParaRPr/>
          </a:p>
        </p:txBody>
      </p:sp>
      <p:sp>
        <p:nvSpPr>
          <p:cNvPr id="164" name="幻灯片编号"/>
          <p:cNvSpPr>
            <a:spLocks noGrp="1"/>
          </p:cNvSpPr>
          <p:nvPr>
            <p:ph type="sldNum" sz="quarter" idx="2"/>
          </p:nvPr>
        </p:nvSpPr>
        <p:spPr>
          <a:xfrm>
            <a:off x="6571617" y="4105772"/>
            <a:ext cx="191137" cy="171451"/>
          </a:xfrm>
          <a:prstGeom prst="rect">
            <a:avLst/>
          </a:prstGeom>
        </p:spPr>
        <p:txBody>
          <a:bodyPr lIns="27777" tIns="27777" rIns="27777" bIns="27777"/>
          <a:lstStyle>
            <a:lvl1pPr defTabSz="800059">
              <a:defRPr sz="800">
                <a:latin typeface="Arial"/>
                <a:ea typeface="Arial"/>
                <a:cs typeface="Arial"/>
                <a:sym typeface="Arial"/>
              </a:defRPr>
            </a:lvl1pPr>
          </a:lstStyle>
          <a:p>
            <a:fld id="{0C913308-F349-4B6D-A68A-DD1791B4A57B}" type="slidenum">
              <a:rPr lang="zh-CN" altLang="en-US" smtClean="0"/>
              <a:pPr/>
              <a:t>‹#›</a:t>
            </a:fld>
            <a:endParaRPr lang="zh-CN" altLang="en-US"/>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空白">
    <p:spTree>
      <p:nvGrpSpPr>
        <p:cNvPr id="1" name=""/>
        <p:cNvGrpSpPr/>
        <p:nvPr/>
      </p:nvGrpSpPr>
      <p:grpSpPr>
        <a:xfrm>
          <a:off x="0" y="0"/>
          <a:ext cx="0" cy="0"/>
          <a:chOff x="0" y="0"/>
          <a:chExt cx="0" cy="0"/>
        </a:xfrm>
      </p:grpSpPr>
      <p:pic>
        <p:nvPicPr>
          <p:cNvPr id="171" name="图片 10" descr="图片 10"/>
          <p:cNvPicPr>
            <a:picLocks noChangeAspect="1"/>
          </p:cNvPicPr>
          <p:nvPr/>
        </p:nvPicPr>
        <p:blipFill>
          <a:blip r:embed="rId2" cstate="print">
            <a:extLst/>
          </a:blip>
          <a:stretch>
            <a:fillRect/>
          </a:stretch>
        </p:blipFill>
        <p:spPr>
          <a:xfrm>
            <a:off x="8160925" y="593500"/>
            <a:ext cx="926640" cy="901548"/>
          </a:xfrm>
          <a:prstGeom prst="rect">
            <a:avLst/>
          </a:prstGeom>
          <a:ln w="12700">
            <a:miter lim="400000"/>
          </a:ln>
        </p:spPr>
      </p:pic>
      <p:sp>
        <p:nvSpPr>
          <p:cNvPr id="172" name="直接连接符 8"/>
          <p:cNvSpPr/>
          <p:nvPr/>
        </p:nvSpPr>
        <p:spPr>
          <a:xfrm flipH="1" flipV="1">
            <a:off x="2088443" y="1493814"/>
            <a:ext cx="6799211" cy="1237"/>
          </a:xfrm>
          <a:prstGeom prst="line">
            <a:avLst/>
          </a:prstGeom>
          <a:ln w="12700">
            <a:solidFill>
              <a:srgbClr val="C3D69B"/>
            </a:solidFill>
          </a:ln>
        </p:spPr>
        <p:txBody>
          <a:bodyPr lIns="72002" tIns="72002" rIns="72002" bIns="72002"/>
          <a:lstStyle/>
          <a:p>
            <a:endParaRPr/>
          </a:p>
        </p:txBody>
      </p:sp>
      <p:sp>
        <p:nvSpPr>
          <p:cNvPr id="173" name="幻灯片编号"/>
          <p:cNvSpPr>
            <a:spLocks noGrp="1"/>
          </p:cNvSpPr>
          <p:nvPr>
            <p:ph type="sldNum" sz="quarter" idx="2"/>
          </p:nvPr>
        </p:nvSpPr>
        <p:spPr>
          <a:xfrm>
            <a:off x="6528742" y="4604632"/>
            <a:ext cx="338767" cy="324693"/>
          </a:xfrm>
          <a:prstGeom prst="rect">
            <a:avLst/>
          </a:prstGeom>
        </p:spPr>
        <p:txBody>
          <a:bodyPr lIns="49382" tIns="49382" rIns="49382" bIns="49382" anchor="t"/>
          <a:lstStyle>
            <a:lvl1pPr algn="l" defTabSz="1066743">
              <a:defRPr sz="2000">
                <a:solidFill>
                  <a:srgbClr val="000000"/>
                </a:solidFill>
              </a:defRPr>
            </a:lvl1pPr>
          </a:lstStyle>
          <a:p>
            <a:fld id="{0C913308-F349-4B6D-A68A-DD1791B4A57B}" type="slidenum">
              <a:rPr lang="zh-CN" altLang="en-US" smtClean="0"/>
              <a:pPr/>
              <a:t>‹#›</a:t>
            </a:fld>
            <a:endParaRPr lang="zh-CN" altLang="en-US"/>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2_标题和内容">
    <p:spTree>
      <p:nvGrpSpPr>
        <p:cNvPr id="1" name=""/>
        <p:cNvGrpSpPr/>
        <p:nvPr/>
      </p:nvGrpSpPr>
      <p:grpSpPr>
        <a:xfrm>
          <a:off x="0" y="0"/>
          <a:ext cx="0" cy="0"/>
          <a:chOff x="0" y="0"/>
          <a:chExt cx="0" cy="0"/>
        </a:xfrm>
      </p:grpSpPr>
      <p:sp>
        <p:nvSpPr>
          <p:cNvPr id="180" name="标题文本"/>
          <p:cNvSpPr>
            <a:spLocks noGrp="1"/>
          </p:cNvSpPr>
          <p:nvPr>
            <p:ph type="title"/>
          </p:nvPr>
        </p:nvSpPr>
        <p:spPr>
          <a:xfrm>
            <a:off x="1788573" y="455816"/>
            <a:ext cx="5842007" cy="920539"/>
          </a:xfrm>
          <a:prstGeom prst="rect">
            <a:avLst/>
          </a:prstGeom>
          <a:noFill/>
          <a:ln w="12700">
            <a:noFill/>
            <a:miter lim="400000"/>
          </a:ln>
          <a:effectLst/>
        </p:spPr>
        <p:txBody>
          <a:bodyPr lIns="37036" tIns="37036" rIns="37036" bIns="37036">
            <a:normAutofit/>
          </a:bodyPr>
          <a:lstStyle>
            <a:lvl1pPr defTabSz="797279">
              <a:lnSpc>
                <a:spcPct val="90000"/>
              </a:lnSpc>
              <a:defRPr sz="3200" b="1">
                <a:latin typeface="微软雅黑" panose="020B0503020204020204" pitchFamily="34" charset="-122"/>
                <a:ea typeface="微软雅黑" panose="020B0503020204020204" pitchFamily="34" charset="-122"/>
                <a:cs typeface="微软雅黑" panose="020B0503020204020204" pitchFamily="34" charset="-122"/>
                <a:sym typeface="华文新魏"/>
              </a:defRPr>
            </a:lvl1pPr>
          </a:lstStyle>
          <a:p>
            <a:r>
              <a:rPr lang="zh-CN" altLang="en-US" smtClean="0"/>
              <a:t>单击此处编辑母版标题样式</a:t>
            </a:r>
            <a:endParaRPr/>
          </a:p>
        </p:txBody>
      </p:sp>
      <p:sp>
        <p:nvSpPr>
          <p:cNvPr id="181" name="正文级别 1…"/>
          <p:cNvSpPr>
            <a:spLocks noGrp="1"/>
          </p:cNvSpPr>
          <p:nvPr>
            <p:ph type="body" sz="half" idx="1"/>
          </p:nvPr>
        </p:nvSpPr>
        <p:spPr>
          <a:xfrm>
            <a:off x="1979066" y="1548318"/>
            <a:ext cx="5461021" cy="3021767"/>
          </a:xfrm>
          <a:prstGeom prst="rect">
            <a:avLst/>
          </a:prstGeom>
        </p:spPr>
        <p:txBody>
          <a:bodyPr lIns="37036" tIns="37036" rIns="37036" bIns="37036"/>
          <a:lstStyle>
            <a:lvl1pPr marL="198623" indent="-198623" defTabSz="797279">
              <a:spcBef>
                <a:spcPts val="787"/>
              </a:spcBef>
              <a:defRPr sz="2000" b="1">
                <a:solidFill>
                  <a:srgbClr val="0070C0"/>
                </a:solidFill>
                <a:latin typeface="微软雅黑" panose="020B0503020204020204" pitchFamily="34" charset="-122"/>
                <a:ea typeface="微软雅黑" panose="020B0503020204020204" pitchFamily="34" charset="-122"/>
              </a:defRPr>
            </a:lvl1pPr>
            <a:lvl2pPr marL="198623" indent="0" defTabSz="797279">
              <a:spcBef>
                <a:spcPts val="787"/>
              </a:spcBef>
              <a:buSzTx/>
              <a:buNone/>
              <a:defRPr sz="2000" b="1">
                <a:solidFill>
                  <a:srgbClr val="0070C0"/>
                </a:solidFill>
                <a:latin typeface="微软雅黑" panose="020B0503020204020204" pitchFamily="34" charset="-122"/>
                <a:ea typeface="微软雅黑" panose="020B0503020204020204" pitchFamily="34" charset="-122"/>
              </a:defRPr>
            </a:lvl2pPr>
            <a:lvl3pPr marL="198623" defTabSz="797279">
              <a:spcBef>
                <a:spcPts val="787"/>
              </a:spcBef>
              <a:defRPr sz="2000" b="1">
                <a:solidFill>
                  <a:srgbClr val="0070C0"/>
                </a:solidFill>
                <a:latin typeface="微软雅黑" panose="020B0503020204020204" pitchFamily="34" charset="-122"/>
                <a:ea typeface="微软雅黑" panose="020B0503020204020204" pitchFamily="34" charset="-122"/>
              </a:defRPr>
            </a:lvl3pPr>
            <a:lvl4pPr marL="198623" defTabSz="797279">
              <a:spcBef>
                <a:spcPts val="787"/>
              </a:spcBef>
              <a:defRPr sz="2000" b="1">
                <a:solidFill>
                  <a:srgbClr val="0070C0"/>
                </a:solidFill>
                <a:latin typeface="微软雅黑" panose="020B0503020204020204" pitchFamily="34" charset="-122"/>
                <a:ea typeface="微软雅黑" panose="020B0503020204020204" pitchFamily="34" charset="-122"/>
              </a:defRPr>
            </a:lvl4pPr>
            <a:lvl5pPr marL="198623" defTabSz="797279">
              <a:spcBef>
                <a:spcPts val="787"/>
              </a:spcBef>
              <a:defRPr sz="2000" b="1">
                <a:solidFill>
                  <a:srgbClr val="0070C0"/>
                </a:solidFill>
                <a:latin typeface="微软雅黑" panose="020B0503020204020204" pitchFamily="34" charset="-122"/>
                <a:ea typeface="微软雅黑" panose="020B0503020204020204" pitchFamily="34"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a:p>
        </p:txBody>
      </p:sp>
      <p:pic>
        <p:nvPicPr>
          <p:cNvPr id="182" name="图片 10" descr="图片 10"/>
          <p:cNvPicPr>
            <a:picLocks noChangeAspect="1"/>
          </p:cNvPicPr>
          <p:nvPr/>
        </p:nvPicPr>
        <p:blipFill>
          <a:blip r:embed="rId2" cstate="print">
            <a:extLst/>
          </a:blip>
          <a:stretch>
            <a:fillRect/>
          </a:stretch>
        </p:blipFill>
        <p:spPr>
          <a:xfrm>
            <a:off x="8148386" y="252479"/>
            <a:ext cx="926639" cy="901550"/>
          </a:xfrm>
          <a:prstGeom prst="rect">
            <a:avLst/>
          </a:prstGeom>
          <a:ln w="12700">
            <a:miter lim="400000"/>
          </a:ln>
        </p:spPr>
      </p:pic>
      <p:sp>
        <p:nvSpPr>
          <p:cNvPr id="183" name="直接连接符 8"/>
          <p:cNvSpPr/>
          <p:nvPr/>
        </p:nvSpPr>
        <p:spPr>
          <a:xfrm flipH="1" flipV="1">
            <a:off x="2075899" y="1152800"/>
            <a:ext cx="6799211" cy="1235"/>
          </a:xfrm>
          <a:prstGeom prst="line">
            <a:avLst/>
          </a:prstGeom>
          <a:ln w="12700">
            <a:solidFill>
              <a:srgbClr val="C3D69B"/>
            </a:solidFill>
          </a:ln>
        </p:spPr>
        <p:txBody>
          <a:bodyPr lIns="72002" tIns="72002" rIns="72002" bIns="72002"/>
          <a:lstStyle/>
          <a:p>
            <a:endParaRPr/>
          </a:p>
        </p:txBody>
      </p:sp>
      <p:sp>
        <p:nvSpPr>
          <p:cNvPr id="184" name="幻灯片编号"/>
          <p:cNvSpPr>
            <a:spLocks noGrp="1"/>
          </p:cNvSpPr>
          <p:nvPr>
            <p:ph type="sldNum" sz="quarter" idx="2"/>
          </p:nvPr>
        </p:nvSpPr>
        <p:spPr>
          <a:xfrm>
            <a:off x="7284934" y="4645688"/>
            <a:ext cx="208068" cy="171451"/>
          </a:xfrm>
          <a:prstGeom prst="rect">
            <a:avLst/>
          </a:prstGeom>
        </p:spPr>
        <p:txBody>
          <a:bodyPr lIns="37036" tIns="37036" rIns="37036" bIns="37036"/>
          <a:lstStyle>
            <a:lvl1pPr defTabSz="800059">
              <a:defRPr sz="800">
                <a:latin typeface="Arial"/>
                <a:ea typeface="Arial"/>
                <a:cs typeface="Arial"/>
                <a:sym typeface="Arial"/>
              </a:defRPr>
            </a:lvl1pPr>
          </a:lstStyle>
          <a:p>
            <a:fld id="{0C913308-F349-4B6D-A68A-DD1791B4A57B}" type="slidenum">
              <a:rPr lang="zh-CN" altLang="en-US" smtClean="0"/>
              <a:pPr/>
              <a:t>‹#›</a:t>
            </a:fld>
            <a:endParaRPr lang="zh-CN" altLang="en-US"/>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_仅标题">
    <p:spTree>
      <p:nvGrpSpPr>
        <p:cNvPr id="1" name=""/>
        <p:cNvGrpSpPr/>
        <p:nvPr/>
      </p:nvGrpSpPr>
      <p:grpSpPr>
        <a:xfrm>
          <a:off x="0" y="0"/>
          <a:ext cx="0" cy="0"/>
          <a:chOff x="0" y="0"/>
          <a:chExt cx="0" cy="0"/>
        </a:xfrm>
      </p:grpSpPr>
      <p:pic>
        <p:nvPicPr>
          <p:cNvPr id="191" name="图片 10" descr="图片 10"/>
          <p:cNvPicPr>
            <a:picLocks noChangeAspect="1"/>
          </p:cNvPicPr>
          <p:nvPr/>
        </p:nvPicPr>
        <p:blipFill>
          <a:blip r:embed="rId2" cstate="print">
            <a:extLst/>
          </a:blip>
          <a:stretch>
            <a:fillRect/>
          </a:stretch>
        </p:blipFill>
        <p:spPr>
          <a:xfrm>
            <a:off x="8160924" y="553199"/>
            <a:ext cx="926636" cy="811395"/>
          </a:xfrm>
          <a:prstGeom prst="rect">
            <a:avLst/>
          </a:prstGeom>
          <a:ln w="12700">
            <a:miter lim="400000"/>
          </a:ln>
        </p:spPr>
      </p:pic>
      <p:sp>
        <p:nvSpPr>
          <p:cNvPr id="192" name="直接连接符 9"/>
          <p:cNvSpPr/>
          <p:nvPr/>
        </p:nvSpPr>
        <p:spPr>
          <a:xfrm flipH="1" flipV="1">
            <a:off x="2088443" y="1363487"/>
            <a:ext cx="6799208" cy="1106"/>
          </a:xfrm>
          <a:prstGeom prst="line">
            <a:avLst/>
          </a:prstGeom>
          <a:ln w="12700">
            <a:solidFill>
              <a:srgbClr val="C9C9C9"/>
            </a:solidFill>
            <a:miter/>
          </a:ln>
        </p:spPr>
        <p:txBody>
          <a:bodyPr lIns="72002" tIns="72002" rIns="72002" bIns="72002"/>
          <a:lstStyle/>
          <a:p>
            <a:endParaRPr/>
          </a:p>
        </p:txBody>
      </p:sp>
      <p:sp>
        <p:nvSpPr>
          <p:cNvPr id="193" name="标题文本"/>
          <p:cNvSpPr>
            <a:spLocks noGrp="1"/>
          </p:cNvSpPr>
          <p:nvPr>
            <p:ph type="title"/>
          </p:nvPr>
        </p:nvSpPr>
        <p:spPr>
          <a:xfrm>
            <a:off x="677333" y="444058"/>
            <a:ext cx="7789337" cy="920539"/>
          </a:xfrm>
          <a:prstGeom prst="rect">
            <a:avLst/>
          </a:prstGeom>
          <a:noFill/>
          <a:ln w="12700">
            <a:noFill/>
            <a:miter lim="400000"/>
          </a:ln>
          <a:effectLst/>
        </p:spPr>
        <p:txBody>
          <a:bodyPr lIns="37036" tIns="37036" rIns="37036" bIns="37036"/>
          <a:lstStyle>
            <a:lvl1pPr defTabSz="800059">
              <a:lnSpc>
                <a:spcPct val="90000"/>
              </a:lnSpc>
              <a:defRPr sz="2800" b="1" spc="471">
                <a:latin typeface="微软雅黑"/>
                <a:ea typeface="微软雅黑"/>
                <a:cs typeface="微软雅黑"/>
                <a:sym typeface="微软雅黑"/>
              </a:defRPr>
            </a:lvl1pPr>
          </a:lstStyle>
          <a:p>
            <a:r>
              <a:rPr lang="zh-CN" altLang="en-US" smtClean="0"/>
              <a:t>单击此处编辑母版标题样式</a:t>
            </a:r>
            <a:endParaRPr/>
          </a:p>
        </p:txBody>
      </p:sp>
      <p:sp>
        <p:nvSpPr>
          <p:cNvPr id="194" name="幻灯片编号"/>
          <p:cNvSpPr>
            <a:spLocks noGrp="1"/>
          </p:cNvSpPr>
          <p:nvPr>
            <p:ph type="sldNum" sz="quarter" idx="2"/>
          </p:nvPr>
        </p:nvSpPr>
        <p:spPr>
          <a:xfrm>
            <a:off x="8265567" y="4639658"/>
            <a:ext cx="201105" cy="183512"/>
          </a:xfrm>
          <a:prstGeom prst="rect">
            <a:avLst/>
          </a:prstGeom>
        </p:spPr>
        <p:txBody>
          <a:bodyPr lIns="37036" tIns="37036" rIns="37036" bIns="37036"/>
          <a:lstStyle>
            <a:lvl1pPr defTabSz="800059">
              <a:defRPr sz="800"/>
            </a:lvl1pPr>
          </a:lstStyle>
          <a:p>
            <a:fld id="{0C913308-F349-4B6D-A68A-DD1791B4A57B}" type="slidenum">
              <a:rPr lang="zh-CN" altLang="en-US" smtClean="0"/>
              <a:pPr/>
              <a:t>‹#›</a:t>
            </a:fld>
            <a:endParaRPr lang="zh-CN" altLang="en-US"/>
          </a:p>
        </p:txBody>
      </p:sp>
      <p:pic>
        <p:nvPicPr>
          <p:cNvPr id="6" name="图片 11" descr="图片 11"/>
          <p:cNvPicPr>
            <a:picLocks noChangeAspect="1"/>
          </p:cNvPicPr>
          <p:nvPr/>
        </p:nvPicPr>
        <p:blipFill>
          <a:blip r:embed="rId3" cstate="print">
            <a:extLst/>
          </a:blip>
          <a:stretch>
            <a:fillRect/>
          </a:stretch>
        </p:blipFill>
        <p:spPr>
          <a:xfrm>
            <a:off x="185165" y="166489"/>
            <a:ext cx="1200623" cy="268996"/>
          </a:xfrm>
          <a:prstGeom prst="rect">
            <a:avLst/>
          </a:prstGeom>
          <a:ln w="12700">
            <a:miter lim="400000"/>
          </a:ln>
        </p:spPr>
      </p:pic>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3_标题和内容">
    <p:spTree>
      <p:nvGrpSpPr>
        <p:cNvPr id="1" name=""/>
        <p:cNvGrpSpPr/>
        <p:nvPr/>
      </p:nvGrpSpPr>
      <p:grpSpPr>
        <a:xfrm>
          <a:off x="0" y="0"/>
          <a:ext cx="0" cy="0"/>
          <a:chOff x="0" y="0"/>
          <a:chExt cx="0" cy="0"/>
        </a:xfrm>
      </p:grpSpPr>
      <p:pic>
        <p:nvPicPr>
          <p:cNvPr id="222" name="图片 10" descr="图片 10"/>
          <p:cNvPicPr>
            <a:picLocks noChangeAspect="1"/>
          </p:cNvPicPr>
          <p:nvPr/>
        </p:nvPicPr>
        <p:blipFill>
          <a:blip r:embed="rId2" cstate="print">
            <a:extLst/>
          </a:blip>
          <a:stretch>
            <a:fillRect/>
          </a:stretch>
        </p:blipFill>
        <p:spPr>
          <a:xfrm>
            <a:off x="8160926" y="409181"/>
            <a:ext cx="926637" cy="811395"/>
          </a:xfrm>
          <a:prstGeom prst="rect">
            <a:avLst/>
          </a:prstGeom>
          <a:ln w="12700">
            <a:miter lim="400000"/>
          </a:ln>
        </p:spPr>
      </p:pic>
      <p:sp>
        <p:nvSpPr>
          <p:cNvPr id="223" name="直接连接符 9"/>
          <p:cNvSpPr/>
          <p:nvPr/>
        </p:nvSpPr>
        <p:spPr>
          <a:xfrm flipH="1" flipV="1">
            <a:off x="2088442" y="1219469"/>
            <a:ext cx="6799211" cy="1106"/>
          </a:xfrm>
          <a:prstGeom prst="line">
            <a:avLst/>
          </a:prstGeom>
          <a:ln w="12700">
            <a:solidFill>
              <a:srgbClr val="C9C9C9"/>
            </a:solidFill>
            <a:miter/>
          </a:ln>
        </p:spPr>
        <p:txBody>
          <a:bodyPr lIns="72002" tIns="72002" rIns="72002" bIns="72002"/>
          <a:lstStyle/>
          <a:p>
            <a:endParaRPr/>
          </a:p>
        </p:txBody>
      </p:sp>
      <p:sp>
        <p:nvSpPr>
          <p:cNvPr id="224" name="标题文本"/>
          <p:cNvSpPr>
            <a:spLocks noGrp="1"/>
          </p:cNvSpPr>
          <p:nvPr>
            <p:ph type="title"/>
          </p:nvPr>
        </p:nvSpPr>
        <p:spPr>
          <a:xfrm>
            <a:off x="677333" y="444058"/>
            <a:ext cx="7789337" cy="920533"/>
          </a:xfrm>
          <a:prstGeom prst="rect">
            <a:avLst/>
          </a:prstGeom>
          <a:noFill/>
          <a:ln w="12700">
            <a:noFill/>
            <a:miter lim="400000"/>
          </a:ln>
          <a:effectLst/>
        </p:spPr>
        <p:txBody>
          <a:bodyPr lIns="49382" tIns="49382" rIns="49382" bIns="49382"/>
          <a:lstStyle>
            <a:lvl1pPr defTabSz="1066743">
              <a:lnSpc>
                <a:spcPct val="90000"/>
              </a:lnSpc>
              <a:defRPr sz="3500" b="1" spc="323">
                <a:latin typeface="微软雅黑"/>
                <a:ea typeface="微软雅黑"/>
                <a:cs typeface="微软雅黑"/>
                <a:sym typeface="微软雅黑"/>
              </a:defRPr>
            </a:lvl1pPr>
          </a:lstStyle>
          <a:p>
            <a:r>
              <a:rPr lang="zh-CN" altLang="en-US" smtClean="0"/>
              <a:t>单击此处编辑母版标题样式</a:t>
            </a:r>
            <a:endParaRPr/>
          </a:p>
        </p:txBody>
      </p:sp>
      <p:sp>
        <p:nvSpPr>
          <p:cNvPr id="225" name="正文级别 1…"/>
          <p:cNvSpPr>
            <a:spLocks noGrp="1"/>
          </p:cNvSpPr>
          <p:nvPr>
            <p:ph type="body" idx="1"/>
          </p:nvPr>
        </p:nvSpPr>
        <p:spPr>
          <a:xfrm>
            <a:off x="944928" y="1550208"/>
            <a:ext cx="7521742" cy="3021766"/>
          </a:xfrm>
          <a:prstGeom prst="rect">
            <a:avLst/>
          </a:prstGeom>
        </p:spPr>
        <p:txBody>
          <a:bodyPr lIns="49382" tIns="49382" rIns="49382" bIns="49382"/>
          <a:lstStyle>
            <a:lvl1pPr marL="266686" indent="-266686" defTabSz="1066743">
              <a:spcBef>
                <a:spcPts val="1102"/>
              </a:spcBef>
              <a:defRPr b="1">
                <a:solidFill>
                  <a:srgbClr val="0070C0"/>
                </a:solidFill>
                <a:latin typeface="微软雅黑"/>
                <a:ea typeface="微软雅黑"/>
                <a:cs typeface="微软雅黑"/>
                <a:sym typeface="微软雅黑"/>
              </a:defRPr>
            </a:lvl1pPr>
            <a:lvl2pPr marL="960070" indent="-240017" defTabSz="1066743">
              <a:spcBef>
                <a:spcPts val="1102"/>
              </a:spcBef>
              <a:defRPr b="1">
                <a:solidFill>
                  <a:srgbClr val="0070C0"/>
                </a:solidFill>
                <a:latin typeface="微软雅黑"/>
                <a:ea typeface="微软雅黑"/>
                <a:cs typeface="微软雅黑"/>
                <a:sym typeface="微软雅黑"/>
              </a:defRPr>
            </a:lvl2pPr>
            <a:lvl3pPr marL="1680124" indent="-240017" defTabSz="1066743">
              <a:spcBef>
                <a:spcPts val="1102"/>
              </a:spcBef>
              <a:buSzPct val="100000"/>
              <a:buChar char="➢"/>
              <a:defRPr b="1">
                <a:solidFill>
                  <a:srgbClr val="0070C0"/>
                </a:solidFill>
                <a:latin typeface="微软雅黑"/>
                <a:ea typeface="微软雅黑"/>
                <a:cs typeface="微软雅黑"/>
                <a:sym typeface="微软雅黑"/>
              </a:defRPr>
            </a:lvl3pPr>
            <a:lvl4pPr marL="2448180" indent="-288019" defTabSz="1066743">
              <a:spcBef>
                <a:spcPts val="1102"/>
              </a:spcBef>
              <a:buSzPct val="100000"/>
              <a:buChar char="➢"/>
              <a:defRPr b="1">
                <a:solidFill>
                  <a:srgbClr val="0070C0"/>
                </a:solidFill>
                <a:latin typeface="微软雅黑"/>
                <a:ea typeface="微软雅黑"/>
                <a:cs typeface="微软雅黑"/>
                <a:sym typeface="微软雅黑"/>
              </a:defRPr>
            </a:lvl4pPr>
            <a:lvl5pPr marL="3168232" indent="-288019" defTabSz="1066743">
              <a:spcBef>
                <a:spcPts val="1102"/>
              </a:spcBef>
              <a:buSzPct val="100000"/>
              <a:buChar char="➢"/>
              <a:defRPr b="1">
                <a:solidFill>
                  <a:srgbClr val="0070C0"/>
                </a:solidFill>
                <a:latin typeface="微软雅黑"/>
                <a:ea typeface="微软雅黑"/>
                <a:cs typeface="微软雅黑"/>
                <a:sym typeface="微软雅黑"/>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a:p>
        </p:txBody>
      </p:sp>
      <p:sp>
        <p:nvSpPr>
          <p:cNvPr id="226" name="幻灯片编号"/>
          <p:cNvSpPr>
            <a:spLocks noGrp="1"/>
          </p:cNvSpPr>
          <p:nvPr>
            <p:ph type="sldNum" sz="quarter" idx="2"/>
          </p:nvPr>
        </p:nvSpPr>
        <p:spPr>
          <a:xfrm>
            <a:off x="6434667" y="4604634"/>
            <a:ext cx="338767" cy="324693"/>
          </a:xfrm>
          <a:prstGeom prst="rect">
            <a:avLst/>
          </a:prstGeom>
        </p:spPr>
        <p:txBody>
          <a:bodyPr lIns="49382" tIns="49382" rIns="49382" bIns="49382" anchor="t"/>
          <a:lstStyle>
            <a:lvl1pPr algn="l" defTabSz="1066743">
              <a:defRPr sz="2000">
                <a:solidFill>
                  <a:srgbClr val="000000"/>
                </a:solidFill>
              </a:defRPr>
            </a:lvl1pPr>
          </a:lstStyle>
          <a:p>
            <a:fld id="{0C913308-F349-4B6D-A68A-DD1791B4A57B}" type="slidenum">
              <a:rPr lang="zh-CN" altLang="en-US" smtClean="0"/>
              <a:pPr/>
              <a:t>‹#›</a:t>
            </a:fld>
            <a:endParaRPr lang="zh-CN" altLang="en-US"/>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2_仅标题">
    <p:spTree>
      <p:nvGrpSpPr>
        <p:cNvPr id="1" name=""/>
        <p:cNvGrpSpPr/>
        <p:nvPr/>
      </p:nvGrpSpPr>
      <p:grpSpPr>
        <a:xfrm>
          <a:off x="0" y="0"/>
          <a:ext cx="0" cy="0"/>
          <a:chOff x="0" y="0"/>
          <a:chExt cx="0" cy="0"/>
        </a:xfrm>
      </p:grpSpPr>
      <p:pic>
        <p:nvPicPr>
          <p:cNvPr id="233" name="图片 10" descr="图片 10"/>
          <p:cNvPicPr>
            <a:picLocks noChangeAspect="1"/>
          </p:cNvPicPr>
          <p:nvPr/>
        </p:nvPicPr>
        <p:blipFill>
          <a:blip r:embed="rId2" cstate="print">
            <a:extLst/>
          </a:blip>
          <a:stretch>
            <a:fillRect/>
          </a:stretch>
        </p:blipFill>
        <p:spPr>
          <a:xfrm>
            <a:off x="8160926" y="553199"/>
            <a:ext cx="926637" cy="811395"/>
          </a:xfrm>
          <a:prstGeom prst="rect">
            <a:avLst/>
          </a:prstGeom>
          <a:ln w="12700">
            <a:miter lim="400000"/>
          </a:ln>
        </p:spPr>
      </p:pic>
      <p:sp>
        <p:nvSpPr>
          <p:cNvPr id="234" name="直接连接符 9"/>
          <p:cNvSpPr/>
          <p:nvPr/>
        </p:nvSpPr>
        <p:spPr>
          <a:xfrm flipH="1" flipV="1">
            <a:off x="2088442" y="1363487"/>
            <a:ext cx="6799211" cy="1106"/>
          </a:xfrm>
          <a:prstGeom prst="line">
            <a:avLst/>
          </a:prstGeom>
          <a:ln w="12700">
            <a:solidFill>
              <a:srgbClr val="C9C9C9"/>
            </a:solidFill>
            <a:miter/>
          </a:ln>
        </p:spPr>
        <p:txBody>
          <a:bodyPr lIns="72002" tIns="72002" rIns="72002" bIns="72002"/>
          <a:lstStyle/>
          <a:p>
            <a:endParaRPr/>
          </a:p>
        </p:txBody>
      </p:sp>
      <p:sp>
        <p:nvSpPr>
          <p:cNvPr id="235" name="标题文本"/>
          <p:cNvSpPr>
            <a:spLocks noGrp="1"/>
          </p:cNvSpPr>
          <p:nvPr>
            <p:ph type="title"/>
          </p:nvPr>
        </p:nvSpPr>
        <p:spPr>
          <a:xfrm>
            <a:off x="677333" y="444058"/>
            <a:ext cx="7789337" cy="920533"/>
          </a:xfrm>
          <a:prstGeom prst="rect">
            <a:avLst/>
          </a:prstGeom>
          <a:noFill/>
          <a:ln w="12700">
            <a:noFill/>
            <a:miter lim="400000"/>
          </a:ln>
          <a:effectLst/>
        </p:spPr>
        <p:txBody>
          <a:bodyPr lIns="49382" tIns="49382" rIns="49382" bIns="49382"/>
          <a:lstStyle>
            <a:lvl1pPr defTabSz="1066743">
              <a:lnSpc>
                <a:spcPct val="90000"/>
              </a:lnSpc>
              <a:defRPr sz="3500" b="1" spc="323">
                <a:latin typeface="微软雅黑"/>
                <a:ea typeface="微软雅黑"/>
                <a:cs typeface="微软雅黑"/>
                <a:sym typeface="微软雅黑"/>
              </a:defRPr>
            </a:lvl1pPr>
          </a:lstStyle>
          <a:p>
            <a:r>
              <a:rPr lang="zh-CN" altLang="en-US" smtClean="0"/>
              <a:t>单击此处编辑母版标题样式</a:t>
            </a:r>
            <a:endParaRPr/>
          </a:p>
        </p:txBody>
      </p:sp>
      <p:sp>
        <p:nvSpPr>
          <p:cNvPr id="236" name="幻灯片编号"/>
          <p:cNvSpPr>
            <a:spLocks noGrp="1"/>
          </p:cNvSpPr>
          <p:nvPr>
            <p:ph type="sldNum" sz="quarter" idx="2"/>
          </p:nvPr>
        </p:nvSpPr>
        <p:spPr>
          <a:xfrm>
            <a:off x="6434667" y="4604634"/>
            <a:ext cx="338767" cy="324693"/>
          </a:xfrm>
          <a:prstGeom prst="rect">
            <a:avLst/>
          </a:prstGeom>
        </p:spPr>
        <p:txBody>
          <a:bodyPr lIns="49382" tIns="49382" rIns="49382" bIns="49382" anchor="t"/>
          <a:lstStyle>
            <a:lvl1pPr algn="l" defTabSz="1066743">
              <a:defRPr sz="2000">
                <a:solidFill>
                  <a:srgbClr val="000000"/>
                </a:solidFill>
              </a:defRPr>
            </a:lvl1pPr>
          </a:lstStyle>
          <a:p>
            <a:fld id="{0C913308-F349-4B6D-A68A-DD1791B4A57B}" type="slidenum">
              <a:rPr lang="zh-CN" altLang="en-US" smtClean="0"/>
              <a:pPr/>
              <a:t>‹#›</a:t>
            </a:fld>
            <a:endParaRPr lang="zh-CN" altLang="en-US"/>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1_比较">
    <p:spTree>
      <p:nvGrpSpPr>
        <p:cNvPr id="1" name=""/>
        <p:cNvGrpSpPr/>
        <p:nvPr/>
      </p:nvGrpSpPr>
      <p:grpSpPr>
        <a:xfrm>
          <a:off x="0" y="0"/>
          <a:ext cx="0" cy="0"/>
          <a:chOff x="0" y="0"/>
          <a:chExt cx="0" cy="0"/>
        </a:xfrm>
      </p:grpSpPr>
      <p:pic>
        <p:nvPicPr>
          <p:cNvPr id="243" name="图片 10" descr="图片 10"/>
          <p:cNvPicPr>
            <a:picLocks noChangeAspect="1"/>
          </p:cNvPicPr>
          <p:nvPr/>
        </p:nvPicPr>
        <p:blipFill>
          <a:blip r:embed="rId2" cstate="print">
            <a:extLst/>
          </a:blip>
          <a:stretch>
            <a:fillRect/>
          </a:stretch>
        </p:blipFill>
        <p:spPr>
          <a:xfrm>
            <a:off x="8160926" y="553199"/>
            <a:ext cx="926637" cy="811395"/>
          </a:xfrm>
          <a:prstGeom prst="rect">
            <a:avLst/>
          </a:prstGeom>
          <a:ln w="12700">
            <a:miter lim="400000"/>
          </a:ln>
        </p:spPr>
      </p:pic>
      <p:sp>
        <p:nvSpPr>
          <p:cNvPr id="244" name="直接连接符 9"/>
          <p:cNvSpPr/>
          <p:nvPr/>
        </p:nvSpPr>
        <p:spPr>
          <a:xfrm flipH="1" flipV="1">
            <a:off x="2088442" y="1363487"/>
            <a:ext cx="6799211" cy="1106"/>
          </a:xfrm>
          <a:prstGeom prst="line">
            <a:avLst/>
          </a:prstGeom>
          <a:ln w="12700">
            <a:solidFill>
              <a:srgbClr val="C9C9C9"/>
            </a:solidFill>
            <a:miter/>
          </a:ln>
        </p:spPr>
        <p:txBody>
          <a:bodyPr lIns="72002" tIns="72002" rIns="72002" bIns="72002"/>
          <a:lstStyle/>
          <a:p>
            <a:endParaRPr/>
          </a:p>
        </p:txBody>
      </p:sp>
      <p:sp>
        <p:nvSpPr>
          <p:cNvPr id="245" name="标题文本"/>
          <p:cNvSpPr>
            <a:spLocks noGrp="1"/>
          </p:cNvSpPr>
          <p:nvPr>
            <p:ph type="title"/>
          </p:nvPr>
        </p:nvSpPr>
        <p:spPr>
          <a:xfrm>
            <a:off x="678508" y="444058"/>
            <a:ext cx="7789337" cy="920533"/>
          </a:xfrm>
          <a:prstGeom prst="rect">
            <a:avLst/>
          </a:prstGeom>
          <a:noFill/>
          <a:ln w="12700">
            <a:noFill/>
            <a:miter lim="400000"/>
          </a:ln>
          <a:effectLst/>
        </p:spPr>
        <p:txBody>
          <a:bodyPr lIns="49382" tIns="49382" rIns="49382" bIns="49382"/>
          <a:lstStyle>
            <a:lvl1pPr defTabSz="1066743">
              <a:lnSpc>
                <a:spcPct val="90000"/>
              </a:lnSpc>
              <a:defRPr sz="3500" b="1" spc="323">
                <a:latin typeface="微软雅黑"/>
                <a:ea typeface="微软雅黑"/>
                <a:cs typeface="微软雅黑"/>
                <a:sym typeface="微软雅黑"/>
              </a:defRPr>
            </a:lvl1pPr>
          </a:lstStyle>
          <a:p>
            <a:r>
              <a:rPr lang="zh-CN" altLang="en-US" smtClean="0"/>
              <a:t>单击此处编辑母版标题样式</a:t>
            </a:r>
            <a:endParaRPr/>
          </a:p>
        </p:txBody>
      </p:sp>
      <p:sp>
        <p:nvSpPr>
          <p:cNvPr id="246" name="正文级别 1…"/>
          <p:cNvSpPr>
            <a:spLocks noGrp="1"/>
          </p:cNvSpPr>
          <p:nvPr>
            <p:ph type="body" sz="quarter" idx="1"/>
          </p:nvPr>
        </p:nvSpPr>
        <p:spPr>
          <a:xfrm>
            <a:off x="678508" y="1357970"/>
            <a:ext cx="3820588" cy="572168"/>
          </a:xfrm>
          <a:prstGeom prst="rect">
            <a:avLst/>
          </a:prstGeom>
        </p:spPr>
        <p:txBody>
          <a:bodyPr lIns="49382" tIns="49382" rIns="49382" bIns="49382" anchor="b"/>
          <a:lstStyle>
            <a:lvl1pPr marL="0" indent="0" defTabSz="1066743">
              <a:spcBef>
                <a:spcPts val="1102"/>
              </a:spcBef>
              <a:defRPr b="1">
                <a:solidFill>
                  <a:srgbClr val="0070C0"/>
                </a:solidFill>
                <a:latin typeface="微软雅黑"/>
                <a:ea typeface="微软雅黑"/>
                <a:cs typeface="微软雅黑"/>
                <a:sym typeface="微软雅黑"/>
              </a:defRPr>
            </a:lvl1pPr>
            <a:lvl2pPr marL="0" indent="0" defTabSz="1066743">
              <a:spcBef>
                <a:spcPts val="1102"/>
              </a:spcBef>
              <a:buSzTx/>
              <a:buNone/>
              <a:defRPr b="1">
                <a:solidFill>
                  <a:srgbClr val="0070C0"/>
                </a:solidFill>
                <a:latin typeface="微软雅黑"/>
                <a:ea typeface="微软雅黑"/>
                <a:cs typeface="微软雅黑"/>
                <a:sym typeface="微软雅黑"/>
              </a:defRPr>
            </a:lvl2pPr>
            <a:lvl3pPr marL="0" defTabSz="1066743">
              <a:spcBef>
                <a:spcPts val="1102"/>
              </a:spcBef>
              <a:defRPr b="1">
                <a:solidFill>
                  <a:srgbClr val="0070C0"/>
                </a:solidFill>
                <a:latin typeface="微软雅黑"/>
                <a:ea typeface="微软雅黑"/>
                <a:cs typeface="微软雅黑"/>
                <a:sym typeface="微软雅黑"/>
              </a:defRPr>
            </a:lvl3pPr>
            <a:lvl4pPr marL="0" defTabSz="1066743">
              <a:spcBef>
                <a:spcPts val="1102"/>
              </a:spcBef>
              <a:defRPr b="1">
                <a:solidFill>
                  <a:srgbClr val="0070C0"/>
                </a:solidFill>
                <a:latin typeface="微软雅黑"/>
                <a:ea typeface="微软雅黑"/>
                <a:cs typeface="微软雅黑"/>
                <a:sym typeface="微软雅黑"/>
              </a:defRPr>
            </a:lvl4pPr>
            <a:lvl5pPr marL="0" defTabSz="1066743">
              <a:spcBef>
                <a:spcPts val="1102"/>
              </a:spcBef>
              <a:defRPr b="1">
                <a:solidFill>
                  <a:srgbClr val="0070C0"/>
                </a:solidFill>
                <a:latin typeface="微软雅黑"/>
                <a:ea typeface="微软雅黑"/>
                <a:cs typeface="微软雅黑"/>
                <a:sym typeface="微软雅黑"/>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a:p>
        </p:txBody>
      </p:sp>
      <p:sp>
        <p:nvSpPr>
          <p:cNvPr id="247" name="Text Placeholder 4"/>
          <p:cNvSpPr>
            <a:spLocks noGrp="1"/>
          </p:cNvSpPr>
          <p:nvPr>
            <p:ph type="body" sz="quarter" idx="13"/>
          </p:nvPr>
        </p:nvSpPr>
        <p:spPr>
          <a:xfrm>
            <a:off x="4628444" y="1357970"/>
            <a:ext cx="3839406" cy="572168"/>
          </a:xfrm>
          <a:prstGeom prst="rect">
            <a:avLst/>
          </a:prstGeom>
        </p:spPr>
        <p:txBody>
          <a:bodyPr lIns="49382" tIns="49382" rIns="49382" bIns="49382" anchor="b"/>
          <a:lstStyle/>
          <a:p>
            <a:pPr lvl="0"/>
            <a:r>
              <a:rPr lang="zh-CN" altLang="en-US" smtClean="0"/>
              <a:t>单击此处编辑母版文本样式</a:t>
            </a:r>
          </a:p>
        </p:txBody>
      </p:sp>
      <p:sp>
        <p:nvSpPr>
          <p:cNvPr id="248" name="幻灯片编号"/>
          <p:cNvSpPr>
            <a:spLocks noGrp="1"/>
          </p:cNvSpPr>
          <p:nvPr>
            <p:ph type="sldNum" sz="quarter" idx="2"/>
          </p:nvPr>
        </p:nvSpPr>
        <p:spPr>
          <a:xfrm>
            <a:off x="6434667" y="4604634"/>
            <a:ext cx="338767" cy="324693"/>
          </a:xfrm>
          <a:prstGeom prst="rect">
            <a:avLst/>
          </a:prstGeom>
        </p:spPr>
        <p:txBody>
          <a:bodyPr lIns="49382" tIns="49382" rIns="49382" bIns="49382" anchor="t"/>
          <a:lstStyle>
            <a:lvl1pPr algn="l" defTabSz="1066743">
              <a:defRPr sz="2000">
                <a:solidFill>
                  <a:srgbClr val="000000"/>
                </a:solidFill>
              </a:defRPr>
            </a:lvl1pPr>
          </a:lstStyle>
          <a:p>
            <a:fld id="{0C913308-F349-4B6D-A68A-DD1791B4A57B}" type="slidenum">
              <a:rPr lang="zh-CN" altLang="en-US" smtClean="0"/>
              <a:pPr/>
              <a:t>‹#›</a:t>
            </a:fld>
            <a:endParaRPr lang="zh-CN" altLang="en-US"/>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2_空白">
    <p:spTree>
      <p:nvGrpSpPr>
        <p:cNvPr id="1" name=""/>
        <p:cNvGrpSpPr/>
        <p:nvPr/>
      </p:nvGrpSpPr>
      <p:grpSpPr>
        <a:xfrm>
          <a:off x="0" y="0"/>
          <a:ext cx="0" cy="0"/>
          <a:chOff x="0" y="0"/>
          <a:chExt cx="0" cy="0"/>
        </a:xfrm>
      </p:grpSpPr>
      <p:pic>
        <p:nvPicPr>
          <p:cNvPr id="255" name="图片 10" descr="图片 10"/>
          <p:cNvPicPr>
            <a:picLocks noChangeAspect="1"/>
          </p:cNvPicPr>
          <p:nvPr/>
        </p:nvPicPr>
        <p:blipFill>
          <a:blip r:embed="rId2" cstate="print">
            <a:extLst/>
          </a:blip>
          <a:stretch>
            <a:fillRect/>
          </a:stretch>
        </p:blipFill>
        <p:spPr>
          <a:xfrm>
            <a:off x="8160926" y="553199"/>
            <a:ext cx="926637" cy="811395"/>
          </a:xfrm>
          <a:prstGeom prst="rect">
            <a:avLst/>
          </a:prstGeom>
          <a:ln w="12700">
            <a:miter lim="400000"/>
          </a:ln>
        </p:spPr>
      </p:pic>
      <p:sp>
        <p:nvSpPr>
          <p:cNvPr id="256" name="直接连接符 9"/>
          <p:cNvSpPr/>
          <p:nvPr/>
        </p:nvSpPr>
        <p:spPr>
          <a:xfrm flipH="1" flipV="1">
            <a:off x="2088442" y="1363487"/>
            <a:ext cx="6799211" cy="1106"/>
          </a:xfrm>
          <a:prstGeom prst="line">
            <a:avLst/>
          </a:prstGeom>
          <a:ln w="12700">
            <a:solidFill>
              <a:srgbClr val="C9C9C9"/>
            </a:solidFill>
            <a:miter/>
          </a:ln>
        </p:spPr>
        <p:txBody>
          <a:bodyPr lIns="72002" tIns="72002" rIns="72002" bIns="72002"/>
          <a:lstStyle/>
          <a:p>
            <a:endParaRPr/>
          </a:p>
        </p:txBody>
      </p:sp>
      <p:sp>
        <p:nvSpPr>
          <p:cNvPr id="257" name="幻灯片编号"/>
          <p:cNvSpPr>
            <a:spLocks noGrp="1"/>
          </p:cNvSpPr>
          <p:nvPr>
            <p:ph type="sldNum" sz="quarter" idx="2"/>
          </p:nvPr>
        </p:nvSpPr>
        <p:spPr>
          <a:xfrm>
            <a:off x="6434667" y="4604634"/>
            <a:ext cx="338767" cy="324693"/>
          </a:xfrm>
          <a:prstGeom prst="rect">
            <a:avLst/>
          </a:prstGeom>
        </p:spPr>
        <p:txBody>
          <a:bodyPr lIns="49382" tIns="49382" rIns="49382" bIns="49382" anchor="t"/>
          <a:lstStyle>
            <a:lvl1pPr algn="l" defTabSz="1066743">
              <a:defRPr sz="2000">
                <a:solidFill>
                  <a:srgbClr val="000000"/>
                </a:solidFill>
              </a:defRPr>
            </a:lvl1pPr>
          </a:lstStyle>
          <a:p>
            <a:fld id="{0C913308-F349-4B6D-A68A-DD1791B4A57B}" type="slidenum">
              <a:rPr lang="zh-CN" altLang="en-US" smtClean="0"/>
              <a:pPr/>
              <a:t>‹#›</a:t>
            </a:fld>
            <a:endParaRPr lang="zh-CN" alt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23" name="Rectangle 90"/>
          <p:cNvSpPr/>
          <p:nvPr/>
        </p:nvSpPr>
        <p:spPr>
          <a:xfrm>
            <a:off x="1185333" y="687696"/>
            <a:ext cx="6773334" cy="449794"/>
          </a:xfrm>
          <a:prstGeom prst="rect">
            <a:avLst/>
          </a:prstGeom>
          <a:gradFill>
            <a:gsLst>
              <a:gs pos="0">
                <a:srgbClr val="6DA8FF"/>
              </a:gs>
              <a:gs pos="100000">
                <a:srgbClr val="F8FDFF"/>
              </a:gs>
            </a:gsLst>
          </a:gradFill>
          <a:ln w="12700">
            <a:miter lim="400000"/>
          </a:ln>
        </p:spPr>
        <p:txBody>
          <a:bodyPr lIns="37039" tIns="37039" rIns="37039" bIns="37039" anchor="ctr"/>
          <a:lstStyle/>
          <a:p>
            <a:pPr>
              <a:defRPr>
                <a:solidFill>
                  <a:srgbClr val="D5EFFA"/>
                </a:solidFill>
              </a:defRPr>
            </a:pPr>
            <a:endParaRPr/>
          </a:p>
        </p:txBody>
      </p:sp>
      <p:pic>
        <p:nvPicPr>
          <p:cNvPr id="24" name="图片 10" descr="图片 10"/>
          <p:cNvPicPr>
            <a:picLocks noChangeAspect="1"/>
          </p:cNvPicPr>
          <p:nvPr/>
        </p:nvPicPr>
        <p:blipFill>
          <a:blip r:embed="rId2" cstate="print">
            <a:extLst/>
          </a:blip>
          <a:stretch>
            <a:fillRect/>
          </a:stretch>
        </p:blipFill>
        <p:spPr>
          <a:xfrm>
            <a:off x="7961087" y="667744"/>
            <a:ext cx="926633" cy="811392"/>
          </a:xfrm>
          <a:prstGeom prst="rect">
            <a:avLst/>
          </a:prstGeom>
          <a:ln w="12700">
            <a:miter lim="400000"/>
          </a:ln>
        </p:spPr>
      </p:pic>
      <p:pic>
        <p:nvPicPr>
          <p:cNvPr id="25" name="图片 11" descr="图片 11"/>
          <p:cNvPicPr>
            <a:picLocks noChangeAspect="1"/>
          </p:cNvPicPr>
          <p:nvPr/>
        </p:nvPicPr>
        <p:blipFill>
          <a:blip r:embed="rId3" cstate="print">
            <a:extLst/>
          </a:blip>
          <a:stretch>
            <a:fillRect/>
          </a:stretch>
        </p:blipFill>
        <p:spPr>
          <a:xfrm>
            <a:off x="186273" y="272742"/>
            <a:ext cx="1200623" cy="268997"/>
          </a:xfrm>
          <a:prstGeom prst="rect">
            <a:avLst/>
          </a:prstGeom>
          <a:ln w="12700">
            <a:miter lim="400000"/>
          </a:ln>
        </p:spPr>
      </p:pic>
      <p:sp>
        <p:nvSpPr>
          <p:cNvPr id="26" name="标题文本"/>
          <p:cNvSpPr>
            <a:spLocks noGrp="1"/>
          </p:cNvSpPr>
          <p:nvPr>
            <p:ph type="title"/>
          </p:nvPr>
        </p:nvSpPr>
        <p:spPr>
          <a:xfrm>
            <a:off x="1650999" y="498924"/>
            <a:ext cx="5842004" cy="860003"/>
          </a:xfrm>
          <a:prstGeom prst="rect">
            <a:avLst/>
          </a:prstGeom>
          <a:noFill/>
          <a:ln w="12700">
            <a:noFill/>
            <a:miter lim="400000"/>
          </a:ln>
          <a:effectLst/>
        </p:spPr>
        <p:txBody>
          <a:bodyPr lIns="37039" tIns="37039" rIns="37039" bIns="37039">
            <a:normAutofit/>
          </a:bodyPr>
          <a:lstStyle>
            <a:lvl1pPr defTabSz="797282">
              <a:lnSpc>
                <a:spcPct val="90000"/>
              </a:lnSpc>
              <a:defRPr sz="3200" b="1">
                <a:latin typeface="微软雅黑" panose="020B0503020204020204" pitchFamily="34" charset="-122"/>
                <a:ea typeface="微软雅黑" panose="020B0503020204020204" pitchFamily="34" charset="-122"/>
                <a:cs typeface="微软雅黑" panose="020B0503020204020204" pitchFamily="34" charset="-122"/>
                <a:sym typeface="华文新魏"/>
              </a:defRPr>
            </a:lvl1pPr>
          </a:lstStyle>
          <a:p>
            <a:r>
              <a:rPr lang="zh-CN" altLang="en-US" smtClean="0"/>
              <a:t>单击此处编辑母版标题样式</a:t>
            </a:r>
            <a:endParaRPr/>
          </a:p>
        </p:txBody>
      </p:sp>
      <p:sp>
        <p:nvSpPr>
          <p:cNvPr id="27" name="正文级别 1…"/>
          <p:cNvSpPr>
            <a:spLocks noGrp="1"/>
          </p:cNvSpPr>
          <p:nvPr>
            <p:ph type="body" sz="half" idx="1"/>
          </p:nvPr>
        </p:nvSpPr>
        <p:spPr>
          <a:xfrm>
            <a:off x="1979066" y="1430727"/>
            <a:ext cx="5461021" cy="3021764"/>
          </a:xfrm>
          <a:prstGeom prst="rect">
            <a:avLst/>
          </a:prstGeom>
        </p:spPr>
        <p:txBody>
          <a:bodyPr lIns="37039" tIns="37039" rIns="37039" bIns="37039"/>
          <a:lstStyle>
            <a:lvl1pPr marL="198626" indent="-198626" defTabSz="797282">
              <a:lnSpc>
                <a:spcPct val="120000"/>
              </a:lnSpc>
              <a:spcBef>
                <a:spcPts val="787"/>
              </a:spcBef>
              <a:defRPr sz="1400" b="1">
                <a:solidFill>
                  <a:srgbClr val="0070C0"/>
                </a:solidFill>
                <a:latin typeface="微软雅黑" panose="020B0503020204020204" pitchFamily="34" charset="-122"/>
                <a:ea typeface="微软雅黑" panose="020B0503020204020204" pitchFamily="34" charset="-122"/>
              </a:defRPr>
            </a:lvl1pPr>
            <a:lvl2pPr marL="198626" indent="0" defTabSz="797282">
              <a:lnSpc>
                <a:spcPct val="120000"/>
              </a:lnSpc>
              <a:spcBef>
                <a:spcPts val="787"/>
              </a:spcBef>
              <a:buSzTx/>
              <a:buNone/>
              <a:defRPr sz="1400" b="1">
                <a:solidFill>
                  <a:srgbClr val="0070C0"/>
                </a:solidFill>
                <a:latin typeface="微软雅黑" panose="020B0503020204020204" pitchFamily="34" charset="-122"/>
                <a:ea typeface="微软雅黑" panose="020B0503020204020204" pitchFamily="34" charset="-122"/>
              </a:defRPr>
            </a:lvl2pPr>
            <a:lvl3pPr marL="198626" defTabSz="797282">
              <a:lnSpc>
                <a:spcPct val="120000"/>
              </a:lnSpc>
              <a:spcBef>
                <a:spcPts val="787"/>
              </a:spcBef>
              <a:defRPr sz="1400" b="1">
                <a:solidFill>
                  <a:srgbClr val="0070C0"/>
                </a:solidFill>
                <a:latin typeface="微软雅黑" panose="020B0503020204020204" pitchFamily="34" charset="-122"/>
                <a:ea typeface="微软雅黑" panose="020B0503020204020204" pitchFamily="34" charset="-122"/>
              </a:defRPr>
            </a:lvl3pPr>
            <a:lvl4pPr marL="198626" defTabSz="797282">
              <a:lnSpc>
                <a:spcPct val="120000"/>
              </a:lnSpc>
              <a:spcBef>
                <a:spcPts val="787"/>
              </a:spcBef>
              <a:defRPr sz="1400" b="1">
                <a:solidFill>
                  <a:srgbClr val="0070C0"/>
                </a:solidFill>
                <a:latin typeface="微软雅黑" panose="020B0503020204020204" pitchFamily="34" charset="-122"/>
                <a:ea typeface="微软雅黑" panose="020B0503020204020204" pitchFamily="34" charset="-122"/>
              </a:defRPr>
            </a:lvl4pPr>
            <a:lvl5pPr marL="198626" defTabSz="797282">
              <a:lnSpc>
                <a:spcPct val="120000"/>
              </a:lnSpc>
              <a:spcBef>
                <a:spcPts val="787"/>
              </a:spcBef>
              <a:defRPr sz="1400" b="1">
                <a:solidFill>
                  <a:srgbClr val="0070C0"/>
                </a:solidFill>
                <a:latin typeface="微软雅黑" panose="020B0503020204020204" pitchFamily="34" charset="-122"/>
                <a:ea typeface="微软雅黑" panose="020B0503020204020204" pitchFamily="34"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a:p>
        </p:txBody>
      </p:sp>
      <p:sp>
        <p:nvSpPr>
          <p:cNvPr id="28" name="幻灯片编号"/>
          <p:cNvSpPr>
            <a:spLocks noGrp="1"/>
          </p:cNvSpPr>
          <p:nvPr>
            <p:ph type="sldNum" sz="quarter" idx="2"/>
          </p:nvPr>
        </p:nvSpPr>
        <p:spPr>
          <a:xfrm>
            <a:off x="7284931" y="4645688"/>
            <a:ext cx="208071" cy="171451"/>
          </a:xfrm>
          <a:prstGeom prst="rect">
            <a:avLst/>
          </a:prstGeom>
        </p:spPr>
        <p:txBody>
          <a:bodyPr lIns="37039" tIns="37039" rIns="37039" bIns="37039"/>
          <a:lstStyle>
            <a:lvl1pPr defTabSz="800059">
              <a:defRPr sz="800">
                <a:latin typeface="Arial"/>
                <a:ea typeface="Arial"/>
                <a:cs typeface="Arial"/>
                <a:sym typeface="Arial"/>
              </a:defRPr>
            </a:lvl1pPr>
          </a:lstStyle>
          <a:p>
            <a:fld id="{0C913308-F349-4B6D-A68A-DD1791B4A57B}" type="slidenum">
              <a:rPr lang="zh-CN" altLang="en-US" smtClean="0"/>
              <a:pPr/>
              <a:t>‹#›</a:t>
            </a:fld>
            <a:endParaRPr lang="zh-CN" altLang="en-US"/>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2_比较">
    <p:spTree>
      <p:nvGrpSpPr>
        <p:cNvPr id="1" name=""/>
        <p:cNvGrpSpPr/>
        <p:nvPr/>
      </p:nvGrpSpPr>
      <p:grpSpPr>
        <a:xfrm>
          <a:off x="0" y="0"/>
          <a:ext cx="0" cy="0"/>
          <a:chOff x="0" y="0"/>
          <a:chExt cx="0" cy="0"/>
        </a:xfrm>
      </p:grpSpPr>
      <p:sp>
        <p:nvSpPr>
          <p:cNvPr id="273" name="标题文本"/>
          <p:cNvSpPr>
            <a:spLocks noGrp="1"/>
          </p:cNvSpPr>
          <p:nvPr>
            <p:ph type="title"/>
          </p:nvPr>
        </p:nvSpPr>
        <p:spPr>
          <a:xfrm>
            <a:off x="508002" y="381223"/>
            <a:ext cx="8128005" cy="793753"/>
          </a:xfrm>
          <a:prstGeom prst="rect">
            <a:avLst/>
          </a:prstGeom>
        </p:spPr>
        <p:txBody>
          <a:bodyPr lIns="144010" tIns="72006" rIns="144010" bIns="72006"/>
          <a:lstStyle/>
          <a:p>
            <a:r>
              <a:rPr lang="zh-CN" altLang="en-US" smtClean="0"/>
              <a:t>单击此处编辑母版标题样式</a:t>
            </a:r>
            <a:endParaRPr/>
          </a:p>
        </p:txBody>
      </p:sp>
      <p:sp>
        <p:nvSpPr>
          <p:cNvPr id="274" name="正文级别 1…"/>
          <p:cNvSpPr>
            <a:spLocks noGrp="1"/>
          </p:cNvSpPr>
          <p:nvPr>
            <p:ph type="body" sz="quarter" idx="1"/>
          </p:nvPr>
        </p:nvSpPr>
        <p:spPr>
          <a:xfrm>
            <a:off x="508005" y="1256555"/>
            <a:ext cx="3990312" cy="444281"/>
          </a:xfrm>
          <a:prstGeom prst="rect">
            <a:avLst/>
          </a:prstGeom>
        </p:spPr>
        <p:txBody>
          <a:bodyPr lIns="144010" tIns="72006" rIns="144010" bIns="72006" anchor="b"/>
          <a:lstStyle>
            <a:lvl1pPr marL="0" indent="0">
              <a:spcBef>
                <a:spcPts val="472"/>
              </a:spcBef>
              <a:defRPr sz="2200"/>
            </a:lvl1pPr>
            <a:lvl2pPr marL="0" indent="0">
              <a:spcBef>
                <a:spcPts val="472"/>
              </a:spcBef>
              <a:buSzTx/>
              <a:buNone/>
              <a:defRPr sz="2200"/>
            </a:lvl2pPr>
            <a:lvl3pPr marL="0">
              <a:spcBef>
                <a:spcPts val="472"/>
              </a:spcBef>
              <a:defRPr sz="2200"/>
            </a:lvl3pPr>
            <a:lvl4pPr marL="0">
              <a:spcBef>
                <a:spcPts val="472"/>
              </a:spcBef>
              <a:defRPr sz="2200"/>
            </a:lvl4pPr>
            <a:lvl5pPr marL="0">
              <a:spcBef>
                <a:spcPts val="472"/>
              </a:spcBef>
              <a:defRPr sz="22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a:p>
        </p:txBody>
      </p:sp>
      <p:sp>
        <p:nvSpPr>
          <p:cNvPr id="275" name="文本占位符 4"/>
          <p:cNvSpPr>
            <a:spLocks noGrp="1"/>
          </p:cNvSpPr>
          <p:nvPr>
            <p:ph type="body" sz="quarter" idx="13"/>
          </p:nvPr>
        </p:nvSpPr>
        <p:spPr>
          <a:xfrm>
            <a:off x="4644129" y="1256555"/>
            <a:ext cx="3991880" cy="444281"/>
          </a:xfrm>
          <a:prstGeom prst="rect">
            <a:avLst/>
          </a:prstGeom>
        </p:spPr>
        <p:txBody>
          <a:bodyPr lIns="144010" tIns="72006" rIns="144010" bIns="72006" anchor="b"/>
          <a:lstStyle/>
          <a:p>
            <a:pPr lvl="0"/>
            <a:r>
              <a:rPr lang="zh-CN" altLang="en-US" smtClean="0"/>
              <a:t>单击此处编辑母版文本样式</a:t>
            </a:r>
          </a:p>
        </p:txBody>
      </p:sp>
      <p:sp>
        <p:nvSpPr>
          <p:cNvPr id="276" name="幻灯片编号"/>
          <p:cNvSpPr>
            <a:spLocks noGrp="1"/>
          </p:cNvSpPr>
          <p:nvPr>
            <p:ph type="sldNum" sz="quarter" idx="2"/>
          </p:nvPr>
        </p:nvSpPr>
        <p:spPr>
          <a:xfrm>
            <a:off x="8402839" y="4616474"/>
            <a:ext cx="233171" cy="229882"/>
          </a:xfrm>
          <a:prstGeom prst="rect">
            <a:avLst/>
          </a:prstGeom>
        </p:spPr>
        <p:txBody>
          <a:bodyPr lIns="144010" tIns="72006" rIns="144010" bIns="72006"/>
          <a:lstStyle/>
          <a:p>
            <a:fld id="{0C913308-F349-4B6D-A68A-DD1791B4A57B}" type="slidenum">
              <a:rPr lang="zh-CN" altLang="en-US" smtClean="0"/>
              <a:pPr/>
              <a:t>‹#›</a:t>
            </a:fld>
            <a:endParaRPr lang="zh-CN" altLang="en-US"/>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1_目录页">
    <p:spTree>
      <p:nvGrpSpPr>
        <p:cNvPr id="1" name=""/>
        <p:cNvGrpSpPr/>
        <p:nvPr/>
      </p:nvGrpSpPr>
      <p:grpSpPr>
        <a:xfrm>
          <a:off x="0" y="0"/>
          <a:ext cx="0" cy="0"/>
          <a:chOff x="0" y="0"/>
          <a:chExt cx="0" cy="0"/>
        </a:xfrm>
      </p:grpSpPr>
      <p:sp>
        <p:nvSpPr>
          <p:cNvPr id="283" name="矩形 1"/>
          <p:cNvSpPr/>
          <p:nvPr/>
        </p:nvSpPr>
        <p:spPr>
          <a:xfrm>
            <a:off x="1252366" y="190500"/>
            <a:ext cx="79965" cy="4762503"/>
          </a:xfrm>
          <a:prstGeom prst="rect">
            <a:avLst/>
          </a:prstGeom>
          <a:solidFill>
            <a:srgbClr val="FFFFFF">
              <a:alpha val="18039"/>
            </a:srgbClr>
          </a:solidFill>
          <a:ln w="12700">
            <a:miter lim="400000"/>
          </a:ln>
        </p:spPr>
        <p:txBody>
          <a:bodyPr lIns="37039" tIns="37039" rIns="37039" bIns="37039" anchor="ctr"/>
          <a:lstStyle/>
          <a:p>
            <a:pPr algn="ctr" defTabSz="1066275">
              <a:defRPr sz="1100">
                <a:solidFill>
                  <a:srgbClr val="FFFFFF"/>
                </a:solidFill>
              </a:defRPr>
            </a:pPr>
            <a:endParaRPr dirty="0"/>
          </a:p>
        </p:txBody>
      </p:sp>
      <p:sp>
        <p:nvSpPr>
          <p:cNvPr id="284" name="幻灯片编号"/>
          <p:cNvSpPr>
            <a:spLocks noGrp="1"/>
          </p:cNvSpPr>
          <p:nvPr>
            <p:ph type="sldNum" sz="quarter" idx="2"/>
          </p:nvPr>
        </p:nvSpPr>
        <p:spPr>
          <a:xfrm>
            <a:off x="999538" y="504694"/>
            <a:ext cx="319555" cy="290373"/>
          </a:xfrm>
          <a:prstGeom prst="rect">
            <a:avLst/>
          </a:prstGeom>
        </p:spPr>
        <p:txBody>
          <a:bodyPr lIns="49366" tIns="49366" rIns="49366" bIns="49366" anchor="t"/>
          <a:lstStyle>
            <a:lvl1pPr algn="l">
              <a:defRPr sz="1700">
                <a:solidFill>
                  <a:srgbClr val="000000"/>
                </a:solidFill>
              </a:defRPr>
            </a:lvl1pPr>
          </a:lstStyle>
          <a:p>
            <a:fld id="{0C913308-F349-4B6D-A68A-DD1791B4A57B}" type="slidenum">
              <a:rPr lang="zh-CN" altLang="en-US" smtClean="0"/>
              <a:pPr/>
              <a:t>‹#›</a:t>
            </a:fld>
            <a:endParaRPr lang="zh-CN" altLang="en-US"/>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4_标题和内容">
    <p:spTree>
      <p:nvGrpSpPr>
        <p:cNvPr id="1" name=""/>
        <p:cNvGrpSpPr/>
        <p:nvPr/>
      </p:nvGrpSpPr>
      <p:grpSpPr>
        <a:xfrm>
          <a:off x="0" y="0"/>
          <a:ext cx="0" cy="0"/>
          <a:chOff x="0" y="0"/>
          <a:chExt cx="0" cy="0"/>
        </a:xfrm>
      </p:grpSpPr>
      <p:sp>
        <p:nvSpPr>
          <p:cNvPr id="291" name="Rectangle 90"/>
          <p:cNvSpPr/>
          <p:nvPr/>
        </p:nvSpPr>
        <p:spPr>
          <a:xfrm>
            <a:off x="1185333" y="687696"/>
            <a:ext cx="6773334" cy="449794"/>
          </a:xfrm>
          <a:prstGeom prst="rect">
            <a:avLst/>
          </a:prstGeom>
          <a:gradFill>
            <a:gsLst>
              <a:gs pos="0">
                <a:srgbClr val="6DA8FF"/>
              </a:gs>
              <a:gs pos="100000">
                <a:srgbClr val="F8FDFF"/>
              </a:gs>
            </a:gsLst>
          </a:gradFill>
          <a:ln w="12700">
            <a:miter lim="400000"/>
          </a:ln>
        </p:spPr>
        <p:txBody>
          <a:bodyPr lIns="37039" tIns="37039" rIns="37039" bIns="37039" anchor="ctr"/>
          <a:lstStyle/>
          <a:p>
            <a:pPr>
              <a:defRPr>
                <a:solidFill>
                  <a:srgbClr val="D5EFFA"/>
                </a:solidFill>
              </a:defRPr>
            </a:pPr>
            <a:endParaRPr/>
          </a:p>
        </p:txBody>
      </p:sp>
      <p:pic>
        <p:nvPicPr>
          <p:cNvPr id="292" name="图片 8" descr="图片 8"/>
          <p:cNvPicPr>
            <a:picLocks noChangeAspect="1"/>
          </p:cNvPicPr>
          <p:nvPr/>
        </p:nvPicPr>
        <p:blipFill>
          <a:blip r:embed="rId2" cstate="print">
            <a:extLst/>
          </a:blip>
          <a:srcRect l="31250" t="16666" r="32039" b="18075"/>
          <a:stretch>
            <a:fillRect/>
          </a:stretch>
        </p:blipFill>
        <p:spPr>
          <a:xfrm>
            <a:off x="1291144" y="553881"/>
            <a:ext cx="740665" cy="69544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4" y="0"/>
                  <a:pt x="0" y="4833"/>
                  <a:pt x="0" y="10800"/>
                </a:cubicBezTo>
                <a:cubicBezTo>
                  <a:pt x="0" y="16767"/>
                  <a:pt x="4834" y="21600"/>
                  <a:pt x="10800" y="21600"/>
                </a:cubicBezTo>
                <a:cubicBezTo>
                  <a:pt x="16766" y="21600"/>
                  <a:pt x="21600" y="16767"/>
                  <a:pt x="21600" y="10800"/>
                </a:cubicBezTo>
                <a:cubicBezTo>
                  <a:pt x="21600" y="4833"/>
                  <a:pt x="16766" y="0"/>
                  <a:pt x="10800" y="0"/>
                </a:cubicBezTo>
                <a:close/>
              </a:path>
            </a:pathLst>
          </a:custGeom>
          <a:ln w="12700">
            <a:miter lim="400000"/>
          </a:ln>
        </p:spPr>
      </p:pic>
      <p:pic>
        <p:nvPicPr>
          <p:cNvPr id="293" name="图片 9" descr="图片 9"/>
          <p:cNvPicPr>
            <a:picLocks noChangeAspect="1"/>
          </p:cNvPicPr>
          <p:nvPr/>
        </p:nvPicPr>
        <p:blipFill>
          <a:blip r:embed="rId3" cstate="print">
            <a:extLst/>
          </a:blip>
          <a:stretch>
            <a:fillRect/>
          </a:stretch>
        </p:blipFill>
        <p:spPr>
          <a:xfrm>
            <a:off x="7173088" y="412491"/>
            <a:ext cx="785580" cy="737676"/>
          </a:xfrm>
          <a:custGeom>
            <a:avLst/>
            <a:gdLst/>
            <a:ahLst/>
            <a:cxnLst>
              <a:cxn ang="0">
                <a:pos x="wd2" y="hd2"/>
              </a:cxn>
              <a:cxn ang="5400000">
                <a:pos x="wd2" y="hd2"/>
              </a:cxn>
              <a:cxn ang="10800000">
                <a:pos x="wd2" y="hd2"/>
              </a:cxn>
              <a:cxn ang="16200000">
                <a:pos x="wd2" y="hd2"/>
              </a:cxn>
            </a:cxnLst>
            <a:rect l="0" t="0" r="r" b="b"/>
            <a:pathLst>
              <a:path w="21600" h="21600" extrusionOk="0">
                <a:moveTo>
                  <a:pt x="10792" y="0"/>
                </a:moveTo>
                <a:cubicBezTo>
                  <a:pt x="4831" y="0"/>
                  <a:pt x="0" y="4829"/>
                  <a:pt x="0" y="10792"/>
                </a:cubicBezTo>
                <a:cubicBezTo>
                  <a:pt x="0" y="16755"/>
                  <a:pt x="4831" y="21600"/>
                  <a:pt x="10792" y="21600"/>
                </a:cubicBezTo>
                <a:cubicBezTo>
                  <a:pt x="16753" y="21600"/>
                  <a:pt x="21600" y="16755"/>
                  <a:pt x="21600" y="10792"/>
                </a:cubicBezTo>
                <a:cubicBezTo>
                  <a:pt x="21600" y="4829"/>
                  <a:pt x="16753" y="0"/>
                  <a:pt x="10792" y="0"/>
                </a:cubicBezTo>
                <a:close/>
              </a:path>
            </a:pathLst>
          </a:custGeom>
          <a:ln w="12700">
            <a:miter lim="400000"/>
          </a:ln>
        </p:spPr>
      </p:pic>
      <p:pic>
        <p:nvPicPr>
          <p:cNvPr id="294" name="图片 10" descr="图片 10"/>
          <p:cNvPicPr>
            <a:picLocks noChangeAspect="1"/>
          </p:cNvPicPr>
          <p:nvPr/>
        </p:nvPicPr>
        <p:blipFill>
          <a:blip r:embed="rId4" cstate="print">
            <a:extLst/>
          </a:blip>
          <a:stretch>
            <a:fillRect/>
          </a:stretch>
        </p:blipFill>
        <p:spPr>
          <a:xfrm>
            <a:off x="6529917" y="703131"/>
            <a:ext cx="926633" cy="811391"/>
          </a:xfrm>
          <a:prstGeom prst="rect">
            <a:avLst/>
          </a:prstGeom>
          <a:ln w="12700">
            <a:miter lim="400000"/>
          </a:ln>
        </p:spPr>
      </p:pic>
      <p:sp>
        <p:nvSpPr>
          <p:cNvPr id="295" name="Rectangle 94"/>
          <p:cNvSpPr/>
          <p:nvPr/>
        </p:nvSpPr>
        <p:spPr>
          <a:xfrm>
            <a:off x="5136443" y="296335"/>
            <a:ext cx="1975558" cy="151746"/>
          </a:xfrm>
          <a:prstGeom prst="rect">
            <a:avLst/>
          </a:prstGeom>
          <a:ln w="12700">
            <a:miter lim="400000"/>
          </a:ln>
          <a:extLst>
            <a:ext uri="{C572A759-6A51-4108-AA02-DFA0A04FC94B}">
              <ma14:wrappingTextBoxFlag xmlns="" xmlns:ma14="http://schemas.microsoft.com/office/mac/drawingml/2011/main" val="1"/>
            </a:ext>
          </a:extLst>
        </p:spPr>
        <p:txBody>
          <a:bodyPr lIns="37039" tIns="37039" rIns="37039" bIns="37039">
            <a:spAutoFit/>
          </a:bodyPr>
          <a:lstStyle>
            <a:lvl1pPr algn="r">
              <a:defRPr sz="500">
                <a:solidFill>
                  <a:srgbClr val="44546A"/>
                </a:solidFill>
                <a:latin typeface="Calibri Light"/>
                <a:ea typeface="Calibri Light"/>
                <a:cs typeface="Calibri Light"/>
                <a:sym typeface="Calibri Light"/>
              </a:defRPr>
            </a:lvl1pPr>
          </a:lstStyle>
          <a:p>
            <a:r>
              <a:t>www.1ppt.com</a:t>
            </a:r>
          </a:p>
        </p:txBody>
      </p:sp>
      <p:pic>
        <p:nvPicPr>
          <p:cNvPr id="296" name="图片 11" descr="图片 11"/>
          <p:cNvPicPr>
            <a:picLocks noChangeAspect="1"/>
          </p:cNvPicPr>
          <p:nvPr/>
        </p:nvPicPr>
        <p:blipFill>
          <a:blip r:embed="rId5" cstate="print">
            <a:extLst/>
          </a:blip>
          <a:stretch>
            <a:fillRect/>
          </a:stretch>
        </p:blipFill>
        <p:spPr>
          <a:xfrm>
            <a:off x="6000751" y="289717"/>
            <a:ext cx="1200623" cy="268996"/>
          </a:xfrm>
          <a:prstGeom prst="rect">
            <a:avLst/>
          </a:prstGeom>
          <a:ln w="12700">
            <a:miter lim="400000"/>
          </a:ln>
        </p:spPr>
      </p:pic>
      <p:sp>
        <p:nvSpPr>
          <p:cNvPr id="297" name="标题文本"/>
          <p:cNvSpPr>
            <a:spLocks noGrp="1"/>
          </p:cNvSpPr>
          <p:nvPr>
            <p:ph type="title"/>
          </p:nvPr>
        </p:nvSpPr>
        <p:spPr>
          <a:xfrm>
            <a:off x="1650999" y="444058"/>
            <a:ext cx="5842004" cy="920533"/>
          </a:xfrm>
          <a:prstGeom prst="rect">
            <a:avLst/>
          </a:prstGeom>
          <a:noFill/>
          <a:ln w="12700">
            <a:noFill/>
            <a:miter lim="400000"/>
          </a:ln>
          <a:effectLst/>
        </p:spPr>
        <p:txBody>
          <a:bodyPr lIns="37039" tIns="37039" rIns="37039" bIns="37039"/>
          <a:lstStyle>
            <a:lvl1pPr defTabSz="797282">
              <a:lnSpc>
                <a:spcPct val="90000"/>
              </a:lnSpc>
              <a:defRPr sz="3500" b="1">
                <a:latin typeface="华文新魏"/>
                <a:ea typeface="华文新魏"/>
                <a:cs typeface="华文新魏"/>
                <a:sym typeface="华文新魏"/>
              </a:defRPr>
            </a:lvl1pPr>
          </a:lstStyle>
          <a:p>
            <a:r>
              <a:rPr lang="zh-CN" altLang="en-US" smtClean="0"/>
              <a:t>单击此处编辑母版标题样式</a:t>
            </a:r>
            <a:endParaRPr/>
          </a:p>
        </p:txBody>
      </p:sp>
      <p:sp>
        <p:nvSpPr>
          <p:cNvPr id="298" name="正文级别 1…"/>
          <p:cNvSpPr>
            <a:spLocks noGrp="1"/>
          </p:cNvSpPr>
          <p:nvPr>
            <p:ph type="body" sz="half" idx="1"/>
          </p:nvPr>
        </p:nvSpPr>
        <p:spPr>
          <a:xfrm>
            <a:off x="1650999" y="1458295"/>
            <a:ext cx="5842004" cy="3021766"/>
          </a:xfrm>
          <a:prstGeom prst="rect">
            <a:avLst/>
          </a:prstGeom>
        </p:spPr>
        <p:txBody>
          <a:bodyPr lIns="37039" tIns="37039" rIns="37039" bIns="37039"/>
          <a:lstStyle>
            <a:lvl1pPr marL="178760" indent="-178760" defTabSz="797282">
              <a:spcBef>
                <a:spcPts val="787"/>
              </a:spcBef>
              <a:buSzPct val="100000"/>
              <a:buFont typeface="Arial"/>
              <a:buChar char="•"/>
              <a:defRPr sz="2000">
                <a:solidFill>
                  <a:srgbClr val="0070C0"/>
                </a:solidFill>
              </a:defRPr>
            </a:lvl1pPr>
            <a:lvl2pPr marL="934566" indent="-214513" defTabSz="797282">
              <a:spcBef>
                <a:spcPts val="787"/>
              </a:spcBef>
              <a:buFont typeface="Arial"/>
              <a:buChar char="–"/>
              <a:defRPr sz="2000">
                <a:solidFill>
                  <a:srgbClr val="0070C0"/>
                </a:solidFill>
              </a:defRPr>
            </a:lvl2pPr>
            <a:lvl3pPr marL="1663409" indent="-225805" defTabSz="797282">
              <a:spcBef>
                <a:spcPts val="787"/>
              </a:spcBef>
              <a:buSzPct val="100000"/>
              <a:buFont typeface="Arial"/>
              <a:buChar char="•"/>
              <a:defRPr sz="2000">
                <a:solidFill>
                  <a:srgbClr val="0070C0"/>
                </a:solidFill>
              </a:defRPr>
            </a:lvl3pPr>
            <a:lvl4pPr marL="2410030" indent="-252371" defTabSz="797282">
              <a:spcBef>
                <a:spcPts val="787"/>
              </a:spcBef>
              <a:buSzPct val="100000"/>
              <a:buFont typeface="Arial"/>
              <a:buChar char="–"/>
              <a:defRPr sz="2000">
                <a:solidFill>
                  <a:srgbClr val="0070C0"/>
                </a:solidFill>
              </a:defRPr>
            </a:lvl4pPr>
            <a:lvl5pPr marL="3130083" indent="-252371" defTabSz="797282">
              <a:spcBef>
                <a:spcPts val="787"/>
              </a:spcBef>
              <a:buSzPct val="100000"/>
              <a:buFont typeface="Arial"/>
              <a:buChar char="»"/>
              <a:defRPr sz="2000">
                <a:solidFill>
                  <a:srgbClr val="0070C0"/>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a:p>
        </p:txBody>
      </p:sp>
      <p:sp>
        <p:nvSpPr>
          <p:cNvPr id="299" name="幻灯片编号"/>
          <p:cNvSpPr>
            <a:spLocks noGrp="1"/>
          </p:cNvSpPr>
          <p:nvPr>
            <p:ph type="sldNum" sz="quarter" idx="2"/>
          </p:nvPr>
        </p:nvSpPr>
        <p:spPr>
          <a:xfrm>
            <a:off x="7284931" y="4645688"/>
            <a:ext cx="208071" cy="171451"/>
          </a:xfrm>
          <a:prstGeom prst="rect">
            <a:avLst/>
          </a:prstGeom>
        </p:spPr>
        <p:txBody>
          <a:bodyPr lIns="37039" tIns="37039" rIns="37039" bIns="37039"/>
          <a:lstStyle>
            <a:lvl1pPr defTabSz="800059">
              <a:defRPr sz="800">
                <a:latin typeface="Arial"/>
                <a:ea typeface="Arial"/>
                <a:cs typeface="Arial"/>
                <a:sym typeface="Arial"/>
              </a:defRPr>
            </a:lvl1pPr>
          </a:lstStyle>
          <a:p>
            <a:fld id="{0C913308-F349-4B6D-A68A-DD1791B4A57B}" type="slidenum">
              <a:rPr lang="zh-CN" altLang="en-US" smtClean="0"/>
              <a:pPr/>
              <a:t>‹#›</a:t>
            </a:fld>
            <a:endParaRPr lang="zh-CN" altLang="en-US"/>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3_仅标题">
    <p:spTree>
      <p:nvGrpSpPr>
        <p:cNvPr id="1" name=""/>
        <p:cNvGrpSpPr/>
        <p:nvPr/>
      </p:nvGrpSpPr>
      <p:grpSpPr>
        <a:xfrm>
          <a:off x="0" y="0"/>
          <a:ext cx="0" cy="0"/>
          <a:chOff x="0" y="0"/>
          <a:chExt cx="0" cy="0"/>
        </a:xfrm>
      </p:grpSpPr>
      <p:pic>
        <p:nvPicPr>
          <p:cNvPr id="306" name="图片 10" descr="图片 10"/>
          <p:cNvPicPr>
            <a:picLocks noChangeAspect="1"/>
          </p:cNvPicPr>
          <p:nvPr/>
        </p:nvPicPr>
        <p:blipFill>
          <a:blip r:embed="rId2" cstate="print">
            <a:extLst/>
          </a:blip>
          <a:stretch>
            <a:fillRect/>
          </a:stretch>
        </p:blipFill>
        <p:spPr>
          <a:xfrm>
            <a:off x="8205787" y="335942"/>
            <a:ext cx="938220" cy="821537"/>
          </a:xfrm>
          <a:prstGeom prst="rect">
            <a:avLst/>
          </a:prstGeom>
          <a:ln w="12700">
            <a:miter lim="400000"/>
          </a:ln>
        </p:spPr>
      </p:pic>
      <p:sp>
        <p:nvSpPr>
          <p:cNvPr id="307" name="直接连接符 9"/>
          <p:cNvSpPr/>
          <p:nvPr/>
        </p:nvSpPr>
        <p:spPr>
          <a:xfrm flipH="1" flipV="1">
            <a:off x="2057400" y="1156356"/>
            <a:ext cx="6884199" cy="1125"/>
          </a:xfrm>
          <a:prstGeom prst="line">
            <a:avLst/>
          </a:prstGeom>
          <a:ln w="25400">
            <a:solidFill>
              <a:srgbClr val="C9C9C9"/>
            </a:solidFill>
            <a:miter/>
          </a:ln>
        </p:spPr>
        <p:txBody>
          <a:bodyPr lIns="72002" tIns="72002" rIns="72002" bIns="72002"/>
          <a:lstStyle/>
          <a:p>
            <a:endParaRPr/>
          </a:p>
        </p:txBody>
      </p:sp>
      <p:sp>
        <p:nvSpPr>
          <p:cNvPr id="308" name="标题文本"/>
          <p:cNvSpPr>
            <a:spLocks noGrp="1"/>
          </p:cNvSpPr>
          <p:nvPr>
            <p:ph type="title"/>
          </p:nvPr>
        </p:nvSpPr>
        <p:spPr>
          <a:xfrm>
            <a:off x="621336" y="335939"/>
            <a:ext cx="7886703" cy="932040"/>
          </a:xfrm>
          <a:prstGeom prst="rect">
            <a:avLst/>
          </a:prstGeom>
          <a:noFill/>
          <a:ln w="12700">
            <a:noFill/>
            <a:miter lim="400000"/>
          </a:ln>
          <a:effectLst/>
        </p:spPr>
        <p:txBody>
          <a:bodyPr lIns="49999" tIns="49999" rIns="49999" bIns="49999"/>
          <a:lstStyle>
            <a:lvl1pPr defTabSz="1066743">
              <a:lnSpc>
                <a:spcPct val="90000"/>
              </a:lnSpc>
              <a:defRPr sz="3500" b="1" spc="323">
                <a:latin typeface="微软雅黑"/>
                <a:ea typeface="微软雅黑"/>
                <a:cs typeface="微软雅黑"/>
                <a:sym typeface="微软雅黑"/>
              </a:defRPr>
            </a:lvl1pPr>
          </a:lstStyle>
          <a:p>
            <a:r>
              <a:rPr lang="zh-CN" altLang="en-US" smtClean="0"/>
              <a:t>单击此处编辑母版标题样式</a:t>
            </a:r>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cSld name="3_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a:prstGeom prst="rect">
            <a:avLst/>
          </a:prstGeo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1" y="1260872"/>
            <a:ext cx="3887391" cy="61793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1" y="1878806"/>
            <a:ext cx="3887391" cy="2763441"/>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a:xfrm>
            <a:off x="628650" y="4767264"/>
            <a:ext cx="2057400" cy="273844"/>
          </a:xfrm>
          <a:prstGeom prst="rect">
            <a:avLst/>
          </a:prstGeom>
        </p:spPr>
        <p:txBody>
          <a:bodyPr/>
          <a:lstStyle/>
          <a:p>
            <a:fld id="{530820CF-B880-4189-942D-D702A7CBA730}" type="datetimeFigureOut">
              <a:rPr lang="zh-CN" altLang="en-US" smtClean="0"/>
              <a:pPr/>
              <a:t>2019/10/21</a:t>
            </a:fld>
            <a:endParaRPr lang="zh-CN" altLang="en-US"/>
          </a:p>
        </p:txBody>
      </p:sp>
      <p:sp>
        <p:nvSpPr>
          <p:cNvPr id="8" name="Footer Placeholder 7"/>
          <p:cNvSpPr>
            <a:spLocks noGrp="1"/>
          </p:cNvSpPr>
          <p:nvPr>
            <p:ph type="ftr" sz="quarter" idx="11"/>
          </p:nvPr>
        </p:nvSpPr>
        <p:spPr>
          <a:xfrm>
            <a:off x="3028950" y="4767264"/>
            <a:ext cx="3086100" cy="273844"/>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6457950" y="4767264"/>
            <a:ext cx="2057400" cy="273844"/>
          </a:xfrm>
          <a:prstGeom prst="rect">
            <a:avLst/>
          </a:prstGeom>
        </p:spPr>
        <p:txBody>
          <a:bodyPr/>
          <a:lstStyle/>
          <a:p>
            <a:fld id="{0C913308-F349-4B6D-A68A-DD1791B4A57B}" type="slidenum">
              <a:rPr lang="zh-CN" altLang="en-US" smtClean="0"/>
              <a:pPr/>
              <a:t>‹#›</a:t>
            </a:fld>
            <a:endParaRPr lang="zh-CN" altLang="en-US"/>
          </a:p>
        </p:txBody>
      </p:sp>
    </p:spTree>
    <p:extLst>
      <p:ext uri="{BB962C8B-B14F-4D97-AF65-F5344CB8AC3E}">
        <p14:creationId xmlns="" xmlns:p14="http://schemas.microsoft.com/office/powerpoint/2010/main" val="17798425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2019/10/21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节标题">
    <p:spTree>
      <p:nvGrpSpPr>
        <p:cNvPr id="1" name=""/>
        <p:cNvGrpSpPr/>
        <p:nvPr/>
      </p:nvGrpSpPr>
      <p:grpSpPr>
        <a:xfrm>
          <a:off x="0" y="0"/>
          <a:ext cx="0" cy="0"/>
          <a:chOff x="0" y="0"/>
          <a:chExt cx="0" cy="0"/>
        </a:xfrm>
      </p:grpSpPr>
      <p:sp>
        <p:nvSpPr>
          <p:cNvPr id="35" name="Rectangle 90"/>
          <p:cNvSpPr/>
          <p:nvPr/>
        </p:nvSpPr>
        <p:spPr>
          <a:xfrm>
            <a:off x="1185333" y="687696"/>
            <a:ext cx="6773334" cy="449794"/>
          </a:xfrm>
          <a:prstGeom prst="rect">
            <a:avLst/>
          </a:prstGeom>
          <a:gradFill>
            <a:gsLst>
              <a:gs pos="0">
                <a:srgbClr val="6DA8FF"/>
              </a:gs>
              <a:gs pos="100000">
                <a:srgbClr val="F8FDFF"/>
              </a:gs>
            </a:gsLst>
          </a:gradFill>
          <a:ln w="12700">
            <a:miter lim="400000"/>
          </a:ln>
        </p:spPr>
        <p:txBody>
          <a:bodyPr lIns="37039" tIns="37039" rIns="37039" bIns="37039" anchor="ctr"/>
          <a:lstStyle/>
          <a:p>
            <a:pPr>
              <a:defRPr>
                <a:solidFill>
                  <a:srgbClr val="D5EFFA"/>
                </a:solidFill>
              </a:defRPr>
            </a:pPr>
            <a:endParaRPr/>
          </a:p>
        </p:txBody>
      </p:sp>
      <p:pic>
        <p:nvPicPr>
          <p:cNvPr id="36" name="图片 10" descr="图片 10"/>
          <p:cNvPicPr>
            <a:picLocks noChangeAspect="1"/>
          </p:cNvPicPr>
          <p:nvPr/>
        </p:nvPicPr>
        <p:blipFill>
          <a:blip r:embed="rId2" cstate="print">
            <a:extLst/>
          </a:blip>
          <a:stretch>
            <a:fillRect/>
          </a:stretch>
        </p:blipFill>
        <p:spPr>
          <a:xfrm>
            <a:off x="8031994" y="773102"/>
            <a:ext cx="926633" cy="811391"/>
          </a:xfrm>
          <a:prstGeom prst="rect">
            <a:avLst/>
          </a:prstGeom>
          <a:ln w="12700">
            <a:miter lim="400000"/>
          </a:ln>
        </p:spPr>
      </p:pic>
      <p:sp>
        <p:nvSpPr>
          <p:cNvPr id="37" name="Rectangle 94"/>
          <p:cNvSpPr/>
          <p:nvPr/>
        </p:nvSpPr>
        <p:spPr>
          <a:xfrm>
            <a:off x="5136443" y="296335"/>
            <a:ext cx="1975558" cy="151746"/>
          </a:xfrm>
          <a:prstGeom prst="rect">
            <a:avLst/>
          </a:prstGeom>
          <a:ln w="12700">
            <a:miter lim="400000"/>
          </a:ln>
          <a:extLst>
            <a:ext uri="{C572A759-6A51-4108-AA02-DFA0A04FC94B}">
              <ma14:wrappingTextBoxFlag xmlns="" xmlns:ma14="http://schemas.microsoft.com/office/mac/drawingml/2011/main" val="1"/>
            </a:ext>
          </a:extLst>
        </p:spPr>
        <p:txBody>
          <a:bodyPr lIns="37039" tIns="37039" rIns="37039" bIns="37039">
            <a:spAutoFit/>
          </a:bodyPr>
          <a:lstStyle>
            <a:lvl1pPr algn="r">
              <a:defRPr sz="500">
                <a:solidFill>
                  <a:srgbClr val="44546A"/>
                </a:solidFill>
                <a:latin typeface="Calibri Light"/>
                <a:ea typeface="Calibri Light"/>
                <a:cs typeface="Calibri Light"/>
                <a:sym typeface="Calibri Light"/>
              </a:defRPr>
            </a:lvl1pPr>
          </a:lstStyle>
          <a:p>
            <a:r>
              <a:t>www.1ppt.com</a:t>
            </a:r>
          </a:p>
        </p:txBody>
      </p:sp>
      <p:pic>
        <p:nvPicPr>
          <p:cNvPr id="38" name="图片 11" descr="图片 11"/>
          <p:cNvPicPr>
            <a:picLocks noChangeAspect="1"/>
          </p:cNvPicPr>
          <p:nvPr/>
        </p:nvPicPr>
        <p:blipFill>
          <a:blip r:embed="rId3" cstate="print">
            <a:extLst/>
          </a:blip>
          <a:stretch>
            <a:fillRect/>
          </a:stretch>
        </p:blipFill>
        <p:spPr>
          <a:xfrm>
            <a:off x="188369" y="307210"/>
            <a:ext cx="1200623" cy="268996"/>
          </a:xfrm>
          <a:prstGeom prst="rect">
            <a:avLst/>
          </a:prstGeom>
          <a:ln w="12700">
            <a:miter lim="400000"/>
          </a:ln>
        </p:spPr>
      </p:pic>
      <p:sp>
        <p:nvSpPr>
          <p:cNvPr id="39" name="标题文本"/>
          <p:cNvSpPr>
            <a:spLocks noGrp="1"/>
          </p:cNvSpPr>
          <p:nvPr>
            <p:ph type="title"/>
          </p:nvPr>
        </p:nvSpPr>
        <p:spPr>
          <a:xfrm>
            <a:off x="1647472" y="1377820"/>
            <a:ext cx="5842002" cy="1981070"/>
          </a:xfrm>
          <a:prstGeom prst="rect">
            <a:avLst/>
          </a:prstGeom>
          <a:noFill/>
          <a:ln w="12700">
            <a:noFill/>
            <a:miter lim="400000"/>
          </a:ln>
          <a:effectLst/>
        </p:spPr>
        <p:txBody>
          <a:bodyPr lIns="37039" tIns="37039" rIns="37039" bIns="37039" anchor="b"/>
          <a:lstStyle>
            <a:lvl1pPr defTabSz="797282">
              <a:lnSpc>
                <a:spcPct val="90000"/>
              </a:lnSpc>
              <a:defRPr sz="5100" b="1">
                <a:latin typeface="华文新魏"/>
                <a:ea typeface="华文新魏"/>
                <a:cs typeface="华文新魏"/>
                <a:sym typeface="华文新魏"/>
              </a:defRPr>
            </a:lvl1pPr>
          </a:lstStyle>
          <a:p>
            <a:r>
              <a:rPr lang="zh-CN" altLang="en-US" smtClean="0"/>
              <a:t>单击此处编辑母版标题样式</a:t>
            </a:r>
            <a:endParaRPr/>
          </a:p>
        </p:txBody>
      </p:sp>
      <p:sp>
        <p:nvSpPr>
          <p:cNvPr id="40" name="正文级别 1…"/>
          <p:cNvSpPr>
            <a:spLocks noGrp="1"/>
          </p:cNvSpPr>
          <p:nvPr>
            <p:ph type="body" sz="quarter" idx="1"/>
          </p:nvPr>
        </p:nvSpPr>
        <p:spPr>
          <a:xfrm>
            <a:off x="1647472" y="3377628"/>
            <a:ext cx="5842002" cy="1041799"/>
          </a:xfrm>
          <a:prstGeom prst="rect">
            <a:avLst/>
          </a:prstGeom>
        </p:spPr>
        <p:txBody>
          <a:bodyPr lIns="37039" tIns="37039" rIns="37039" bIns="37039"/>
          <a:lstStyle>
            <a:lvl1pPr marL="0" indent="0" defTabSz="797282">
              <a:spcBef>
                <a:spcPts val="787"/>
              </a:spcBef>
              <a:defRPr sz="2000">
                <a:solidFill>
                  <a:srgbClr val="000000"/>
                </a:solidFill>
              </a:defRPr>
            </a:lvl1pPr>
            <a:lvl2pPr marL="0" indent="0" defTabSz="797282">
              <a:spcBef>
                <a:spcPts val="787"/>
              </a:spcBef>
              <a:buSzTx/>
              <a:buNone/>
              <a:defRPr sz="2000">
                <a:solidFill>
                  <a:srgbClr val="000000"/>
                </a:solidFill>
              </a:defRPr>
            </a:lvl2pPr>
            <a:lvl3pPr marL="0" defTabSz="797282">
              <a:spcBef>
                <a:spcPts val="787"/>
              </a:spcBef>
              <a:defRPr sz="2000">
                <a:solidFill>
                  <a:srgbClr val="000000"/>
                </a:solidFill>
              </a:defRPr>
            </a:lvl3pPr>
            <a:lvl4pPr marL="0" defTabSz="797282">
              <a:spcBef>
                <a:spcPts val="787"/>
              </a:spcBef>
              <a:defRPr sz="2000">
                <a:solidFill>
                  <a:srgbClr val="000000"/>
                </a:solidFill>
              </a:defRPr>
            </a:lvl4pPr>
            <a:lvl5pPr marL="0" defTabSz="797282">
              <a:spcBef>
                <a:spcPts val="787"/>
              </a:spcBef>
              <a:defRPr sz="2000">
                <a:solidFill>
                  <a:srgbClr val="000000"/>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a:p>
        </p:txBody>
      </p:sp>
      <p:sp>
        <p:nvSpPr>
          <p:cNvPr id="41" name="幻灯片编号"/>
          <p:cNvSpPr>
            <a:spLocks noGrp="1"/>
          </p:cNvSpPr>
          <p:nvPr>
            <p:ph type="sldNum" sz="quarter" idx="2"/>
          </p:nvPr>
        </p:nvSpPr>
        <p:spPr>
          <a:xfrm>
            <a:off x="7284931" y="4645688"/>
            <a:ext cx="208071" cy="171451"/>
          </a:xfrm>
          <a:prstGeom prst="rect">
            <a:avLst/>
          </a:prstGeom>
        </p:spPr>
        <p:txBody>
          <a:bodyPr lIns="37039" tIns="37039" rIns="37039" bIns="37039"/>
          <a:lstStyle>
            <a:lvl1pPr defTabSz="800059">
              <a:defRPr sz="800">
                <a:latin typeface="Arial"/>
                <a:ea typeface="Arial"/>
                <a:cs typeface="Arial"/>
                <a:sym typeface="Arial"/>
              </a:defRPr>
            </a:lvl1pPr>
          </a:lstStyle>
          <a:p>
            <a:fld id="{0C913308-F349-4B6D-A68A-DD1791B4A57B}" type="slidenum">
              <a:rPr lang="zh-CN" altLang="en-US" smtClean="0"/>
              <a:pPr/>
              <a:t>‹#›</a:t>
            </a:fld>
            <a:endParaRPr lang="zh-CN" altLang="en-US"/>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2019/10/21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2019/10/21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pic>
        <p:nvPicPr>
          <p:cNvPr id="191" name="图片 10" descr="图片 10"/>
          <p:cNvPicPr>
            <a:picLocks noChangeAspect="1"/>
          </p:cNvPicPr>
          <p:nvPr/>
        </p:nvPicPr>
        <p:blipFill>
          <a:blip r:embed="rId2" cstate="print">
            <a:extLst/>
          </a:blip>
          <a:stretch>
            <a:fillRect/>
          </a:stretch>
        </p:blipFill>
        <p:spPr>
          <a:xfrm>
            <a:off x="8160923" y="553198"/>
            <a:ext cx="926636" cy="811395"/>
          </a:xfrm>
          <a:prstGeom prst="rect">
            <a:avLst/>
          </a:prstGeom>
          <a:ln w="12700">
            <a:miter lim="400000"/>
          </a:ln>
        </p:spPr>
      </p:pic>
      <p:sp>
        <p:nvSpPr>
          <p:cNvPr id="193" name="标题文本"/>
          <p:cNvSpPr>
            <a:spLocks noGrp="1"/>
          </p:cNvSpPr>
          <p:nvPr>
            <p:ph type="title"/>
          </p:nvPr>
        </p:nvSpPr>
        <p:spPr>
          <a:xfrm>
            <a:off x="677332" y="444056"/>
            <a:ext cx="7789337" cy="920539"/>
          </a:xfrm>
          <a:prstGeom prst="rect">
            <a:avLst/>
          </a:prstGeom>
          <a:noFill/>
          <a:ln w="12700">
            <a:noFill/>
            <a:miter lim="400000"/>
          </a:ln>
          <a:effectLst/>
        </p:spPr>
        <p:txBody>
          <a:bodyPr lIns="33068" tIns="33068" rIns="33068" bIns="33068"/>
          <a:lstStyle>
            <a:lvl1pPr defTabSz="714350">
              <a:lnSpc>
                <a:spcPct val="90000"/>
              </a:lnSpc>
              <a:defRPr sz="2500" b="1" spc="420">
                <a:latin typeface="微软雅黑"/>
                <a:ea typeface="微软雅黑"/>
                <a:cs typeface="微软雅黑"/>
                <a:sym typeface="微软雅黑"/>
              </a:defRPr>
            </a:lvl1pPr>
          </a:lstStyle>
          <a:p>
            <a:r>
              <a:t>标题文本</a:t>
            </a:r>
          </a:p>
        </p:txBody>
      </p:sp>
      <p:sp>
        <p:nvSpPr>
          <p:cNvPr id="194" name="幻灯片编号"/>
          <p:cNvSpPr>
            <a:spLocks noGrp="1"/>
          </p:cNvSpPr>
          <p:nvPr>
            <p:ph type="sldNum" sz="quarter" idx="2"/>
          </p:nvPr>
        </p:nvSpPr>
        <p:spPr>
          <a:xfrm>
            <a:off x="8265565" y="4639657"/>
            <a:ext cx="201105" cy="183512"/>
          </a:xfrm>
          <a:prstGeom prst="rect">
            <a:avLst/>
          </a:prstGeom>
        </p:spPr>
        <p:txBody>
          <a:bodyPr lIns="33068" tIns="33068" rIns="33068" bIns="33068"/>
          <a:lstStyle>
            <a:lvl1pPr defTabSz="714350">
              <a:defRPr sz="800"/>
            </a:lvl1pPr>
          </a:lstStyle>
          <a:p>
            <a:fld id="{86CB4B4D-7CA3-9044-876B-883B54F8677D}" type="slidenum">
              <a:rPr/>
              <a:pPr/>
              <a:t>‹#›</a:t>
            </a:fld>
            <a:endParaRPr/>
          </a:p>
        </p:txBody>
      </p:sp>
      <p:pic>
        <p:nvPicPr>
          <p:cNvPr id="6" name="图片 11" descr="图片 11"/>
          <p:cNvPicPr>
            <a:picLocks noChangeAspect="1"/>
          </p:cNvPicPr>
          <p:nvPr userDrawn="1"/>
        </p:nvPicPr>
        <p:blipFill>
          <a:blip r:embed="rId3" cstate="print">
            <a:extLst/>
          </a:blip>
          <a:stretch>
            <a:fillRect/>
          </a:stretch>
        </p:blipFill>
        <p:spPr>
          <a:xfrm>
            <a:off x="185165" y="166487"/>
            <a:ext cx="1200623" cy="268996"/>
          </a:xfrm>
          <a:prstGeom prst="rect">
            <a:avLst/>
          </a:prstGeom>
          <a:ln w="12700">
            <a:miter lim="400000"/>
          </a:ln>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两项内容">
    <p:spTree>
      <p:nvGrpSpPr>
        <p:cNvPr id="1" name=""/>
        <p:cNvGrpSpPr/>
        <p:nvPr/>
      </p:nvGrpSpPr>
      <p:grpSpPr>
        <a:xfrm>
          <a:off x="0" y="0"/>
          <a:ext cx="0" cy="0"/>
          <a:chOff x="0" y="0"/>
          <a:chExt cx="0" cy="0"/>
        </a:xfrm>
      </p:grpSpPr>
      <p:sp>
        <p:nvSpPr>
          <p:cNvPr id="48" name="Rectangle 90"/>
          <p:cNvSpPr/>
          <p:nvPr/>
        </p:nvSpPr>
        <p:spPr>
          <a:xfrm>
            <a:off x="1185333" y="687696"/>
            <a:ext cx="6773334" cy="449794"/>
          </a:xfrm>
          <a:prstGeom prst="rect">
            <a:avLst/>
          </a:prstGeom>
          <a:gradFill>
            <a:gsLst>
              <a:gs pos="0">
                <a:srgbClr val="6DA8FF"/>
              </a:gs>
              <a:gs pos="100000">
                <a:srgbClr val="F8FDFF"/>
              </a:gs>
            </a:gsLst>
          </a:gradFill>
          <a:ln w="12700">
            <a:miter lim="400000"/>
          </a:ln>
        </p:spPr>
        <p:txBody>
          <a:bodyPr lIns="37039" tIns="37039" rIns="37039" bIns="37039" anchor="ctr"/>
          <a:lstStyle/>
          <a:p>
            <a:pPr>
              <a:defRPr>
                <a:solidFill>
                  <a:srgbClr val="D5EFFA"/>
                </a:solidFill>
              </a:defRPr>
            </a:pPr>
            <a:endParaRPr/>
          </a:p>
        </p:txBody>
      </p:sp>
      <p:pic>
        <p:nvPicPr>
          <p:cNvPr id="49" name="图片 10" descr="图片 10"/>
          <p:cNvPicPr>
            <a:picLocks noChangeAspect="1"/>
          </p:cNvPicPr>
          <p:nvPr/>
        </p:nvPicPr>
        <p:blipFill>
          <a:blip r:embed="rId2" cstate="print">
            <a:extLst/>
          </a:blip>
          <a:stretch>
            <a:fillRect/>
          </a:stretch>
        </p:blipFill>
        <p:spPr>
          <a:xfrm>
            <a:off x="7009697" y="694312"/>
            <a:ext cx="926633" cy="811392"/>
          </a:xfrm>
          <a:prstGeom prst="rect">
            <a:avLst/>
          </a:prstGeom>
          <a:ln w="12700">
            <a:miter lim="400000"/>
          </a:ln>
        </p:spPr>
      </p:pic>
      <p:pic>
        <p:nvPicPr>
          <p:cNvPr id="50" name="图片 11" descr="图片 11"/>
          <p:cNvPicPr>
            <a:picLocks noChangeAspect="1"/>
          </p:cNvPicPr>
          <p:nvPr/>
        </p:nvPicPr>
        <p:blipFill>
          <a:blip r:embed="rId3" cstate="print">
            <a:extLst/>
          </a:blip>
          <a:stretch>
            <a:fillRect/>
          </a:stretch>
        </p:blipFill>
        <p:spPr>
          <a:xfrm>
            <a:off x="1231194" y="246502"/>
            <a:ext cx="1200623" cy="268996"/>
          </a:xfrm>
          <a:prstGeom prst="rect">
            <a:avLst/>
          </a:prstGeom>
          <a:ln w="12700">
            <a:miter lim="400000"/>
          </a:ln>
        </p:spPr>
      </p:pic>
      <p:sp>
        <p:nvSpPr>
          <p:cNvPr id="51" name="标题文本"/>
          <p:cNvSpPr>
            <a:spLocks noGrp="1"/>
          </p:cNvSpPr>
          <p:nvPr>
            <p:ph type="title"/>
          </p:nvPr>
        </p:nvSpPr>
        <p:spPr>
          <a:xfrm>
            <a:off x="1650999" y="444058"/>
            <a:ext cx="5842004" cy="920533"/>
          </a:xfrm>
          <a:prstGeom prst="rect">
            <a:avLst/>
          </a:prstGeom>
          <a:noFill/>
          <a:ln w="12700">
            <a:noFill/>
            <a:miter lim="400000"/>
          </a:ln>
          <a:effectLst/>
        </p:spPr>
        <p:txBody>
          <a:bodyPr lIns="37039" tIns="37039" rIns="37039" bIns="37039"/>
          <a:lstStyle>
            <a:lvl1pPr defTabSz="797282">
              <a:lnSpc>
                <a:spcPct val="90000"/>
              </a:lnSpc>
              <a:defRPr sz="3500" b="1">
                <a:latin typeface="华文新魏"/>
                <a:ea typeface="华文新魏"/>
                <a:cs typeface="华文新魏"/>
                <a:sym typeface="华文新魏"/>
              </a:defRPr>
            </a:lvl1pPr>
          </a:lstStyle>
          <a:p>
            <a:r>
              <a:rPr lang="zh-CN" altLang="en-US" smtClean="0"/>
              <a:t>单击此处编辑母版标题样式</a:t>
            </a:r>
            <a:endParaRPr/>
          </a:p>
        </p:txBody>
      </p:sp>
      <p:sp>
        <p:nvSpPr>
          <p:cNvPr id="52" name="正文级别 1…"/>
          <p:cNvSpPr>
            <a:spLocks noGrp="1"/>
          </p:cNvSpPr>
          <p:nvPr>
            <p:ph type="body" sz="quarter" idx="1"/>
          </p:nvPr>
        </p:nvSpPr>
        <p:spPr>
          <a:xfrm>
            <a:off x="1651001" y="1458295"/>
            <a:ext cx="2878669" cy="3021766"/>
          </a:xfrm>
          <a:prstGeom prst="rect">
            <a:avLst/>
          </a:prstGeom>
        </p:spPr>
        <p:txBody>
          <a:bodyPr lIns="37039" tIns="37039" rIns="37039" bIns="37039"/>
          <a:lstStyle>
            <a:lvl1pPr marL="198626" indent="-198626" defTabSz="797282">
              <a:lnSpc>
                <a:spcPct val="120000"/>
              </a:lnSpc>
              <a:spcBef>
                <a:spcPts val="787"/>
              </a:spcBef>
              <a:defRPr sz="1400">
                <a:solidFill>
                  <a:srgbClr val="0070C0"/>
                </a:solidFill>
              </a:defRPr>
            </a:lvl1pPr>
            <a:lvl2pPr marL="198626" indent="0" defTabSz="797282">
              <a:lnSpc>
                <a:spcPct val="120000"/>
              </a:lnSpc>
              <a:spcBef>
                <a:spcPts val="787"/>
              </a:spcBef>
              <a:buSzTx/>
              <a:buNone/>
              <a:defRPr sz="1400">
                <a:solidFill>
                  <a:srgbClr val="0070C0"/>
                </a:solidFill>
              </a:defRPr>
            </a:lvl2pPr>
            <a:lvl3pPr marL="198626" defTabSz="797282">
              <a:lnSpc>
                <a:spcPct val="120000"/>
              </a:lnSpc>
              <a:spcBef>
                <a:spcPts val="787"/>
              </a:spcBef>
              <a:defRPr sz="1400">
                <a:solidFill>
                  <a:srgbClr val="0070C0"/>
                </a:solidFill>
              </a:defRPr>
            </a:lvl3pPr>
            <a:lvl4pPr marL="198626" defTabSz="797282">
              <a:lnSpc>
                <a:spcPct val="120000"/>
              </a:lnSpc>
              <a:spcBef>
                <a:spcPts val="787"/>
              </a:spcBef>
              <a:defRPr sz="1400">
                <a:solidFill>
                  <a:srgbClr val="0070C0"/>
                </a:solidFill>
              </a:defRPr>
            </a:lvl4pPr>
            <a:lvl5pPr marL="198626" defTabSz="797282">
              <a:lnSpc>
                <a:spcPct val="120000"/>
              </a:lnSpc>
              <a:spcBef>
                <a:spcPts val="787"/>
              </a:spcBef>
              <a:defRPr sz="1400">
                <a:solidFill>
                  <a:srgbClr val="0070C0"/>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a:p>
        </p:txBody>
      </p:sp>
      <p:sp>
        <p:nvSpPr>
          <p:cNvPr id="53" name="幻灯片编号"/>
          <p:cNvSpPr>
            <a:spLocks noGrp="1"/>
          </p:cNvSpPr>
          <p:nvPr>
            <p:ph type="sldNum" sz="quarter" idx="2"/>
          </p:nvPr>
        </p:nvSpPr>
        <p:spPr>
          <a:xfrm>
            <a:off x="7284931" y="4645688"/>
            <a:ext cx="208071" cy="171451"/>
          </a:xfrm>
          <a:prstGeom prst="rect">
            <a:avLst/>
          </a:prstGeom>
        </p:spPr>
        <p:txBody>
          <a:bodyPr lIns="37039" tIns="37039" rIns="37039" bIns="37039"/>
          <a:lstStyle>
            <a:lvl1pPr defTabSz="800059">
              <a:defRPr sz="800">
                <a:latin typeface="Arial"/>
                <a:ea typeface="Arial"/>
                <a:cs typeface="Arial"/>
                <a:sym typeface="Arial"/>
              </a:defRPr>
            </a:lvl1pPr>
          </a:lstStyle>
          <a:p>
            <a:fld id="{0C913308-F349-4B6D-A68A-DD1791B4A57B}" type="slidenum">
              <a:rPr lang="zh-CN" altLang="en-US" smtClean="0"/>
              <a:pPr/>
              <a:t>‹#›</a:t>
            </a:fld>
            <a:endParaRPr lang="zh-CN" alt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比较">
    <p:spTree>
      <p:nvGrpSpPr>
        <p:cNvPr id="1" name=""/>
        <p:cNvGrpSpPr/>
        <p:nvPr/>
      </p:nvGrpSpPr>
      <p:grpSpPr>
        <a:xfrm>
          <a:off x="0" y="0"/>
          <a:ext cx="0" cy="0"/>
          <a:chOff x="0" y="0"/>
          <a:chExt cx="0" cy="0"/>
        </a:xfrm>
      </p:grpSpPr>
      <p:sp>
        <p:nvSpPr>
          <p:cNvPr id="60" name="Rectangle 90"/>
          <p:cNvSpPr/>
          <p:nvPr/>
        </p:nvSpPr>
        <p:spPr>
          <a:xfrm>
            <a:off x="1185333" y="687696"/>
            <a:ext cx="6773334" cy="449794"/>
          </a:xfrm>
          <a:prstGeom prst="rect">
            <a:avLst/>
          </a:prstGeom>
          <a:gradFill>
            <a:gsLst>
              <a:gs pos="0">
                <a:srgbClr val="6DA8FF"/>
              </a:gs>
              <a:gs pos="100000">
                <a:srgbClr val="F8FDFF"/>
              </a:gs>
            </a:gsLst>
          </a:gradFill>
          <a:ln w="12700">
            <a:miter lim="400000"/>
          </a:ln>
        </p:spPr>
        <p:txBody>
          <a:bodyPr lIns="37039" tIns="37039" rIns="37039" bIns="37039" anchor="ctr"/>
          <a:lstStyle/>
          <a:p>
            <a:pPr>
              <a:defRPr>
                <a:solidFill>
                  <a:srgbClr val="D5EFFA"/>
                </a:solidFill>
              </a:defRPr>
            </a:pPr>
            <a:endParaRPr/>
          </a:p>
        </p:txBody>
      </p:sp>
      <p:pic>
        <p:nvPicPr>
          <p:cNvPr id="61" name="图片 10" descr="图片 10"/>
          <p:cNvPicPr>
            <a:picLocks noChangeAspect="1"/>
          </p:cNvPicPr>
          <p:nvPr/>
        </p:nvPicPr>
        <p:blipFill>
          <a:blip r:embed="rId2" cstate="print">
            <a:extLst/>
          </a:blip>
          <a:stretch>
            <a:fillRect/>
          </a:stretch>
        </p:blipFill>
        <p:spPr>
          <a:xfrm>
            <a:off x="8087971" y="764354"/>
            <a:ext cx="926633" cy="811392"/>
          </a:xfrm>
          <a:prstGeom prst="rect">
            <a:avLst/>
          </a:prstGeom>
          <a:ln w="12700">
            <a:miter lim="400000"/>
          </a:ln>
        </p:spPr>
      </p:pic>
      <p:sp>
        <p:nvSpPr>
          <p:cNvPr id="62" name="Rectangle 94"/>
          <p:cNvSpPr/>
          <p:nvPr/>
        </p:nvSpPr>
        <p:spPr>
          <a:xfrm>
            <a:off x="5136443" y="296335"/>
            <a:ext cx="1975558" cy="151746"/>
          </a:xfrm>
          <a:prstGeom prst="rect">
            <a:avLst/>
          </a:prstGeom>
          <a:ln w="12700">
            <a:miter lim="400000"/>
          </a:ln>
          <a:extLst>
            <a:ext uri="{C572A759-6A51-4108-AA02-DFA0A04FC94B}">
              <ma14:wrappingTextBoxFlag xmlns="" xmlns:ma14="http://schemas.microsoft.com/office/mac/drawingml/2011/main" val="1"/>
            </a:ext>
          </a:extLst>
        </p:spPr>
        <p:txBody>
          <a:bodyPr lIns="37039" tIns="37039" rIns="37039" bIns="37039">
            <a:spAutoFit/>
          </a:bodyPr>
          <a:lstStyle>
            <a:lvl1pPr algn="r">
              <a:defRPr sz="500">
                <a:solidFill>
                  <a:srgbClr val="44546A"/>
                </a:solidFill>
                <a:latin typeface="Calibri Light"/>
                <a:ea typeface="Calibri Light"/>
                <a:cs typeface="Calibri Light"/>
                <a:sym typeface="Calibri Light"/>
              </a:defRPr>
            </a:lvl1pPr>
          </a:lstStyle>
          <a:p>
            <a:r>
              <a:t>www.1ppt.com</a:t>
            </a:r>
          </a:p>
        </p:txBody>
      </p:sp>
      <p:pic>
        <p:nvPicPr>
          <p:cNvPr id="63" name="图片 11" descr="图片 11"/>
          <p:cNvPicPr>
            <a:picLocks noChangeAspect="1"/>
          </p:cNvPicPr>
          <p:nvPr/>
        </p:nvPicPr>
        <p:blipFill>
          <a:blip r:embed="rId3" cstate="print">
            <a:extLst/>
          </a:blip>
          <a:stretch>
            <a:fillRect/>
          </a:stretch>
        </p:blipFill>
        <p:spPr>
          <a:xfrm>
            <a:off x="179042" y="246502"/>
            <a:ext cx="1200623" cy="268996"/>
          </a:xfrm>
          <a:prstGeom prst="rect">
            <a:avLst/>
          </a:prstGeom>
          <a:ln w="12700">
            <a:miter lim="400000"/>
          </a:ln>
        </p:spPr>
      </p:pic>
      <p:sp>
        <p:nvSpPr>
          <p:cNvPr id="64" name="标题文本"/>
          <p:cNvSpPr>
            <a:spLocks noGrp="1"/>
          </p:cNvSpPr>
          <p:nvPr>
            <p:ph type="title"/>
          </p:nvPr>
        </p:nvSpPr>
        <p:spPr>
          <a:xfrm>
            <a:off x="1651880" y="444058"/>
            <a:ext cx="5842002" cy="920533"/>
          </a:xfrm>
          <a:prstGeom prst="rect">
            <a:avLst/>
          </a:prstGeom>
          <a:noFill/>
          <a:ln w="12700">
            <a:noFill/>
            <a:miter lim="400000"/>
          </a:ln>
          <a:effectLst/>
        </p:spPr>
        <p:txBody>
          <a:bodyPr lIns="37039" tIns="37039" rIns="37039" bIns="37039"/>
          <a:lstStyle>
            <a:lvl1pPr defTabSz="797282">
              <a:lnSpc>
                <a:spcPct val="90000"/>
              </a:lnSpc>
              <a:defRPr sz="3500" b="1">
                <a:latin typeface="华文新魏"/>
                <a:ea typeface="华文新魏"/>
                <a:cs typeface="华文新魏"/>
                <a:sym typeface="华文新魏"/>
              </a:defRPr>
            </a:lvl1pPr>
          </a:lstStyle>
          <a:p>
            <a:r>
              <a:rPr lang="zh-CN" altLang="en-US" smtClean="0"/>
              <a:t>单击此处编辑母版标题样式</a:t>
            </a:r>
            <a:endParaRPr/>
          </a:p>
        </p:txBody>
      </p:sp>
      <p:sp>
        <p:nvSpPr>
          <p:cNvPr id="65" name="正文级别 1…"/>
          <p:cNvSpPr>
            <a:spLocks noGrp="1"/>
          </p:cNvSpPr>
          <p:nvPr>
            <p:ph type="body" sz="quarter" idx="1"/>
          </p:nvPr>
        </p:nvSpPr>
        <p:spPr>
          <a:xfrm>
            <a:off x="1651882" y="1357975"/>
            <a:ext cx="2865440" cy="572164"/>
          </a:xfrm>
          <a:prstGeom prst="rect">
            <a:avLst/>
          </a:prstGeom>
        </p:spPr>
        <p:txBody>
          <a:bodyPr lIns="37039" tIns="37039" rIns="37039" bIns="37039" anchor="b"/>
          <a:lstStyle>
            <a:lvl1pPr marL="0" indent="0" defTabSz="797282">
              <a:spcBef>
                <a:spcPts val="787"/>
              </a:spcBef>
              <a:defRPr sz="2000">
                <a:solidFill>
                  <a:srgbClr val="0070C0"/>
                </a:solidFill>
              </a:defRPr>
            </a:lvl1pPr>
            <a:lvl2pPr marL="0" indent="0" defTabSz="797282">
              <a:spcBef>
                <a:spcPts val="787"/>
              </a:spcBef>
              <a:buSzTx/>
              <a:buNone/>
              <a:defRPr sz="2000">
                <a:solidFill>
                  <a:srgbClr val="0070C0"/>
                </a:solidFill>
              </a:defRPr>
            </a:lvl2pPr>
            <a:lvl3pPr marL="0" defTabSz="797282">
              <a:spcBef>
                <a:spcPts val="787"/>
              </a:spcBef>
              <a:defRPr sz="2000">
                <a:solidFill>
                  <a:srgbClr val="0070C0"/>
                </a:solidFill>
              </a:defRPr>
            </a:lvl3pPr>
            <a:lvl4pPr marL="0" defTabSz="797282">
              <a:spcBef>
                <a:spcPts val="787"/>
              </a:spcBef>
              <a:defRPr sz="2000">
                <a:solidFill>
                  <a:srgbClr val="0070C0"/>
                </a:solidFill>
              </a:defRPr>
            </a:lvl4pPr>
            <a:lvl5pPr marL="0" defTabSz="797282">
              <a:spcBef>
                <a:spcPts val="787"/>
              </a:spcBef>
              <a:defRPr sz="2000">
                <a:solidFill>
                  <a:srgbClr val="0070C0"/>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a:p>
        </p:txBody>
      </p:sp>
      <p:sp>
        <p:nvSpPr>
          <p:cNvPr id="66" name="Text Placeholder 4"/>
          <p:cNvSpPr>
            <a:spLocks noGrp="1"/>
          </p:cNvSpPr>
          <p:nvPr>
            <p:ph type="body" sz="quarter" idx="13"/>
          </p:nvPr>
        </p:nvSpPr>
        <p:spPr>
          <a:xfrm>
            <a:off x="4614335" y="1751983"/>
            <a:ext cx="2879552" cy="572164"/>
          </a:xfrm>
          <a:prstGeom prst="rect">
            <a:avLst/>
          </a:prstGeom>
        </p:spPr>
        <p:txBody>
          <a:bodyPr lIns="37039" tIns="37039" rIns="37039" bIns="37039" anchor="b"/>
          <a:lstStyle/>
          <a:p>
            <a:pPr lvl="0"/>
            <a:r>
              <a:rPr lang="zh-CN" altLang="en-US" smtClean="0"/>
              <a:t>单击此处编辑母版文本样式</a:t>
            </a:r>
          </a:p>
        </p:txBody>
      </p:sp>
      <p:sp>
        <p:nvSpPr>
          <p:cNvPr id="67" name="幻灯片编号"/>
          <p:cNvSpPr>
            <a:spLocks noGrp="1"/>
          </p:cNvSpPr>
          <p:nvPr>
            <p:ph type="sldNum" sz="quarter" idx="2"/>
          </p:nvPr>
        </p:nvSpPr>
        <p:spPr>
          <a:xfrm>
            <a:off x="7284931" y="4645688"/>
            <a:ext cx="208071" cy="171451"/>
          </a:xfrm>
          <a:prstGeom prst="rect">
            <a:avLst/>
          </a:prstGeom>
        </p:spPr>
        <p:txBody>
          <a:bodyPr lIns="37039" tIns="37039" rIns="37039" bIns="37039"/>
          <a:lstStyle>
            <a:lvl1pPr defTabSz="800059">
              <a:defRPr sz="800">
                <a:latin typeface="Arial"/>
                <a:ea typeface="Arial"/>
                <a:cs typeface="Arial"/>
                <a:sym typeface="Arial"/>
              </a:defRPr>
            </a:lvl1pPr>
          </a:lstStyle>
          <a:p>
            <a:fld id="{0C913308-F349-4B6D-A68A-DD1791B4A57B}" type="slidenum">
              <a:rPr lang="zh-CN" altLang="en-US" smtClean="0"/>
              <a:pPr/>
              <a:t>‹#›</a:t>
            </a:fld>
            <a:endParaRPr lang="zh-CN" alt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仅标题">
    <p:spTree>
      <p:nvGrpSpPr>
        <p:cNvPr id="1" name=""/>
        <p:cNvGrpSpPr/>
        <p:nvPr/>
      </p:nvGrpSpPr>
      <p:grpSpPr>
        <a:xfrm>
          <a:off x="0" y="0"/>
          <a:ext cx="0" cy="0"/>
          <a:chOff x="0" y="0"/>
          <a:chExt cx="0" cy="0"/>
        </a:xfrm>
      </p:grpSpPr>
      <p:sp>
        <p:nvSpPr>
          <p:cNvPr id="74" name="Rectangle 90"/>
          <p:cNvSpPr/>
          <p:nvPr/>
        </p:nvSpPr>
        <p:spPr>
          <a:xfrm>
            <a:off x="1185333" y="605400"/>
            <a:ext cx="6773334" cy="449794"/>
          </a:xfrm>
          <a:prstGeom prst="rect">
            <a:avLst/>
          </a:prstGeom>
          <a:gradFill>
            <a:gsLst>
              <a:gs pos="0">
                <a:srgbClr val="6DA8FF"/>
              </a:gs>
              <a:gs pos="100000">
                <a:srgbClr val="F8FDFF"/>
              </a:gs>
            </a:gsLst>
          </a:gradFill>
          <a:ln w="12700">
            <a:miter lim="400000"/>
          </a:ln>
        </p:spPr>
        <p:txBody>
          <a:bodyPr lIns="37039" tIns="37039" rIns="37039" bIns="37039" anchor="ctr"/>
          <a:lstStyle/>
          <a:p>
            <a:pPr>
              <a:defRPr>
                <a:solidFill>
                  <a:srgbClr val="D5EFFA"/>
                </a:solidFill>
              </a:defRPr>
            </a:pPr>
            <a:endParaRPr/>
          </a:p>
        </p:txBody>
      </p:sp>
      <p:pic>
        <p:nvPicPr>
          <p:cNvPr id="75" name="图片 10" descr="图片 10"/>
          <p:cNvPicPr>
            <a:picLocks noChangeAspect="1"/>
          </p:cNvPicPr>
          <p:nvPr/>
        </p:nvPicPr>
        <p:blipFill>
          <a:blip r:embed="rId2" cstate="print">
            <a:extLst/>
          </a:blip>
          <a:stretch>
            <a:fillRect/>
          </a:stretch>
        </p:blipFill>
        <p:spPr>
          <a:xfrm>
            <a:off x="8072344" y="611941"/>
            <a:ext cx="926631" cy="811391"/>
          </a:xfrm>
          <a:prstGeom prst="rect">
            <a:avLst/>
          </a:prstGeom>
          <a:ln w="12700">
            <a:miter lim="400000"/>
          </a:ln>
        </p:spPr>
      </p:pic>
      <p:pic>
        <p:nvPicPr>
          <p:cNvPr id="76" name="图片 11" descr="图片 11"/>
          <p:cNvPicPr>
            <a:picLocks noChangeAspect="1"/>
          </p:cNvPicPr>
          <p:nvPr/>
        </p:nvPicPr>
        <p:blipFill>
          <a:blip r:embed="rId3" cstate="print">
            <a:extLst/>
          </a:blip>
          <a:stretch>
            <a:fillRect/>
          </a:stretch>
        </p:blipFill>
        <p:spPr>
          <a:xfrm>
            <a:off x="121274" y="199191"/>
            <a:ext cx="1200623" cy="268996"/>
          </a:xfrm>
          <a:prstGeom prst="rect">
            <a:avLst/>
          </a:prstGeom>
          <a:ln w="12700">
            <a:miter lim="400000"/>
          </a:ln>
        </p:spPr>
      </p:pic>
      <p:sp>
        <p:nvSpPr>
          <p:cNvPr id="77" name="标题文本"/>
          <p:cNvSpPr>
            <a:spLocks noGrp="1"/>
          </p:cNvSpPr>
          <p:nvPr>
            <p:ph type="title"/>
          </p:nvPr>
        </p:nvSpPr>
        <p:spPr>
          <a:xfrm>
            <a:off x="1650999" y="444058"/>
            <a:ext cx="5842004" cy="920533"/>
          </a:xfrm>
          <a:prstGeom prst="rect">
            <a:avLst/>
          </a:prstGeom>
          <a:noFill/>
          <a:ln w="12700">
            <a:noFill/>
            <a:miter lim="400000"/>
          </a:ln>
          <a:effectLst/>
        </p:spPr>
        <p:txBody>
          <a:bodyPr lIns="37039" tIns="37039" rIns="37039" bIns="37039">
            <a:normAutofit/>
          </a:bodyPr>
          <a:lstStyle>
            <a:lvl1pPr defTabSz="797282">
              <a:lnSpc>
                <a:spcPct val="90000"/>
              </a:lnSpc>
              <a:defRPr sz="3200" b="1">
                <a:latin typeface="微软雅黑" panose="020B0503020204020204" pitchFamily="34" charset="-122"/>
                <a:ea typeface="微软雅黑" panose="020B0503020204020204" pitchFamily="34" charset="-122"/>
                <a:cs typeface="微软雅黑" panose="020B0503020204020204" pitchFamily="34" charset="-122"/>
                <a:sym typeface="华文新魏"/>
              </a:defRPr>
            </a:lvl1pPr>
          </a:lstStyle>
          <a:p>
            <a:r>
              <a:rPr lang="zh-CN" altLang="en-US" smtClean="0"/>
              <a:t>单击此处编辑母版标题样式</a:t>
            </a:r>
            <a:endParaRPr/>
          </a:p>
        </p:txBody>
      </p:sp>
      <p:sp>
        <p:nvSpPr>
          <p:cNvPr id="78" name="幻灯片编号"/>
          <p:cNvSpPr>
            <a:spLocks noGrp="1"/>
          </p:cNvSpPr>
          <p:nvPr>
            <p:ph type="sldNum" sz="quarter" idx="2"/>
          </p:nvPr>
        </p:nvSpPr>
        <p:spPr>
          <a:xfrm>
            <a:off x="7284931" y="4645688"/>
            <a:ext cx="208071" cy="171451"/>
          </a:xfrm>
          <a:prstGeom prst="rect">
            <a:avLst/>
          </a:prstGeom>
        </p:spPr>
        <p:txBody>
          <a:bodyPr lIns="37039" tIns="37039" rIns="37039" bIns="37039"/>
          <a:lstStyle>
            <a:lvl1pPr defTabSz="800059">
              <a:defRPr sz="800">
                <a:latin typeface="Arial"/>
                <a:ea typeface="Arial"/>
                <a:cs typeface="Arial"/>
                <a:sym typeface="Arial"/>
              </a:defRPr>
            </a:lvl1pPr>
          </a:lstStyle>
          <a:p>
            <a:fld id="{0C913308-F349-4B6D-A68A-DD1791B4A57B}" type="slidenum">
              <a:rPr lang="zh-CN" altLang="en-US" smtClean="0"/>
              <a:pPr/>
              <a:t>‹#›</a:t>
            </a:fld>
            <a:endParaRPr lang="zh-CN" alt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85" name="Rectangle 90"/>
          <p:cNvSpPr/>
          <p:nvPr/>
        </p:nvSpPr>
        <p:spPr>
          <a:xfrm>
            <a:off x="1185333" y="687696"/>
            <a:ext cx="6773334" cy="449794"/>
          </a:xfrm>
          <a:prstGeom prst="rect">
            <a:avLst/>
          </a:prstGeom>
          <a:gradFill>
            <a:gsLst>
              <a:gs pos="0">
                <a:srgbClr val="6DA8FF"/>
              </a:gs>
              <a:gs pos="100000">
                <a:srgbClr val="F8FDFF"/>
              </a:gs>
            </a:gsLst>
          </a:gradFill>
          <a:ln w="12700">
            <a:miter lim="400000"/>
          </a:ln>
        </p:spPr>
        <p:txBody>
          <a:bodyPr lIns="37039" tIns="37039" rIns="37039" bIns="37039" anchor="ctr"/>
          <a:lstStyle/>
          <a:p>
            <a:pPr>
              <a:defRPr>
                <a:solidFill>
                  <a:srgbClr val="D5EFFA"/>
                </a:solidFill>
              </a:defRPr>
            </a:pPr>
            <a:endParaRPr/>
          </a:p>
        </p:txBody>
      </p:sp>
      <p:pic>
        <p:nvPicPr>
          <p:cNvPr id="86" name="图片 8" descr="图片 8"/>
          <p:cNvPicPr>
            <a:picLocks noChangeAspect="1"/>
          </p:cNvPicPr>
          <p:nvPr/>
        </p:nvPicPr>
        <p:blipFill>
          <a:blip r:embed="rId2" cstate="print">
            <a:extLst/>
          </a:blip>
          <a:srcRect l="31250" t="16666" r="32039" b="18075"/>
          <a:stretch>
            <a:fillRect/>
          </a:stretch>
        </p:blipFill>
        <p:spPr>
          <a:xfrm>
            <a:off x="1291144" y="553881"/>
            <a:ext cx="740665" cy="69544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4" y="0"/>
                  <a:pt x="0" y="4833"/>
                  <a:pt x="0" y="10800"/>
                </a:cubicBezTo>
                <a:cubicBezTo>
                  <a:pt x="0" y="16767"/>
                  <a:pt x="4834" y="21600"/>
                  <a:pt x="10800" y="21600"/>
                </a:cubicBezTo>
                <a:cubicBezTo>
                  <a:pt x="16766" y="21600"/>
                  <a:pt x="21600" y="16767"/>
                  <a:pt x="21600" y="10800"/>
                </a:cubicBezTo>
                <a:cubicBezTo>
                  <a:pt x="21600" y="4833"/>
                  <a:pt x="16766" y="0"/>
                  <a:pt x="10800" y="0"/>
                </a:cubicBezTo>
                <a:close/>
              </a:path>
            </a:pathLst>
          </a:custGeom>
          <a:ln w="12700">
            <a:miter lim="400000"/>
          </a:ln>
        </p:spPr>
      </p:pic>
      <p:pic>
        <p:nvPicPr>
          <p:cNvPr id="87" name="图片 9" descr="图片 9"/>
          <p:cNvPicPr>
            <a:picLocks noChangeAspect="1"/>
          </p:cNvPicPr>
          <p:nvPr/>
        </p:nvPicPr>
        <p:blipFill>
          <a:blip r:embed="rId3" cstate="print">
            <a:extLst/>
          </a:blip>
          <a:stretch>
            <a:fillRect/>
          </a:stretch>
        </p:blipFill>
        <p:spPr>
          <a:xfrm>
            <a:off x="7173088" y="412491"/>
            <a:ext cx="785580" cy="737676"/>
          </a:xfrm>
          <a:custGeom>
            <a:avLst/>
            <a:gdLst/>
            <a:ahLst/>
            <a:cxnLst>
              <a:cxn ang="0">
                <a:pos x="wd2" y="hd2"/>
              </a:cxn>
              <a:cxn ang="5400000">
                <a:pos x="wd2" y="hd2"/>
              </a:cxn>
              <a:cxn ang="10800000">
                <a:pos x="wd2" y="hd2"/>
              </a:cxn>
              <a:cxn ang="16200000">
                <a:pos x="wd2" y="hd2"/>
              </a:cxn>
            </a:cxnLst>
            <a:rect l="0" t="0" r="r" b="b"/>
            <a:pathLst>
              <a:path w="21600" h="21600" extrusionOk="0">
                <a:moveTo>
                  <a:pt x="10792" y="0"/>
                </a:moveTo>
                <a:cubicBezTo>
                  <a:pt x="4831" y="0"/>
                  <a:pt x="0" y="4829"/>
                  <a:pt x="0" y="10792"/>
                </a:cubicBezTo>
                <a:cubicBezTo>
                  <a:pt x="0" y="16755"/>
                  <a:pt x="4831" y="21600"/>
                  <a:pt x="10792" y="21600"/>
                </a:cubicBezTo>
                <a:cubicBezTo>
                  <a:pt x="16753" y="21600"/>
                  <a:pt x="21600" y="16755"/>
                  <a:pt x="21600" y="10792"/>
                </a:cubicBezTo>
                <a:cubicBezTo>
                  <a:pt x="21600" y="4829"/>
                  <a:pt x="16753" y="0"/>
                  <a:pt x="10792" y="0"/>
                </a:cubicBezTo>
                <a:close/>
              </a:path>
            </a:pathLst>
          </a:custGeom>
          <a:ln w="12700">
            <a:miter lim="400000"/>
          </a:ln>
        </p:spPr>
      </p:pic>
      <p:pic>
        <p:nvPicPr>
          <p:cNvPr id="88" name="图片 10" descr="图片 10"/>
          <p:cNvPicPr>
            <a:picLocks noChangeAspect="1"/>
          </p:cNvPicPr>
          <p:nvPr/>
        </p:nvPicPr>
        <p:blipFill>
          <a:blip r:embed="rId4" cstate="print">
            <a:extLst/>
          </a:blip>
          <a:stretch>
            <a:fillRect/>
          </a:stretch>
        </p:blipFill>
        <p:spPr>
          <a:xfrm>
            <a:off x="6529917" y="703131"/>
            <a:ext cx="926633" cy="811391"/>
          </a:xfrm>
          <a:prstGeom prst="rect">
            <a:avLst/>
          </a:prstGeom>
          <a:ln w="12700">
            <a:miter lim="400000"/>
          </a:ln>
        </p:spPr>
      </p:pic>
      <p:sp>
        <p:nvSpPr>
          <p:cNvPr id="89" name="Rectangle 94"/>
          <p:cNvSpPr/>
          <p:nvPr/>
        </p:nvSpPr>
        <p:spPr>
          <a:xfrm>
            <a:off x="5136443" y="296335"/>
            <a:ext cx="1975558" cy="151746"/>
          </a:xfrm>
          <a:prstGeom prst="rect">
            <a:avLst/>
          </a:prstGeom>
          <a:ln w="12700">
            <a:miter lim="400000"/>
          </a:ln>
          <a:extLst>
            <a:ext uri="{C572A759-6A51-4108-AA02-DFA0A04FC94B}">
              <ma14:wrappingTextBoxFlag xmlns="" xmlns:ma14="http://schemas.microsoft.com/office/mac/drawingml/2011/main" val="1"/>
            </a:ext>
          </a:extLst>
        </p:spPr>
        <p:txBody>
          <a:bodyPr lIns="37039" tIns="37039" rIns="37039" bIns="37039">
            <a:spAutoFit/>
          </a:bodyPr>
          <a:lstStyle>
            <a:lvl1pPr algn="r">
              <a:defRPr sz="500">
                <a:solidFill>
                  <a:srgbClr val="44546A"/>
                </a:solidFill>
                <a:latin typeface="Calibri Light"/>
                <a:ea typeface="Calibri Light"/>
                <a:cs typeface="Calibri Light"/>
                <a:sym typeface="Calibri Light"/>
              </a:defRPr>
            </a:lvl1pPr>
          </a:lstStyle>
          <a:p>
            <a:r>
              <a:t>www.1ppt.com</a:t>
            </a:r>
          </a:p>
        </p:txBody>
      </p:sp>
      <p:pic>
        <p:nvPicPr>
          <p:cNvPr id="90" name="图片 11" descr="图片 11"/>
          <p:cNvPicPr>
            <a:picLocks noChangeAspect="1"/>
          </p:cNvPicPr>
          <p:nvPr/>
        </p:nvPicPr>
        <p:blipFill>
          <a:blip r:embed="rId5" cstate="print">
            <a:extLst/>
          </a:blip>
          <a:stretch>
            <a:fillRect/>
          </a:stretch>
        </p:blipFill>
        <p:spPr>
          <a:xfrm>
            <a:off x="6000751" y="289717"/>
            <a:ext cx="1200623" cy="268996"/>
          </a:xfrm>
          <a:prstGeom prst="rect">
            <a:avLst/>
          </a:prstGeom>
          <a:ln w="12700">
            <a:miter lim="400000"/>
          </a:ln>
        </p:spPr>
      </p:pic>
      <p:sp>
        <p:nvSpPr>
          <p:cNvPr id="91" name="幻灯片编号"/>
          <p:cNvSpPr>
            <a:spLocks noGrp="1"/>
          </p:cNvSpPr>
          <p:nvPr>
            <p:ph type="sldNum" sz="quarter" idx="2"/>
          </p:nvPr>
        </p:nvSpPr>
        <p:spPr>
          <a:xfrm>
            <a:off x="7284931" y="4645688"/>
            <a:ext cx="208071" cy="171451"/>
          </a:xfrm>
          <a:prstGeom prst="rect">
            <a:avLst/>
          </a:prstGeom>
        </p:spPr>
        <p:txBody>
          <a:bodyPr lIns="37039" tIns="37039" rIns="37039" bIns="37039"/>
          <a:lstStyle>
            <a:lvl1pPr defTabSz="800059">
              <a:defRPr sz="800">
                <a:latin typeface="Arial"/>
                <a:ea typeface="Arial"/>
                <a:cs typeface="Arial"/>
                <a:sym typeface="Arial"/>
              </a:defRPr>
            </a:lvl1pPr>
          </a:lstStyle>
          <a:p>
            <a:fld id="{0C913308-F349-4B6D-A68A-DD1791B4A57B}" type="slidenum">
              <a:rPr lang="zh-CN" altLang="en-US" smtClean="0"/>
              <a:pPr/>
              <a:t>‹#›</a:t>
            </a:fld>
            <a:endParaRPr lang="zh-CN" alt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内容与标题">
    <p:spTree>
      <p:nvGrpSpPr>
        <p:cNvPr id="1" name=""/>
        <p:cNvGrpSpPr/>
        <p:nvPr/>
      </p:nvGrpSpPr>
      <p:grpSpPr>
        <a:xfrm>
          <a:off x="0" y="0"/>
          <a:ext cx="0" cy="0"/>
          <a:chOff x="0" y="0"/>
          <a:chExt cx="0" cy="0"/>
        </a:xfrm>
      </p:grpSpPr>
      <p:sp>
        <p:nvSpPr>
          <p:cNvPr id="98" name="Rectangle 90"/>
          <p:cNvSpPr/>
          <p:nvPr/>
        </p:nvSpPr>
        <p:spPr>
          <a:xfrm>
            <a:off x="1185333" y="687696"/>
            <a:ext cx="6773334" cy="449794"/>
          </a:xfrm>
          <a:prstGeom prst="rect">
            <a:avLst/>
          </a:prstGeom>
          <a:gradFill>
            <a:gsLst>
              <a:gs pos="0">
                <a:srgbClr val="6DA8FF"/>
              </a:gs>
              <a:gs pos="100000">
                <a:srgbClr val="F8FDFF"/>
              </a:gs>
            </a:gsLst>
          </a:gradFill>
          <a:ln w="12700">
            <a:miter lim="400000"/>
          </a:ln>
        </p:spPr>
        <p:txBody>
          <a:bodyPr lIns="37039" tIns="37039" rIns="37039" bIns="37039" anchor="ctr"/>
          <a:lstStyle/>
          <a:p>
            <a:pPr>
              <a:defRPr>
                <a:solidFill>
                  <a:srgbClr val="D5EFFA"/>
                </a:solidFill>
              </a:defRPr>
            </a:pPr>
            <a:endParaRPr/>
          </a:p>
        </p:txBody>
      </p:sp>
      <p:pic>
        <p:nvPicPr>
          <p:cNvPr id="99" name="图片 8" descr="图片 8"/>
          <p:cNvPicPr>
            <a:picLocks noChangeAspect="1"/>
          </p:cNvPicPr>
          <p:nvPr/>
        </p:nvPicPr>
        <p:blipFill>
          <a:blip r:embed="rId2" cstate="print">
            <a:extLst/>
          </a:blip>
          <a:srcRect l="31250" t="16666" r="32039" b="18075"/>
          <a:stretch>
            <a:fillRect/>
          </a:stretch>
        </p:blipFill>
        <p:spPr>
          <a:xfrm>
            <a:off x="1291144" y="553881"/>
            <a:ext cx="740665" cy="69544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4" y="0"/>
                  <a:pt x="0" y="4833"/>
                  <a:pt x="0" y="10800"/>
                </a:cubicBezTo>
                <a:cubicBezTo>
                  <a:pt x="0" y="16767"/>
                  <a:pt x="4834" y="21600"/>
                  <a:pt x="10800" y="21600"/>
                </a:cubicBezTo>
                <a:cubicBezTo>
                  <a:pt x="16766" y="21600"/>
                  <a:pt x="21600" y="16767"/>
                  <a:pt x="21600" y="10800"/>
                </a:cubicBezTo>
                <a:cubicBezTo>
                  <a:pt x="21600" y="4833"/>
                  <a:pt x="16766" y="0"/>
                  <a:pt x="10800" y="0"/>
                </a:cubicBezTo>
                <a:close/>
              </a:path>
            </a:pathLst>
          </a:custGeom>
          <a:ln w="12700">
            <a:miter lim="400000"/>
          </a:ln>
        </p:spPr>
      </p:pic>
      <p:pic>
        <p:nvPicPr>
          <p:cNvPr id="100" name="图片 9" descr="图片 9"/>
          <p:cNvPicPr>
            <a:picLocks noChangeAspect="1"/>
          </p:cNvPicPr>
          <p:nvPr/>
        </p:nvPicPr>
        <p:blipFill>
          <a:blip r:embed="rId3" cstate="print">
            <a:extLst/>
          </a:blip>
          <a:stretch>
            <a:fillRect/>
          </a:stretch>
        </p:blipFill>
        <p:spPr>
          <a:xfrm>
            <a:off x="7173088" y="412491"/>
            <a:ext cx="785580" cy="737676"/>
          </a:xfrm>
          <a:custGeom>
            <a:avLst/>
            <a:gdLst/>
            <a:ahLst/>
            <a:cxnLst>
              <a:cxn ang="0">
                <a:pos x="wd2" y="hd2"/>
              </a:cxn>
              <a:cxn ang="5400000">
                <a:pos x="wd2" y="hd2"/>
              </a:cxn>
              <a:cxn ang="10800000">
                <a:pos x="wd2" y="hd2"/>
              </a:cxn>
              <a:cxn ang="16200000">
                <a:pos x="wd2" y="hd2"/>
              </a:cxn>
            </a:cxnLst>
            <a:rect l="0" t="0" r="r" b="b"/>
            <a:pathLst>
              <a:path w="21600" h="21600" extrusionOk="0">
                <a:moveTo>
                  <a:pt x="10792" y="0"/>
                </a:moveTo>
                <a:cubicBezTo>
                  <a:pt x="4831" y="0"/>
                  <a:pt x="0" y="4829"/>
                  <a:pt x="0" y="10792"/>
                </a:cubicBezTo>
                <a:cubicBezTo>
                  <a:pt x="0" y="16755"/>
                  <a:pt x="4831" y="21600"/>
                  <a:pt x="10792" y="21600"/>
                </a:cubicBezTo>
                <a:cubicBezTo>
                  <a:pt x="16753" y="21600"/>
                  <a:pt x="21600" y="16755"/>
                  <a:pt x="21600" y="10792"/>
                </a:cubicBezTo>
                <a:cubicBezTo>
                  <a:pt x="21600" y="4829"/>
                  <a:pt x="16753" y="0"/>
                  <a:pt x="10792" y="0"/>
                </a:cubicBezTo>
                <a:close/>
              </a:path>
            </a:pathLst>
          </a:custGeom>
          <a:ln w="12700">
            <a:miter lim="400000"/>
          </a:ln>
        </p:spPr>
      </p:pic>
      <p:pic>
        <p:nvPicPr>
          <p:cNvPr id="101" name="图片 10" descr="图片 10"/>
          <p:cNvPicPr>
            <a:picLocks noChangeAspect="1"/>
          </p:cNvPicPr>
          <p:nvPr/>
        </p:nvPicPr>
        <p:blipFill>
          <a:blip r:embed="rId4" cstate="print">
            <a:extLst/>
          </a:blip>
          <a:stretch>
            <a:fillRect/>
          </a:stretch>
        </p:blipFill>
        <p:spPr>
          <a:xfrm>
            <a:off x="6529917" y="703131"/>
            <a:ext cx="926633" cy="811391"/>
          </a:xfrm>
          <a:prstGeom prst="rect">
            <a:avLst/>
          </a:prstGeom>
          <a:ln w="12700">
            <a:miter lim="400000"/>
          </a:ln>
        </p:spPr>
      </p:pic>
      <p:sp>
        <p:nvSpPr>
          <p:cNvPr id="102" name="Rectangle 94"/>
          <p:cNvSpPr/>
          <p:nvPr/>
        </p:nvSpPr>
        <p:spPr>
          <a:xfrm>
            <a:off x="5136443" y="296335"/>
            <a:ext cx="1975558" cy="151746"/>
          </a:xfrm>
          <a:prstGeom prst="rect">
            <a:avLst/>
          </a:prstGeom>
          <a:ln w="12700">
            <a:miter lim="400000"/>
          </a:ln>
          <a:extLst>
            <a:ext uri="{C572A759-6A51-4108-AA02-DFA0A04FC94B}">
              <ma14:wrappingTextBoxFlag xmlns="" xmlns:ma14="http://schemas.microsoft.com/office/mac/drawingml/2011/main" val="1"/>
            </a:ext>
          </a:extLst>
        </p:spPr>
        <p:txBody>
          <a:bodyPr lIns="37039" tIns="37039" rIns="37039" bIns="37039">
            <a:spAutoFit/>
          </a:bodyPr>
          <a:lstStyle>
            <a:lvl1pPr algn="r">
              <a:defRPr sz="500">
                <a:solidFill>
                  <a:srgbClr val="44546A"/>
                </a:solidFill>
                <a:latin typeface="Calibri Light"/>
                <a:ea typeface="Calibri Light"/>
                <a:cs typeface="Calibri Light"/>
                <a:sym typeface="Calibri Light"/>
              </a:defRPr>
            </a:lvl1pPr>
          </a:lstStyle>
          <a:p>
            <a:r>
              <a:t>www.1ppt.com</a:t>
            </a:r>
          </a:p>
        </p:txBody>
      </p:sp>
      <p:pic>
        <p:nvPicPr>
          <p:cNvPr id="103" name="图片 11" descr="图片 11"/>
          <p:cNvPicPr>
            <a:picLocks noChangeAspect="1"/>
          </p:cNvPicPr>
          <p:nvPr/>
        </p:nvPicPr>
        <p:blipFill>
          <a:blip r:embed="rId5" cstate="print">
            <a:extLst/>
          </a:blip>
          <a:stretch>
            <a:fillRect/>
          </a:stretch>
        </p:blipFill>
        <p:spPr>
          <a:xfrm>
            <a:off x="6000751" y="289717"/>
            <a:ext cx="1200623" cy="268996"/>
          </a:xfrm>
          <a:prstGeom prst="rect">
            <a:avLst/>
          </a:prstGeom>
          <a:ln w="12700">
            <a:miter lim="400000"/>
          </a:ln>
        </p:spPr>
      </p:pic>
      <p:sp>
        <p:nvSpPr>
          <p:cNvPr id="104" name="标题文本"/>
          <p:cNvSpPr>
            <a:spLocks noGrp="1"/>
          </p:cNvSpPr>
          <p:nvPr>
            <p:ph type="title"/>
          </p:nvPr>
        </p:nvSpPr>
        <p:spPr>
          <a:xfrm>
            <a:off x="1651882" y="507998"/>
            <a:ext cx="2184579" cy="1111253"/>
          </a:xfrm>
          <a:prstGeom prst="rect">
            <a:avLst/>
          </a:prstGeom>
          <a:noFill/>
          <a:ln w="12700">
            <a:noFill/>
            <a:miter lim="400000"/>
          </a:ln>
          <a:effectLst/>
        </p:spPr>
        <p:txBody>
          <a:bodyPr lIns="37039" tIns="37039" rIns="37039" bIns="37039" anchor="b"/>
          <a:lstStyle>
            <a:lvl1pPr defTabSz="797282">
              <a:lnSpc>
                <a:spcPct val="90000"/>
              </a:lnSpc>
              <a:defRPr sz="2500" b="1">
                <a:latin typeface="华文新魏"/>
                <a:ea typeface="华文新魏"/>
                <a:cs typeface="华文新魏"/>
                <a:sym typeface="华文新魏"/>
              </a:defRPr>
            </a:lvl1pPr>
          </a:lstStyle>
          <a:p>
            <a:r>
              <a:rPr lang="zh-CN" altLang="en-US" smtClean="0"/>
              <a:t>单击此处编辑母版标题样式</a:t>
            </a:r>
            <a:endParaRPr/>
          </a:p>
        </p:txBody>
      </p:sp>
      <p:sp>
        <p:nvSpPr>
          <p:cNvPr id="105" name="正文级别 1…"/>
          <p:cNvSpPr>
            <a:spLocks noGrp="1"/>
          </p:cNvSpPr>
          <p:nvPr>
            <p:ph type="body" sz="half" idx="1"/>
          </p:nvPr>
        </p:nvSpPr>
        <p:spPr>
          <a:xfrm>
            <a:off x="4064882" y="876213"/>
            <a:ext cx="3429003" cy="3384465"/>
          </a:xfrm>
          <a:prstGeom prst="rect">
            <a:avLst/>
          </a:prstGeom>
        </p:spPr>
        <p:txBody>
          <a:bodyPr lIns="37039" tIns="37039" rIns="37039" bIns="37039"/>
          <a:lstStyle>
            <a:lvl1pPr marL="198626" indent="-198626" defTabSz="797282">
              <a:spcBef>
                <a:spcPts val="787"/>
              </a:spcBef>
              <a:defRPr>
                <a:solidFill>
                  <a:srgbClr val="0070C0"/>
                </a:solidFill>
              </a:defRPr>
            </a:lvl1pPr>
            <a:lvl2pPr marL="198626" indent="0" defTabSz="797282">
              <a:spcBef>
                <a:spcPts val="787"/>
              </a:spcBef>
              <a:buSzTx/>
              <a:buNone/>
              <a:defRPr>
                <a:solidFill>
                  <a:srgbClr val="0070C0"/>
                </a:solidFill>
              </a:defRPr>
            </a:lvl2pPr>
            <a:lvl3pPr marL="198626" defTabSz="797282">
              <a:spcBef>
                <a:spcPts val="787"/>
              </a:spcBef>
              <a:defRPr>
                <a:solidFill>
                  <a:srgbClr val="0070C0"/>
                </a:solidFill>
              </a:defRPr>
            </a:lvl3pPr>
            <a:lvl4pPr marL="198626" defTabSz="797282">
              <a:spcBef>
                <a:spcPts val="787"/>
              </a:spcBef>
              <a:defRPr>
                <a:solidFill>
                  <a:srgbClr val="0070C0"/>
                </a:solidFill>
              </a:defRPr>
            </a:lvl4pPr>
            <a:lvl5pPr marL="198626" defTabSz="797282">
              <a:spcBef>
                <a:spcPts val="787"/>
              </a:spcBef>
              <a:defRPr>
                <a:solidFill>
                  <a:srgbClr val="0070C0"/>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a:p>
        </p:txBody>
      </p:sp>
      <p:sp>
        <p:nvSpPr>
          <p:cNvPr id="106" name="Text Placeholder 3"/>
          <p:cNvSpPr>
            <a:spLocks noGrp="1"/>
          </p:cNvSpPr>
          <p:nvPr>
            <p:ph type="body" sz="quarter" idx="13"/>
          </p:nvPr>
        </p:nvSpPr>
        <p:spPr>
          <a:xfrm>
            <a:off x="1651881" y="1619252"/>
            <a:ext cx="2184581" cy="2646938"/>
          </a:xfrm>
          <a:prstGeom prst="rect">
            <a:avLst/>
          </a:prstGeom>
        </p:spPr>
        <p:txBody>
          <a:bodyPr lIns="37039" tIns="37039" rIns="37039" bIns="37039"/>
          <a:lstStyle/>
          <a:p>
            <a:pPr lvl="0"/>
            <a:r>
              <a:rPr lang="zh-CN" altLang="en-US" smtClean="0"/>
              <a:t>单击此处编辑母版文本样式</a:t>
            </a:r>
          </a:p>
        </p:txBody>
      </p:sp>
      <p:sp>
        <p:nvSpPr>
          <p:cNvPr id="107" name="幻灯片编号"/>
          <p:cNvSpPr>
            <a:spLocks noGrp="1"/>
          </p:cNvSpPr>
          <p:nvPr>
            <p:ph type="sldNum" sz="quarter" idx="2"/>
          </p:nvPr>
        </p:nvSpPr>
        <p:spPr>
          <a:xfrm>
            <a:off x="7284931" y="4645688"/>
            <a:ext cx="208071" cy="171451"/>
          </a:xfrm>
          <a:prstGeom prst="rect">
            <a:avLst/>
          </a:prstGeom>
        </p:spPr>
        <p:txBody>
          <a:bodyPr lIns="37039" tIns="37039" rIns="37039" bIns="37039"/>
          <a:lstStyle>
            <a:lvl1pPr defTabSz="800059">
              <a:defRPr sz="800">
                <a:latin typeface="Arial"/>
                <a:ea typeface="Arial"/>
                <a:cs typeface="Arial"/>
                <a:sym typeface="Arial"/>
              </a:defRPr>
            </a:lvl1pPr>
          </a:lstStyle>
          <a:p>
            <a:fld id="{0C913308-F349-4B6D-A68A-DD1791B4A57B}" type="slidenum">
              <a:rPr lang="zh-CN" altLang="en-US" smtClean="0"/>
              <a:pPr/>
              <a:t>‹#›</a:t>
            </a:fld>
            <a:endParaRPr lang="zh-CN" alt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图片与标题">
    <p:spTree>
      <p:nvGrpSpPr>
        <p:cNvPr id="1" name=""/>
        <p:cNvGrpSpPr/>
        <p:nvPr/>
      </p:nvGrpSpPr>
      <p:grpSpPr>
        <a:xfrm>
          <a:off x="0" y="0"/>
          <a:ext cx="0" cy="0"/>
          <a:chOff x="0" y="0"/>
          <a:chExt cx="0" cy="0"/>
        </a:xfrm>
      </p:grpSpPr>
      <p:sp>
        <p:nvSpPr>
          <p:cNvPr id="114" name="Rectangle 90"/>
          <p:cNvSpPr/>
          <p:nvPr/>
        </p:nvSpPr>
        <p:spPr>
          <a:xfrm>
            <a:off x="1185333" y="687696"/>
            <a:ext cx="6773334" cy="449794"/>
          </a:xfrm>
          <a:prstGeom prst="rect">
            <a:avLst/>
          </a:prstGeom>
          <a:gradFill>
            <a:gsLst>
              <a:gs pos="0">
                <a:srgbClr val="6DA8FF"/>
              </a:gs>
              <a:gs pos="100000">
                <a:srgbClr val="F8FDFF"/>
              </a:gs>
            </a:gsLst>
          </a:gradFill>
          <a:ln w="12700">
            <a:miter lim="400000"/>
          </a:ln>
        </p:spPr>
        <p:txBody>
          <a:bodyPr lIns="37039" tIns="37039" rIns="37039" bIns="37039" anchor="ctr"/>
          <a:lstStyle/>
          <a:p>
            <a:pPr>
              <a:defRPr>
                <a:solidFill>
                  <a:srgbClr val="D5EFFA"/>
                </a:solidFill>
              </a:defRPr>
            </a:pPr>
            <a:endParaRPr/>
          </a:p>
        </p:txBody>
      </p:sp>
      <p:pic>
        <p:nvPicPr>
          <p:cNvPr id="115" name="图片 8" descr="图片 8"/>
          <p:cNvPicPr>
            <a:picLocks noChangeAspect="1"/>
          </p:cNvPicPr>
          <p:nvPr/>
        </p:nvPicPr>
        <p:blipFill>
          <a:blip r:embed="rId2" cstate="print">
            <a:extLst/>
          </a:blip>
          <a:srcRect l="31250" t="16666" r="32039" b="18075"/>
          <a:stretch>
            <a:fillRect/>
          </a:stretch>
        </p:blipFill>
        <p:spPr>
          <a:xfrm>
            <a:off x="1291144" y="553881"/>
            <a:ext cx="740665" cy="69544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4" y="0"/>
                  <a:pt x="0" y="4833"/>
                  <a:pt x="0" y="10800"/>
                </a:cubicBezTo>
                <a:cubicBezTo>
                  <a:pt x="0" y="16767"/>
                  <a:pt x="4834" y="21600"/>
                  <a:pt x="10800" y="21600"/>
                </a:cubicBezTo>
                <a:cubicBezTo>
                  <a:pt x="16766" y="21600"/>
                  <a:pt x="21600" y="16767"/>
                  <a:pt x="21600" y="10800"/>
                </a:cubicBezTo>
                <a:cubicBezTo>
                  <a:pt x="21600" y="4833"/>
                  <a:pt x="16766" y="0"/>
                  <a:pt x="10800" y="0"/>
                </a:cubicBezTo>
                <a:close/>
              </a:path>
            </a:pathLst>
          </a:custGeom>
          <a:ln w="12700">
            <a:miter lim="400000"/>
          </a:ln>
        </p:spPr>
      </p:pic>
      <p:pic>
        <p:nvPicPr>
          <p:cNvPr id="116" name="图片 9" descr="图片 9"/>
          <p:cNvPicPr>
            <a:picLocks noChangeAspect="1"/>
          </p:cNvPicPr>
          <p:nvPr/>
        </p:nvPicPr>
        <p:blipFill>
          <a:blip r:embed="rId3" cstate="print">
            <a:extLst/>
          </a:blip>
          <a:stretch>
            <a:fillRect/>
          </a:stretch>
        </p:blipFill>
        <p:spPr>
          <a:xfrm>
            <a:off x="7173088" y="412491"/>
            <a:ext cx="785580" cy="737676"/>
          </a:xfrm>
          <a:custGeom>
            <a:avLst/>
            <a:gdLst/>
            <a:ahLst/>
            <a:cxnLst>
              <a:cxn ang="0">
                <a:pos x="wd2" y="hd2"/>
              </a:cxn>
              <a:cxn ang="5400000">
                <a:pos x="wd2" y="hd2"/>
              </a:cxn>
              <a:cxn ang="10800000">
                <a:pos x="wd2" y="hd2"/>
              </a:cxn>
              <a:cxn ang="16200000">
                <a:pos x="wd2" y="hd2"/>
              </a:cxn>
            </a:cxnLst>
            <a:rect l="0" t="0" r="r" b="b"/>
            <a:pathLst>
              <a:path w="21600" h="21600" extrusionOk="0">
                <a:moveTo>
                  <a:pt x="10792" y="0"/>
                </a:moveTo>
                <a:cubicBezTo>
                  <a:pt x="4831" y="0"/>
                  <a:pt x="0" y="4829"/>
                  <a:pt x="0" y="10792"/>
                </a:cubicBezTo>
                <a:cubicBezTo>
                  <a:pt x="0" y="16755"/>
                  <a:pt x="4831" y="21600"/>
                  <a:pt x="10792" y="21600"/>
                </a:cubicBezTo>
                <a:cubicBezTo>
                  <a:pt x="16753" y="21600"/>
                  <a:pt x="21600" y="16755"/>
                  <a:pt x="21600" y="10792"/>
                </a:cubicBezTo>
                <a:cubicBezTo>
                  <a:pt x="21600" y="4829"/>
                  <a:pt x="16753" y="0"/>
                  <a:pt x="10792" y="0"/>
                </a:cubicBezTo>
                <a:close/>
              </a:path>
            </a:pathLst>
          </a:custGeom>
          <a:ln w="12700">
            <a:miter lim="400000"/>
          </a:ln>
        </p:spPr>
      </p:pic>
      <p:pic>
        <p:nvPicPr>
          <p:cNvPr id="117" name="图片 10" descr="图片 10"/>
          <p:cNvPicPr>
            <a:picLocks noChangeAspect="1"/>
          </p:cNvPicPr>
          <p:nvPr/>
        </p:nvPicPr>
        <p:blipFill>
          <a:blip r:embed="rId4" cstate="print">
            <a:extLst/>
          </a:blip>
          <a:stretch>
            <a:fillRect/>
          </a:stretch>
        </p:blipFill>
        <p:spPr>
          <a:xfrm>
            <a:off x="6529917" y="703131"/>
            <a:ext cx="926633" cy="811391"/>
          </a:xfrm>
          <a:prstGeom prst="rect">
            <a:avLst/>
          </a:prstGeom>
          <a:ln w="12700">
            <a:miter lim="400000"/>
          </a:ln>
        </p:spPr>
      </p:pic>
      <p:sp>
        <p:nvSpPr>
          <p:cNvPr id="118" name="Rectangle 94"/>
          <p:cNvSpPr/>
          <p:nvPr/>
        </p:nvSpPr>
        <p:spPr>
          <a:xfrm>
            <a:off x="5136443" y="296335"/>
            <a:ext cx="1975558" cy="151746"/>
          </a:xfrm>
          <a:prstGeom prst="rect">
            <a:avLst/>
          </a:prstGeom>
          <a:ln w="12700">
            <a:miter lim="400000"/>
          </a:ln>
          <a:extLst>
            <a:ext uri="{C572A759-6A51-4108-AA02-DFA0A04FC94B}">
              <ma14:wrappingTextBoxFlag xmlns="" xmlns:ma14="http://schemas.microsoft.com/office/mac/drawingml/2011/main" val="1"/>
            </a:ext>
          </a:extLst>
        </p:spPr>
        <p:txBody>
          <a:bodyPr lIns="37039" tIns="37039" rIns="37039" bIns="37039">
            <a:spAutoFit/>
          </a:bodyPr>
          <a:lstStyle>
            <a:lvl1pPr algn="r">
              <a:defRPr sz="500">
                <a:solidFill>
                  <a:srgbClr val="44546A"/>
                </a:solidFill>
                <a:latin typeface="Calibri Light"/>
                <a:ea typeface="Calibri Light"/>
                <a:cs typeface="Calibri Light"/>
                <a:sym typeface="Calibri Light"/>
              </a:defRPr>
            </a:lvl1pPr>
          </a:lstStyle>
          <a:p>
            <a:r>
              <a:t>www.1ppt.com</a:t>
            </a:r>
          </a:p>
        </p:txBody>
      </p:sp>
      <p:pic>
        <p:nvPicPr>
          <p:cNvPr id="119" name="图片 11" descr="图片 11"/>
          <p:cNvPicPr>
            <a:picLocks noChangeAspect="1"/>
          </p:cNvPicPr>
          <p:nvPr/>
        </p:nvPicPr>
        <p:blipFill>
          <a:blip r:embed="rId5" cstate="print">
            <a:extLst/>
          </a:blip>
          <a:stretch>
            <a:fillRect/>
          </a:stretch>
        </p:blipFill>
        <p:spPr>
          <a:xfrm>
            <a:off x="6000751" y="289717"/>
            <a:ext cx="1200623" cy="268996"/>
          </a:xfrm>
          <a:prstGeom prst="rect">
            <a:avLst/>
          </a:prstGeom>
          <a:ln w="12700">
            <a:miter lim="400000"/>
          </a:ln>
        </p:spPr>
      </p:pic>
      <p:sp>
        <p:nvSpPr>
          <p:cNvPr id="120" name="标题文本"/>
          <p:cNvSpPr>
            <a:spLocks noGrp="1"/>
          </p:cNvSpPr>
          <p:nvPr>
            <p:ph type="title"/>
          </p:nvPr>
        </p:nvSpPr>
        <p:spPr>
          <a:xfrm>
            <a:off x="1651882" y="507998"/>
            <a:ext cx="2184579" cy="1111253"/>
          </a:xfrm>
          <a:prstGeom prst="rect">
            <a:avLst/>
          </a:prstGeom>
          <a:noFill/>
          <a:ln w="12700">
            <a:noFill/>
            <a:miter lim="400000"/>
          </a:ln>
          <a:effectLst/>
        </p:spPr>
        <p:txBody>
          <a:bodyPr lIns="37039" tIns="37039" rIns="37039" bIns="37039" anchor="b"/>
          <a:lstStyle>
            <a:lvl1pPr defTabSz="797282">
              <a:lnSpc>
                <a:spcPct val="90000"/>
              </a:lnSpc>
              <a:defRPr sz="2500" b="1">
                <a:latin typeface="微软雅黑" panose="020B0503020204020204" pitchFamily="34" charset="-122"/>
                <a:ea typeface="微软雅黑" panose="020B0503020204020204" pitchFamily="34" charset="-122"/>
                <a:cs typeface="微软雅黑" panose="020B0503020204020204" pitchFamily="34" charset="-122"/>
                <a:sym typeface="华文新魏"/>
              </a:defRPr>
            </a:lvl1pPr>
          </a:lstStyle>
          <a:p>
            <a:r>
              <a:rPr lang="zh-CN" altLang="en-US" smtClean="0"/>
              <a:t>单击此处编辑母版标题样式</a:t>
            </a:r>
            <a:endParaRPr/>
          </a:p>
        </p:txBody>
      </p:sp>
      <p:sp>
        <p:nvSpPr>
          <p:cNvPr id="121" name="Picture Placeholder 2"/>
          <p:cNvSpPr>
            <a:spLocks noGrp="1"/>
          </p:cNvSpPr>
          <p:nvPr>
            <p:ph type="pic" sz="half" idx="13"/>
          </p:nvPr>
        </p:nvSpPr>
        <p:spPr>
          <a:xfrm>
            <a:off x="4064882" y="876213"/>
            <a:ext cx="3429003" cy="3384465"/>
          </a:xfrm>
          <a:prstGeom prst="rect">
            <a:avLst/>
          </a:prstGeom>
        </p:spPr>
        <p:txBody>
          <a:bodyPr lIns="144009" tIns="72003" rIns="144009" bIns="72003">
            <a:noAutofit/>
          </a:bodyPr>
          <a:lstStyle/>
          <a:p>
            <a:r>
              <a:rPr lang="zh-CN" altLang="en-US" smtClean="0"/>
              <a:t>单击图标添加图片</a:t>
            </a:r>
            <a:endParaRPr/>
          </a:p>
        </p:txBody>
      </p:sp>
      <p:sp>
        <p:nvSpPr>
          <p:cNvPr id="122" name="正文级别 1…"/>
          <p:cNvSpPr>
            <a:spLocks noGrp="1"/>
          </p:cNvSpPr>
          <p:nvPr>
            <p:ph type="body" sz="quarter" idx="1"/>
          </p:nvPr>
        </p:nvSpPr>
        <p:spPr>
          <a:xfrm>
            <a:off x="1651882" y="1619252"/>
            <a:ext cx="2184579" cy="2646938"/>
          </a:xfrm>
          <a:prstGeom prst="rect">
            <a:avLst/>
          </a:prstGeom>
        </p:spPr>
        <p:txBody>
          <a:bodyPr lIns="37039" tIns="37039" rIns="37039" bIns="37039"/>
          <a:lstStyle>
            <a:lvl1pPr marL="0" indent="0" defTabSz="797282">
              <a:spcBef>
                <a:spcPts val="787"/>
              </a:spcBef>
              <a:defRPr sz="1100" b="1">
                <a:solidFill>
                  <a:srgbClr val="0070C0"/>
                </a:solidFill>
                <a:latin typeface="微软雅黑" panose="020B0503020204020204" pitchFamily="34" charset="-122"/>
                <a:ea typeface="微软雅黑" panose="020B0503020204020204" pitchFamily="34" charset="-122"/>
              </a:defRPr>
            </a:lvl1pPr>
            <a:lvl2pPr marL="0" indent="0" defTabSz="797282">
              <a:spcBef>
                <a:spcPts val="787"/>
              </a:spcBef>
              <a:buSzTx/>
              <a:buNone/>
              <a:defRPr sz="1100" b="1">
                <a:solidFill>
                  <a:srgbClr val="0070C0"/>
                </a:solidFill>
                <a:latin typeface="微软雅黑" panose="020B0503020204020204" pitchFamily="34" charset="-122"/>
                <a:ea typeface="微软雅黑" panose="020B0503020204020204" pitchFamily="34" charset="-122"/>
              </a:defRPr>
            </a:lvl2pPr>
            <a:lvl3pPr marL="0" defTabSz="797282">
              <a:spcBef>
                <a:spcPts val="787"/>
              </a:spcBef>
              <a:defRPr sz="1100" b="1">
                <a:solidFill>
                  <a:srgbClr val="0070C0"/>
                </a:solidFill>
                <a:latin typeface="微软雅黑" panose="020B0503020204020204" pitchFamily="34" charset="-122"/>
                <a:ea typeface="微软雅黑" panose="020B0503020204020204" pitchFamily="34" charset="-122"/>
              </a:defRPr>
            </a:lvl3pPr>
            <a:lvl4pPr marL="0" defTabSz="797282">
              <a:spcBef>
                <a:spcPts val="787"/>
              </a:spcBef>
              <a:defRPr sz="1100" b="1">
                <a:solidFill>
                  <a:srgbClr val="0070C0"/>
                </a:solidFill>
                <a:latin typeface="微软雅黑" panose="020B0503020204020204" pitchFamily="34" charset="-122"/>
                <a:ea typeface="微软雅黑" panose="020B0503020204020204" pitchFamily="34" charset="-122"/>
              </a:defRPr>
            </a:lvl4pPr>
            <a:lvl5pPr marL="0" defTabSz="797282">
              <a:spcBef>
                <a:spcPts val="787"/>
              </a:spcBef>
              <a:defRPr sz="1100" b="1">
                <a:solidFill>
                  <a:srgbClr val="0070C0"/>
                </a:solidFill>
                <a:latin typeface="微软雅黑" panose="020B0503020204020204" pitchFamily="34" charset="-122"/>
                <a:ea typeface="微软雅黑" panose="020B0503020204020204" pitchFamily="34"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dirty="0"/>
          </a:p>
        </p:txBody>
      </p:sp>
      <p:sp>
        <p:nvSpPr>
          <p:cNvPr id="123" name="幻灯片编号"/>
          <p:cNvSpPr>
            <a:spLocks noGrp="1"/>
          </p:cNvSpPr>
          <p:nvPr>
            <p:ph type="sldNum" sz="quarter" idx="2"/>
          </p:nvPr>
        </p:nvSpPr>
        <p:spPr>
          <a:xfrm>
            <a:off x="7284931" y="4645688"/>
            <a:ext cx="208071" cy="171451"/>
          </a:xfrm>
          <a:prstGeom prst="rect">
            <a:avLst/>
          </a:prstGeom>
        </p:spPr>
        <p:txBody>
          <a:bodyPr lIns="37039" tIns="37039" rIns="37039" bIns="37039"/>
          <a:lstStyle>
            <a:lvl1pPr defTabSz="800059">
              <a:defRPr sz="800">
                <a:latin typeface="Arial"/>
                <a:ea typeface="Arial"/>
                <a:cs typeface="Arial"/>
                <a:sym typeface="Arial"/>
              </a:defRPr>
            </a:lvl1pPr>
          </a:lstStyle>
          <a:p>
            <a:fld id="{0C913308-F349-4B6D-A68A-DD1791B4A57B}" type="slidenum">
              <a:rPr lang="zh-CN" altLang="en-US" smtClean="0"/>
              <a:pPr/>
              <a:t>‹#›</a:t>
            </a:fld>
            <a:endParaRPr lang="zh-CN" alt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9.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Lst>
  <p:transition spd="med"/>
  <p:txStyles>
    <p:titleStyle>
      <a:lvl1pPr marL="0" marR="0" indent="0" algn="ctr" defTabSz="952231" rtl="0" eaLnBrk="1" latinLnBrk="0" hangingPunct="1">
        <a:lnSpc>
          <a:spcPct val="100000"/>
        </a:lnSpc>
        <a:spcBef>
          <a:spcPts val="0"/>
        </a:spcBef>
        <a:spcAft>
          <a:spcPts val="0"/>
        </a:spcAft>
        <a:buClrTx/>
        <a:buSzTx/>
        <a:buFontTx/>
        <a:buNone/>
        <a:tabLst/>
        <a:defRPr sz="3800" b="0" i="0" u="none" strike="noStrike" cap="none" spc="0" baseline="0">
          <a:ln>
            <a:noFill/>
          </a:ln>
          <a:solidFill>
            <a:srgbClr val="FF0000"/>
          </a:solidFill>
          <a:uFillTx/>
          <a:latin typeface="黑体"/>
          <a:ea typeface="黑体"/>
          <a:cs typeface="黑体"/>
          <a:sym typeface="黑体"/>
        </a:defRPr>
      </a:lvl1pPr>
      <a:lvl2pPr marL="0" marR="0" indent="0" algn="ctr" defTabSz="952231" rtl="0" eaLnBrk="1" latinLnBrk="0" hangingPunct="1">
        <a:lnSpc>
          <a:spcPct val="100000"/>
        </a:lnSpc>
        <a:spcBef>
          <a:spcPts val="0"/>
        </a:spcBef>
        <a:spcAft>
          <a:spcPts val="0"/>
        </a:spcAft>
        <a:buClrTx/>
        <a:buSzTx/>
        <a:buFontTx/>
        <a:buNone/>
        <a:tabLst/>
        <a:defRPr sz="3800" b="0" i="0" u="none" strike="noStrike" cap="none" spc="0" baseline="0">
          <a:ln>
            <a:noFill/>
          </a:ln>
          <a:solidFill>
            <a:srgbClr val="FF0000"/>
          </a:solidFill>
          <a:uFillTx/>
          <a:latin typeface="黑体"/>
          <a:ea typeface="黑体"/>
          <a:cs typeface="黑体"/>
          <a:sym typeface="黑体"/>
        </a:defRPr>
      </a:lvl2pPr>
      <a:lvl3pPr marL="0" marR="0" indent="0" algn="ctr" defTabSz="952231" rtl="0" eaLnBrk="1" latinLnBrk="0" hangingPunct="1">
        <a:lnSpc>
          <a:spcPct val="100000"/>
        </a:lnSpc>
        <a:spcBef>
          <a:spcPts val="0"/>
        </a:spcBef>
        <a:spcAft>
          <a:spcPts val="0"/>
        </a:spcAft>
        <a:buClrTx/>
        <a:buSzTx/>
        <a:buFontTx/>
        <a:buNone/>
        <a:tabLst/>
        <a:defRPr sz="3800" b="0" i="0" u="none" strike="noStrike" cap="none" spc="0" baseline="0">
          <a:ln>
            <a:noFill/>
          </a:ln>
          <a:solidFill>
            <a:srgbClr val="FF0000"/>
          </a:solidFill>
          <a:uFillTx/>
          <a:latin typeface="黑体"/>
          <a:ea typeface="黑体"/>
          <a:cs typeface="黑体"/>
          <a:sym typeface="黑体"/>
        </a:defRPr>
      </a:lvl3pPr>
      <a:lvl4pPr marL="0" marR="0" indent="0" algn="ctr" defTabSz="952231" rtl="0" eaLnBrk="1" latinLnBrk="0" hangingPunct="1">
        <a:lnSpc>
          <a:spcPct val="100000"/>
        </a:lnSpc>
        <a:spcBef>
          <a:spcPts val="0"/>
        </a:spcBef>
        <a:spcAft>
          <a:spcPts val="0"/>
        </a:spcAft>
        <a:buClrTx/>
        <a:buSzTx/>
        <a:buFontTx/>
        <a:buNone/>
        <a:tabLst/>
        <a:defRPr sz="3800" b="0" i="0" u="none" strike="noStrike" cap="none" spc="0" baseline="0">
          <a:ln>
            <a:noFill/>
          </a:ln>
          <a:solidFill>
            <a:srgbClr val="FF0000"/>
          </a:solidFill>
          <a:uFillTx/>
          <a:latin typeface="黑体"/>
          <a:ea typeface="黑体"/>
          <a:cs typeface="黑体"/>
          <a:sym typeface="黑体"/>
        </a:defRPr>
      </a:lvl4pPr>
      <a:lvl5pPr marL="0" marR="0" indent="0" algn="ctr" defTabSz="952231" rtl="0" eaLnBrk="1" latinLnBrk="0" hangingPunct="1">
        <a:lnSpc>
          <a:spcPct val="100000"/>
        </a:lnSpc>
        <a:spcBef>
          <a:spcPts val="0"/>
        </a:spcBef>
        <a:spcAft>
          <a:spcPts val="0"/>
        </a:spcAft>
        <a:buClrTx/>
        <a:buSzTx/>
        <a:buFontTx/>
        <a:buNone/>
        <a:tabLst/>
        <a:defRPr sz="3800" b="0" i="0" u="none" strike="noStrike" cap="none" spc="0" baseline="0">
          <a:ln>
            <a:noFill/>
          </a:ln>
          <a:solidFill>
            <a:srgbClr val="FF0000"/>
          </a:solidFill>
          <a:uFillTx/>
          <a:latin typeface="黑体"/>
          <a:ea typeface="黑体"/>
          <a:cs typeface="黑体"/>
          <a:sym typeface="黑体"/>
        </a:defRPr>
      </a:lvl5pPr>
      <a:lvl6pPr marL="0" marR="0" indent="0" algn="ctr" defTabSz="952231" rtl="0" eaLnBrk="1" latinLnBrk="0" hangingPunct="1">
        <a:lnSpc>
          <a:spcPct val="100000"/>
        </a:lnSpc>
        <a:spcBef>
          <a:spcPts val="0"/>
        </a:spcBef>
        <a:spcAft>
          <a:spcPts val="0"/>
        </a:spcAft>
        <a:buClrTx/>
        <a:buSzTx/>
        <a:buFontTx/>
        <a:buNone/>
        <a:tabLst/>
        <a:defRPr sz="3800" b="0" i="0" u="none" strike="noStrike" cap="none" spc="0" baseline="0">
          <a:ln>
            <a:noFill/>
          </a:ln>
          <a:solidFill>
            <a:srgbClr val="FF0000"/>
          </a:solidFill>
          <a:uFillTx/>
          <a:latin typeface="黑体"/>
          <a:ea typeface="黑体"/>
          <a:cs typeface="黑体"/>
          <a:sym typeface="黑体"/>
        </a:defRPr>
      </a:lvl6pPr>
      <a:lvl7pPr marL="0" marR="0" indent="0" algn="ctr" defTabSz="952231" rtl="0" eaLnBrk="1" latinLnBrk="0" hangingPunct="1">
        <a:lnSpc>
          <a:spcPct val="100000"/>
        </a:lnSpc>
        <a:spcBef>
          <a:spcPts val="0"/>
        </a:spcBef>
        <a:spcAft>
          <a:spcPts val="0"/>
        </a:spcAft>
        <a:buClrTx/>
        <a:buSzTx/>
        <a:buFontTx/>
        <a:buNone/>
        <a:tabLst/>
        <a:defRPr sz="3800" b="0" i="0" u="none" strike="noStrike" cap="none" spc="0" baseline="0">
          <a:ln>
            <a:noFill/>
          </a:ln>
          <a:solidFill>
            <a:srgbClr val="FF0000"/>
          </a:solidFill>
          <a:uFillTx/>
          <a:latin typeface="黑体"/>
          <a:ea typeface="黑体"/>
          <a:cs typeface="黑体"/>
          <a:sym typeface="黑体"/>
        </a:defRPr>
      </a:lvl7pPr>
      <a:lvl8pPr marL="0" marR="0" indent="0" algn="ctr" defTabSz="952231" rtl="0" eaLnBrk="1" latinLnBrk="0" hangingPunct="1">
        <a:lnSpc>
          <a:spcPct val="100000"/>
        </a:lnSpc>
        <a:spcBef>
          <a:spcPts val="0"/>
        </a:spcBef>
        <a:spcAft>
          <a:spcPts val="0"/>
        </a:spcAft>
        <a:buClrTx/>
        <a:buSzTx/>
        <a:buFontTx/>
        <a:buNone/>
        <a:tabLst/>
        <a:defRPr sz="3800" b="0" i="0" u="none" strike="noStrike" cap="none" spc="0" baseline="0">
          <a:ln>
            <a:noFill/>
          </a:ln>
          <a:solidFill>
            <a:srgbClr val="FF0000"/>
          </a:solidFill>
          <a:uFillTx/>
          <a:latin typeface="黑体"/>
          <a:ea typeface="黑体"/>
          <a:cs typeface="黑体"/>
          <a:sym typeface="黑体"/>
        </a:defRPr>
      </a:lvl8pPr>
      <a:lvl9pPr marL="0" marR="0" indent="0" algn="ctr" defTabSz="952231" rtl="0" eaLnBrk="1" latinLnBrk="0" hangingPunct="1">
        <a:lnSpc>
          <a:spcPct val="100000"/>
        </a:lnSpc>
        <a:spcBef>
          <a:spcPts val="0"/>
        </a:spcBef>
        <a:spcAft>
          <a:spcPts val="0"/>
        </a:spcAft>
        <a:buClrTx/>
        <a:buSzTx/>
        <a:buFontTx/>
        <a:buNone/>
        <a:tabLst/>
        <a:defRPr sz="3800" b="0" i="0" u="none" strike="noStrike" cap="none" spc="0" baseline="0">
          <a:ln>
            <a:noFill/>
          </a:ln>
          <a:solidFill>
            <a:srgbClr val="FF0000"/>
          </a:solidFill>
          <a:uFillTx/>
          <a:latin typeface="黑体"/>
          <a:ea typeface="黑体"/>
          <a:cs typeface="黑体"/>
          <a:sym typeface="黑体"/>
        </a:defRPr>
      </a:lvl9pPr>
    </p:titleStyle>
    <p:bodyStyle>
      <a:lvl1pPr marL="357088" marR="0" indent="-357088" algn="l" defTabSz="952231" rtl="0" eaLnBrk="1" latinLnBrk="0" hangingPunct="1">
        <a:lnSpc>
          <a:spcPct val="150000"/>
        </a:lnSpc>
        <a:spcBef>
          <a:spcPts val="630"/>
        </a:spcBef>
        <a:spcAft>
          <a:spcPts val="0"/>
        </a:spcAft>
        <a:buClrTx/>
        <a:buSzTx/>
        <a:buFontTx/>
        <a:buNone/>
        <a:tabLst/>
        <a:defRPr sz="2500" b="0" i="0" u="none" strike="noStrike" cap="none" spc="0" baseline="0">
          <a:ln>
            <a:noFill/>
          </a:ln>
          <a:solidFill>
            <a:srgbClr val="002060"/>
          </a:solidFill>
          <a:uFillTx/>
          <a:latin typeface="黑体"/>
          <a:ea typeface="黑体"/>
          <a:cs typeface="黑体"/>
          <a:sym typeface="黑体"/>
        </a:defRPr>
      </a:lvl1pPr>
      <a:lvl2pPr marL="981052" marR="0" indent="-338292" algn="l" defTabSz="952231" rtl="0" eaLnBrk="1" latinLnBrk="0" hangingPunct="1">
        <a:lnSpc>
          <a:spcPct val="150000"/>
        </a:lnSpc>
        <a:spcBef>
          <a:spcPts val="630"/>
        </a:spcBef>
        <a:spcAft>
          <a:spcPts val="0"/>
        </a:spcAft>
        <a:buClrTx/>
        <a:buSzPct val="100000"/>
        <a:buFontTx/>
        <a:buChar char="➢"/>
        <a:tabLst/>
        <a:defRPr sz="2500" b="0" i="0" u="none" strike="noStrike" cap="none" spc="0" baseline="0">
          <a:ln>
            <a:noFill/>
          </a:ln>
          <a:solidFill>
            <a:srgbClr val="002060"/>
          </a:solidFill>
          <a:uFillTx/>
          <a:latin typeface="黑体"/>
          <a:ea typeface="黑体"/>
          <a:cs typeface="黑体"/>
          <a:sym typeface="黑体"/>
        </a:defRPr>
      </a:lvl2pPr>
      <a:lvl3pPr marL="357088" marR="0" indent="0" algn="l" defTabSz="952231" rtl="0" eaLnBrk="1" latinLnBrk="0" hangingPunct="1">
        <a:lnSpc>
          <a:spcPct val="150000"/>
        </a:lnSpc>
        <a:spcBef>
          <a:spcPts val="630"/>
        </a:spcBef>
        <a:spcAft>
          <a:spcPts val="0"/>
        </a:spcAft>
        <a:buClrTx/>
        <a:buSzTx/>
        <a:buFontTx/>
        <a:buNone/>
        <a:tabLst/>
        <a:defRPr sz="2500" b="0" i="0" u="none" strike="noStrike" cap="none" spc="0" baseline="0">
          <a:ln>
            <a:noFill/>
          </a:ln>
          <a:solidFill>
            <a:srgbClr val="002060"/>
          </a:solidFill>
          <a:uFillTx/>
          <a:latin typeface="黑体"/>
          <a:ea typeface="黑体"/>
          <a:cs typeface="黑体"/>
          <a:sym typeface="黑体"/>
        </a:defRPr>
      </a:lvl3pPr>
      <a:lvl4pPr marL="357088" marR="0" indent="0" algn="l" defTabSz="952231" rtl="0" eaLnBrk="1" latinLnBrk="0" hangingPunct="1">
        <a:lnSpc>
          <a:spcPct val="150000"/>
        </a:lnSpc>
        <a:spcBef>
          <a:spcPts val="630"/>
        </a:spcBef>
        <a:spcAft>
          <a:spcPts val="0"/>
        </a:spcAft>
        <a:buClrTx/>
        <a:buSzTx/>
        <a:buFontTx/>
        <a:buNone/>
        <a:tabLst/>
        <a:defRPr sz="2500" b="0" i="0" u="none" strike="noStrike" cap="none" spc="0" baseline="0">
          <a:ln>
            <a:noFill/>
          </a:ln>
          <a:solidFill>
            <a:srgbClr val="002060"/>
          </a:solidFill>
          <a:uFillTx/>
          <a:latin typeface="黑体"/>
          <a:ea typeface="黑体"/>
          <a:cs typeface="黑体"/>
          <a:sym typeface="黑体"/>
        </a:defRPr>
      </a:lvl4pPr>
      <a:lvl5pPr marL="357088" marR="0" indent="0" algn="l" defTabSz="952231" rtl="0" eaLnBrk="1" latinLnBrk="0" hangingPunct="1">
        <a:lnSpc>
          <a:spcPct val="150000"/>
        </a:lnSpc>
        <a:spcBef>
          <a:spcPts val="630"/>
        </a:spcBef>
        <a:spcAft>
          <a:spcPts val="0"/>
        </a:spcAft>
        <a:buClrTx/>
        <a:buSzTx/>
        <a:buFontTx/>
        <a:buNone/>
        <a:tabLst/>
        <a:defRPr sz="2500" b="0" i="0" u="none" strike="noStrike" cap="none" spc="0" baseline="0">
          <a:ln>
            <a:noFill/>
          </a:ln>
          <a:solidFill>
            <a:srgbClr val="002060"/>
          </a:solidFill>
          <a:uFillTx/>
          <a:latin typeface="黑体"/>
          <a:ea typeface="黑体"/>
          <a:cs typeface="黑体"/>
          <a:sym typeface="黑体"/>
        </a:defRPr>
      </a:lvl5pPr>
      <a:lvl6pPr marL="3499452" marR="0" indent="-285668" algn="l" defTabSz="952231" rtl="0" eaLnBrk="1" latinLnBrk="0" hangingPunct="1">
        <a:lnSpc>
          <a:spcPct val="150000"/>
        </a:lnSpc>
        <a:spcBef>
          <a:spcPts val="630"/>
        </a:spcBef>
        <a:spcAft>
          <a:spcPts val="0"/>
        </a:spcAft>
        <a:buClrTx/>
        <a:buSzPct val="100000"/>
        <a:buFontTx/>
        <a:buChar char="•"/>
        <a:tabLst/>
        <a:defRPr sz="2500" b="0" i="0" u="none" strike="noStrike" cap="none" spc="0" baseline="0">
          <a:ln>
            <a:noFill/>
          </a:ln>
          <a:solidFill>
            <a:srgbClr val="002060"/>
          </a:solidFill>
          <a:uFillTx/>
          <a:latin typeface="黑体"/>
          <a:ea typeface="黑体"/>
          <a:cs typeface="黑体"/>
          <a:sym typeface="黑体"/>
        </a:defRPr>
      </a:lvl6pPr>
      <a:lvl7pPr marL="4142211" marR="0" indent="-285668" algn="l" defTabSz="952231" rtl="0" eaLnBrk="1" latinLnBrk="0" hangingPunct="1">
        <a:lnSpc>
          <a:spcPct val="150000"/>
        </a:lnSpc>
        <a:spcBef>
          <a:spcPts val="630"/>
        </a:spcBef>
        <a:spcAft>
          <a:spcPts val="0"/>
        </a:spcAft>
        <a:buClrTx/>
        <a:buSzPct val="100000"/>
        <a:buFontTx/>
        <a:buChar char="•"/>
        <a:tabLst/>
        <a:defRPr sz="2500" b="0" i="0" u="none" strike="noStrike" cap="none" spc="0" baseline="0">
          <a:ln>
            <a:noFill/>
          </a:ln>
          <a:solidFill>
            <a:srgbClr val="002060"/>
          </a:solidFill>
          <a:uFillTx/>
          <a:latin typeface="黑体"/>
          <a:ea typeface="黑体"/>
          <a:cs typeface="黑体"/>
          <a:sym typeface="黑体"/>
        </a:defRPr>
      </a:lvl7pPr>
      <a:lvl8pPr marL="4784967" marR="0" indent="-285668" algn="l" defTabSz="952231" rtl="0" eaLnBrk="1" latinLnBrk="0" hangingPunct="1">
        <a:lnSpc>
          <a:spcPct val="150000"/>
        </a:lnSpc>
        <a:spcBef>
          <a:spcPts val="630"/>
        </a:spcBef>
        <a:spcAft>
          <a:spcPts val="0"/>
        </a:spcAft>
        <a:buClrTx/>
        <a:buSzPct val="100000"/>
        <a:buFontTx/>
        <a:buChar char="•"/>
        <a:tabLst/>
        <a:defRPr sz="2500" b="0" i="0" u="none" strike="noStrike" cap="none" spc="0" baseline="0">
          <a:ln>
            <a:noFill/>
          </a:ln>
          <a:solidFill>
            <a:srgbClr val="002060"/>
          </a:solidFill>
          <a:uFillTx/>
          <a:latin typeface="黑体"/>
          <a:ea typeface="黑体"/>
          <a:cs typeface="黑体"/>
          <a:sym typeface="黑体"/>
        </a:defRPr>
      </a:lvl8pPr>
      <a:lvl9pPr marL="5427727" marR="0" indent="-285667" algn="l" defTabSz="952231" rtl="0" eaLnBrk="1" latinLnBrk="0" hangingPunct="1">
        <a:lnSpc>
          <a:spcPct val="150000"/>
        </a:lnSpc>
        <a:spcBef>
          <a:spcPts val="630"/>
        </a:spcBef>
        <a:spcAft>
          <a:spcPts val="0"/>
        </a:spcAft>
        <a:buClrTx/>
        <a:buSzPct val="100000"/>
        <a:buFontTx/>
        <a:buChar char="•"/>
        <a:tabLst/>
        <a:defRPr sz="2500" b="0" i="0" u="none" strike="noStrike" cap="none" spc="0" baseline="0">
          <a:ln>
            <a:noFill/>
          </a:ln>
          <a:solidFill>
            <a:srgbClr val="002060"/>
          </a:solidFill>
          <a:uFillTx/>
          <a:latin typeface="黑体"/>
          <a:ea typeface="黑体"/>
          <a:cs typeface="黑体"/>
          <a:sym typeface="黑体"/>
        </a:defRPr>
      </a:lvl9pPr>
    </p:bodyStyle>
    <p:otherStyle>
      <a:lvl1pPr marL="0" marR="0" indent="0" algn="r" defTabSz="952231" rtl="0" eaLnBrk="1" latinLnBrk="0" hangingPunct="1">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alibri"/>
        </a:defRPr>
      </a:lvl1pPr>
      <a:lvl2pPr marL="0" marR="0" indent="0" algn="r" defTabSz="952231" rtl="0" eaLnBrk="1" latinLnBrk="0" hangingPunct="1">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alibri"/>
        </a:defRPr>
      </a:lvl2pPr>
      <a:lvl3pPr marL="0" marR="0" indent="0" algn="r" defTabSz="952231" rtl="0" eaLnBrk="1" latinLnBrk="0" hangingPunct="1">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alibri"/>
        </a:defRPr>
      </a:lvl3pPr>
      <a:lvl4pPr marL="0" marR="0" indent="0" algn="r" defTabSz="952231" rtl="0" eaLnBrk="1" latinLnBrk="0" hangingPunct="1">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alibri"/>
        </a:defRPr>
      </a:lvl4pPr>
      <a:lvl5pPr marL="0" marR="0" indent="0" algn="r" defTabSz="952231" rtl="0" eaLnBrk="1" latinLnBrk="0" hangingPunct="1">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alibri"/>
        </a:defRPr>
      </a:lvl5pPr>
      <a:lvl6pPr marL="0" marR="0" indent="0" algn="r" defTabSz="952231" rtl="0" eaLnBrk="1" latinLnBrk="0" hangingPunct="1">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alibri"/>
        </a:defRPr>
      </a:lvl6pPr>
      <a:lvl7pPr marL="0" marR="0" indent="0" algn="r" defTabSz="952231" rtl="0" eaLnBrk="1" latinLnBrk="0" hangingPunct="1">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alibri"/>
        </a:defRPr>
      </a:lvl7pPr>
      <a:lvl8pPr marL="0" marR="0" indent="0" algn="r" defTabSz="952231" rtl="0" eaLnBrk="1" latinLnBrk="0" hangingPunct="1">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alibri"/>
        </a:defRPr>
      </a:lvl8pPr>
      <a:lvl9pPr marL="0" marR="0" indent="0" algn="r" defTabSz="952231" rtl="0" eaLnBrk="1" latinLnBrk="0" hangingPunct="1">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15616" y="1200151"/>
            <a:ext cx="7632848" cy="3394472"/>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2019/10/21</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pic>
        <p:nvPicPr>
          <p:cNvPr id="8" name="图片 10" descr="valerian-缬草.png"/>
          <p:cNvPicPr>
            <a:picLocks noChangeAspect="1"/>
          </p:cNvPicPr>
          <p:nvPr/>
        </p:nvPicPr>
        <p:blipFill>
          <a:blip r:embed="rId14" cstate="print"/>
          <a:srcRect/>
          <a:stretch>
            <a:fillRect/>
          </a:stretch>
        </p:blipFill>
        <p:spPr bwMode="auto">
          <a:xfrm>
            <a:off x="7893050" y="141674"/>
            <a:ext cx="1250950" cy="876300"/>
          </a:xfrm>
          <a:prstGeom prst="rect">
            <a:avLst/>
          </a:prstGeom>
          <a:noFill/>
          <a:ln w="9525">
            <a:noFill/>
            <a:miter lim="800000"/>
            <a:headEnd/>
            <a:tailEnd/>
          </a:ln>
        </p:spPr>
      </p:pic>
      <p:cxnSp>
        <p:nvCxnSpPr>
          <p:cNvPr id="10" name="直接连接符 9"/>
          <p:cNvCxnSpPr/>
          <p:nvPr/>
        </p:nvCxnSpPr>
        <p:spPr>
          <a:xfrm>
            <a:off x="1285852" y="987332"/>
            <a:ext cx="7858148" cy="1191"/>
          </a:xfrm>
          <a:prstGeom prst="line">
            <a:avLst/>
          </a:prstGeom>
        </p:spPr>
        <p:style>
          <a:lnRef idx="3">
            <a:schemeClr val="accent3"/>
          </a:lnRef>
          <a:fillRef idx="0">
            <a:schemeClr val="accent3"/>
          </a:fillRef>
          <a:effectRef idx="2">
            <a:schemeClr val="accent3"/>
          </a:effectRef>
          <a:fontRef idx="minor">
            <a:schemeClr val="tx1"/>
          </a:fontRef>
        </p:style>
      </p:cxnSp>
      <p:pic>
        <p:nvPicPr>
          <p:cNvPr id="12" name="图片 11" descr="北京医院logo.jpg"/>
          <p:cNvPicPr>
            <a:picLocks noChangeAspect="1"/>
          </p:cNvPicPr>
          <p:nvPr/>
        </p:nvPicPr>
        <p:blipFill>
          <a:blip r:embed="rId15" cstate="print"/>
          <a:stretch>
            <a:fillRect/>
          </a:stretch>
        </p:blipFill>
        <p:spPr>
          <a:xfrm>
            <a:off x="23789" y="53561"/>
            <a:ext cx="1451867" cy="292633"/>
          </a:xfrm>
          <a:prstGeom prst="rect">
            <a:avLst/>
          </a:prstGeom>
        </p:spPr>
      </p:pic>
      <p:sp>
        <p:nvSpPr>
          <p:cNvPr id="11" name="TextBox 10"/>
          <p:cNvSpPr txBox="1"/>
          <p:nvPr/>
        </p:nvSpPr>
        <p:spPr>
          <a:xfrm>
            <a:off x="7183104" y="4722698"/>
            <a:ext cx="1853392" cy="369332"/>
          </a:xfrm>
          <a:prstGeom prst="rect">
            <a:avLst/>
          </a:prstGeom>
          <a:noFill/>
        </p:spPr>
        <p:txBody>
          <a:bodyPr wrap="none" rtlCol="0">
            <a:spAutoFit/>
          </a:bodyPr>
          <a:lstStyle/>
          <a:p>
            <a:r>
              <a:rPr lang="zh-CN" alt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北京医院 杨莉萍</a:t>
            </a:r>
            <a:endParaRPr lang="zh-CN" alt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01" r:id="rId12"/>
  </p:sldLayoutIdLst>
  <p:txStyles>
    <p:titleStyle>
      <a:lvl1pPr algn="ctr" defTabSz="914400" rtl="0" eaLnBrk="1" latinLnBrk="0" hangingPunct="1">
        <a:spcBef>
          <a:spcPct val="0"/>
        </a:spcBef>
        <a:buNone/>
        <a:defRPr sz="2800" b="1" kern="1200">
          <a:solidFill>
            <a:srgbClr val="FF0000"/>
          </a:solidFill>
          <a:latin typeface="微软雅黑" panose="020B0503020204020204" pitchFamily="34" charset="-122"/>
          <a:ea typeface="微软雅黑" panose="020B0503020204020204" pitchFamily="34" charset="-122"/>
          <a:cs typeface="+mj-cs"/>
        </a:defRPr>
      </a:lvl1pPr>
    </p:titleStyle>
    <p:bodyStyle>
      <a:lvl1pPr marL="342900" indent="-342900" algn="l" defTabSz="914400" rtl="0" eaLnBrk="1" latinLnBrk="0" hangingPunct="1">
        <a:lnSpc>
          <a:spcPct val="150000"/>
        </a:lnSpc>
        <a:spcBef>
          <a:spcPct val="20000"/>
        </a:spcBef>
        <a:buFont typeface="Arial" panose="020B0604020202020204" pitchFamily="34" charset="0"/>
        <a:buNone/>
        <a:defRPr sz="1600" b="1" kern="1200">
          <a:solidFill>
            <a:srgbClr val="002060"/>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lnSpc>
          <a:spcPct val="150000"/>
        </a:lnSpc>
        <a:spcBef>
          <a:spcPct val="20000"/>
        </a:spcBef>
        <a:buFont typeface="Arial" panose="020B0604020202020204" pitchFamily="34" charset="0"/>
        <a:buNone/>
        <a:defRPr sz="1400" b="1" kern="1200">
          <a:solidFill>
            <a:srgbClr val="0070C0"/>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50000"/>
        </a:lnSpc>
        <a:spcBef>
          <a:spcPct val="20000"/>
        </a:spcBef>
        <a:buFont typeface="Arial" panose="020B0604020202020204" pitchFamily="34" charset="0"/>
        <a:buNone/>
        <a:defRPr sz="1200" b="1" kern="1200">
          <a:solidFill>
            <a:srgbClr val="0070C0"/>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150000"/>
        </a:lnSpc>
        <a:spcBef>
          <a:spcPct val="20000"/>
        </a:spcBef>
        <a:buFont typeface="Arial" panose="020B0604020202020204" pitchFamily="34" charset="0"/>
        <a:buNone/>
        <a:defRPr sz="1100" b="1" kern="1200">
          <a:solidFill>
            <a:srgbClr val="0070C0"/>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50000"/>
        </a:lnSpc>
        <a:spcBef>
          <a:spcPct val="20000"/>
        </a:spcBef>
        <a:buFont typeface="Arial" panose="020B0604020202020204" pitchFamily="34" charset="0"/>
        <a:buNone/>
        <a:defRPr sz="1100" b="1" kern="1200">
          <a:solidFill>
            <a:srgbClr val="0070C0"/>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0.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57356" y="321454"/>
            <a:ext cx="4154805" cy="651272"/>
          </a:xfrm>
        </p:spPr>
        <p:txBody>
          <a:bodyPr>
            <a:noAutofit/>
          </a:bodyPr>
          <a:lstStyle/>
          <a:p>
            <a:pPr algn="l"/>
            <a:r>
              <a:rPr lang="zh-CN" altLang="en-US" spc="300" dirty="0" smtClean="0">
                <a:solidFill>
                  <a:srgbClr val="FF0000"/>
                </a:solidFill>
                <a:latin typeface="华文行楷" pitchFamily="2" charset="-122"/>
                <a:ea typeface="华文行楷" pitchFamily="2" charset="-122"/>
              </a:rPr>
              <a:t>杨莉萍</a:t>
            </a:r>
            <a:endParaRPr lang="zh-CN" altLang="en-US" spc="300" dirty="0">
              <a:solidFill>
                <a:srgbClr val="FF0000"/>
              </a:solidFill>
              <a:latin typeface="华文行楷" pitchFamily="2" charset="-122"/>
              <a:ea typeface="华文行楷" pitchFamily="2" charset="-122"/>
            </a:endParaRPr>
          </a:p>
        </p:txBody>
      </p:sp>
      <p:sp>
        <p:nvSpPr>
          <p:cNvPr id="3" name="内容占位符 2"/>
          <p:cNvSpPr>
            <a:spLocks noGrp="1"/>
          </p:cNvSpPr>
          <p:nvPr>
            <p:ph idx="1"/>
          </p:nvPr>
        </p:nvSpPr>
        <p:spPr>
          <a:xfrm>
            <a:off x="1259633" y="1232289"/>
            <a:ext cx="7741524" cy="3696917"/>
          </a:xfrm>
        </p:spPr>
        <p:txBody>
          <a:bodyPr>
            <a:noAutofit/>
          </a:bodyPr>
          <a:lstStyle/>
          <a:p>
            <a:pPr>
              <a:lnSpc>
                <a:spcPct val="150000"/>
              </a:lnSpc>
              <a:buNone/>
            </a:pPr>
            <a:r>
              <a:rPr lang="zh-CN" altLang="en-US" sz="1500" b="1" dirty="0" smtClean="0">
                <a:solidFill>
                  <a:srgbClr val="0070C0"/>
                </a:solidFill>
                <a:latin typeface="微软雅黑" pitchFamily="34" charset="-122"/>
                <a:ea typeface="微软雅黑" pitchFamily="34" charset="-122"/>
              </a:rPr>
              <a:t>药理学博士，主任药师，资深临床药师</a:t>
            </a:r>
            <a:endParaRPr lang="en-US" altLang="zh-CN" sz="1500" b="1" dirty="0" smtClean="0">
              <a:solidFill>
                <a:srgbClr val="0070C0"/>
              </a:solidFill>
              <a:latin typeface="微软雅黑" pitchFamily="34" charset="-122"/>
              <a:ea typeface="微软雅黑" pitchFamily="34" charset="-122"/>
            </a:endParaRPr>
          </a:p>
          <a:p>
            <a:pPr>
              <a:lnSpc>
                <a:spcPct val="150000"/>
              </a:lnSpc>
              <a:buNone/>
            </a:pPr>
            <a:r>
              <a:rPr lang="zh-CN" altLang="en-US" sz="1500" b="1" dirty="0" smtClean="0">
                <a:solidFill>
                  <a:srgbClr val="0070C0"/>
                </a:solidFill>
                <a:latin typeface="微软雅黑" pitchFamily="34" charset="-122"/>
                <a:ea typeface="微软雅黑" pitchFamily="34" charset="-122"/>
              </a:rPr>
              <a:t>原华西医科大学学士</a:t>
            </a:r>
            <a:endParaRPr lang="en-US" altLang="zh-CN" sz="1500" b="1" dirty="0" smtClean="0">
              <a:solidFill>
                <a:srgbClr val="0070C0"/>
              </a:solidFill>
              <a:latin typeface="微软雅黑" pitchFamily="34" charset="-122"/>
              <a:ea typeface="微软雅黑" pitchFamily="34" charset="-122"/>
            </a:endParaRPr>
          </a:p>
          <a:p>
            <a:pPr>
              <a:lnSpc>
                <a:spcPct val="150000"/>
              </a:lnSpc>
              <a:buNone/>
            </a:pPr>
            <a:r>
              <a:rPr lang="zh-CN" altLang="en-US" sz="1500" dirty="0" smtClean="0">
                <a:solidFill>
                  <a:srgbClr val="0070C0"/>
                </a:solidFill>
                <a:latin typeface="微软雅黑" pitchFamily="34" charset="-122"/>
                <a:ea typeface="微软雅黑" pitchFamily="34" charset="-122"/>
              </a:rPr>
              <a:t>澳大利亚 </a:t>
            </a:r>
            <a:r>
              <a:rPr lang="en-US" sz="1500" b="1" dirty="0" smtClean="0">
                <a:solidFill>
                  <a:srgbClr val="0070C0"/>
                </a:solidFill>
                <a:latin typeface="微软雅黑" pitchFamily="34" charset="-122"/>
                <a:ea typeface="微软雅黑" pitchFamily="34" charset="-122"/>
              </a:rPr>
              <a:t>RMIT</a:t>
            </a:r>
            <a:r>
              <a:rPr lang="zh-CN" altLang="en-US" sz="1500" b="1" dirty="0" smtClean="0">
                <a:solidFill>
                  <a:srgbClr val="0070C0"/>
                </a:solidFill>
                <a:latin typeface="微软雅黑" pitchFamily="34" charset="-122"/>
                <a:ea typeface="微软雅黑" pitchFamily="34" charset="-122"/>
              </a:rPr>
              <a:t>大学 博士</a:t>
            </a:r>
            <a:endParaRPr lang="en-US" altLang="zh-CN" sz="1500" b="1" dirty="0" smtClean="0">
              <a:solidFill>
                <a:srgbClr val="0070C0"/>
              </a:solidFill>
              <a:latin typeface="微软雅黑" pitchFamily="34" charset="-122"/>
              <a:ea typeface="微软雅黑" pitchFamily="34" charset="-122"/>
            </a:endParaRPr>
          </a:p>
          <a:p>
            <a:pPr>
              <a:lnSpc>
                <a:spcPct val="150000"/>
              </a:lnSpc>
              <a:buNone/>
            </a:pPr>
            <a:r>
              <a:rPr lang="zh-CN" altLang="en-US" sz="1500" b="1" dirty="0" smtClean="0">
                <a:solidFill>
                  <a:srgbClr val="0070C0"/>
                </a:solidFill>
                <a:latin typeface="微软雅黑" pitchFamily="34" charset="-122"/>
                <a:ea typeface="微软雅黑" pitchFamily="34" charset="-122"/>
              </a:rPr>
              <a:t>现任北京医院药学部副主任</a:t>
            </a:r>
            <a:endParaRPr lang="en-US" altLang="zh-CN" sz="1500" b="1" dirty="0" smtClean="0">
              <a:solidFill>
                <a:srgbClr val="0070C0"/>
              </a:solidFill>
              <a:latin typeface="微软雅黑" pitchFamily="34" charset="-122"/>
              <a:ea typeface="微软雅黑" pitchFamily="34" charset="-122"/>
            </a:endParaRPr>
          </a:p>
          <a:p>
            <a:pPr>
              <a:lnSpc>
                <a:spcPct val="150000"/>
              </a:lnSpc>
              <a:buNone/>
            </a:pPr>
            <a:r>
              <a:rPr lang="zh-CN" altLang="en-US" sz="1500" b="1" dirty="0" smtClean="0">
                <a:solidFill>
                  <a:srgbClr val="0070C0"/>
                </a:solidFill>
                <a:latin typeface="微软雅黑" pitchFamily="34" charset="-122"/>
                <a:ea typeface="微软雅黑" pitchFamily="34" charset="-122"/>
              </a:rPr>
              <a:t>北京大学和沈阳药科大学硕士生导师</a:t>
            </a:r>
            <a:endParaRPr lang="en-US" altLang="zh-CN" sz="1500" b="1" dirty="0" smtClean="0">
              <a:solidFill>
                <a:srgbClr val="0070C0"/>
              </a:solidFill>
              <a:latin typeface="微软雅黑" pitchFamily="34" charset="-122"/>
              <a:ea typeface="微软雅黑" pitchFamily="34" charset="-122"/>
            </a:endParaRPr>
          </a:p>
          <a:p>
            <a:pPr>
              <a:lnSpc>
                <a:spcPct val="150000"/>
              </a:lnSpc>
              <a:buNone/>
            </a:pPr>
            <a:r>
              <a:rPr lang="zh-CN" altLang="en-US" sz="1500" b="1" dirty="0" smtClean="0">
                <a:solidFill>
                  <a:srgbClr val="0070C0"/>
                </a:solidFill>
                <a:latin typeface="微软雅黑" pitchFamily="34" charset="-122"/>
                <a:ea typeface="微软雅黑" pitchFamily="34" charset="-122"/>
              </a:rPr>
              <a:t>曾</a:t>
            </a:r>
            <a:r>
              <a:rPr lang="zh-CN" altLang="en-US" sz="1500" dirty="0" smtClean="0">
                <a:solidFill>
                  <a:srgbClr val="0070C0"/>
                </a:solidFill>
                <a:latin typeface="微软雅黑" pitchFamily="34" charset="-122"/>
                <a:ea typeface="微软雅黑" pitchFamily="34" charset="-122"/>
              </a:rPr>
              <a:t>留学：日本东京大学、</a:t>
            </a:r>
            <a:r>
              <a:rPr lang="zh-CN" altLang="en-US" sz="1500" b="1" dirty="0" smtClean="0">
                <a:solidFill>
                  <a:srgbClr val="0070C0"/>
                </a:solidFill>
                <a:latin typeface="微软雅黑" pitchFamily="34" charset="-122"/>
                <a:ea typeface="微软雅黑" pitchFamily="34" charset="-122"/>
              </a:rPr>
              <a:t>澳洲</a:t>
            </a:r>
            <a:r>
              <a:rPr lang="en-US" sz="1500" b="1" dirty="0" err="1" smtClean="0">
                <a:solidFill>
                  <a:srgbClr val="0070C0"/>
                </a:solidFill>
                <a:latin typeface="微软雅黑" pitchFamily="34" charset="-122"/>
                <a:ea typeface="微软雅黑" pitchFamily="34" charset="-122"/>
              </a:rPr>
              <a:t>Monash</a:t>
            </a:r>
            <a:r>
              <a:rPr lang="zh-CN" altLang="en-US" sz="1500" b="1" dirty="0" smtClean="0">
                <a:solidFill>
                  <a:srgbClr val="0070C0"/>
                </a:solidFill>
                <a:latin typeface="微软雅黑" pitchFamily="34" charset="-122"/>
                <a:ea typeface="微软雅黑" pitchFamily="34" charset="-122"/>
              </a:rPr>
              <a:t>医学中心、美国</a:t>
            </a:r>
            <a:r>
              <a:rPr lang="en-US" sz="1500" b="1" dirty="0" smtClean="0">
                <a:solidFill>
                  <a:srgbClr val="0070C0"/>
                </a:solidFill>
                <a:latin typeface="微软雅黑" pitchFamily="34" charset="-122"/>
                <a:ea typeface="微软雅黑" pitchFamily="34" charset="-122"/>
              </a:rPr>
              <a:t>USF</a:t>
            </a:r>
            <a:r>
              <a:rPr lang="zh-CN" altLang="en-US" sz="1500" b="1" dirty="0" smtClean="0">
                <a:solidFill>
                  <a:srgbClr val="0070C0"/>
                </a:solidFill>
                <a:latin typeface="微软雅黑" pitchFamily="34" charset="-122"/>
                <a:ea typeface="微软雅黑" pitchFamily="34" charset="-122"/>
              </a:rPr>
              <a:t>大学</a:t>
            </a:r>
            <a:endParaRPr lang="en-US" altLang="zh-CN" sz="1500" b="1" dirty="0" smtClean="0">
              <a:solidFill>
                <a:srgbClr val="0070C0"/>
              </a:solidFill>
              <a:latin typeface="微软雅黑" pitchFamily="34" charset="-122"/>
              <a:ea typeface="微软雅黑" pitchFamily="34" charset="-122"/>
            </a:endParaRPr>
          </a:p>
          <a:p>
            <a:pPr>
              <a:lnSpc>
                <a:spcPct val="150000"/>
              </a:lnSpc>
              <a:buNone/>
            </a:pPr>
            <a:r>
              <a:rPr lang="zh-CN" altLang="en-US" sz="1500" b="1" dirty="0" smtClean="0">
                <a:solidFill>
                  <a:srgbClr val="0070C0"/>
                </a:solidFill>
                <a:latin typeface="微软雅黑" pitchFamily="34" charset="-122"/>
                <a:ea typeface="微软雅黑" pitchFamily="34" charset="-122"/>
              </a:rPr>
              <a:t>从事临床药学工作</a:t>
            </a:r>
            <a:r>
              <a:rPr lang="en-US" sz="1500" b="1" dirty="0" smtClean="0">
                <a:solidFill>
                  <a:srgbClr val="0070C0"/>
                </a:solidFill>
                <a:latin typeface="微软雅黑" pitchFamily="34" charset="-122"/>
                <a:ea typeface="微软雅黑" pitchFamily="34" charset="-122"/>
              </a:rPr>
              <a:t>30</a:t>
            </a:r>
            <a:r>
              <a:rPr lang="zh-CN" altLang="en-US" sz="1500" b="1" dirty="0" smtClean="0">
                <a:solidFill>
                  <a:srgbClr val="0070C0"/>
                </a:solidFill>
                <a:latin typeface="微软雅黑" pitchFamily="34" charset="-122"/>
                <a:ea typeface="微软雅黑" pitchFamily="34" charset="-122"/>
              </a:rPr>
              <a:t>余年，创立了药物基因实验室</a:t>
            </a:r>
            <a:endParaRPr lang="en-US" altLang="zh-CN" sz="1500" b="1" dirty="0" smtClean="0">
              <a:solidFill>
                <a:srgbClr val="0070C0"/>
              </a:solidFill>
              <a:latin typeface="微软雅黑" pitchFamily="34" charset="-122"/>
              <a:ea typeface="微软雅黑" pitchFamily="34" charset="-122"/>
            </a:endParaRPr>
          </a:p>
          <a:p>
            <a:pPr>
              <a:lnSpc>
                <a:spcPct val="150000"/>
              </a:lnSpc>
              <a:buNone/>
            </a:pPr>
            <a:r>
              <a:rPr lang="zh-CN" altLang="en-US" sz="1500" b="1" dirty="0" smtClean="0">
                <a:solidFill>
                  <a:srgbClr val="0070C0"/>
                </a:solidFill>
                <a:latin typeface="微软雅黑" pitchFamily="34" charset="-122"/>
                <a:ea typeface="微软雅黑" pitchFamily="34" charset="-122"/>
              </a:rPr>
              <a:t>建立了临床治疗药物的基因检测系统和报告系统</a:t>
            </a:r>
            <a:endParaRPr lang="en-US" altLang="zh-CN" sz="1500" b="1" dirty="0" smtClean="0">
              <a:solidFill>
                <a:srgbClr val="0070C0"/>
              </a:solidFill>
              <a:latin typeface="微软雅黑" pitchFamily="34" charset="-122"/>
              <a:ea typeface="微软雅黑" pitchFamily="34" charset="-122"/>
            </a:endParaRPr>
          </a:p>
          <a:p>
            <a:r>
              <a:rPr lang="zh-CN" altLang="en-US" sz="1500" dirty="0" smtClean="0">
                <a:solidFill>
                  <a:srgbClr val="0070C0"/>
                </a:solidFill>
              </a:rPr>
              <a:t>太素脉法传人：不用病家开口，便知病在何处</a:t>
            </a:r>
            <a:endParaRPr lang="en-US" altLang="zh-CN" sz="1500" b="1" dirty="0" smtClean="0">
              <a:solidFill>
                <a:srgbClr val="0070C0"/>
              </a:solidFill>
              <a:latin typeface="微软雅黑" pitchFamily="34" charset="-122"/>
              <a:ea typeface="微软雅黑" pitchFamily="34" charset="-122"/>
            </a:endParaRPr>
          </a:p>
          <a:p>
            <a:pPr>
              <a:lnSpc>
                <a:spcPct val="150000"/>
              </a:lnSpc>
              <a:buNone/>
            </a:pPr>
            <a:r>
              <a:rPr lang="zh-CN" altLang="en-US" sz="1500" b="1" dirty="0" smtClean="0">
                <a:solidFill>
                  <a:srgbClr val="0070C0"/>
                </a:solidFill>
                <a:latin typeface="微软雅黑" pitchFamily="34" charset="-122"/>
                <a:ea typeface="微软雅黑" pitchFamily="34" charset="-122"/>
              </a:rPr>
              <a:t> </a:t>
            </a:r>
          </a:p>
          <a:p>
            <a:pPr>
              <a:lnSpc>
                <a:spcPct val="150000"/>
              </a:lnSpc>
              <a:buNone/>
            </a:pPr>
            <a:endParaRPr lang="zh-CN" altLang="en-US" sz="1500" b="1" dirty="0">
              <a:solidFill>
                <a:srgbClr val="0070C0"/>
              </a:solidFill>
              <a:latin typeface="微软雅黑" pitchFamily="34" charset="-122"/>
              <a:ea typeface="微软雅黑" pitchFamily="34" charset="-122"/>
            </a:endParaRPr>
          </a:p>
        </p:txBody>
      </p:sp>
      <p:pic>
        <p:nvPicPr>
          <p:cNvPr id="6" name="图片 5" descr="YLP.jpg"/>
          <p:cNvPicPr>
            <a:picLocks noChangeAspect="1"/>
          </p:cNvPicPr>
          <p:nvPr/>
        </p:nvPicPr>
        <p:blipFill>
          <a:blip r:embed="rId3" cstate="print"/>
          <a:stretch>
            <a:fillRect/>
          </a:stretch>
        </p:blipFill>
        <p:spPr>
          <a:xfrm>
            <a:off x="6732240" y="0"/>
            <a:ext cx="2411761" cy="3215684"/>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DKD</a:t>
            </a:r>
            <a:r>
              <a:rPr lang="zh-CN" altLang="en-US" dirty="0" smtClean="0"/>
              <a:t>肾小球受累的分期</a:t>
            </a:r>
            <a:endParaRPr lang="zh-CN" altLang="en-US" dirty="0"/>
          </a:p>
        </p:txBody>
      </p:sp>
      <p:sp>
        <p:nvSpPr>
          <p:cNvPr id="3" name="内容占位符 2"/>
          <p:cNvSpPr>
            <a:spLocks noGrp="1"/>
          </p:cNvSpPr>
          <p:nvPr>
            <p:ph idx="1"/>
          </p:nvPr>
        </p:nvSpPr>
        <p:spPr/>
        <p:txBody>
          <a:bodyPr>
            <a:normAutofit fontScale="85000" lnSpcReduction="20000"/>
          </a:bodyPr>
          <a:lstStyle/>
          <a:p>
            <a:r>
              <a:rPr lang="zh-CN" altLang="en-US" dirty="0" smtClean="0"/>
              <a:t>临床</a:t>
            </a:r>
            <a:r>
              <a:rPr lang="zh-CN" altLang="en-US" dirty="0" smtClean="0"/>
              <a:t>分期</a:t>
            </a:r>
            <a:r>
              <a:rPr lang="zh-CN" altLang="en-US" dirty="0" smtClean="0"/>
              <a:t>：</a:t>
            </a:r>
            <a:endParaRPr lang="en-US" altLang="zh-CN" dirty="0" smtClean="0"/>
          </a:p>
          <a:p>
            <a:pPr lvl="1"/>
            <a:r>
              <a:rPr lang="zh-CN" altLang="en-US" dirty="0" smtClean="0"/>
              <a:t>采用</a:t>
            </a:r>
            <a:r>
              <a:rPr lang="en-US" altLang="zh-CN" dirty="0" smtClean="0"/>
              <a:t>2012</a:t>
            </a:r>
            <a:r>
              <a:rPr lang="zh-CN" altLang="en-US" dirty="0" smtClean="0"/>
              <a:t>年</a:t>
            </a:r>
            <a:r>
              <a:rPr lang="en-US" altLang="zh-CN" dirty="0" smtClean="0"/>
              <a:t>KDIGO</a:t>
            </a:r>
            <a:r>
              <a:rPr lang="zh-CN" altLang="en-US" dirty="0" smtClean="0"/>
              <a:t>的</a:t>
            </a:r>
            <a:r>
              <a:rPr lang="en-US" altLang="zh-CN" dirty="0" smtClean="0"/>
              <a:t>CKD</a:t>
            </a:r>
            <a:r>
              <a:rPr lang="zh-CN" altLang="en-US" dirty="0" smtClean="0"/>
              <a:t>评估、病因</a:t>
            </a:r>
            <a:r>
              <a:rPr lang="en-US" altLang="zh-CN" dirty="0" smtClean="0"/>
              <a:t>-</a:t>
            </a:r>
            <a:r>
              <a:rPr lang="zh-CN" altLang="en-US" dirty="0" smtClean="0"/>
              <a:t>肾小球滤过率</a:t>
            </a:r>
            <a:r>
              <a:rPr lang="en-US" altLang="zh-CN" dirty="0" smtClean="0"/>
              <a:t>-</a:t>
            </a:r>
            <a:r>
              <a:rPr lang="zh-CN" altLang="en-US" dirty="0" smtClean="0"/>
              <a:t>白蛋白尿</a:t>
            </a:r>
            <a:r>
              <a:rPr lang="en-US" altLang="zh-CN" dirty="0" smtClean="0"/>
              <a:t>(CGA</a:t>
            </a:r>
            <a:r>
              <a:rPr lang="en-US" altLang="zh-CN" dirty="0" smtClean="0"/>
              <a:t>)</a:t>
            </a:r>
            <a:r>
              <a:rPr lang="zh-CN" altLang="en-US" dirty="0" smtClean="0"/>
              <a:t>分期</a:t>
            </a:r>
            <a:endParaRPr lang="en-US" altLang="zh-CN" dirty="0" smtClean="0"/>
          </a:p>
          <a:p>
            <a:r>
              <a:rPr lang="en-US" altLang="zh-CN" dirty="0" smtClean="0"/>
              <a:t>	</a:t>
            </a:r>
            <a:r>
              <a:rPr lang="zh-CN" altLang="en-US" dirty="0" smtClean="0"/>
              <a:t>诊断</a:t>
            </a:r>
            <a:r>
              <a:rPr lang="zh-CN" altLang="en-US" dirty="0" smtClean="0"/>
              <a:t>用</a:t>
            </a:r>
            <a:r>
              <a:rPr lang="en-US" altLang="zh-CN" dirty="0" smtClean="0"/>
              <a:t>G1</a:t>
            </a:r>
            <a:r>
              <a:rPr lang="zh-CN" altLang="en-US" dirty="0" smtClean="0"/>
              <a:t>～</a:t>
            </a:r>
            <a:r>
              <a:rPr lang="en-US" altLang="zh-CN" dirty="0" smtClean="0"/>
              <a:t>5</a:t>
            </a:r>
            <a:r>
              <a:rPr lang="zh-CN" altLang="en-US" dirty="0" smtClean="0"/>
              <a:t>、</a:t>
            </a:r>
            <a:r>
              <a:rPr lang="en-US" altLang="zh-CN" dirty="0" smtClean="0"/>
              <a:t>A1</a:t>
            </a:r>
            <a:r>
              <a:rPr lang="zh-CN" altLang="en-US" dirty="0" smtClean="0"/>
              <a:t>～</a:t>
            </a:r>
            <a:r>
              <a:rPr lang="en-US" altLang="zh-CN" dirty="0" smtClean="0"/>
              <a:t>3</a:t>
            </a:r>
            <a:r>
              <a:rPr lang="zh-CN" altLang="en-US" dirty="0" smtClean="0"/>
              <a:t>表示</a:t>
            </a:r>
            <a:endParaRPr lang="en-US" altLang="zh-CN" dirty="0" smtClean="0"/>
          </a:p>
          <a:p>
            <a:pPr lvl="1"/>
            <a:r>
              <a:rPr lang="en-US" altLang="zh-CN" dirty="0" smtClean="0"/>
              <a:t>G</a:t>
            </a:r>
            <a:r>
              <a:rPr lang="zh-CN" altLang="en-US" dirty="0" smtClean="0"/>
              <a:t>代表估计肾小球滤过率</a:t>
            </a:r>
            <a:r>
              <a:rPr lang="en-US" altLang="zh-CN" dirty="0" smtClean="0"/>
              <a:t>(</a:t>
            </a:r>
            <a:r>
              <a:rPr lang="en-US" altLang="zh-CN" dirty="0" err="1" smtClean="0"/>
              <a:t>eGFR</a:t>
            </a:r>
            <a:r>
              <a:rPr lang="en-US" altLang="zh-CN" dirty="0" smtClean="0"/>
              <a:t>)</a:t>
            </a:r>
            <a:r>
              <a:rPr lang="zh-CN" altLang="en-US" dirty="0" smtClean="0"/>
              <a:t>分期，</a:t>
            </a:r>
            <a:r>
              <a:rPr lang="en-US" altLang="zh-CN" dirty="0" smtClean="0"/>
              <a:t>A</a:t>
            </a:r>
            <a:r>
              <a:rPr lang="zh-CN" altLang="en-US" dirty="0" smtClean="0"/>
              <a:t>代表尿白蛋白排泄</a:t>
            </a:r>
            <a:r>
              <a:rPr lang="zh-CN" altLang="en-US" dirty="0" smtClean="0"/>
              <a:t>分期</a:t>
            </a:r>
            <a:endParaRPr lang="en-US" altLang="zh-CN" dirty="0" smtClean="0"/>
          </a:p>
          <a:p>
            <a:pPr lvl="1"/>
            <a:r>
              <a:rPr lang="en-US" altLang="zh-CN" dirty="0" smtClean="0"/>
              <a:t>G1</a:t>
            </a:r>
            <a:r>
              <a:rPr lang="zh-CN" altLang="en-US" dirty="0" smtClean="0"/>
              <a:t>～</a:t>
            </a:r>
            <a:r>
              <a:rPr lang="en-US" altLang="zh-CN" dirty="0" smtClean="0"/>
              <a:t>2A2</a:t>
            </a:r>
            <a:r>
              <a:rPr lang="zh-CN" altLang="en-US" dirty="0" smtClean="0"/>
              <a:t>期且不合并糖尿病视网膜病变时，此时糖尿病患者尿白蛋白排泄的升高常由非肾脏因素所</a:t>
            </a:r>
            <a:r>
              <a:rPr lang="zh-CN" altLang="en-US" dirty="0" smtClean="0"/>
              <a:t>致</a:t>
            </a:r>
            <a:endParaRPr lang="en-US" altLang="zh-CN" dirty="0" smtClean="0"/>
          </a:p>
          <a:p>
            <a:pPr lvl="1"/>
            <a:r>
              <a:rPr lang="zh-CN" altLang="en-US" dirty="0" smtClean="0"/>
              <a:t>如</a:t>
            </a:r>
            <a:r>
              <a:rPr lang="zh-CN" altLang="en-US" dirty="0" smtClean="0"/>
              <a:t>血管内皮、血压、胰岛素抵抗、饮食及血糖等</a:t>
            </a:r>
            <a:r>
              <a:rPr lang="zh-CN" altLang="en-US" dirty="0" smtClean="0"/>
              <a:t>因素</a:t>
            </a:r>
            <a:endParaRPr lang="en-US" altLang="zh-CN" dirty="0" smtClean="0"/>
          </a:p>
          <a:p>
            <a:pPr lvl="1"/>
            <a:r>
              <a:rPr lang="en-US" altLang="zh-CN" dirty="0" smtClean="0"/>
              <a:t>G3a</a:t>
            </a:r>
            <a:r>
              <a:rPr lang="zh-CN" altLang="en-US" dirty="0" smtClean="0"/>
              <a:t>～</a:t>
            </a:r>
            <a:r>
              <a:rPr lang="en-US" altLang="zh-CN" dirty="0" smtClean="0"/>
              <a:t>5A1</a:t>
            </a:r>
            <a:r>
              <a:rPr lang="zh-CN" altLang="en-US" dirty="0" smtClean="0"/>
              <a:t>期</a:t>
            </a:r>
            <a:r>
              <a:rPr lang="en-US" altLang="zh-CN" dirty="0" smtClean="0"/>
              <a:t>DKD</a:t>
            </a:r>
            <a:r>
              <a:rPr lang="zh-CN" altLang="en-US" dirty="0" smtClean="0"/>
              <a:t>患者，即正常白蛋白尿</a:t>
            </a:r>
            <a:r>
              <a:rPr lang="en-US" altLang="zh-CN" dirty="0" smtClean="0"/>
              <a:t>DKD</a:t>
            </a:r>
            <a:r>
              <a:rPr lang="zh-CN" altLang="en-US" dirty="0" smtClean="0"/>
              <a:t>患者</a:t>
            </a:r>
            <a:r>
              <a:rPr lang="zh-CN" altLang="en-US" dirty="0" smtClean="0"/>
              <a:t>，在</a:t>
            </a:r>
            <a:r>
              <a:rPr lang="en-US" altLang="zh-CN" dirty="0" smtClean="0"/>
              <a:t>1</a:t>
            </a:r>
            <a:r>
              <a:rPr lang="zh-CN" altLang="en-US" dirty="0" smtClean="0"/>
              <a:t>型和</a:t>
            </a:r>
            <a:r>
              <a:rPr lang="en-US" altLang="zh-CN" dirty="0" smtClean="0"/>
              <a:t>2</a:t>
            </a:r>
            <a:r>
              <a:rPr lang="zh-CN" altLang="en-US" dirty="0" smtClean="0"/>
              <a:t>型糖尿病患者中均占有一定</a:t>
            </a:r>
            <a:r>
              <a:rPr lang="zh-CN" altLang="en-US" dirty="0" smtClean="0"/>
              <a:t>比例</a:t>
            </a:r>
            <a:endParaRPr lang="en-US" altLang="zh-CN" dirty="0" smtClean="0"/>
          </a:p>
          <a:p>
            <a:r>
              <a:rPr lang="zh-CN" altLang="en-US" dirty="0" smtClean="0"/>
              <a:t>肾小球病</a:t>
            </a:r>
            <a:r>
              <a:rPr lang="zh-CN" altLang="en-US" dirty="0" smtClean="0"/>
              <a:t>理</a:t>
            </a:r>
            <a:r>
              <a:rPr lang="zh-CN" altLang="en-US" dirty="0" smtClean="0"/>
              <a:t>分级</a:t>
            </a:r>
            <a:endParaRPr lang="en-US" altLang="zh-CN" dirty="0" smtClean="0"/>
          </a:p>
          <a:p>
            <a:pPr lvl="1"/>
            <a:r>
              <a:rPr lang="en-US" altLang="zh-CN" dirty="0" smtClean="0"/>
              <a:t>2010</a:t>
            </a:r>
            <a:r>
              <a:rPr lang="zh-CN" altLang="en-US" dirty="0" smtClean="0"/>
              <a:t>年肾脏病理学会</a:t>
            </a:r>
            <a:r>
              <a:rPr lang="en-US" altLang="zh-CN" dirty="0" smtClean="0"/>
              <a:t>(RPS</a:t>
            </a:r>
            <a:r>
              <a:rPr lang="en-US" altLang="zh-CN" dirty="0" smtClean="0"/>
              <a:t>)</a:t>
            </a:r>
            <a:r>
              <a:rPr lang="zh-CN" altLang="en-US" dirty="0" smtClean="0"/>
              <a:t>国际专家组制定</a:t>
            </a:r>
            <a:r>
              <a:rPr lang="zh-CN" altLang="en-US" dirty="0" smtClean="0"/>
              <a:t>的分级系统</a:t>
            </a:r>
            <a:endParaRPr lang="en-US" altLang="zh-CN" dirty="0" smtClean="0"/>
          </a:p>
          <a:p>
            <a:pPr lvl="1"/>
            <a:r>
              <a:rPr lang="zh-CN" altLang="en-US" dirty="0" smtClean="0"/>
              <a:t>适用于</a:t>
            </a:r>
            <a:r>
              <a:rPr lang="en-US" altLang="zh-CN" dirty="0" smtClean="0"/>
              <a:t>1</a:t>
            </a:r>
            <a:r>
              <a:rPr lang="zh-CN" altLang="en-US" dirty="0" smtClean="0"/>
              <a:t>型和</a:t>
            </a:r>
            <a:r>
              <a:rPr lang="en-US" altLang="zh-CN" dirty="0" smtClean="0"/>
              <a:t>2</a:t>
            </a:r>
            <a:r>
              <a:rPr lang="zh-CN" altLang="en-US" dirty="0" smtClean="0"/>
              <a:t>型糖尿病</a:t>
            </a:r>
            <a:r>
              <a:rPr lang="zh-CN" altLang="en-US" dirty="0" smtClean="0"/>
              <a:t>患者</a:t>
            </a:r>
            <a:endParaRPr lang="en-US" altLang="zh-CN" dirty="0" smtClean="0"/>
          </a:p>
          <a:p>
            <a:pPr lvl="1"/>
            <a:r>
              <a:rPr lang="zh-CN" altLang="en-US" dirty="0" smtClean="0"/>
              <a:t>根据</a:t>
            </a:r>
            <a:r>
              <a:rPr lang="zh-CN" altLang="en-US" dirty="0" smtClean="0"/>
              <a:t>肾脏组织光镜、免疫荧光染色和电镜的</a:t>
            </a:r>
            <a:r>
              <a:rPr lang="zh-CN" altLang="en-US" dirty="0" smtClean="0"/>
              <a:t>改变</a:t>
            </a:r>
            <a:endParaRPr lang="zh-CN" altLang="en-US" dirty="0"/>
          </a:p>
        </p:txBody>
      </p:sp>
      <p:sp>
        <p:nvSpPr>
          <p:cNvPr id="5" name="矩形 4"/>
          <p:cNvSpPr/>
          <p:nvPr/>
        </p:nvSpPr>
        <p:spPr>
          <a:xfrm>
            <a:off x="3938853" y="4614396"/>
            <a:ext cx="3153427" cy="261610"/>
          </a:xfrm>
          <a:prstGeom prst="rect">
            <a:avLst/>
          </a:prstGeom>
        </p:spPr>
        <p:txBody>
          <a:bodyPr wrap="none">
            <a:spAutoFit/>
          </a:bodyPr>
          <a:lstStyle/>
          <a:p>
            <a:r>
              <a:rPr lang="en-US" altLang="zh-CN" sz="1100" dirty="0" smtClean="0"/>
              <a:t>2015</a:t>
            </a:r>
            <a:r>
              <a:rPr lang="zh-CN" altLang="en-US" sz="1100" dirty="0" smtClean="0"/>
              <a:t>中国成人糖尿病肾脏病临床诊断的专家共识</a:t>
            </a:r>
            <a:endParaRPr lang="zh-CN" alt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2012</a:t>
            </a:r>
            <a:r>
              <a:rPr lang="zh-CN" altLang="en-US" dirty="0" smtClean="0"/>
              <a:t>年</a:t>
            </a:r>
            <a:r>
              <a:rPr lang="en-US" altLang="zh-CN" dirty="0" smtClean="0"/>
              <a:t>KDIGO</a:t>
            </a:r>
            <a:r>
              <a:rPr lang="zh-CN" altLang="en-US" dirty="0" smtClean="0"/>
              <a:t>的</a:t>
            </a:r>
            <a:r>
              <a:rPr lang="en-US" altLang="zh-CN" dirty="0" smtClean="0"/>
              <a:t>CKD</a:t>
            </a:r>
            <a:r>
              <a:rPr lang="zh-CN" altLang="en-US" dirty="0" smtClean="0"/>
              <a:t>分期</a:t>
            </a:r>
            <a:endParaRPr lang="zh-CN" altLang="en-US" dirty="0"/>
          </a:p>
        </p:txBody>
      </p:sp>
      <p:sp>
        <p:nvSpPr>
          <p:cNvPr id="4" name="矩形 3"/>
          <p:cNvSpPr/>
          <p:nvPr/>
        </p:nvSpPr>
        <p:spPr>
          <a:xfrm>
            <a:off x="4010861" y="4587974"/>
            <a:ext cx="3153427" cy="261610"/>
          </a:xfrm>
          <a:prstGeom prst="rect">
            <a:avLst/>
          </a:prstGeom>
        </p:spPr>
        <p:txBody>
          <a:bodyPr wrap="none">
            <a:spAutoFit/>
          </a:bodyPr>
          <a:lstStyle/>
          <a:p>
            <a:r>
              <a:rPr lang="en-US" altLang="zh-CN" sz="1100" dirty="0" smtClean="0"/>
              <a:t>2015</a:t>
            </a:r>
            <a:r>
              <a:rPr lang="zh-CN" altLang="en-US" sz="1100" dirty="0" smtClean="0"/>
              <a:t>中国成人糖尿病肾脏病临床诊断的专家共识</a:t>
            </a:r>
            <a:endParaRPr lang="zh-CN" altLang="en-US" sz="1100" dirty="0"/>
          </a:p>
        </p:txBody>
      </p:sp>
      <p:graphicFrame>
        <p:nvGraphicFramePr>
          <p:cNvPr id="5" name="表格 4"/>
          <p:cNvGraphicFramePr>
            <a:graphicFrameLocks noGrp="1"/>
          </p:cNvGraphicFramePr>
          <p:nvPr/>
        </p:nvGraphicFramePr>
        <p:xfrm>
          <a:off x="1475656" y="1275606"/>
          <a:ext cx="7128792" cy="3240360"/>
        </p:xfrm>
        <a:graphic>
          <a:graphicData uri="http://schemas.openxmlformats.org/drawingml/2006/table">
            <a:tbl>
              <a:tblPr/>
              <a:tblGrid>
                <a:gridCol w="470031"/>
                <a:gridCol w="999823"/>
                <a:gridCol w="955405"/>
                <a:gridCol w="1396361"/>
                <a:gridCol w="1557219"/>
                <a:gridCol w="1749953"/>
              </a:tblGrid>
              <a:tr h="326082">
                <a:tc rowSpan="2" gridSpan="2">
                  <a:txBody>
                    <a:bodyPr/>
                    <a:lstStyle/>
                    <a:p>
                      <a:pPr algn="ctr">
                        <a:lnSpc>
                          <a:spcPct val="100000"/>
                        </a:lnSpc>
                        <a:spcAft>
                          <a:spcPts val="0"/>
                        </a:spcAft>
                      </a:pPr>
                      <a:r>
                        <a:rPr lang="zh-CN" sz="1400" b="1" kern="0" dirty="0" smtClean="0">
                          <a:solidFill>
                            <a:srgbClr val="0070C0"/>
                          </a:solidFill>
                          <a:latin typeface="微软雅黑" pitchFamily="34" charset="-122"/>
                          <a:ea typeface="微软雅黑" pitchFamily="34" charset="-122"/>
                          <a:cs typeface="宋体"/>
                        </a:rPr>
                        <a:t>肾小球</a:t>
                      </a:r>
                      <a:endParaRPr lang="en-US" altLang="zh-CN" sz="1400" b="1" kern="0" dirty="0" smtClean="0">
                        <a:solidFill>
                          <a:srgbClr val="0070C0"/>
                        </a:solidFill>
                        <a:latin typeface="微软雅黑" pitchFamily="34" charset="-122"/>
                        <a:ea typeface="微软雅黑" pitchFamily="34" charset="-122"/>
                        <a:cs typeface="宋体"/>
                      </a:endParaRPr>
                    </a:p>
                    <a:p>
                      <a:pPr algn="ctr">
                        <a:lnSpc>
                          <a:spcPct val="100000"/>
                        </a:lnSpc>
                        <a:spcAft>
                          <a:spcPts val="0"/>
                        </a:spcAft>
                      </a:pPr>
                      <a:r>
                        <a:rPr lang="zh-CN" sz="1400" b="1" kern="0" dirty="0" smtClean="0">
                          <a:solidFill>
                            <a:srgbClr val="0070C0"/>
                          </a:solidFill>
                          <a:latin typeface="微软雅黑" pitchFamily="34" charset="-122"/>
                          <a:ea typeface="微软雅黑" pitchFamily="34" charset="-122"/>
                          <a:cs typeface="宋体"/>
                        </a:rPr>
                        <a:t>滤过</a:t>
                      </a:r>
                      <a:r>
                        <a:rPr lang="zh-CN" sz="1400" b="1" kern="0" dirty="0">
                          <a:solidFill>
                            <a:srgbClr val="0070C0"/>
                          </a:solidFill>
                          <a:latin typeface="微软雅黑" pitchFamily="34" charset="-122"/>
                          <a:ea typeface="微软雅黑" pitchFamily="34" charset="-122"/>
                          <a:cs typeface="宋体"/>
                        </a:rPr>
                        <a:t>率分期</a:t>
                      </a:r>
                      <a:endParaRPr lang="zh-CN" sz="2000" b="1" kern="100" dirty="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a:noFill/>
                    </a:lnT>
                    <a:lnB w="12700" cap="flat" cmpd="sng" algn="ctr">
                      <a:solidFill>
                        <a:srgbClr val="666666"/>
                      </a:solidFill>
                      <a:prstDash val="solid"/>
                      <a:round/>
                      <a:headEnd type="none" w="med" len="med"/>
                      <a:tailEnd type="none" w="med" len="med"/>
                    </a:lnB>
                  </a:tcPr>
                </a:tc>
                <a:tc rowSpan="2" hMerge="1">
                  <a:txBody>
                    <a:bodyPr/>
                    <a:lstStyle/>
                    <a:p>
                      <a:endParaRPr lang="zh-CN" altLang="en-US"/>
                    </a:p>
                  </a:txBody>
                  <a:tcPr/>
                </a:tc>
                <a:tc rowSpan="2">
                  <a:txBody>
                    <a:bodyPr/>
                    <a:lstStyle/>
                    <a:p>
                      <a:pPr algn="ctr">
                        <a:lnSpc>
                          <a:spcPct val="100000"/>
                        </a:lnSpc>
                        <a:spcAft>
                          <a:spcPts val="0"/>
                        </a:spcAft>
                      </a:pPr>
                      <a:r>
                        <a:rPr lang="en-US" sz="1400" b="1" kern="0" dirty="0">
                          <a:solidFill>
                            <a:srgbClr val="0070C0"/>
                          </a:solidFill>
                          <a:latin typeface="微软雅黑" pitchFamily="34" charset="-122"/>
                          <a:ea typeface="微软雅黑" pitchFamily="34" charset="-122"/>
                          <a:cs typeface="宋体"/>
                        </a:rPr>
                        <a:t>GFR</a:t>
                      </a:r>
                      <a:r>
                        <a:rPr lang="en-US" sz="1050" b="1" kern="0" dirty="0">
                          <a:solidFill>
                            <a:srgbClr val="0070C0"/>
                          </a:solidFill>
                          <a:latin typeface="微软雅黑" pitchFamily="34" charset="-122"/>
                          <a:ea typeface="微软雅黑" pitchFamily="34" charset="-122"/>
                          <a:cs typeface="宋体"/>
                        </a:rPr>
                        <a:t/>
                      </a:r>
                      <a:br>
                        <a:rPr lang="en-US" sz="1050" b="1" kern="0" dirty="0">
                          <a:solidFill>
                            <a:srgbClr val="0070C0"/>
                          </a:solidFill>
                          <a:latin typeface="微软雅黑" pitchFamily="34" charset="-122"/>
                          <a:ea typeface="微软雅黑" pitchFamily="34" charset="-122"/>
                          <a:cs typeface="宋体"/>
                        </a:rPr>
                      </a:br>
                      <a:r>
                        <a:rPr lang="en-US" sz="1050" b="1" kern="0" dirty="0">
                          <a:solidFill>
                            <a:srgbClr val="0070C0"/>
                          </a:solidFill>
                          <a:latin typeface="微软雅黑" pitchFamily="34" charset="-122"/>
                          <a:ea typeface="微软雅黑" pitchFamily="34" charset="-122"/>
                          <a:cs typeface="宋体"/>
                        </a:rPr>
                        <a:t>[ml</a:t>
                      </a:r>
                      <a:r>
                        <a:rPr lang="zh-CN" sz="1050" b="1" kern="0" dirty="0">
                          <a:solidFill>
                            <a:srgbClr val="0070C0"/>
                          </a:solidFill>
                          <a:latin typeface="微软雅黑" pitchFamily="34" charset="-122"/>
                          <a:ea typeface="微软雅黑" pitchFamily="34" charset="-122"/>
                          <a:cs typeface="宋体"/>
                        </a:rPr>
                        <a:t>·</a:t>
                      </a:r>
                      <a:r>
                        <a:rPr lang="en-US" sz="1050" b="1" kern="0" dirty="0" smtClean="0">
                          <a:solidFill>
                            <a:srgbClr val="0070C0"/>
                          </a:solidFill>
                          <a:latin typeface="微软雅黑" pitchFamily="34" charset="-122"/>
                          <a:ea typeface="微软雅黑" pitchFamily="34" charset="-122"/>
                          <a:cs typeface="宋体"/>
                        </a:rPr>
                        <a:t>min</a:t>
                      </a:r>
                      <a:r>
                        <a:rPr lang="en-US" sz="1050" b="1" kern="0" baseline="30000" dirty="0" smtClean="0">
                          <a:solidFill>
                            <a:srgbClr val="0070C0"/>
                          </a:solidFill>
                          <a:latin typeface="微软雅黑" pitchFamily="34" charset="-122"/>
                          <a:ea typeface="微软雅黑" pitchFamily="34" charset="-122"/>
                          <a:cs typeface="宋体"/>
                        </a:rPr>
                        <a:t>1 </a:t>
                      </a:r>
                      <a:r>
                        <a:rPr lang="zh-CN" sz="1050" b="1" kern="0" dirty="0" smtClean="0">
                          <a:solidFill>
                            <a:srgbClr val="0070C0"/>
                          </a:solidFill>
                          <a:latin typeface="微软雅黑" pitchFamily="34" charset="-122"/>
                          <a:ea typeface="微软雅黑" pitchFamily="34" charset="-122"/>
                          <a:cs typeface="宋体"/>
                        </a:rPr>
                        <a:t>·</a:t>
                      </a:r>
                      <a:endParaRPr lang="en-US" altLang="zh-CN" sz="1050" b="1" kern="0" dirty="0" smtClean="0">
                        <a:solidFill>
                          <a:srgbClr val="0070C0"/>
                        </a:solidFill>
                        <a:latin typeface="微软雅黑" pitchFamily="34" charset="-122"/>
                        <a:ea typeface="微软雅黑" pitchFamily="34" charset="-122"/>
                        <a:cs typeface="宋体"/>
                      </a:endParaRPr>
                    </a:p>
                    <a:p>
                      <a:pPr algn="ctr">
                        <a:lnSpc>
                          <a:spcPct val="100000"/>
                        </a:lnSpc>
                        <a:spcAft>
                          <a:spcPts val="0"/>
                        </a:spcAft>
                      </a:pPr>
                      <a:r>
                        <a:rPr lang="en-US" sz="1050" b="1" kern="0" dirty="0" smtClean="0">
                          <a:solidFill>
                            <a:srgbClr val="0070C0"/>
                          </a:solidFill>
                          <a:latin typeface="微软雅黑" pitchFamily="34" charset="-122"/>
                          <a:ea typeface="微软雅黑" pitchFamily="34" charset="-122"/>
                          <a:cs typeface="宋体"/>
                        </a:rPr>
                        <a:t>(</a:t>
                      </a:r>
                      <a:r>
                        <a:rPr lang="en-US" sz="1050" b="1" kern="0" dirty="0">
                          <a:solidFill>
                            <a:srgbClr val="0070C0"/>
                          </a:solidFill>
                          <a:latin typeface="微软雅黑" pitchFamily="34" charset="-122"/>
                          <a:ea typeface="微软雅黑" pitchFamily="34" charset="-122"/>
                          <a:cs typeface="宋体"/>
                        </a:rPr>
                        <a:t>1.73m</a:t>
                      </a:r>
                      <a:r>
                        <a:rPr lang="en-US" sz="1050" b="1" kern="0" baseline="30000" dirty="0">
                          <a:solidFill>
                            <a:srgbClr val="0070C0"/>
                          </a:solidFill>
                          <a:latin typeface="微软雅黑" pitchFamily="34" charset="-122"/>
                          <a:ea typeface="微软雅黑" pitchFamily="34" charset="-122"/>
                          <a:cs typeface="宋体"/>
                        </a:rPr>
                        <a:t>2</a:t>
                      </a:r>
                      <a:r>
                        <a:rPr lang="en-US" sz="1050" b="1" kern="0" dirty="0">
                          <a:solidFill>
                            <a:srgbClr val="0070C0"/>
                          </a:solidFill>
                          <a:latin typeface="微软雅黑" pitchFamily="34" charset="-122"/>
                          <a:ea typeface="微软雅黑" pitchFamily="34" charset="-122"/>
                          <a:cs typeface="宋体"/>
                        </a:rPr>
                        <a:t>)</a:t>
                      </a:r>
                      <a:r>
                        <a:rPr lang="en-US" sz="1050" b="1" kern="0" baseline="30000" dirty="0">
                          <a:solidFill>
                            <a:srgbClr val="0070C0"/>
                          </a:solidFill>
                          <a:latin typeface="微软雅黑" pitchFamily="34" charset="-122"/>
                          <a:ea typeface="微软雅黑" pitchFamily="34" charset="-122"/>
                          <a:cs typeface="宋体"/>
                        </a:rPr>
                        <a:t>-1</a:t>
                      </a:r>
                      <a:r>
                        <a:rPr lang="en-US" sz="1050" b="1" kern="0" dirty="0">
                          <a:solidFill>
                            <a:srgbClr val="0070C0"/>
                          </a:solidFill>
                          <a:latin typeface="微软雅黑" pitchFamily="34" charset="-122"/>
                          <a:ea typeface="微软雅黑" pitchFamily="34" charset="-122"/>
                          <a:cs typeface="宋体"/>
                        </a:rPr>
                        <a:t>]</a:t>
                      </a:r>
                      <a:endParaRPr lang="zh-CN" sz="1400" b="1" kern="100" dirty="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a:noFill/>
                    </a:lnT>
                    <a:lnB w="12700" cap="flat" cmpd="sng" algn="ctr">
                      <a:solidFill>
                        <a:srgbClr val="666666"/>
                      </a:solidFill>
                      <a:prstDash val="solid"/>
                      <a:round/>
                      <a:headEnd type="none" w="med" len="med"/>
                      <a:tailEnd type="none" w="med" len="med"/>
                    </a:lnB>
                  </a:tcPr>
                </a:tc>
                <a:tc gridSpan="3">
                  <a:txBody>
                    <a:bodyPr/>
                    <a:lstStyle/>
                    <a:p>
                      <a:pPr algn="ctr">
                        <a:lnSpc>
                          <a:spcPct val="100000"/>
                        </a:lnSpc>
                        <a:spcAft>
                          <a:spcPts val="0"/>
                        </a:spcAft>
                      </a:pPr>
                      <a:r>
                        <a:rPr lang="zh-CN" sz="1400" b="1" kern="0" dirty="0">
                          <a:solidFill>
                            <a:srgbClr val="0070C0"/>
                          </a:solidFill>
                          <a:latin typeface="微软雅黑" pitchFamily="34" charset="-122"/>
                          <a:ea typeface="微软雅黑" pitchFamily="34" charset="-122"/>
                          <a:cs typeface="宋体"/>
                        </a:rPr>
                        <a:t>白蛋白尿分期</a:t>
                      </a:r>
                      <a:endParaRPr lang="zh-CN" sz="2000" b="1" kern="100" dirty="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a:noFill/>
                    </a:lnT>
                    <a:lnB w="12700" cap="flat" cmpd="sng" algn="ctr">
                      <a:solidFill>
                        <a:srgbClr val="666666"/>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645581">
                <a:tc gridSpan="2" vMerge="1">
                  <a:txBody>
                    <a:bodyPr/>
                    <a:lstStyle/>
                    <a:p>
                      <a:endParaRPr lang="zh-CN" altLang="en-US"/>
                    </a:p>
                  </a:txBody>
                  <a:tcPr/>
                </a:tc>
                <a:tc hMerge="1" vMerge="1">
                  <a:txBody>
                    <a:bodyPr/>
                    <a:lstStyle/>
                    <a:p>
                      <a:endParaRPr lang="zh-CN" altLang="en-US"/>
                    </a:p>
                  </a:txBody>
                  <a:tcPr/>
                </a:tc>
                <a:tc vMerge="1">
                  <a:txBody>
                    <a:bodyPr/>
                    <a:lstStyle/>
                    <a:p>
                      <a:endParaRPr lang="zh-CN" altLang="en-US"/>
                    </a:p>
                  </a:txBody>
                  <a:tcPr/>
                </a:tc>
                <a:tc>
                  <a:txBody>
                    <a:bodyPr/>
                    <a:lstStyle/>
                    <a:p>
                      <a:pPr algn="ctr">
                        <a:lnSpc>
                          <a:spcPct val="100000"/>
                        </a:lnSpc>
                        <a:spcAft>
                          <a:spcPts val="0"/>
                        </a:spcAft>
                      </a:pPr>
                      <a:r>
                        <a:rPr lang="zh-CN" sz="1200" b="1" kern="0" dirty="0">
                          <a:solidFill>
                            <a:srgbClr val="0070C0"/>
                          </a:solidFill>
                          <a:latin typeface="微软雅黑" pitchFamily="34" charset="-122"/>
                          <a:ea typeface="微软雅黑" pitchFamily="34" charset="-122"/>
                          <a:cs typeface="宋体"/>
                        </a:rPr>
                        <a:t>正常到中度增加</a:t>
                      </a:r>
                      <a:r>
                        <a:rPr lang="en-US" sz="1050" b="1" kern="0" dirty="0">
                          <a:solidFill>
                            <a:srgbClr val="0070C0"/>
                          </a:solidFill>
                          <a:latin typeface="微软雅黑" pitchFamily="34" charset="-122"/>
                          <a:ea typeface="微软雅黑" pitchFamily="34" charset="-122"/>
                          <a:cs typeface="宋体"/>
                        </a:rPr>
                        <a:t/>
                      </a:r>
                      <a:br>
                        <a:rPr lang="en-US" sz="1050" b="1" kern="0" dirty="0">
                          <a:solidFill>
                            <a:srgbClr val="0070C0"/>
                          </a:solidFill>
                          <a:latin typeface="微软雅黑" pitchFamily="34" charset="-122"/>
                          <a:ea typeface="微软雅黑" pitchFamily="34" charset="-122"/>
                          <a:cs typeface="宋体"/>
                        </a:rPr>
                      </a:br>
                      <a:r>
                        <a:rPr lang="en-US" sz="1050" b="1" kern="0" dirty="0">
                          <a:solidFill>
                            <a:srgbClr val="0070C0"/>
                          </a:solidFill>
                          <a:latin typeface="微软雅黑" pitchFamily="34" charset="-122"/>
                          <a:ea typeface="微软雅黑" pitchFamily="34" charset="-122"/>
                          <a:cs typeface="宋体"/>
                        </a:rPr>
                        <a:t>(A1</a:t>
                      </a:r>
                      <a:r>
                        <a:rPr lang="zh-CN" sz="1050" b="1" kern="0" dirty="0">
                          <a:solidFill>
                            <a:srgbClr val="0070C0"/>
                          </a:solidFill>
                          <a:latin typeface="微软雅黑" pitchFamily="34" charset="-122"/>
                          <a:ea typeface="微软雅黑" pitchFamily="34" charset="-122"/>
                          <a:cs typeface="宋体"/>
                        </a:rPr>
                        <a:t>期＜</a:t>
                      </a:r>
                      <a:r>
                        <a:rPr lang="en-US" sz="1050" b="1" kern="0" dirty="0">
                          <a:solidFill>
                            <a:srgbClr val="0070C0"/>
                          </a:solidFill>
                          <a:latin typeface="微软雅黑" pitchFamily="34" charset="-122"/>
                          <a:ea typeface="微软雅黑" pitchFamily="34" charset="-122"/>
                          <a:cs typeface="宋体"/>
                        </a:rPr>
                        <a:t>30mg/g</a:t>
                      </a:r>
                      <a:r>
                        <a:rPr lang="zh-CN" sz="1050" b="1" kern="0" dirty="0">
                          <a:solidFill>
                            <a:srgbClr val="0070C0"/>
                          </a:solidFill>
                          <a:latin typeface="微软雅黑" pitchFamily="34" charset="-122"/>
                          <a:ea typeface="微软雅黑" pitchFamily="34" charset="-122"/>
                          <a:cs typeface="宋体"/>
                        </a:rPr>
                        <a:t>或＜</a:t>
                      </a:r>
                      <a:r>
                        <a:rPr lang="en-US" sz="1050" b="1" kern="0" dirty="0">
                          <a:solidFill>
                            <a:srgbClr val="0070C0"/>
                          </a:solidFill>
                          <a:latin typeface="微软雅黑" pitchFamily="34" charset="-122"/>
                          <a:ea typeface="微软雅黑" pitchFamily="34" charset="-122"/>
                          <a:cs typeface="宋体"/>
                        </a:rPr>
                        <a:t>3mg/</a:t>
                      </a:r>
                      <a:r>
                        <a:rPr lang="en-US" sz="1050" b="1" kern="0" dirty="0" err="1">
                          <a:solidFill>
                            <a:srgbClr val="0070C0"/>
                          </a:solidFill>
                          <a:latin typeface="微软雅黑" pitchFamily="34" charset="-122"/>
                          <a:ea typeface="微软雅黑" pitchFamily="34" charset="-122"/>
                          <a:cs typeface="宋体"/>
                        </a:rPr>
                        <a:t>mmol</a:t>
                      </a:r>
                      <a:r>
                        <a:rPr lang="en-US" sz="1050" b="1" kern="0" dirty="0">
                          <a:solidFill>
                            <a:srgbClr val="0070C0"/>
                          </a:solidFill>
                          <a:latin typeface="微软雅黑" pitchFamily="34" charset="-122"/>
                          <a:ea typeface="微软雅黑" pitchFamily="34" charset="-122"/>
                          <a:cs typeface="宋体"/>
                        </a:rPr>
                        <a:t>)</a:t>
                      </a:r>
                      <a:endParaRPr lang="zh-CN" sz="1400" b="1" kern="100" dirty="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zh-CN" sz="1200" b="1" kern="0" dirty="0">
                          <a:solidFill>
                            <a:srgbClr val="0070C0"/>
                          </a:solidFill>
                          <a:latin typeface="微软雅黑" pitchFamily="34" charset="-122"/>
                          <a:ea typeface="微软雅黑" pitchFamily="34" charset="-122"/>
                          <a:cs typeface="宋体"/>
                        </a:rPr>
                        <a:t>中度增加</a:t>
                      </a:r>
                      <a:r>
                        <a:rPr lang="en-US" sz="1050" b="1" kern="0" dirty="0">
                          <a:solidFill>
                            <a:srgbClr val="0070C0"/>
                          </a:solidFill>
                          <a:latin typeface="微软雅黑" pitchFamily="34" charset="-122"/>
                          <a:ea typeface="微软雅黑" pitchFamily="34" charset="-122"/>
                          <a:cs typeface="宋体"/>
                        </a:rPr>
                        <a:t/>
                      </a:r>
                      <a:br>
                        <a:rPr lang="en-US" sz="1050" b="1" kern="0" dirty="0">
                          <a:solidFill>
                            <a:srgbClr val="0070C0"/>
                          </a:solidFill>
                          <a:latin typeface="微软雅黑" pitchFamily="34" charset="-122"/>
                          <a:ea typeface="微软雅黑" pitchFamily="34" charset="-122"/>
                          <a:cs typeface="宋体"/>
                        </a:rPr>
                      </a:br>
                      <a:r>
                        <a:rPr lang="en-US" sz="1050" b="1" kern="0" dirty="0">
                          <a:solidFill>
                            <a:srgbClr val="0070C0"/>
                          </a:solidFill>
                          <a:latin typeface="微软雅黑" pitchFamily="34" charset="-122"/>
                          <a:ea typeface="微软雅黑" pitchFamily="34" charset="-122"/>
                          <a:cs typeface="宋体"/>
                        </a:rPr>
                        <a:t>(A2</a:t>
                      </a:r>
                      <a:r>
                        <a:rPr lang="zh-CN" sz="1050" b="1" kern="0" dirty="0">
                          <a:solidFill>
                            <a:srgbClr val="0070C0"/>
                          </a:solidFill>
                          <a:latin typeface="微软雅黑" pitchFamily="34" charset="-122"/>
                          <a:ea typeface="微软雅黑" pitchFamily="34" charset="-122"/>
                          <a:cs typeface="宋体"/>
                        </a:rPr>
                        <a:t>期</a:t>
                      </a:r>
                      <a:r>
                        <a:rPr lang="en-US" sz="1050" b="1" kern="0" dirty="0">
                          <a:solidFill>
                            <a:srgbClr val="0070C0"/>
                          </a:solidFill>
                          <a:latin typeface="微软雅黑" pitchFamily="34" charset="-122"/>
                          <a:ea typeface="微软雅黑" pitchFamily="34" charset="-122"/>
                          <a:cs typeface="宋体"/>
                        </a:rPr>
                        <a:t>)30</a:t>
                      </a:r>
                      <a:r>
                        <a:rPr lang="zh-CN" sz="1050" b="1" kern="0" dirty="0">
                          <a:solidFill>
                            <a:srgbClr val="0070C0"/>
                          </a:solidFill>
                          <a:latin typeface="微软雅黑" pitchFamily="34" charset="-122"/>
                          <a:ea typeface="微软雅黑" pitchFamily="34" charset="-122"/>
                          <a:cs typeface="宋体"/>
                        </a:rPr>
                        <a:t>～</a:t>
                      </a:r>
                      <a:r>
                        <a:rPr lang="en-US" sz="1050" b="1" kern="0" dirty="0">
                          <a:solidFill>
                            <a:srgbClr val="0070C0"/>
                          </a:solidFill>
                          <a:latin typeface="微软雅黑" pitchFamily="34" charset="-122"/>
                          <a:ea typeface="微软雅黑" pitchFamily="34" charset="-122"/>
                          <a:cs typeface="宋体"/>
                        </a:rPr>
                        <a:t>300mg/g</a:t>
                      </a:r>
                      <a:r>
                        <a:rPr lang="zh-CN" sz="1050" b="1" kern="0" dirty="0">
                          <a:solidFill>
                            <a:srgbClr val="0070C0"/>
                          </a:solidFill>
                          <a:latin typeface="微软雅黑" pitchFamily="34" charset="-122"/>
                          <a:ea typeface="微软雅黑" pitchFamily="34" charset="-122"/>
                          <a:cs typeface="宋体"/>
                        </a:rPr>
                        <a:t>或</a:t>
                      </a:r>
                      <a:r>
                        <a:rPr lang="en-US" sz="1050" b="1" kern="0" dirty="0">
                          <a:solidFill>
                            <a:srgbClr val="0070C0"/>
                          </a:solidFill>
                          <a:latin typeface="微软雅黑" pitchFamily="34" charset="-122"/>
                          <a:ea typeface="微软雅黑" pitchFamily="34" charset="-122"/>
                          <a:cs typeface="宋体"/>
                        </a:rPr>
                        <a:t>3</a:t>
                      </a:r>
                      <a:r>
                        <a:rPr lang="zh-CN" sz="1050" b="1" kern="0" dirty="0">
                          <a:solidFill>
                            <a:srgbClr val="0070C0"/>
                          </a:solidFill>
                          <a:latin typeface="微软雅黑" pitchFamily="34" charset="-122"/>
                          <a:ea typeface="微软雅黑" pitchFamily="34" charset="-122"/>
                          <a:cs typeface="宋体"/>
                        </a:rPr>
                        <a:t>～</a:t>
                      </a:r>
                      <a:r>
                        <a:rPr lang="en-US" sz="1050" b="1" kern="0" dirty="0">
                          <a:solidFill>
                            <a:srgbClr val="0070C0"/>
                          </a:solidFill>
                          <a:latin typeface="微软雅黑" pitchFamily="34" charset="-122"/>
                          <a:ea typeface="微软雅黑" pitchFamily="34" charset="-122"/>
                          <a:cs typeface="宋体"/>
                        </a:rPr>
                        <a:t>30mg/</a:t>
                      </a:r>
                      <a:r>
                        <a:rPr lang="en-US" sz="1050" b="1" kern="0" dirty="0" err="1">
                          <a:solidFill>
                            <a:srgbClr val="0070C0"/>
                          </a:solidFill>
                          <a:latin typeface="微软雅黑" pitchFamily="34" charset="-122"/>
                          <a:ea typeface="微软雅黑" pitchFamily="34" charset="-122"/>
                          <a:cs typeface="宋体"/>
                        </a:rPr>
                        <a:t>mmol</a:t>
                      </a:r>
                      <a:endParaRPr lang="zh-CN" sz="1400" b="1" kern="100" dirty="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zh-CN" sz="1200" b="1" kern="0" dirty="0">
                          <a:solidFill>
                            <a:srgbClr val="0070C0"/>
                          </a:solidFill>
                          <a:latin typeface="微软雅黑" pitchFamily="34" charset="-122"/>
                          <a:ea typeface="微软雅黑" pitchFamily="34" charset="-122"/>
                          <a:cs typeface="宋体"/>
                        </a:rPr>
                        <a:t>重度增加</a:t>
                      </a:r>
                      <a:r>
                        <a:rPr lang="en-US" sz="1050" b="1" kern="0" dirty="0">
                          <a:solidFill>
                            <a:srgbClr val="0070C0"/>
                          </a:solidFill>
                          <a:latin typeface="微软雅黑" pitchFamily="34" charset="-122"/>
                          <a:ea typeface="微软雅黑" pitchFamily="34" charset="-122"/>
                          <a:cs typeface="宋体"/>
                        </a:rPr>
                        <a:t/>
                      </a:r>
                      <a:br>
                        <a:rPr lang="en-US" sz="1050" b="1" kern="0" dirty="0">
                          <a:solidFill>
                            <a:srgbClr val="0070C0"/>
                          </a:solidFill>
                          <a:latin typeface="微软雅黑" pitchFamily="34" charset="-122"/>
                          <a:ea typeface="微软雅黑" pitchFamily="34" charset="-122"/>
                          <a:cs typeface="宋体"/>
                        </a:rPr>
                      </a:br>
                      <a:r>
                        <a:rPr lang="en-US" sz="1050" b="1" kern="0" dirty="0">
                          <a:solidFill>
                            <a:srgbClr val="0070C0"/>
                          </a:solidFill>
                          <a:latin typeface="微软雅黑" pitchFamily="34" charset="-122"/>
                          <a:ea typeface="微软雅黑" pitchFamily="34" charset="-122"/>
                          <a:cs typeface="宋体"/>
                        </a:rPr>
                        <a:t>(A3</a:t>
                      </a:r>
                      <a:r>
                        <a:rPr lang="zh-CN" sz="1050" b="1" kern="0" dirty="0">
                          <a:solidFill>
                            <a:srgbClr val="0070C0"/>
                          </a:solidFill>
                          <a:latin typeface="微软雅黑" pitchFamily="34" charset="-122"/>
                          <a:ea typeface="微软雅黑" pitchFamily="34" charset="-122"/>
                          <a:cs typeface="宋体"/>
                        </a:rPr>
                        <a:t>期</a:t>
                      </a:r>
                      <a:r>
                        <a:rPr lang="en-US" sz="1050" b="1" kern="0" dirty="0">
                          <a:solidFill>
                            <a:srgbClr val="0070C0"/>
                          </a:solidFill>
                          <a:latin typeface="微软雅黑" pitchFamily="34" charset="-122"/>
                          <a:ea typeface="微软雅黑" pitchFamily="34" charset="-122"/>
                          <a:cs typeface="宋体"/>
                        </a:rPr>
                        <a:t>)</a:t>
                      </a:r>
                      <a:r>
                        <a:rPr lang="zh-CN" sz="1050" b="1" kern="0" dirty="0">
                          <a:solidFill>
                            <a:srgbClr val="0070C0"/>
                          </a:solidFill>
                          <a:latin typeface="微软雅黑" pitchFamily="34" charset="-122"/>
                          <a:ea typeface="微软雅黑" pitchFamily="34" charset="-122"/>
                          <a:cs typeface="宋体"/>
                        </a:rPr>
                        <a:t>＞</a:t>
                      </a:r>
                      <a:r>
                        <a:rPr lang="en-US" sz="1050" b="1" kern="0" dirty="0">
                          <a:solidFill>
                            <a:srgbClr val="0070C0"/>
                          </a:solidFill>
                          <a:latin typeface="微软雅黑" pitchFamily="34" charset="-122"/>
                          <a:ea typeface="微软雅黑" pitchFamily="34" charset="-122"/>
                          <a:cs typeface="宋体"/>
                        </a:rPr>
                        <a:t>300mg/g</a:t>
                      </a:r>
                      <a:r>
                        <a:rPr lang="zh-CN" sz="1050" b="1" kern="0" dirty="0">
                          <a:solidFill>
                            <a:srgbClr val="0070C0"/>
                          </a:solidFill>
                          <a:latin typeface="微软雅黑" pitchFamily="34" charset="-122"/>
                          <a:ea typeface="微软雅黑" pitchFamily="34" charset="-122"/>
                          <a:cs typeface="宋体"/>
                        </a:rPr>
                        <a:t>或＞</a:t>
                      </a:r>
                      <a:r>
                        <a:rPr lang="en-US" sz="1050" b="1" kern="0" dirty="0">
                          <a:solidFill>
                            <a:srgbClr val="0070C0"/>
                          </a:solidFill>
                          <a:latin typeface="微软雅黑" pitchFamily="34" charset="-122"/>
                          <a:ea typeface="微软雅黑" pitchFamily="34" charset="-122"/>
                          <a:cs typeface="宋体"/>
                        </a:rPr>
                        <a:t>30mg/</a:t>
                      </a:r>
                      <a:r>
                        <a:rPr lang="en-US" sz="1050" b="1" kern="0" dirty="0" err="1">
                          <a:solidFill>
                            <a:srgbClr val="0070C0"/>
                          </a:solidFill>
                          <a:latin typeface="微软雅黑" pitchFamily="34" charset="-122"/>
                          <a:ea typeface="微软雅黑" pitchFamily="34" charset="-122"/>
                          <a:cs typeface="宋体"/>
                        </a:rPr>
                        <a:t>mmol</a:t>
                      </a:r>
                      <a:endParaRPr lang="zh-CN" sz="1400" b="1" kern="100" dirty="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396968">
                <a:tc>
                  <a:txBody>
                    <a:bodyPr/>
                    <a:lstStyle/>
                    <a:p>
                      <a:pPr algn="l">
                        <a:lnSpc>
                          <a:spcPct val="100000"/>
                        </a:lnSpc>
                        <a:spcAft>
                          <a:spcPts val="0"/>
                        </a:spcAft>
                      </a:pPr>
                      <a:r>
                        <a:rPr lang="en-US" sz="1050" b="1" kern="0">
                          <a:solidFill>
                            <a:srgbClr val="0070C0"/>
                          </a:solidFill>
                          <a:latin typeface="微软雅黑" pitchFamily="34" charset="-122"/>
                          <a:ea typeface="微软雅黑" pitchFamily="34" charset="-122"/>
                          <a:cs typeface="宋体"/>
                        </a:rPr>
                        <a:t>G1</a:t>
                      </a:r>
                      <a:endParaRPr lang="zh-CN" sz="1400" b="1" kern="10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w="12700" cap="flat" cmpd="sng" algn="ctr">
                      <a:solidFill>
                        <a:srgbClr val="666666"/>
                      </a:solidFill>
                      <a:prstDash val="solid"/>
                      <a:round/>
                      <a:headEnd type="none" w="med" len="med"/>
                      <a:tailEnd type="none" w="med" len="med"/>
                    </a:lnT>
                    <a:lnB>
                      <a:noFill/>
                    </a:lnB>
                  </a:tcPr>
                </a:tc>
                <a:tc>
                  <a:txBody>
                    <a:bodyPr/>
                    <a:lstStyle/>
                    <a:p>
                      <a:pPr algn="ctr">
                        <a:lnSpc>
                          <a:spcPct val="100000"/>
                        </a:lnSpc>
                        <a:spcAft>
                          <a:spcPts val="0"/>
                        </a:spcAft>
                      </a:pPr>
                      <a:r>
                        <a:rPr lang="zh-CN" sz="1050" b="1" kern="0">
                          <a:solidFill>
                            <a:srgbClr val="0070C0"/>
                          </a:solidFill>
                          <a:latin typeface="微软雅黑" pitchFamily="34" charset="-122"/>
                          <a:ea typeface="微软雅黑" pitchFamily="34" charset="-122"/>
                          <a:cs typeface="宋体"/>
                        </a:rPr>
                        <a:t>正常或升高</a:t>
                      </a:r>
                      <a:endParaRPr lang="zh-CN" sz="1400" b="1" kern="10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w="12700" cap="flat" cmpd="sng" algn="ctr">
                      <a:solidFill>
                        <a:srgbClr val="666666"/>
                      </a:solidFill>
                      <a:prstDash val="solid"/>
                      <a:round/>
                      <a:headEnd type="none" w="med" len="med"/>
                      <a:tailEnd type="none" w="med" len="med"/>
                    </a:lnT>
                    <a:lnB>
                      <a:noFill/>
                    </a:lnB>
                  </a:tcPr>
                </a:tc>
                <a:tc>
                  <a:txBody>
                    <a:bodyPr/>
                    <a:lstStyle/>
                    <a:p>
                      <a:pPr algn="ctr">
                        <a:lnSpc>
                          <a:spcPct val="100000"/>
                        </a:lnSpc>
                        <a:spcAft>
                          <a:spcPts val="0"/>
                        </a:spcAft>
                      </a:pPr>
                      <a:r>
                        <a:rPr lang="zh-CN" sz="1400" b="1" kern="0">
                          <a:solidFill>
                            <a:srgbClr val="0070C0"/>
                          </a:solidFill>
                          <a:latin typeface="微软雅黑" pitchFamily="34" charset="-122"/>
                          <a:ea typeface="微软雅黑" pitchFamily="34" charset="-122"/>
                          <a:cs typeface="宋体"/>
                        </a:rPr>
                        <a:t>≥</a:t>
                      </a:r>
                      <a:r>
                        <a:rPr lang="en-US" sz="1400" b="1" kern="0">
                          <a:solidFill>
                            <a:srgbClr val="0070C0"/>
                          </a:solidFill>
                          <a:latin typeface="微软雅黑" pitchFamily="34" charset="-122"/>
                          <a:ea typeface="微软雅黑" pitchFamily="34" charset="-122"/>
                          <a:cs typeface="宋体"/>
                        </a:rPr>
                        <a:t>90</a:t>
                      </a:r>
                      <a:endParaRPr lang="zh-CN" sz="2000" b="1" kern="10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w="12700" cap="flat" cmpd="sng" algn="ctr">
                      <a:solidFill>
                        <a:srgbClr val="666666"/>
                      </a:solidFill>
                      <a:prstDash val="solid"/>
                      <a:round/>
                      <a:headEnd type="none" w="med" len="med"/>
                      <a:tailEnd type="none" w="med" len="med"/>
                    </a:lnT>
                    <a:lnB>
                      <a:noFill/>
                    </a:lnB>
                  </a:tcPr>
                </a:tc>
                <a:tc>
                  <a:txBody>
                    <a:bodyPr/>
                    <a:lstStyle/>
                    <a:p>
                      <a:pPr algn="ctr">
                        <a:lnSpc>
                          <a:spcPct val="100000"/>
                        </a:lnSpc>
                        <a:spcAft>
                          <a:spcPts val="0"/>
                        </a:spcAft>
                      </a:pPr>
                      <a:r>
                        <a:rPr lang="zh-CN" sz="1400" b="1" kern="0" dirty="0">
                          <a:solidFill>
                            <a:srgbClr val="00B050"/>
                          </a:solidFill>
                          <a:latin typeface="微软雅黑" pitchFamily="34" charset="-122"/>
                          <a:ea typeface="微软雅黑" pitchFamily="34" charset="-122"/>
                          <a:cs typeface="宋体"/>
                        </a:rPr>
                        <a:t>低危</a:t>
                      </a:r>
                      <a:endParaRPr lang="zh-CN" sz="2000" b="1" kern="100" dirty="0">
                        <a:solidFill>
                          <a:srgbClr val="00B050"/>
                        </a:solidFill>
                        <a:latin typeface="微软雅黑" pitchFamily="34" charset="-122"/>
                        <a:ea typeface="微软雅黑" pitchFamily="34" charset="-122"/>
                        <a:cs typeface="Times New Roman"/>
                      </a:endParaRPr>
                    </a:p>
                  </a:txBody>
                  <a:tcPr marL="73025" marR="73025" marT="22225" marB="22225">
                    <a:lnL>
                      <a:noFill/>
                    </a:lnL>
                    <a:lnR>
                      <a:noFill/>
                    </a:lnR>
                    <a:lnT w="12700" cap="flat" cmpd="sng" algn="ctr">
                      <a:solidFill>
                        <a:srgbClr val="666666"/>
                      </a:solidFill>
                      <a:prstDash val="solid"/>
                      <a:round/>
                      <a:headEnd type="none" w="med" len="med"/>
                      <a:tailEnd type="none" w="med" len="med"/>
                    </a:lnT>
                    <a:lnB>
                      <a:noFill/>
                    </a:lnB>
                  </a:tcPr>
                </a:tc>
                <a:tc>
                  <a:txBody>
                    <a:bodyPr/>
                    <a:lstStyle/>
                    <a:p>
                      <a:pPr algn="ctr">
                        <a:lnSpc>
                          <a:spcPct val="100000"/>
                        </a:lnSpc>
                        <a:spcAft>
                          <a:spcPts val="0"/>
                        </a:spcAft>
                      </a:pPr>
                      <a:r>
                        <a:rPr lang="zh-CN" sz="1400" b="1" kern="0" dirty="0">
                          <a:solidFill>
                            <a:srgbClr val="0070C0"/>
                          </a:solidFill>
                          <a:latin typeface="微软雅黑" pitchFamily="34" charset="-122"/>
                          <a:ea typeface="微软雅黑" pitchFamily="34" charset="-122"/>
                          <a:cs typeface="宋体"/>
                        </a:rPr>
                        <a:t>中危</a:t>
                      </a:r>
                      <a:endParaRPr lang="zh-CN" sz="2000" b="1" kern="100" dirty="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w="12700" cap="flat" cmpd="sng" algn="ctr">
                      <a:solidFill>
                        <a:srgbClr val="666666"/>
                      </a:solidFill>
                      <a:prstDash val="solid"/>
                      <a:round/>
                      <a:headEnd type="none" w="med" len="med"/>
                      <a:tailEnd type="none" w="med" len="med"/>
                    </a:lnT>
                    <a:lnB>
                      <a:noFill/>
                    </a:lnB>
                    <a:solidFill>
                      <a:schemeClr val="bg1">
                        <a:lumMod val="95000"/>
                      </a:schemeClr>
                    </a:solidFill>
                  </a:tcPr>
                </a:tc>
                <a:tc>
                  <a:txBody>
                    <a:bodyPr/>
                    <a:lstStyle/>
                    <a:p>
                      <a:pPr algn="ctr">
                        <a:lnSpc>
                          <a:spcPct val="100000"/>
                        </a:lnSpc>
                        <a:spcAft>
                          <a:spcPts val="0"/>
                        </a:spcAft>
                      </a:pPr>
                      <a:r>
                        <a:rPr lang="zh-CN" sz="1400" b="1" kern="0" dirty="0">
                          <a:solidFill>
                            <a:srgbClr val="002060"/>
                          </a:solidFill>
                          <a:latin typeface="微软雅黑" pitchFamily="34" charset="-122"/>
                          <a:ea typeface="微软雅黑" pitchFamily="34" charset="-122"/>
                          <a:cs typeface="宋体"/>
                        </a:rPr>
                        <a:t>高危</a:t>
                      </a:r>
                      <a:endParaRPr lang="zh-CN" sz="2000" b="1" kern="100" dirty="0">
                        <a:solidFill>
                          <a:srgbClr val="002060"/>
                        </a:solidFill>
                        <a:latin typeface="微软雅黑" pitchFamily="34" charset="-122"/>
                        <a:ea typeface="微软雅黑" pitchFamily="34" charset="-122"/>
                        <a:cs typeface="Times New Roman"/>
                      </a:endParaRPr>
                    </a:p>
                  </a:txBody>
                  <a:tcPr marL="73025" marR="73025" marT="22225" marB="22225">
                    <a:lnL>
                      <a:noFill/>
                    </a:lnL>
                    <a:lnR>
                      <a:noFill/>
                    </a:lnR>
                    <a:lnT w="12700" cap="flat" cmpd="sng" algn="ctr">
                      <a:solidFill>
                        <a:srgbClr val="666666"/>
                      </a:solidFill>
                      <a:prstDash val="solid"/>
                      <a:round/>
                      <a:headEnd type="none" w="med" len="med"/>
                      <a:tailEnd type="none" w="med" len="med"/>
                    </a:lnT>
                    <a:lnB>
                      <a:noFill/>
                    </a:lnB>
                    <a:solidFill>
                      <a:schemeClr val="accent6">
                        <a:lumMod val="20000"/>
                        <a:lumOff val="80000"/>
                      </a:schemeClr>
                    </a:solidFill>
                  </a:tcPr>
                </a:tc>
              </a:tr>
              <a:tr h="361936">
                <a:tc>
                  <a:txBody>
                    <a:bodyPr/>
                    <a:lstStyle/>
                    <a:p>
                      <a:pPr algn="l">
                        <a:lnSpc>
                          <a:spcPct val="100000"/>
                        </a:lnSpc>
                        <a:spcAft>
                          <a:spcPts val="0"/>
                        </a:spcAft>
                      </a:pPr>
                      <a:r>
                        <a:rPr lang="en-US" sz="1050" b="1" kern="0">
                          <a:solidFill>
                            <a:srgbClr val="0070C0"/>
                          </a:solidFill>
                          <a:latin typeface="微软雅黑" pitchFamily="34" charset="-122"/>
                          <a:ea typeface="微软雅黑" pitchFamily="34" charset="-122"/>
                          <a:cs typeface="宋体"/>
                        </a:rPr>
                        <a:t>G2</a:t>
                      </a:r>
                      <a:endParaRPr lang="zh-CN" sz="1400" b="1" kern="10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a:noFill/>
                    </a:lnT>
                    <a:lnB>
                      <a:noFill/>
                    </a:lnB>
                  </a:tcPr>
                </a:tc>
                <a:tc>
                  <a:txBody>
                    <a:bodyPr/>
                    <a:lstStyle/>
                    <a:p>
                      <a:pPr algn="ctr">
                        <a:lnSpc>
                          <a:spcPct val="100000"/>
                        </a:lnSpc>
                        <a:spcAft>
                          <a:spcPts val="0"/>
                        </a:spcAft>
                      </a:pPr>
                      <a:r>
                        <a:rPr lang="zh-CN" sz="1050" b="1" kern="0">
                          <a:solidFill>
                            <a:srgbClr val="0070C0"/>
                          </a:solidFill>
                          <a:latin typeface="微软雅黑" pitchFamily="34" charset="-122"/>
                          <a:ea typeface="微软雅黑" pitchFamily="34" charset="-122"/>
                          <a:cs typeface="宋体"/>
                        </a:rPr>
                        <a:t>轻度降低</a:t>
                      </a:r>
                      <a:endParaRPr lang="zh-CN" sz="1400" b="1" kern="10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a:noFill/>
                    </a:lnT>
                    <a:lnB>
                      <a:noFill/>
                    </a:lnB>
                  </a:tcPr>
                </a:tc>
                <a:tc>
                  <a:txBody>
                    <a:bodyPr/>
                    <a:lstStyle/>
                    <a:p>
                      <a:pPr algn="ctr">
                        <a:lnSpc>
                          <a:spcPct val="100000"/>
                        </a:lnSpc>
                        <a:spcAft>
                          <a:spcPts val="0"/>
                        </a:spcAft>
                      </a:pPr>
                      <a:r>
                        <a:rPr lang="en-US" sz="1400" b="1" kern="0">
                          <a:solidFill>
                            <a:srgbClr val="0070C0"/>
                          </a:solidFill>
                          <a:latin typeface="微软雅黑" pitchFamily="34" charset="-122"/>
                          <a:ea typeface="微软雅黑" pitchFamily="34" charset="-122"/>
                          <a:cs typeface="宋体"/>
                        </a:rPr>
                        <a:t>60</a:t>
                      </a:r>
                      <a:r>
                        <a:rPr lang="zh-CN" sz="1400" b="1" kern="0">
                          <a:solidFill>
                            <a:srgbClr val="0070C0"/>
                          </a:solidFill>
                          <a:latin typeface="微软雅黑" pitchFamily="34" charset="-122"/>
                          <a:ea typeface="微软雅黑" pitchFamily="34" charset="-122"/>
                          <a:cs typeface="宋体"/>
                        </a:rPr>
                        <a:t>～</a:t>
                      </a:r>
                      <a:r>
                        <a:rPr lang="en-US" sz="1400" b="1" kern="0">
                          <a:solidFill>
                            <a:srgbClr val="0070C0"/>
                          </a:solidFill>
                          <a:latin typeface="微软雅黑" pitchFamily="34" charset="-122"/>
                          <a:ea typeface="微软雅黑" pitchFamily="34" charset="-122"/>
                          <a:cs typeface="宋体"/>
                        </a:rPr>
                        <a:t>89</a:t>
                      </a:r>
                      <a:endParaRPr lang="zh-CN" sz="2000" b="1" kern="10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a:noFill/>
                    </a:lnT>
                    <a:lnB>
                      <a:noFill/>
                    </a:lnB>
                  </a:tcPr>
                </a:tc>
                <a:tc>
                  <a:txBody>
                    <a:bodyPr/>
                    <a:lstStyle/>
                    <a:p>
                      <a:pPr algn="ctr">
                        <a:lnSpc>
                          <a:spcPct val="100000"/>
                        </a:lnSpc>
                        <a:spcAft>
                          <a:spcPts val="0"/>
                        </a:spcAft>
                      </a:pPr>
                      <a:r>
                        <a:rPr lang="zh-CN" sz="1400" b="1" kern="0" dirty="0">
                          <a:solidFill>
                            <a:srgbClr val="00B050"/>
                          </a:solidFill>
                          <a:latin typeface="微软雅黑" pitchFamily="34" charset="-122"/>
                          <a:ea typeface="微软雅黑" pitchFamily="34" charset="-122"/>
                          <a:cs typeface="宋体"/>
                        </a:rPr>
                        <a:t>低危</a:t>
                      </a:r>
                      <a:endParaRPr lang="zh-CN" sz="2000" b="1" kern="100" dirty="0">
                        <a:solidFill>
                          <a:srgbClr val="00B050"/>
                        </a:solidFill>
                        <a:latin typeface="微软雅黑" pitchFamily="34" charset="-122"/>
                        <a:ea typeface="微软雅黑" pitchFamily="34" charset="-122"/>
                        <a:cs typeface="Times New Roman"/>
                      </a:endParaRPr>
                    </a:p>
                  </a:txBody>
                  <a:tcPr marL="73025" marR="73025" marT="22225" marB="22225">
                    <a:lnL>
                      <a:noFill/>
                    </a:lnL>
                    <a:lnR>
                      <a:noFill/>
                    </a:lnR>
                    <a:lnT>
                      <a:noFill/>
                    </a:lnT>
                    <a:lnB>
                      <a:noFill/>
                    </a:lnB>
                  </a:tcPr>
                </a:tc>
                <a:tc>
                  <a:txBody>
                    <a:bodyPr/>
                    <a:lstStyle/>
                    <a:p>
                      <a:pPr algn="ctr">
                        <a:lnSpc>
                          <a:spcPct val="100000"/>
                        </a:lnSpc>
                        <a:spcAft>
                          <a:spcPts val="0"/>
                        </a:spcAft>
                      </a:pPr>
                      <a:r>
                        <a:rPr lang="zh-CN" sz="1400" b="1" kern="0" dirty="0">
                          <a:solidFill>
                            <a:srgbClr val="0070C0"/>
                          </a:solidFill>
                          <a:latin typeface="微软雅黑" pitchFamily="34" charset="-122"/>
                          <a:ea typeface="微软雅黑" pitchFamily="34" charset="-122"/>
                          <a:cs typeface="宋体"/>
                        </a:rPr>
                        <a:t>中危</a:t>
                      </a:r>
                      <a:endParaRPr lang="zh-CN" sz="2000" b="1" kern="100" dirty="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a:noFill/>
                    </a:lnT>
                    <a:lnB>
                      <a:noFill/>
                    </a:lnB>
                    <a:solidFill>
                      <a:schemeClr val="bg1">
                        <a:lumMod val="95000"/>
                      </a:schemeClr>
                    </a:solidFill>
                  </a:tcPr>
                </a:tc>
                <a:tc>
                  <a:txBody>
                    <a:bodyPr/>
                    <a:lstStyle/>
                    <a:p>
                      <a:pPr algn="ctr">
                        <a:lnSpc>
                          <a:spcPct val="100000"/>
                        </a:lnSpc>
                        <a:spcAft>
                          <a:spcPts val="0"/>
                        </a:spcAft>
                      </a:pPr>
                      <a:r>
                        <a:rPr lang="zh-CN" sz="1400" b="1" kern="0" dirty="0">
                          <a:solidFill>
                            <a:srgbClr val="002060"/>
                          </a:solidFill>
                          <a:latin typeface="微软雅黑" pitchFamily="34" charset="-122"/>
                          <a:ea typeface="微软雅黑" pitchFamily="34" charset="-122"/>
                          <a:cs typeface="宋体"/>
                        </a:rPr>
                        <a:t>高危</a:t>
                      </a:r>
                      <a:endParaRPr lang="zh-CN" sz="2000" b="1" kern="100" dirty="0">
                        <a:solidFill>
                          <a:srgbClr val="002060"/>
                        </a:solidFill>
                        <a:latin typeface="微软雅黑" pitchFamily="34" charset="-122"/>
                        <a:ea typeface="微软雅黑" pitchFamily="34" charset="-122"/>
                        <a:cs typeface="Times New Roman"/>
                      </a:endParaRPr>
                    </a:p>
                  </a:txBody>
                  <a:tcPr marL="73025" marR="73025" marT="22225" marB="22225">
                    <a:lnL>
                      <a:noFill/>
                    </a:lnL>
                    <a:lnR>
                      <a:noFill/>
                    </a:lnR>
                    <a:lnT>
                      <a:noFill/>
                    </a:lnT>
                    <a:lnB>
                      <a:noFill/>
                    </a:lnB>
                    <a:solidFill>
                      <a:schemeClr val="accent6">
                        <a:lumMod val="20000"/>
                        <a:lumOff val="80000"/>
                      </a:schemeClr>
                    </a:solidFill>
                  </a:tcPr>
                </a:tc>
              </a:tr>
              <a:tr h="399433">
                <a:tc>
                  <a:txBody>
                    <a:bodyPr/>
                    <a:lstStyle/>
                    <a:p>
                      <a:pPr algn="l">
                        <a:lnSpc>
                          <a:spcPct val="100000"/>
                        </a:lnSpc>
                        <a:spcAft>
                          <a:spcPts val="0"/>
                        </a:spcAft>
                      </a:pPr>
                      <a:r>
                        <a:rPr lang="en-US" sz="1050" b="1" kern="0">
                          <a:solidFill>
                            <a:srgbClr val="0070C0"/>
                          </a:solidFill>
                          <a:latin typeface="微软雅黑" pitchFamily="34" charset="-122"/>
                          <a:ea typeface="微软雅黑" pitchFamily="34" charset="-122"/>
                          <a:cs typeface="宋体"/>
                        </a:rPr>
                        <a:t>G3a</a:t>
                      </a:r>
                      <a:endParaRPr lang="zh-CN" sz="1400" b="1" kern="10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a:noFill/>
                    </a:lnT>
                    <a:lnB>
                      <a:noFill/>
                    </a:lnB>
                  </a:tcPr>
                </a:tc>
                <a:tc>
                  <a:txBody>
                    <a:bodyPr/>
                    <a:lstStyle/>
                    <a:p>
                      <a:pPr algn="ctr">
                        <a:lnSpc>
                          <a:spcPct val="100000"/>
                        </a:lnSpc>
                        <a:spcAft>
                          <a:spcPts val="0"/>
                        </a:spcAft>
                      </a:pPr>
                      <a:r>
                        <a:rPr lang="zh-CN" sz="1050" b="1" kern="0" dirty="0">
                          <a:solidFill>
                            <a:srgbClr val="0070C0"/>
                          </a:solidFill>
                          <a:latin typeface="微软雅黑" pitchFamily="34" charset="-122"/>
                          <a:ea typeface="微软雅黑" pitchFamily="34" charset="-122"/>
                          <a:cs typeface="宋体"/>
                        </a:rPr>
                        <a:t>轻到中度降低</a:t>
                      </a:r>
                      <a:endParaRPr lang="zh-CN" sz="1400" b="1" kern="100" dirty="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a:noFill/>
                    </a:lnT>
                    <a:lnB>
                      <a:noFill/>
                    </a:lnB>
                  </a:tcPr>
                </a:tc>
                <a:tc>
                  <a:txBody>
                    <a:bodyPr/>
                    <a:lstStyle/>
                    <a:p>
                      <a:pPr algn="ctr">
                        <a:lnSpc>
                          <a:spcPct val="100000"/>
                        </a:lnSpc>
                        <a:spcAft>
                          <a:spcPts val="0"/>
                        </a:spcAft>
                      </a:pPr>
                      <a:r>
                        <a:rPr lang="en-US" sz="1400" b="1" kern="0">
                          <a:solidFill>
                            <a:srgbClr val="0070C0"/>
                          </a:solidFill>
                          <a:latin typeface="微软雅黑" pitchFamily="34" charset="-122"/>
                          <a:ea typeface="微软雅黑" pitchFamily="34" charset="-122"/>
                          <a:cs typeface="宋体"/>
                        </a:rPr>
                        <a:t>45</a:t>
                      </a:r>
                      <a:r>
                        <a:rPr lang="zh-CN" sz="1400" b="1" kern="0">
                          <a:solidFill>
                            <a:srgbClr val="0070C0"/>
                          </a:solidFill>
                          <a:latin typeface="微软雅黑" pitchFamily="34" charset="-122"/>
                          <a:ea typeface="微软雅黑" pitchFamily="34" charset="-122"/>
                          <a:cs typeface="宋体"/>
                        </a:rPr>
                        <a:t>～</a:t>
                      </a:r>
                      <a:r>
                        <a:rPr lang="en-US" sz="1400" b="1" kern="0">
                          <a:solidFill>
                            <a:srgbClr val="0070C0"/>
                          </a:solidFill>
                          <a:latin typeface="微软雅黑" pitchFamily="34" charset="-122"/>
                          <a:ea typeface="微软雅黑" pitchFamily="34" charset="-122"/>
                          <a:cs typeface="宋体"/>
                        </a:rPr>
                        <a:t>59</a:t>
                      </a:r>
                      <a:endParaRPr lang="zh-CN" sz="2000" b="1" kern="10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a:noFill/>
                    </a:lnT>
                    <a:lnB>
                      <a:noFill/>
                    </a:lnB>
                  </a:tcPr>
                </a:tc>
                <a:tc>
                  <a:txBody>
                    <a:bodyPr/>
                    <a:lstStyle/>
                    <a:p>
                      <a:pPr algn="ctr">
                        <a:lnSpc>
                          <a:spcPct val="100000"/>
                        </a:lnSpc>
                        <a:spcAft>
                          <a:spcPts val="0"/>
                        </a:spcAft>
                      </a:pPr>
                      <a:r>
                        <a:rPr lang="zh-CN" sz="1400" b="1" kern="0" dirty="0">
                          <a:solidFill>
                            <a:srgbClr val="0070C0"/>
                          </a:solidFill>
                          <a:latin typeface="微软雅黑" pitchFamily="34" charset="-122"/>
                          <a:ea typeface="微软雅黑" pitchFamily="34" charset="-122"/>
                          <a:cs typeface="宋体"/>
                        </a:rPr>
                        <a:t>中危</a:t>
                      </a:r>
                      <a:endParaRPr lang="zh-CN" sz="2000" b="1" kern="100" dirty="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a:noFill/>
                    </a:lnT>
                    <a:lnB>
                      <a:noFill/>
                    </a:lnB>
                    <a:solidFill>
                      <a:schemeClr val="bg1">
                        <a:lumMod val="95000"/>
                      </a:schemeClr>
                    </a:solidFill>
                  </a:tcPr>
                </a:tc>
                <a:tc>
                  <a:txBody>
                    <a:bodyPr/>
                    <a:lstStyle/>
                    <a:p>
                      <a:pPr algn="ctr">
                        <a:lnSpc>
                          <a:spcPct val="100000"/>
                        </a:lnSpc>
                        <a:spcAft>
                          <a:spcPts val="0"/>
                        </a:spcAft>
                      </a:pPr>
                      <a:r>
                        <a:rPr lang="zh-CN" sz="1400" b="1" kern="0" dirty="0">
                          <a:solidFill>
                            <a:srgbClr val="002060"/>
                          </a:solidFill>
                          <a:latin typeface="微软雅黑" pitchFamily="34" charset="-122"/>
                          <a:ea typeface="微软雅黑" pitchFamily="34" charset="-122"/>
                          <a:cs typeface="宋体"/>
                        </a:rPr>
                        <a:t>高危</a:t>
                      </a:r>
                      <a:endParaRPr lang="zh-CN" sz="2000" b="1" kern="100" dirty="0">
                        <a:solidFill>
                          <a:srgbClr val="002060"/>
                        </a:solidFill>
                        <a:latin typeface="微软雅黑" pitchFamily="34" charset="-122"/>
                        <a:ea typeface="微软雅黑" pitchFamily="34" charset="-122"/>
                        <a:cs typeface="Times New Roman"/>
                      </a:endParaRPr>
                    </a:p>
                  </a:txBody>
                  <a:tcPr marL="73025" marR="73025" marT="22225" marB="22225">
                    <a:lnL>
                      <a:noFill/>
                    </a:lnL>
                    <a:lnR>
                      <a:noFill/>
                    </a:lnR>
                    <a:lnT>
                      <a:noFill/>
                    </a:lnT>
                    <a:lnB>
                      <a:noFill/>
                    </a:lnB>
                    <a:solidFill>
                      <a:schemeClr val="accent6">
                        <a:lumMod val="20000"/>
                        <a:lumOff val="80000"/>
                      </a:schemeClr>
                    </a:solidFill>
                  </a:tcPr>
                </a:tc>
                <a:tc>
                  <a:txBody>
                    <a:bodyPr/>
                    <a:lstStyle/>
                    <a:p>
                      <a:pPr algn="ctr">
                        <a:lnSpc>
                          <a:spcPct val="100000"/>
                        </a:lnSpc>
                        <a:spcAft>
                          <a:spcPts val="0"/>
                        </a:spcAft>
                      </a:pPr>
                      <a:r>
                        <a:rPr lang="zh-CN" sz="1400" b="1" kern="0" dirty="0">
                          <a:solidFill>
                            <a:srgbClr val="7030A0"/>
                          </a:solidFill>
                          <a:latin typeface="微软雅黑" pitchFamily="34" charset="-122"/>
                          <a:ea typeface="微软雅黑" pitchFamily="34" charset="-122"/>
                          <a:cs typeface="宋体"/>
                        </a:rPr>
                        <a:t>极高危</a:t>
                      </a:r>
                      <a:endParaRPr lang="zh-CN" sz="2000" b="1" kern="100" dirty="0">
                        <a:solidFill>
                          <a:srgbClr val="7030A0"/>
                        </a:solidFill>
                        <a:latin typeface="微软雅黑" pitchFamily="34" charset="-122"/>
                        <a:ea typeface="微软雅黑" pitchFamily="34" charset="-122"/>
                        <a:cs typeface="Times New Roman"/>
                      </a:endParaRPr>
                    </a:p>
                  </a:txBody>
                  <a:tcPr marL="73025" marR="73025" marT="22225" marB="22225">
                    <a:lnL>
                      <a:noFill/>
                    </a:lnL>
                    <a:lnR>
                      <a:noFill/>
                    </a:lnR>
                    <a:lnT>
                      <a:noFill/>
                    </a:lnT>
                    <a:lnB>
                      <a:noFill/>
                    </a:lnB>
                    <a:solidFill>
                      <a:schemeClr val="accent2">
                        <a:lumMod val="20000"/>
                        <a:lumOff val="80000"/>
                      </a:schemeClr>
                    </a:solidFill>
                  </a:tcPr>
                </a:tc>
              </a:tr>
              <a:tr h="386488">
                <a:tc>
                  <a:txBody>
                    <a:bodyPr/>
                    <a:lstStyle/>
                    <a:p>
                      <a:pPr algn="l">
                        <a:lnSpc>
                          <a:spcPct val="100000"/>
                        </a:lnSpc>
                        <a:spcAft>
                          <a:spcPts val="0"/>
                        </a:spcAft>
                      </a:pPr>
                      <a:r>
                        <a:rPr lang="en-US" sz="1050" b="1" kern="0">
                          <a:solidFill>
                            <a:srgbClr val="0070C0"/>
                          </a:solidFill>
                          <a:latin typeface="微软雅黑" pitchFamily="34" charset="-122"/>
                          <a:ea typeface="微软雅黑" pitchFamily="34" charset="-122"/>
                          <a:cs typeface="宋体"/>
                        </a:rPr>
                        <a:t>G3b</a:t>
                      </a:r>
                      <a:endParaRPr lang="zh-CN" sz="1400" b="1" kern="10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a:noFill/>
                    </a:lnT>
                    <a:lnB>
                      <a:noFill/>
                    </a:lnB>
                  </a:tcPr>
                </a:tc>
                <a:tc>
                  <a:txBody>
                    <a:bodyPr/>
                    <a:lstStyle/>
                    <a:p>
                      <a:pPr algn="ctr">
                        <a:lnSpc>
                          <a:spcPct val="100000"/>
                        </a:lnSpc>
                        <a:spcAft>
                          <a:spcPts val="0"/>
                        </a:spcAft>
                      </a:pPr>
                      <a:r>
                        <a:rPr lang="zh-CN" sz="1050" b="1" kern="0">
                          <a:solidFill>
                            <a:srgbClr val="0070C0"/>
                          </a:solidFill>
                          <a:latin typeface="微软雅黑" pitchFamily="34" charset="-122"/>
                          <a:ea typeface="微软雅黑" pitchFamily="34" charset="-122"/>
                          <a:cs typeface="宋体"/>
                        </a:rPr>
                        <a:t>中到重度降低</a:t>
                      </a:r>
                      <a:endParaRPr lang="zh-CN" sz="1400" b="1" kern="10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a:noFill/>
                    </a:lnT>
                    <a:lnB>
                      <a:noFill/>
                    </a:lnB>
                  </a:tcPr>
                </a:tc>
                <a:tc>
                  <a:txBody>
                    <a:bodyPr/>
                    <a:lstStyle/>
                    <a:p>
                      <a:pPr algn="ctr">
                        <a:lnSpc>
                          <a:spcPct val="100000"/>
                        </a:lnSpc>
                        <a:spcAft>
                          <a:spcPts val="0"/>
                        </a:spcAft>
                      </a:pPr>
                      <a:r>
                        <a:rPr lang="en-US" sz="1400" b="1" kern="0">
                          <a:solidFill>
                            <a:srgbClr val="0070C0"/>
                          </a:solidFill>
                          <a:latin typeface="微软雅黑" pitchFamily="34" charset="-122"/>
                          <a:ea typeface="微软雅黑" pitchFamily="34" charset="-122"/>
                          <a:cs typeface="宋体"/>
                        </a:rPr>
                        <a:t>30</a:t>
                      </a:r>
                      <a:r>
                        <a:rPr lang="zh-CN" sz="1400" b="1" kern="0">
                          <a:solidFill>
                            <a:srgbClr val="0070C0"/>
                          </a:solidFill>
                          <a:latin typeface="微软雅黑" pitchFamily="34" charset="-122"/>
                          <a:ea typeface="微软雅黑" pitchFamily="34" charset="-122"/>
                          <a:cs typeface="宋体"/>
                        </a:rPr>
                        <a:t>～</a:t>
                      </a:r>
                      <a:r>
                        <a:rPr lang="en-US" sz="1400" b="1" kern="0">
                          <a:solidFill>
                            <a:srgbClr val="0070C0"/>
                          </a:solidFill>
                          <a:latin typeface="微软雅黑" pitchFamily="34" charset="-122"/>
                          <a:ea typeface="微软雅黑" pitchFamily="34" charset="-122"/>
                          <a:cs typeface="宋体"/>
                        </a:rPr>
                        <a:t>44</a:t>
                      </a:r>
                      <a:endParaRPr lang="zh-CN" sz="2000" b="1" kern="10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a:noFill/>
                    </a:lnT>
                    <a:lnB>
                      <a:noFill/>
                    </a:lnB>
                  </a:tcPr>
                </a:tc>
                <a:tc>
                  <a:txBody>
                    <a:bodyPr/>
                    <a:lstStyle/>
                    <a:p>
                      <a:pPr algn="ctr">
                        <a:lnSpc>
                          <a:spcPct val="100000"/>
                        </a:lnSpc>
                        <a:spcAft>
                          <a:spcPts val="0"/>
                        </a:spcAft>
                      </a:pPr>
                      <a:r>
                        <a:rPr lang="zh-CN" sz="1400" b="1" kern="0" dirty="0">
                          <a:solidFill>
                            <a:srgbClr val="002060"/>
                          </a:solidFill>
                          <a:latin typeface="微软雅黑" pitchFamily="34" charset="-122"/>
                          <a:ea typeface="微软雅黑" pitchFamily="34" charset="-122"/>
                          <a:cs typeface="宋体"/>
                        </a:rPr>
                        <a:t>高危</a:t>
                      </a:r>
                      <a:endParaRPr lang="zh-CN" sz="2000" b="1" kern="100" dirty="0">
                        <a:solidFill>
                          <a:srgbClr val="002060"/>
                        </a:solidFill>
                        <a:latin typeface="微软雅黑" pitchFamily="34" charset="-122"/>
                        <a:ea typeface="微软雅黑" pitchFamily="34" charset="-122"/>
                        <a:cs typeface="Times New Roman"/>
                      </a:endParaRPr>
                    </a:p>
                  </a:txBody>
                  <a:tcPr marL="73025" marR="73025" marT="22225" marB="22225">
                    <a:lnL>
                      <a:noFill/>
                    </a:lnL>
                    <a:lnR>
                      <a:noFill/>
                    </a:lnR>
                    <a:lnT>
                      <a:noFill/>
                    </a:lnT>
                    <a:lnB>
                      <a:noFill/>
                    </a:lnB>
                    <a:solidFill>
                      <a:schemeClr val="accent6">
                        <a:lumMod val="20000"/>
                        <a:lumOff val="80000"/>
                      </a:schemeClr>
                    </a:solidFill>
                  </a:tcPr>
                </a:tc>
                <a:tc>
                  <a:txBody>
                    <a:bodyPr/>
                    <a:lstStyle/>
                    <a:p>
                      <a:pPr algn="ctr">
                        <a:lnSpc>
                          <a:spcPct val="100000"/>
                        </a:lnSpc>
                        <a:spcAft>
                          <a:spcPts val="0"/>
                        </a:spcAft>
                      </a:pPr>
                      <a:r>
                        <a:rPr lang="zh-CN" sz="1400" b="1" kern="0" dirty="0">
                          <a:solidFill>
                            <a:srgbClr val="7030A0"/>
                          </a:solidFill>
                          <a:latin typeface="微软雅黑" pitchFamily="34" charset="-122"/>
                          <a:ea typeface="微软雅黑" pitchFamily="34" charset="-122"/>
                          <a:cs typeface="宋体"/>
                        </a:rPr>
                        <a:t>极高危</a:t>
                      </a:r>
                      <a:endParaRPr lang="zh-CN" sz="2000" b="1" kern="100" dirty="0">
                        <a:solidFill>
                          <a:srgbClr val="7030A0"/>
                        </a:solidFill>
                        <a:latin typeface="微软雅黑" pitchFamily="34" charset="-122"/>
                        <a:ea typeface="微软雅黑" pitchFamily="34" charset="-122"/>
                        <a:cs typeface="Times New Roman"/>
                      </a:endParaRPr>
                    </a:p>
                  </a:txBody>
                  <a:tcPr marL="73025" marR="73025" marT="22225" marB="22225">
                    <a:lnL>
                      <a:noFill/>
                    </a:lnL>
                    <a:lnR>
                      <a:noFill/>
                    </a:lnR>
                    <a:lnT>
                      <a:noFill/>
                    </a:lnT>
                    <a:lnB>
                      <a:noFill/>
                    </a:lnB>
                    <a:solidFill>
                      <a:schemeClr val="accent2">
                        <a:lumMod val="20000"/>
                        <a:lumOff val="80000"/>
                      </a:schemeClr>
                    </a:solidFill>
                  </a:tcPr>
                </a:tc>
                <a:tc>
                  <a:txBody>
                    <a:bodyPr/>
                    <a:lstStyle/>
                    <a:p>
                      <a:pPr algn="ctr">
                        <a:lnSpc>
                          <a:spcPct val="100000"/>
                        </a:lnSpc>
                        <a:spcAft>
                          <a:spcPts val="0"/>
                        </a:spcAft>
                      </a:pPr>
                      <a:r>
                        <a:rPr lang="zh-CN" sz="1400" b="1" kern="0" dirty="0">
                          <a:solidFill>
                            <a:srgbClr val="7030A0"/>
                          </a:solidFill>
                          <a:latin typeface="微软雅黑" pitchFamily="34" charset="-122"/>
                          <a:ea typeface="微软雅黑" pitchFamily="34" charset="-122"/>
                          <a:cs typeface="宋体"/>
                        </a:rPr>
                        <a:t>极高危</a:t>
                      </a:r>
                      <a:endParaRPr lang="zh-CN" sz="2000" b="1" kern="100" dirty="0">
                        <a:solidFill>
                          <a:srgbClr val="7030A0"/>
                        </a:solidFill>
                        <a:latin typeface="微软雅黑" pitchFamily="34" charset="-122"/>
                        <a:ea typeface="微软雅黑" pitchFamily="34" charset="-122"/>
                        <a:cs typeface="Times New Roman"/>
                      </a:endParaRPr>
                    </a:p>
                  </a:txBody>
                  <a:tcPr marL="73025" marR="73025" marT="22225" marB="22225">
                    <a:lnL>
                      <a:noFill/>
                    </a:lnL>
                    <a:lnR>
                      <a:noFill/>
                    </a:lnR>
                    <a:lnT>
                      <a:noFill/>
                    </a:lnT>
                    <a:lnB>
                      <a:noFill/>
                    </a:lnB>
                    <a:solidFill>
                      <a:schemeClr val="accent2">
                        <a:lumMod val="20000"/>
                        <a:lumOff val="80000"/>
                      </a:schemeClr>
                    </a:solidFill>
                  </a:tcPr>
                </a:tc>
              </a:tr>
              <a:tr h="361936">
                <a:tc>
                  <a:txBody>
                    <a:bodyPr/>
                    <a:lstStyle/>
                    <a:p>
                      <a:pPr algn="l">
                        <a:lnSpc>
                          <a:spcPct val="100000"/>
                        </a:lnSpc>
                        <a:spcAft>
                          <a:spcPts val="0"/>
                        </a:spcAft>
                      </a:pPr>
                      <a:r>
                        <a:rPr lang="en-US" sz="1050" b="1" kern="0">
                          <a:solidFill>
                            <a:srgbClr val="0070C0"/>
                          </a:solidFill>
                          <a:latin typeface="微软雅黑" pitchFamily="34" charset="-122"/>
                          <a:ea typeface="微软雅黑" pitchFamily="34" charset="-122"/>
                          <a:cs typeface="宋体"/>
                        </a:rPr>
                        <a:t>G4</a:t>
                      </a:r>
                      <a:endParaRPr lang="zh-CN" sz="1400" b="1" kern="10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a:noFill/>
                    </a:lnT>
                    <a:lnB>
                      <a:noFill/>
                    </a:lnB>
                  </a:tcPr>
                </a:tc>
                <a:tc>
                  <a:txBody>
                    <a:bodyPr/>
                    <a:lstStyle/>
                    <a:p>
                      <a:pPr algn="ctr">
                        <a:lnSpc>
                          <a:spcPct val="100000"/>
                        </a:lnSpc>
                        <a:spcAft>
                          <a:spcPts val="0"/>
                        </a:spcAft>
                      </a:pPr>
                      <a:r>
                        <a:rPr lang="zh-CN" sz="1050" b="1" kern="0">
                          <a:solidFill>
                            <a:srgbClr val="0070C0"/>
                          </a:solidFill>
                          <a:latin typeface="微软雅黑" pitchFamily="34" charset="-122"/>
                          <a:ea typeface="微软雅黑" pitchFamily="34" charset="-122"/>
                          <a:cs typeface="宋体"/>
                        </a:rPr>
                        <a:t>重度降低</a:t>
                      </a:r>
                      <a:endParaRPr lang="zh-CN" sz="1400" b="1" kern="10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a:noFill/>
                    </a:lnT>
                    <a:lnB>
                      <a:noFill/>
                    </a:lnB>
                  </a:tcPr>
                </a:tc>
                <a:tc>
                  <a:txBody>
                    <a:bodyPr/>
                    <a:lstStyle/>
                    <a:p>
                      <a:pPr algn="ctr">
                        <a:lnSpc>
                          <a:spcPct val="100000"/>
                        </a:lnSpc>
                        <a:spcAft>
                          <a:spcPts val="0"/>
                        </a:spcAft>
                      </a:pPr>
                      <a:r>
                        <a:rPr lang="en-US" sz="1400" b="1" kern="0">
                          <a:solidFill>
                            <a:srgbClr val="0070C0"/>
                          </a:solidFill>
                          <a:latin typeface="微软雅黑" pitchFamily="34" charset="-122"/>
                          <a:ea typeface="微软雅黑" pitchFamily="34" charset="-122"/>
                          <a:cs typeface="宋体"/>
                        </a:rPr>
                        <a:t>15</a:t>
                      </a:r>
                      <a:r>
                        <a:rPr lang="zh-CN" sz="1400" b="1" kern="0">
                          <a:solidFill>
                            <a:srgbClr val="0070C0"/>
                          </a:solidFill>
                          <a:latin typeface="微软雅黑" pitchFamily="34" charset="-122"/>
                          <a:ea typeface="微软雅黑" pitchFamily="34" charset="-122"/>
                          <a:cs typeface="宋体"/>
                        </a:rPr>
                        <a:t>～</a:t>
                      </a:r>
                      <a:r>
                        <a:rPr lang="en-US" sz="1400" b="1" kern="0">
                          <a:solidFill>
                            <a:srgbClr val="0070C0"/>
                          </a:solidFill>
                          <a:latin typeface="微软雅黑" pitchFamily="34" charset="-122"/>
                          <a:ea typeface="微软雅黑" pitchFamily="34" charset="-122"/>
                          <a:cs typeface="宋体"/>
                        </a:rPr>
                        <a:t>29</a:t>
                      </a:r>
                      <a:endParaRPr lang="zh-CN" sz="2000" b="1" kern="10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a:noFill/>
                    </a:lnT>
                    <a:lnB>
                      <a:noFill/>
                    </a:lnB>
                  </a:tcPr>
                </a:tc>
                <a:tc>
                  <a:txBody>
                    <a:bodyPr/>
                    <a:lstStyle/>
                    <a:p>
                      <a:pPr algn="ctr">
                        <a:lnSpc>
                          <a:spcPct val="100000"/>
                        </a:lnSpc>
                        <a:spcAft>
                          <a:spcPts val="0"/>
                        </a:spcAft>
                      </a:pPr>
                      <a:r>
                        <a:rPr lang="zh-CN" sz="1400" b="1" kern="0" dirty="0">
                          <a:solidFill>
                            <a:srgbClr val="7030A0"/>
                          </a:solidFill>
                          <a:latin typeface="微软雅黑" pitchFamily="34" charset="-122"/>
                          <a:ea typeface="微软雅黑" pitchFamily="34" charset="-122"/>
                          <a:cs typeface="宋体"/>
                        </a:rPr>
                        <a:t>极高危</a:t>
                      </a:r>
                      <a:endParaRPr lang="zh-CN" sz="2000" b="1" kern="100" dirty="0">
                        <a:solidFill>
                          <a:srgbClr val="7030A0"/>
                        </a:solidFill>
                        <a:latin typeface="微软雅黑" pitchFamily="34" charset="-122"/>
                        <a:ea typeface="微软雅黑" pitchFamily="34" charset="-122"/>
                        <a:cs typeface="Times New Roman"/>
                      </a:endParaRPr>
                    </a:p>
                  </a:txBody>
                  <a:tcPr marL="73025" marR="73025" marT="22225" marB="22225">
                    <a:lnL>
                      <a:noFill/>
                    </a:lnL>
                    <a:lnR>
                      <a:noFill/>
                    </a:lnR>
                    <a:lnT>
                      <a:noFill/>
                    </a:lnT>
                    <a:lnB>
                      <a:noFill/>
                    </a:lnB>
                    <a:solidFill>
                      <a:schemeClr val="accent2">
                        <a:lumMod val="20000"/>
                        <a:lumOff val="80000"/>
                      </a:schemeClr>
                    </a:solidFill>
                  </a:tcPr>
                </a:tc>
                <a:tc>
                  <a:txBody>
                    <a:bodyPr/>
                    <a:lstStyle/>
                    <a:p>
                      <a:pPr algn="ctr">
                        <a:lnSpc>
                          <a:spcPct val="100000"/>
                        </a:lnSpc>
                        <a:spcAft>
                          <a:spcPts val="0"/>
                        </a:spcAft>
                      </a:pPr>
                      <a:r>
                        <a:rPr lang="zh-CN" sz="1400" b="1" kern="0" dirty="0">
                          <a:solidFill>
                            <a:srgbClr val="7030A0"/>
                          </a:solidFill>
                          <a:latin typeface="微软雅黑" pitchFamily="34" charset="-122"/>
                          <a:ea typeface="微软雅黑" pitchFamily="34" charset="-122"/>
                          <a:cs typeface="宋体"/>
                        </a:rPr>
                        <a:t>极高危</a:t>
                      </a:r>
                      <a:endParaRPr lang="zh-CN" sz="2000" b="1" kern="100" dirty="0">
                        <a:solidFill>
                          <a:srgbClr val="7030A0"/>
                        </a:solidFill>
                        <a:latin typeface="微软雅黑" pitchFamily="34" charset="-122"/>
                        <a:ea typeface="微软雅黑" pitchFamily="34" charset="-122"/>
                        <a:cs typeface="Times New Roman"/>
                      </a:endParaRPr>
                    </a:p>
                  </a:txBody>
                  <a:tcPr marL="73025" marR="73025" marT="22225" marB="22225">
                    <a:lnL>
                      <a:noFill/>
                    </a:lnL>
                    <a:lnR>
                      <a:noFill/>
                    </a:lnR>
                    <a:lnT>
                      <a:noFill/>
                    </a:lnT>
                    <a:lnB>
                      <a:noFill/>
                    </a:lnB>
                    <a:solidFill>
                      <a:schemeClr val="accent2">
                        <a:lumMod val="20000"/>
                        <a:lumOff val="80000"/>
                      </a:schemeClr>
                    </a:solidFill>
                  </a:tcPr>
                </a:tc>
                <a:tc>
                  <a:txBody>
                    <a:bodyPr/>
                    <a:lstStyle/>
                    <a:p>
                      <a:pPr algn="ctr">
                        <a:lnSpc>
                          <a:spcPct val="100000"/>
                        </a:lnSpc>
                        <a:spcAft>
                          <a:spcPts val="0"/>
                        </a:spcAft>
                      </a:pPr>
                      <a:r>
                        <a:rPr lang="zh-CN" sz="1400" b="1" kern="0" dirty="0">
                          <a:solidFill>
                            <a:srgbClr val="7030A0"/>
                          </a:solidFill>
                          <a:latin typeface="微软雅黑" pitchFamily="34" charset="-122"/>
                          <a:ea typeface="微软雅黑" pitchFamily="34" charset="-122"/>
                          <a:cs typeface="宋体"/>
                        </a:rPr>
                        <a:t>极高危</a:t>
                      </a:r>
                      <a:endParaRPr lang="zh-CN" sz="2000" b="1" kern="100" dirty="0">
                        <a:solidFill>
                          <a:srgbClr val="7030A0"/>
                        </a:solidFill>
                        <a:latin typeface="微软雅黑" pitchFamily="34" charset="-122"/>
                        <a:ea typeface="微软雅黑" pitchFamily="34" charset="-122"/>
                        <a:cs typeface="Times New Roman"/>
                      </a:endParaRPr>
                    </a:p>
                  </a:txBody>
                  <a:tcPr marL="73025" marR="73025" marT="22225" marB="22225">
                    <a:lnL>
                      <a:noFill/>
                    </a:lnL>
                    <a:lnR>
                      <a:noFill/>
                    </a:lnR>
                    <a:lnT>
                      <a:noFill/>
                    </a:lnT>
                    <a:lnB>
                      <a:noFill/>
                    </a:lnB>
                    <a:solidFill>
                      <a:schemeClr val="accent2">
                        <a:lumMod val="20000"/>
                        <a:lumOff val="80000"/>
                      </a:schemeClr>
                    </a:solidFill>
                  </a:tcPr>
                </a:tc>
              </a:tr>
              <a:tr h="361936">
                <a:tc>
                  <a:txBody>
                    <a:bodyPr/>
                    <a:lstStyle/>
                    <a:p>
                      <a:pPr algn="l">
                        <a:lnSpc>
                          <a:spcPct val="100000"/>
                        </a:lnSpc>
                        <a:spcAft>
                          <a:spcPts val="0"/>
                        </a:spcAft>
                      </a:pPr>
                      <a:r>
                        <a:rPr lang="en-US" sz="1050" b="1" kern="0">
                          <a:solidFill>
                            <a:srgbClr val="0070C0"/>
                          </a:solidFill>
                          <a:latin typeface="微软雅黑" pitchFamily="34" charset="-122"/>
                          <a:ea typeface="微软雅黑" pitchFamily="34" charset="-122"/>
                          <a:cs typeface="宋体"/>
                        </a:rPr>
                        <a:t>G5</a:t>
                      </a:r>
                      <a:endParaRPr lang="zh-CN" sz="1400" b="1" kern="10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a:noFill/>
                    </a:lnT>
                    <a:lnB>
                      <a:noFill/>
                    </a:lnB>
                  </a:tcPr>
                </a:tc>
                <a:tc>
                  <a:txBody>
                    <a:bodyPr/>
                    <a:lstStyle/>
                    <a:p>
                      <a:pPr algn="ctr">
                        <a:lnSpc>
                          <a:spcPct val="100000"/>
                        </a:lnSpc>
                        <a:spcAft>
                          <a:spcPts val="0"/>
                        </a:spcAft>
                      </a:pPr>
                      <a:r>
                        <a:rPr lang="zh-CN" sz="1050" b="1" kern="0">
                          <a:solidFill>
                            <a:srgbClr val="0070C0"/>
                          </a:solidFill>
                          <a:latin typeface="微软雅黑" pitchFamily="34" charset="-122"/>
                          <a:ea typeface="微软雅黑" pitchFamily="34" charset="-122"/>
                          <a:cs typeface="宋体"/>
                        </a:rPr>
                        <a:t>肾脏衰竭</a:t>
                      </a:r>
                      <a:endParaRPr lang="zh-CN" sz="1400" b="1" kern="10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a:noFill/>
                    </a:lnT>
                    <a:lnB>
                      <a:noFill/>
                    </a:lnB>
                  </a:tcPr>
                </a:tc>
                <a:tc>
                  <a:txBody>
                    <a:bodyPr/>
                    <a:lstStyle/>
                    <a:p>
                      <a:pPr algn="ctr">
                        <a:lnSpc>
                          <a:spcPct val="100000"/>
                        </a:lnSpc>
                        <a:spcAft>
                          <a:spcPts val="0"/>
                        </a:spcAft>
                      </a:pPr>
                      <a:r>
                        <a:rPr lang="zh-CN" sz="1400" b="1" kern="0">
                          <a:solidFill>
                            <a:srgbClr val="0070C0"/>
                          </a:solidFill>
                          <a:latin typeface="微软雅黑" pitchFamily="34" charset="-122"/>
                          <a:ea typeface="微软雅黑" pitchFamily="34" charset="-122"/>
                          <a:cs typeface="宋体"/>
                        </a:rPr>
                        <a:t>＜</a:t>
                      </a:r>
                      <a:r>
                        <a:rPr lang="en-US" sz="1400" b="1" kern="0">
                          <a:solidFill>
                            <a:srgbClr val="0070C0"/>
                          </a:solidFill>
                          <a:latin typeface="微软雅黑" pitchFamily="34" charset="-122"/>
                          <a:ea typeface="微软雅黑" pitchFamily="34" charset="-122"/>
                          <a:cs typeface="宋体"/>
                        </a:rPr>
                        <a:t>15</a:t>
                      </a:r>
                      <a:endParaRPr lang="zh-CN" sz="2000" b="1" kern="10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a:noFill/>
                    </a:lnT>
                    <a:lnB>
                      <a:noFill/>
                    </a:lnB>
                  </a:tcPr>
                </a:tc>
                <a:tc>
                  <a:txBody>
                    <a:bodyPr/>
                    <a:lstStyle/>
                    <a:p>
                      <a:pPr algn="ctr">
                        <a:lnSpc>
                          <a:spcPct val="100000"/>
                        </a:lnSpc>
                        <a:spcAft>
                          <a:spcPts val="0"/>
                        </a:spcAft>
                      </a:pPr>
                      <a:r>
                        <a:rPr lang="zh-CN" sz="1400" b="1" kern="0" dirty="0">
                          <a:solidFill>
                            <a:srgbClr val="7030A0"/>
                          </a:solidFill>
                          <a:latin typeface="微软雅黑" pitchFamily="34" charset="-122"/>
                          <a:ea typeface="微软雅黑" pitchFamily="34" charset="-122"/>
                          <a:cs typeface="宋体"/>
                        </a:rPr>
                        <a:t>极高危</a:t>
                      </a:r>
                      <a:endParaRPr lang="zh-CN" sz="2000" b="1" kern="100" dirty="0">
                        <a:solidFill>
                          <a:srgbClr val="7030A0"/>
                        </a:solidFill>
                        <a:latin typeface="微软雅黑" pitchFamily="34" charset="-122"/>
                        <a:ea typeface="微软雅黑" pitchFamily="34" charset="-122"/>
                        <a:cs typeface="Times New Roman"/>
                      </a:endParaRPr>
                    </a:p>
                  </a:txBody>
                  <a:tcPr marL="73025" marR="73025" marT="22225" marB="22225">
                    <a:lnL>
                      <a:noFill/>
                    </a:lnL>
                    <a:lnR>
                      <a:noFill/>
                    </a:lnR>
                    <a:lnT>
                      <a:noFill/>
                    </a:lnT>
                    <a:lnB>
                      <a:noFill/>
                    </a:lnB>
                    <a:solidFill>
                      <a:schemeClr val="accent2">
                        <a:lumMod val="20000"/>
                        <a:lumOff val="80000"/>
                      </a:schemeClr>
                    </a:solidFill>
                  </a:tcPr>
                </a:tc>
                <a:tc>
                  <a:txBody>
                    <a:bodyPr/>
                    <a:lstStyle/>
                    <a:p>
                      <a:pPr algn="ctr">
                        <a:lnSpc>
                          <a:spcPct val="100000"/>
                        </a:lnSpc>
                        <a:spcAft>
                          <a:spcPts val="0"/>
                        </a:spcAft>
                      </a:pPr>
                      <a:r>
                        <a:rPr lang="zh-CN" sz="1400" b="1" kern="0" dirty="0">
                          <a:solidFill>
                            <a:srgbClr val="7030A0"/>
                          </a:solidFill>
                          <a:latin typeface="微软雅黑" pitchFamily="34" charset="-122"/>
                          <a:ea typeface="微软雅黑" pitchFamily="34" charset="-122"/>
                          <a:cs typeface="宋体"/>
                        </a:rPr>
                        <a:t>极高危</a:t>
                      </a:r>
                      <a:endParaRPr lang="zh-CN" sz="2000" b="1" kern="100" dirty="0">
                        <a:solidFill>
                          <a:srgbClr val="7030A0"/>
                        </a:solidFill>
                        <a:latin typeface="微软雅黑" pitchFamily="34" charset="-122"/>
                        <a:ea typeface="微软雅黑" pitchFamily="34" charset="-122"/>
                        <a:cs typeface="Times New Roman"/>
                      </a:endParaRPr>
                    </a:p>
                  </a:txBody>
                  <a:tcPr marL="73025" marR="73025" marT="22225" marB="22225">
                    <a:lnL>
                      <a:noFill/>
                    </a:lnL>
                    <a:lnR>
                      <a:noFill/>
                    </a:lnR>
                    <a:lnT>
                      <a:noFill/>
                    </a:lnT>
                    <a:lnB>
                      <a:noFill/>
                    </a:lnB>
                    <a:solidFill>
                      <a:schemeClr val="accent2">
                        <a:lumMod val="20000"/>
                        <a:lumOff val="80000"/>
                      </a:schemeClr>
                    </a:solidFill>
                  </a:tcPr>
                </a:tc>
                <a:tc>
                  <a:txBody>
                    <a:bodyPr/>
                    <a:lstStyle/>
                    <a:p>
                      <a:pPr algn="ctr">
                        <a:lnSpc>
                          <a:spcPct val="100000"/>
                        </a:lnSpc>
                        <a:spcAft>
                          <a:spcPts val="0"/>
                        </a:spcAft>
                      </a:pPr>
                      <a:r>
                        <a:rPr lang="zh-CN" sz="1400" b="1" kern="0" dirty="0">
                          <a:solidFill>
                            <a:srgbClr val="7030A0"/>
                          </a:solidFill>
                          <a:latin typeface="微软雅黑" pitchFamily="34" charset="-122"/>
                          <a:ea typeface="微软雅黑" pitchFamily="34" charset="-122"/>
                          <a:cs typeface="宋体"/>
                        </a:rPr>
                        <a:t>极高危</a:t>
                      </a:r>
                      <a:endParaRPr lang="zh-CN" sz="2000" b="1" kern="100" dirty="0">
                        <a:solidFill>
                          <a:srgbClr val="7030A0"/>
                        </a:solidFill>
                        <a:latin typeface="微软雅黑" pitchFamily="34" charset="-122"/>
                        <a:ea typeface="微软雅黑" pitchFamily="34" charset="-122"/>
                        <a:cs typeface="Times New Roman"/>
                      </a:endParaRPr>
                    </a:p>
                  </a:txBody>
                  <a:tcPr marL="73025" marR="73025" marT="22225" marB="22225">
                    <a:lnL>
                      <a:noFill/>
                    </a:lnL>
                    <a:lnR>
                      <a:noFill/>
                    </a:lnR>
                    <a:lnT>
                      <a:noFill/>
                    </a:lnT>
                    <a:lnB>
                      <a:noFill/>
                    </a:lnB>
                    <a:solidFill>
                      <a:schemeClr val="accent2">
                        <a:lumMod val="20000"/>
                        <a:lumOff val="80000"/>
                      </a:schemeClr>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2010</a:t>
            </a:r>
            <a:r>
              <a:rPr lang="zh-CN" altLang="en-US" dirty="0" smtClean="0"/>
              <a:t>年</a:t>
            </a:r>
            <a:r>
              <a:rPr lang="en-US" altLang="zh-CN" dirty="0" smtClean="0"/>
              <a:t>RPS </a:t>
            </a:r>
            <a:r>
              <a:rPr lang="zh-CN" altLang="en-US" dirty="0" smtClean="0"/>
              <a:t>的</a:t>
            </a:r>
            <a:r>
              <a:rPr lang="en-US" altLang="zh-CN" dirty="0" smtClean="0"/>
              <a:t>DKD</a:t>
            </a:r>
            <a:r>
              <a:rPr lang="zh-CN" altLang="en-US" dirty="0" smtClean="0"/>
              <a:t>肾小球病理分级标准</a:t>
            </a:r>
            <a:endParaRPr lang="zh-CN" altLang="en-US" dirty="0"/>
          </a:p>
        </p:txBody>
      </p:sp>
      <p:sp>
        <p:nvSpPr>
          <p:cNvPr id="4" name="矩形 3"/>
          <p:cNvSpPr/>
          <p:nvPr/>
        </p:nvSpPr>
        <p:spPr>
          <a:xfrm>
            <a:off x="3669548" y="4587974"/>
            <a:ext cx="3153427" cy="261610"/>
          </a:xfrm>
          <a:prstGeom prst="rect">
            <a:avLst/>
          </a:prstGeom>
        </p:spPr>
        <p:txBody>
          <a:bodyPr wrap="none">
            <a:spAutoFit/>
          </a:bodyPr>
          <a:lstStyle/>
          <a:p>
            <a:r>
              <a:rPr lang="en-US" altLang="zh-CN" sz="1100" dirty="0" smtClean="0"/>
              <a:t>2015</a:t>
            </a:r>
            <a:r>
              <a:rPr lang="zh-CN" altLang="en-US" sz="1100" dirty="0" smtClean="0"/>
              <a:t>中国成人糖尿病肾脏病临床诊断的专家共识</a:t>
            </a:r>
            <a:endParaRPr lang="zh-CN" altLang="en-US" sz="1100" dirty="0"/>
          </a:p>
        </p:txBody>
      </p:sp>
      <p:graphicFrame>
        <p:nvGraphicFramePr>
          <p:cNvPr id="5" name="表格 4"/>
          <p:cNvGraphicFramePr>
            <a:graphicFrameLocks noGrp="1"/>
          </p:cNvGraphicFramePr>
          <p:nvPr/>
        </p:nvGraphicFramePr>
        <p:xfrm>
          <a:off x="1115616" y="1203598"/>
          <a:ext cx="7560840" cy="3218420"/>
        </p:xfrm>
        <a:graphic>
          <a:graphicData uri="http://schemas.openxmlformats.org/drawingml/2006/table">
            <a:tbl>
              <a:tblPr>
                <a:tableStyleId>{9D7B26C5-4107-4FEC-AEDC-1716B250A1EF}</a:tableStyleId>
              </a:tblPr>
              <a:tblGrid>
                <a:gridCol w="432048"/>
                <a:gridCol w="1872208"/>
                <a:gridCol w="5256584"/>
              </a:tblGrid>
              <a:tr h="401272">
                <a:tc>
                  <a:txBody>
                    <a:bodyPr/>
                    <a:lstStyle/>
                    <a:p>
                      <a:pPr algn="ctr">
                        <a:lnSpc>
                          <a:spcPct val="180000"/>
                        </a:lnSpc>
                        <a:spcAft>
                          <a:spcPts val="0"/>
                        </a:spcAft>
                      </a:pPr>
                      <a:r>
                        <a:rPr lang="zh-CN" sz="1200" b="1" kern="0" dirty="0">
                          <a:solidFill>
                            <a:srgbClr val="0070C0"/>
                          </a:solidFill>
                          <a:latin typeface="微软雅黑" pitchFamily="34" charset="-122"/>
                          <a:ea typeface="微软雅黑" pitchFamily="34" charset="-122"/>
                        </a:rPr>
                        <a:t>分级</a:t>
                      </a:r>
                      <a:endParaRPr lang="zh-CN" sz="2000" b="1" kern="100" dirty="0">
                        <a:solidFill>
                          <a:srgbClr val="0070C0"/>
                        </a:solidFill>
                        <a:latin typeface="微软雅黑" pitchFamily="34" charset="-122"/>
                        <a:ea typeface="微软雅黑" pitchFamily="34" charset="-122"/>
                        <a:cs typeface="Times New Roman"/>
                      </a:endParaRPr>
                    </a:p>
                  </a:txBody>
                  <a:tcPr marL="59690" marR="59690" marT="17780" marB="17780">
                    <a:lnB w="12700" cap="flat" cmpd="sng" algn="ctr">
                      <a:solidFill>
                        <a:schemeClr val="tx1"/>
                      </a:solidFill>
                      <a:prstDash val="solid"/>
                      <a:round/>
                      <a:headEnd type="none" w="med" len="med"/>
                      <a:tailEnd type="none" w="med" len="med"/>
                    </a:lnB>
                  </a:tcPr>
                </a:tc>
                <a:tc>
                  <a:txBody>
                    <a:bodyPr/>
                    <a:lstStyle/>
                    <a:p>
                      <a:pPr algn="ctr">
                        <a:lnSpc>
                          <a:spcPct val="180000"/>
                        </a:lnSpc>
                        <a:spcAft>
                          <a:spcPts val="0"/>
                        </a:spcAft>
                      </a:pPr>
                      <a:r>
                        <a:rPr lang="zh-CN" sz="1200" b="1" kern="0" dirty="0">
                          <a:solidFill>
                            <a:srgbClr val="0070C0"/>
                          </a:solidFill>
                          <a:latin typeface="微软雅黑" pitchFamily="34" charset="-122"/>
                          <a:ea typeface="微软雅黑" pitchFamily="34" charset="-122"/>
                        </a:rPr>
                        <a:t>描述</a:t>
                      </a:r>
                      <a:endParaRPr lang="zh-CN" sz="2000" b="1" kern="100" dirty="0">
                        <a:solidFill>
                          <a:srgbClr val="0070C0"/>
                        </a:solidFill>
                        <a:latin typeface="微软雅黑" pitchFamily="34" charset="-122"/>
                        <a:ea typeface="微软雅黑" pitchFamily="34" charset="-122"/>
                        <a:cs typeface="Times New Roman"/>
                      </a:endParaRPr>
                    </a:p>
                  </a:txBody>
                  <a:tcPr marL="59690" marR="59690" marT="17780" marB="17780">
                    <a:lnB w="12700" cap="flat" cmpd="sng" algn="ctr">
                      <a:solidFill>
                        <a:schemeClr val="tx1"/>
                      </a:solidFill>
                      <a:prstDash val="solid"/>
                      <a:round/>
                      <a:headEnd type="none" w="med" len="med"/>
                      <a:tailEnd type="none" w="med" len="med"/>
                    </a:lnB>
                  </a:tcPr>
                </a:tc>
                <a:tc>
                  <a:txBody>
                    <a:bodyPr/>
                    <a:lstStyle/>
                    <a:p>
                      <a:pPr algn="ctr">
                        <a:lnSpc>
                          <a:spcPct val="180000"/>
                        </a:lnSpc>
                        <a:spcAft>
                          <a:spcPts val="0"/>
                        </a:spcAft>
                      </a:pPr>
                      <a:r>
                        <a:rPr lang="zh-CN" sz="1200" b="1" kern="0" dirty="0">
                          <a:solidFill>
                            <a:srgbClr val="0070C0"/>
                          </a:solidFill>
                          <a:latin typeface="微软雅黑" pitchFamily="34" charset="-122"/>
                          <a:ea typeface="微软雅黑" pitchFamily="34" charset="-122"/>
                        </a:rPr>
                        <a:t>标准</a:t>
                      </a:r>
                      <a:endParaRPr lang="zh-CN" sz="2000" b="1" kern="100" dirty="0">
                        <a:solidFill>
                          <a:srgbClr val="0070C0"/>
                        </a:solidFill>
                        <a:latin typeface="微软雅黑" pitchFamily="34" charset="-122"/>
                        <a:ea typeface="微软雅黑" pitchFamily="34" charset="-122"/>
                        <a:cs typeface="Times New Roman"/>
                      </a:endParaRPr>
                    </a:p>
                  </a:txBody>
                  <a:tcPr marL="59690" marR="59690" marT="17780" marB="17780">
                    <a:lnB w="12700" cap="flat" cmpd="sng" algn="ctr">
                      <a:solidFill>
                        <a:schemeClr val="tx1"/>
                      </a:solidFill>
                      <a:prstDash val="solid"/>
                      <a:round/>
                      <a:headEnd type="none" w="med" len="med"/>
                      <a:tailEnd type="none" w="med" len="med"/>
                    </a:lnB>
                  </a:tcPr>
                </a:tc>
              </a:tr>
              <a:tr h="712250">
                <a:tc>
                  <a:txBody>
                    <a:bodyPr/>
                    <a:lstStyle/>
                    <a:p>
                      <a:pPr algn="ctr">
                        <a:lnSpc>
                          <a:spcPct val="180000"/>
                        </a:lnSpc>
                        <a:spcAft>
                          <a:spcPts val="0"/>
                        </a:spcAft>
                      </a:pPr>
                      <a:r>
                        <a:rPr lang="zh-CN" sz="1200" b="1" kern="0" dirty="0">
                          <a:solidFill>
                            <a:srgbClr val="0070C0"/>
                          </a:solidFill>
                          <a:latin typeface="微软雅黑" pitchFamily="34" charset="-122"/>
                          <a:ea typeface="微软雅黑" pitchFamily="34" charset="-122"/>
                        </a:rPr>
                        <a:t>Ⅰ</a:t>
                      </a:r>
                      <a:endParaRPr lang="zh-CN" sz="2000" b="1" kern="100" dirty="0">
                        <a:solidFill>
                          <a:srgbClr val="0070C0"/>
                        </a:solidFill>
                        <a:latin typeface="微软雅黑" pitchFamily="34" charset="-122"/>
                        <a:ea typeface="微软雅黑" pitchFamily="34" charset="-122"/>
                        <a:cs typeface="Times New Roman"/>
                      </a:endParaRPr>
                    </a:p>
                  </a:txBody>
                  <a:tcPr marL="59690" marR="59690" marT="17780" marB="17780">
                    <a:lnT w="12700" cap="flat" cmpd="sng" algn="ctr">
                      <a:solidFill>
                        <a:schemeClr val="tx1"/>
                      </a:solidFill>
                      <a:prstDash val="solid"/>
                      <a:round/>
                      <a:headEnd type="none" w="med" len="med"/>
                      <a:tailEnd type="none" w="med" len="med"/>
                    </a:lnT>
                  </a:tcPr>
                </a:tc>
                <a:tc>
                  <a:txBody>
                    <a:bodyPr/>
                    <a:lstStyle/>
                    <a:p>
                      <a:pPr algn="l">
                        <a:lnSpc>
                          <a:spcPct val="180000"/>
                        </a:lnSpc>
                        <a:spcAft>
                          <a:spcPts val="0"/>
                        </a:spcAft>
                      </a:pPr>
                      <a:r>
                        <a:rPr lang="zh-CN" sz="1200" b="1" kern="0" dirty="0">
                          <a:solidFill>
                            <a:srgbClr val="0070C0"/>
                          </a:solidFill>
                          <a:latin typeface="微软雅黑" pitchFamily="34" charset="-122"/>
                          <a:ea typeface="微软雅黑" pitchFamily="34" charset="-122"/>
                        </a:rPr>
                        <a:t>单纯肾小球基底膜增厚</a:t>
                      </a:r>
                      <a:endParaRPr lang="zh-CN" sz="2000" b="1" kern="100" dirty="0">
                        <a:solidFill>
                          <a:srgbClr val="0070C0"/>
                        </a:solidFill>
                        <a:latin typeface="微软雅黑" pitchFamily="34" charset="-122"/>
                        <a:ea typeface="微软雅黑" pitchFamily="34" charset="-122"/>
                        <a:cs typeface="Times New Roman"/>
                      </a:endParaRPr>
                    </a:p>
                  </a:txBody>
                  <a:tcPr marL="59690" marR="59690" marT="17780" marB="17780">
                    <a:lnT w="12700" cap="flat" cmpd="sng" algn="ctr">
                      <a:solidFill>
                        <a:schemeClr val="tx1"/>
                      </a:solidFill>
                      <a:prstDash val="solid"/>
                      <a:round/>
                      <a:headEnd type="none" w="med" len="med"/>
                      <a:tailEnd type="none" w="med" len="med"/>
                    </a:lnT>
                  </a:tcPr>
                </a:tc>
                <a:tc>
                  <a:txBody>
                    <a:bodyPr/>
                    <a:lstStyle/>
                    <a:p>
                      <a:pPr algn="l">
                        <a:lnSpc>
                          <a:spcPct val="180000"/>
                        </a:lnSpc>
                        <a:spcAft>
                          <a:spcPts val="0"/>
                        </a:spcAft>
                      </a:pPr>
                      <a:r>
                        <a:rPr lang="zh-CN" sz="1200" b="1" kern="0" dirty="0">
                          <a:solidFill>
                            <a:srgbClr val="0070C0"/>
                          </a:solidFill>
                          <a:latin typeface="微软雅黑" pitchFamily="34" charset="-122"/>
                          <a:ea typeface="微软雅黑" pitchFamily="34" charset="-122"/>
                        </a:rPr>
                        <a:t>光镜下显示无或轻度特异性改变；电镜提示肾小球基底膜增厚</a:t>
                      </a:r>
                      <a:r>
                        <a:rPr lang="zh-CN" sz="1200" b="1" kern="0" dirty="0" smtClean="0">
                          <a:solidFill>
                            <a:srgbClr val="0070C0"/>
                          </a:solidFill>
                          <a:latin typeface="微软雅黑" pitchFamily="34" charset="-122"/>
                          <a:ea typeface="微软雅黑" pitchFamily="34" charset="-122"/>
                        </a:rPr>
                        <a:t>：</a:t>
                      </a:r>
                      <a:endParaRPr lang="en-US" altLang="zh-CN" sz="1200" b="1" kern="0" dirty="0" smtClean="0">
                        <a:solidFill>
                          <a:srgbClr val="0070C0"/>
                        </a:solidFill>
                        <a:latin typeface="微软雅黑" pitchFamily="34" charset="-122"/>
                        <a:ea typeface="微软雅黑" pitchFamily="34" charset="-122"/>
                      </a:endParaRPr>
                    </a:p>
                    <a:p>
                      <a:pPr algn="l">
                        <a:lnSpc>
                          <a:spcPct val="180000"/>
                        </a:lnSpc>
                        <a:spcAft>
                          <a:spcPts val="0"/>
                        </a:spcAft>
                      </a:pPr>
                      <a:r>
                        <a:rPr lang="zh-CN" sz="1200" b="1" kern="0" dirty="0" smtClean="0">
                          <a:solidFill>
                            <a:srgbClr val="0070C0"/>
                          </a:solidFill>
                          <a:latin typeface="微软雅黑" pitchFamily="34" charset="-122"/>
                          <a:ea typeface="微软雅黑" pitchFamily="34" charset="-122"/>
                        </a:rPr>
                        <a:t>女性</a:t>
                      </a:r>
                      <a:r>
                        <a:rPr lang="zh-CN" sz="1200" b="1" kern="0" dirty="0">
                          <a:solidFill>
                            <a:srgbClr val="0070C0"/>
                          </a:solidFill>
                          <a:latin typeface="微软雅黑" pitchFamily="34" charset="-122"/>
                          <a:ea typeface="微软雅黑" pitchFamily="34" charset="-122"/>
                        </a:rPr>
                        <a:t>＞</a:t>
                      </a:r>
                      <a:r>
                        <a:rPr lang="en-US" sz="1200" b="1" kern="0" dirty="0">
                          <a:solidFill>
                            <a:srgbClr val="0070C0"/>
                          </a:solidFill>
                          <a:latin typeface="微软雅黑" pitchFamily="34" charset="-122"/>
                          <a:ea typeface="微软雅黑" pitchFamily="34" charset="-122"/>
                        </a:rPr>
                        <a:t>395nm</a:t>
                      </a:r>
                      <a:r>
                        <a:rPr lang="zh-CN" sz="1200" b="1" kern="0" dirty="0">
                          <a:solidFill>
                            <a:srgbClr val="0070C0"/>
                          </a:solidFill>
                          <a:latin typeface="微软雅黑" pitchFamily="34" charset="-122"/>
                          <a:ea typeface="微软雅黑" pitchFamily="34" charset="-122"/>
                        </a:rPr>
                        <a:t>，男性＞</a:t>
                      </a:r>
                      <a:r>
                        <a:rPr lang="en-US" sz="1200" b="1" kern="0" dirty="0">
                          <a:solidFill>
                            <a:srgbClr val="0070C0"/>
                          </a:solidFill>
                          <a:latin typeface="微软雅黑" pitchFamily="34" charset="-122"/>
                          <a:ea typeface="微软雅黑" pitchFamily="34" charset="-122"/>
                        </a:rPr>
                        <a:t>430nm(</a:t>
                      </a:r>
                      <a:r>
                        <a:rPr lang="zh-CN" sz="1200" b="1" kern="0" dirty="0">
                          <a:solidFill>
                            <a:srgbClr val="0070C0"/>
                          </a:solidFill>
                          <a:latin typeface="微软雅黑" pitchFamily="34" charset="-122"/>
                          <a:ea typeface="微软雅黑" pitchFamily="34" charset="-122"/>
                        </a:rPr>
                        <a:t>年龄≥</a:t>
                      </a:r>
                      <a:r>
                        <a:rPr lang="en-US" sz="1200" b="1" kern="0" dirty="0">
                          <a:solidFill>
                            <a:srgbClr val="0070C0"/>
                          </a:solidFill>
                          <a:latin typeface="微软雅黑" pitchFamily="34" charset="-122"/>
                          <a:ea typeface="微软雅黑" pitchFamily="34" charset="-122"/>
                        </a:rPr>
                        <a:t>9</a:t>
                      </a:r>
                      <a:r>
                        <a:rPr lang="zh-CN" sz="1200" b="1" kern="0" dirty="0">
                          <a:solidFill>
                            <a:srgbClr val="0070C0"/>
                          </a:solidFill>
                          <a:latin typeface="微软雅黑" pitchFamily="34" charset="-122"/>
                          <a:ea typeface="微软雅黑" pitchFamily="34" charset="-122"/>
                        </a:rPr>
                        <a:t>岁</a:t>
                      </a:r>
                      <a:r>
                        <a:rPr lang="en-US" sz="1200" b="1" kern="0" dirty="0">
                          <a:solidFill>
                            <a:srgbClr val="0070C0"/>
                          </a:solidFill>
                          <a:latin typeface="微软雅黑" pitchFamily="34" charset="-122"/>
                          <a:ea typeface="微软雅黑" pitchFamily="34" charset="-122"/>
                        </a:rPr>
                        <a:t>)</a:t>
                      </a:r>
                      <a:r>
                        <a:rPr lang="zh-CN" sz="1200" b="1" kern="0" dirty="0">
                          <a:solidFill>
                            <a:srgbClr val="0070C0"/>
                          </a:solidFill>
                          <a:latin typeface="微软雅黑" pitchFamily="34" charset="-122"/>
                          <a:ea typeface="微软雅黑" pitchFamily="34" charset="-122"/>
                        </a:rPr>
                        <a:t>；病理改变未达Ⅱ、Ⅲ或Ⅳ级</a:t>
                      </a:r>
                      <a:endParaRPr lang="zh-CN" sz="2000" b="1" kern="100" dirty="0">
                        <a:solidFill>
                          <a:srgbClr val="0070C0"/>
                        </a:solidFill>
                        <a:latin typeface="微软雅黑" pitchFamily="34" charset="-122"/>
                        <a:ea typeface="微软雅黑" pitchFamily="34" charset="-122"/>
                        <a:cs typeface="Times New Roman"/>
                      </a:endParaRPr>
                    </a:p>
                  </a:txBody>
                  <a:tcPr marL="59690" marR="59690" marT="17780" marB="17780">
                    <a:lnT w="12700" cap="flat" cmpd="sng" algn="ctr">
                      <a:solidFill>
                        <a:schemeClr val="tx1"/>
                      </a:solidFill>
                      <a:prstDash val="solid"/>
                      <a:round/>
                      <a:headEnd type="none" w="med" len="med"/>
                      <a:tailEnd type="none" w="med" len="med"/>
                    </a:lnT>
                  </a:tcPr>
                </a:tc>
              </a:tr>
              <a:tr h="375941">
                <a:tc>
                  <a:txBody>
                    <a:bodyPr/>
                    <a:lstStyle/>
                    <a:p>
                      <a:pPr algn="ctr">
                        <a:lnSpc>
                          <a:spcPct val="180000"/>
                        </a:lnSpc>
                        <a:spcAft>
                          <a:spcPts val="0"/>
                        </a:spcAft>
                      </a:pPr>
                      <a:r>
                        <a:rPr lang="zh-CN" sz="1200" b="1" kern="0">
                          <a:solidFill>
                            <a:srgbClr val="0070C0"/>
                          </a:solidFill>
                          <a:latin typeface="微软雅黑" pitchFamily="34" charset="-122"/>
                          <a:ea typeface="微软雅黑" pitchFamily="34" charset="-122"/>
                        </a:rPr>
                        <a:t>Ⅱ</a:t>
                      </a:r>
                      <a:r>
                        <a:rPr lang="en-US" sz="1200" b="1" kern="0">
                          <a:solidFill>
                            <a:srgbClr val="0070C0"/>
                          </a:solidFill>
                          <a:latin typeface="微软雅黑" pitchFamily="34" charset="-122"/>
                          <a:ea typeface="微软雅黑" pitchFamily="34" charset="-122"/>
                        </a:rPr>
                        <a:t>a</a:t>
                      </a:r>
                      <a:endParaRPr lang="zh-CN" sz="2000" b="1" kern="100">
                        <a:solidFill>
                          <a:srgbClr val="0070C0"/>
                        </a:solidFill>
                        <a:latin typeface="微软雅黑" pitchFamily="34" charset="-122"/>
                        <a:ea typeface="微软雅黑" pitchFamily="34" charset="-122"/>
                        <a:cs typeface="Times New Roman"/>
                      </a:endParaRPr>
                    </a:p>
                  </a:txBody>
                  <a:tcPr marL="59690" marR="59690" marT="17780" marB="17780"/>
                </a:tc>
                <a:tc>
                  <a:txBody>
                    <a:bodyPr/>
                    <a:lstStyle/>
                    <a:p>
                      <a:pPr algn="l">
                        <a:lnSpc>
                          <a:spcPct val="180000"/>
                        </a:lnSpc>
                        <a:spcAft>
                          <a:spcPts val="0"/>
                        </a:spcAft>
                      </a:pPr>
                      <a:r>
                        <a:rPr lang="zh-CN" sz="1200" b="1" kern="0">
                          <a:solidFill>
                            <a:srgbClr val="0070C0"/>
                          </a:solidFill>
                          <a:latin typeface="微软雅黑" pitchFamily="34" charset="-122"/>
                          <a:ea typeface="微软雅黑" pitchFamily="34" charset="-122"/>
                        </a:rPr>
                        <a:t>轻度系膜基质增宽</a:t>
                      </a:r>
                      <a:endParaRPr lang="zh-CN" sz="2000" b="1" kern="100">
                        <a:solidFill>
                          <a:srgbClr val="0070C0"/>
                        </a:solidFill>
                        <a:latin typeface="微软雅黑" pitchFamily="34" charset="-122"/>
                        <a:ea typeface="微软雅黑" pitchFamily="34" charset="-122"/>
                        <a:cs typeface="Times New Roman"/>
                      </a:endParaRPr>
                    </a:p>
                  </a:txBody>
                  <a:tcPr marL="59690" marR="59690" marT="17780" marB="17780"/>
                </a:tc>
                <a:tc>
                  <a:txBody>
                    <a:bodyPr/>
                    <a:lstStyle/>
                    <a:p>
                      <a:pPr algn="l">
                        <a:lnSpc>
                          <a:spcPct val="180000"/>
                        </a:lnSpc>
                        <a:spcAft>
                          <a:spcPts val="0"/>
                        </a:spcAft>
                      </a:pPr>
                      <a:r>
                        <a:rPr lang="zh-CN" sz="1200" b="1" kern="0" dirty="0">
                          <a:solidFill>
                            <a:srgbClr val="0070C0"/>
                          </a:solidFill>
                          <a:latin typeface="微软雅黑" pitchFamily="34" charset="-122"/>
                          <a:ea typeface="微软雅黑" pitchFamily="34" charset="-122"/>
                        </a:rPr>
                        <a:t>＞</a:t>
                      </a:r>
                      <a:r>
                        <a:rPr lang="en-US" sz="1200" b="1" kern="0" dirty="0">
                          <a:solidFill>
                            <a:srgbClr val="0070C0"/>
                          </a:solidFill>
                          <a:latin typeface="微软雅黑" pitchFamily="34" charset="-122"/>
                          <a:ea typeface="微软雅黑" pitchFamily="34" charset="-122"/>
                        </a:rPr>
                        <a:t>25%</a:t>
                      </a:r>
                      <a:r>
                        <a:rPr lang="zh-CN" sz="1200" b="1" kern="0" dirty="0">
                          <a:solidFill>
                            <a:srgbClr val="0070C0"/>
                          </a:solidFill>
                          <a:latin typeface="微软雅黑" pitchFamily="34" charset="-122"/>
                          <a:ea typeface="微软雅黑" pitchFamily="34" charset="-122"/>
                        </a:rPr>
                        <a:t>的肾小球有轻度系膜基质增宽；病理改变未Ⅲ、Ⅳ级</a:t>
                      </a:r>
                      <a:endParaRPr lang="zh-CN" sz="2000" b="1" kern="100" dirty="0">
                        <a:solidFill>
                          <a:srgbClr val="0070C0"/>
                        </a:solidFill>
                        <a:latin typeface="微软雅黑" pitchFamily="34" charset="-122"/>
                        <a:ea typeface="微软雅黑" pitchFamily="34" charset="-122"/>
                        <a:cs typeface="Times New Roman"/>
                      </a:endParaRPr>
                    </a:p>
                  </a:txBody>
                  <a:tcPr marL="59690" marR="59690" marT="17780" marB="17780"/>
                </a:tc>
              </a:tr>
              <a:tr h="375941">
                <a:tc>
                  <a:txBody>
                    <a:bodyPr/>
                    <a:lstStyle/>
                    <a:p>
                      <a:pPr algn="ctr">
                        <a:lnSpc>
                          <a:spcPct val="180000"/>
                        </a:lnSpc>
                        <a:spcAft>
                          <a:spcPts val="0"/>
                        </a:spcAft>
                      </a:pPr>
                      <a:r>
                        <a:rPr lang="zh-CN" sz="1200" b="1" kern="0">
                          <a:solidFill>
                            <a:srgbClr val="0070C0"/>
                          </a:solidFill>
                          <a:latin typeface="微软雅黑" pitchFamily="34" charset="-122"/>
                          <a:ea typeface="微软雅黑" pitchFamily="34" charset="-122"/>
                        </a:rPr>
                        <a:t>Ⅱ</a:t>
                      </a:r>
                      <a:r>
                        <a:rPr lang="en-US" sz="1200" b="1" kern="0">
                          <a:solidFill>
                            <a:srgbClr val="0070C0"/>
                          </a:solidFill>
                          <a:latin typeface="微软雅黑" pitchFamily="34" charset="-122"/>
                          <a:ea typeface="微软雅黑" pitchFamily="34" charset="-122"/>
                        </a:rPr>
                        <a:t>b</a:t>
                      </a:r>
                      <a:endParaRPr lang="zh-CN" sz="2000" b="1" kern="100">
                        <a:solidFill>
                          <a:srgbClr val="0070C0"/>
                        </a:solidFill>
                        <a:latin typeface="微软雅黑" pitchFamily="34" charset="-122"/>
                        <a:ea typeface="微软雅黑" pitchFamily="34" charset="-122"/>
                        <a:cs typeface="Times New Roman"/>
                      </a:endParaRPr>
                    </a:p>
                  </a:txBody>
                  <a:tcPr marL="59690" marR="59690" marT="17780" marB="17780"/>
                </a:tc>
                <a:tc>
                  <a:txBody>
                    <a:bodyPr/>
                    <a:lstStyle/>
                    <a:p>
                      <a:pPr algn="l">
                        <a:lnSpc>
                          <a:spcPct val="180000"/>
                        </a:lnSpc>
                        <a:spcAft>
                          <a:spcPts val="0"/>
                        </a:spcAft>
                      </a:pPr>
                      <a:r>
                        <a:rPr lang="zh-CN" sz="1200" b="1" kern="0">
                          <a:solidFill>
                            <a:srgbClr val="0070C0"/>
                          </a:solidFill>
                          <a:latin typeface="微软雅黑" pitchFamily="34" charset="-122"/>
                          <a:ea typeface="微软雅黑" pitchFamily="34" charset="-122"/>
                        </a:rPr>
                        <a:t>重度系膜基质增宽</a:t>
                      </a:r>
                      <a:endParaRPr lang="zh-CN" sz="2000" b="1" kern="100">
                        <a:solidFill>
                          <a:srgbClr val="0070C0"/>
                        </a:solidFill>
                        <a:latin typeface="微软雅黑" pitchFamily="34" charset="-122"/>
                        <a:ea typeface="微软雅黑" pitchFamily="34" charset="-122"/>
                        <a:cs typeface="Times New Roman"/>
                      </a:endParaRPr>
                    </a:p>
                  </a:txBody>
                  <a:tcPr marL="59690" marR="59690" marT="17780" marB="17780"/>
                </a:tc>
                <a:tc>
                  <a:txBody>
                    <a:bodyPr/>
                    <a:lstStyle/>
                    <a:p>
                      <a:pPr algn="l">
                        <a:lnSpc>
                          <a:spcPct val="180000"/>
                        </a:lnSpc>
                        <a:spcAft>
                          <a:spcPts val="0"/>
                        </a:spcAft>
                      </a:pPr>
                      <a:r>
                        <a:rPr lang="zh-CN" sz="1200" b="1" kern="0" dirty="0">
                          <a:solidFill>
                            <a:srgbClr val="0070C0"/>
                          </a:solidFill>
                          <a:latin typeface="微软雅黑" pitchFamily="34" charset="-122"/>
                          <a:ea typeface="微软雅黑" pitchFamily="34" charset="-122"/>
                        </a:rPr>
                        <a:t>＞</a:t>
                      </a:r>
                      <a:r>
                        <a:rPr lang="en-US" sz="1200" b="1" kern="0" dirty="0">
                          <a:solidFill>
                            <a:srgbClr val="0070C0"/>
                          </a:solidFill>
                          <a:latin typeface="微软雅黑" pitchFamily="34" charset="-122"/>
                          <a:ea typeface="微软雅黑" pitchFamily="34" charset="-122"/>
                        </a:rPr>
                        <a:t>25%</a:t>
                      </a:r>
                      <a:r>
                        <a:rPr lang="zh-CN" sz="1200" b="1" kern="0" dirty="0">
                          <a:solidFill>
                            <a:srgbClr val="0070C0"/>
                          </a:solidFill>
                          <a:latin typeface="微软雅黑" pitchFamily="34" charset="-122"/>
                          <a:ea typeface="微软雅黑" pitchFamily="34" charset="-122"/>
                        </a:rPr>
                        <a:t>的肾小球有重度系膜基质增宽；病理改变未Ⅲ、Ⅳ级</a:t>
                      </a:r>
                      <a:endParaRPr lang="zh-CN" sz="2000" b="1" kern="100" dirty="0">
                        <a:solidFill>
                          <a:srgbClr val="0070C0"/>
                        </a:solidFill>
                        <a:latin typeface="微软雅黑" pitchFamily="34" charset="-122"/>
                        <a:ea typeface="微软雅黑" pitchFamily="34" charset="-122"/>
                        <a:cs typeface="Times New Roman"/>
                      </a:endParaRPr>
                    </a:p>
                  </a:txBody>
                  <a:tcPr marL="59690" marR="59690" marT="17780" marB="17780"/>
                </a:tc>
              </a:tr>
              <a:tr h="782991">
                <a:tc>
                  <a:txBody>
                    <a:bodyPr/>
                    <a:lstStyle/>
                    <a:p>
                      <a:pPr algn="ctr">
                        <a:lnSpc>
                          <a:spcPct val="180000"/>
                        </a:lnSpc>
                        <a:spcAft>
                          <a:spcPts val="0"/>
                        </a:spcAft>
                      </a:pPr>
                      <a:r>
                        <a:rPr lang="zh-CN" sz="1200" b="1" kern="0">
                          <a:solidFill>
                            <a:srgbClr val="0070C0"/>
                          </a:solidFill>
                          <a:latin typeface="微软雅黑" pitchFamily="34" charset="-122"/>
                          <a:ea typeface="微软雅黑" pitchFamily="34" charset="-122"/>
                        </a:rPr>
                        <a:t>Ⅲ</a:t>
                      </a:r>
                      <a:endParaRPr lang="zh-CN" sz="2000" b="1" kern="100">
                        <a:solidFill>
                          <a:srgbClr val="0070C0"/>
                        </a:solidFill>
                        <a:latin typeface="微软雅黑" pitchFamily="34" charset="-122"/>
                        <a:ea typeface="微软雅黑" pitchFamily="34" charset="-122"/>
                        <a:cs typeface="Times New Roman"/>
                      </a:endParaRPr>
                    </a:p>
                  </a:txBody>
                  <a:tcPr marL="59690" marR="59690" marT="17780" marB="17780"/>
                </a:tc>
                <a:tc>
                  <a:txBody>
                    <a:bodyPr/>
                    <a:lstStyle/>
                    <a:p>
                      <a:pPr algn="l">
                        <a:lnSpc>
                          <a:spcPct val="180000"/>
                        </a:lnSpc>
                        <a:spcAft>
                          <a:spcPts val="0"/>
                        </a:spcAft>
                      </a:pPr>
                      <a:r>
                        <a:rPr lang="zh-CN" sz="1200" b="1" kern="0" dirty="0">
                          <a:solidFill>
                            <a:srgbClr val="0070C0"/>
                          </a:solidFill>
                          <a:latin typeface="微软雅黑" pitchFamily="34" charset="-122"/>
                          <a:ea typeface="微软雅黑" pitchFamily="34" charset="-122"/>
                        </a:rPr>
                        <a:t>结节性</a:t>
                      </a:r>
                      <a:r>
                        <a:rPr lang="zh-CN" sz="1200" b="1" kern="0" dirty="0" smtClean="0">
                          <a:solidFill>
                            <a:srgbClr val="0070C0"/>
                          </a:solidFill>
                          <a:latin typeface="微软雅黑" pitchFamily="34" charset="-122"/>
                          <a:ea typeface="微软雅黑" pitchFamily="34" charset="-122"/>
                        </a:rPr>
                        <a:t>硬化</a:t>
                      </a:r>
                      <a:endParaRPr lang="en-US" altLang="zh-CN" sz="1200" b="1" kern="0" dirty="0" smtClean="0">
                        <a:solidFill>
                          <a:srgbClr val="0070C0"/>
                        </a:solidFill>
                        <a:latin typeface="微软雅黑" pitchFamily="34" charset="-122"/>
                        <a:ea typeface="微软雅黑" pitchFamily="34" charset="-122"/>
                      </a:endParaRPr>
                    </a:p>
                    <a:p>
                      <a:pPr algn="l">
                        <a:lnSpc>
                          <a:spcPct val="180000"/>
                        </a:lnSpc>
                        <a:spcAft>
                          <a:spcPts val="0"/>
                        </a:spcAft>
                      </a:pPr>
                      <a:r>
                        <a:rPr lang="en-US" sz="1200" b="1" kern="0" dirty="0" err="1" smtClean="0">
                          <a:solidFill>
                            <a:srgbClr val="0070C0"/>
                          </a:solidFill>
                          <a:latin typeface="微软雅黑" pitchFamily="34" charset="-122"/>
                          <a:ea typeface="微软雅黑" pitchFamily="34" charset="-122"/>
                        </a:rPr>
                        <a:t>Kimmelstiel</a:t>
                      </a:r>
                      <a:r>
                        <a:rPr lang="en-US" sz="1200" b="1" kern="0" dirty="0" smtClean="0">
                          <a:solidFill>
                            <a:srgbClr val="0070C0"/>
                          </a:solidFill>
                          <a:latin typeface="微软雅黑" pitchFamily="34" charset="-122"/>
                          <a:ea typeface="微软雅黑" pitchFamily="34" charset="-122"/>
                        </a:rPr>
                        <a:t>-Wilson</a:t>
                      </a:r>
                      <a:r>
                        <a:rPr lang="zh-CN" sz="1200" b="1" kern="0" dirty="0" smtClean="0">
                          <a:solidFill>
                            <a:srgbClr val="0070C0"/>
                          </a:solidFill>
                          <a:latin typeface="微软雅黑" pitchFamily="34" charset="-122"/>
                          <a:ea typeface="微软雅黑" pitchFamily="34" charset="-122"/>
                        </a:rPr>
                        <a:t>病变</a:t>
                      </a:r>
                      <a:endParaRPr lang="zh-CN" sz="2000" b="1" kern="100" dirty="0">
                        <a:solidFill>
                          <a:srgbClr val="0070C0"/>
                        </a:solidFill>
                        <a:latin typeface="微软雅黑" pitchFamily="34" charset="-122"/>
                        <a:ea typeface="微软雅黑" pitchFamily="34" charset="-122"/>
                        <a:cs typeface="Times New Roman"/>
                      </a:endParaRPr>
                    </a:p>
                  </a:txBody>
                  <a:tcPr marL="59690" marR="59690" marT="17780" marB="17780"/>
                </a:tc>
                <a:tc>
                  <a:txBody>
                    <a:bodyPr/>
                    <a:lstStyle/>
                    <a:p>
                      <a:pPr algn="l">
                        <a:lnSpc>
                          <a:spcPct val="180000"/>
                        </a:lnSpc>
                        <a:spcAft>
                          <a:spcPts val="0"/>
                        </a:spcAft>
                      </a:pPr>
                      <a:r>
                        <a:rPr lang="zh-CN" sz="1200" b="1" kern="0" dirty="0">
                          <a:solidFill>
                            <a:srgbClr val="0070C0"/>
                          </a:solidFill>
                          <a:latin typeface="微软雅黑" pitchFamily="34" charset="-122"/>
                          <a:ea typeface="微软雅黑" pitchFamily="34" charset="-122"/>
                        </a:rPr>
                        <a:t>一个以上结节性硬化</a:t>
                      </a:r>
                      <a:r>
                        <a:rPr lang="en-US" sz="1200" b="1" kern="0" dirty="0">
                          <a:solidFill>
                            <a:srgbClr val="0070C0"/>
                          </a:solidFill>
                          <a:latin typeface="微软雅黑" pitchFamily="34" charset="-122"/>
                          <a:ea typeface="微软雅黑" pitchFamily="34" charset="-122"/>
                        </a:rPr>
                        <a:t>(</a:t>
                      </a:r>
                      <a:r>
                        <a:rPr lang="en-US" sz="1200" b="1" kern="0" dirty="0" err="1">
                          <a:solidFill>
                            <a:srgbClr val="0070C0"/>
                          </a:solidFill>
                          <a:latin typeface="微软雅黑" pitchFamily="34" charset="-122"/>
                          <a:ea typeface="微软雅黑" pitchFamily="34" charset="-122"/>
                        </a:rPr>
                        <a:t>Kimmelstiel</a:t>
                      </a:r>
                      <a:r>
                        <a:rPr lang="en-US" sz="1200" b="1" kern="0" dirty="0">
                          <a:solidFill>
                            <a:srgbClr val="0070C0"/>
                          </a:solidFill>
                          <a:latin typeface="微软雅黑" pitchFamily="34" charset="-122"/>
                          <a:ea typeface="微软雅黑" pitchFamily="34" charset="-122"/>
                        </a:rPr>
                        <a:t>-Wilson</a:t>
                      </a:r>
                      <a:r>
                        <a:rPr lang="zh-CN" sz="1200" b="1" kern="0" dirty="0">
                          <a:solidFill>
                            <a:srgbClr val="0070C0"/>
                          </a:solidFill>
                          <a:latin typeface="微软雅黑" pitchFamily="34" charset="-122"/>
                          <a:ea typeface="微软雅黑" pitchFamily="34" charset="-122"/>
                        </a:rPr>
                        <a:t>病变</a:t>
                      </a:r>
                      <a:r>
                        <a:rPr lang="en-US" sz="1200" b="1" kern="0" dirty="0">
                          <a:solidFill>
                            <a:srgbClr val="0070C0"/>
                          </a:solidFill>
                          <a:latin typeface="微软雅黑" pitchFamily="34" charset="-122"/>
                          <a:ea typeface="微软雅黑" pitchFamily="34" charset="-122"/>
                        </a:rPr>
                        <a:t>)</a:t>
                      </a:r>
                      <a:r>
                        <a:rPr lang="zh-CN" sz="1200" b="1" kern="0" dirty="0">
                          <a:solidFill>
                            <a:srgbClr val="0070C0"/>
                          </a:solidFill>
                          <a:latin typeface="微软雅黑" pitchFamily="34" charset="-122"/>
                          <a:ea typeface="微软雅黑" pitchFamily="34" charset="-122"/>
                        </a:rPr>
                        <a:t>；病理改变未达Ⅳ级</a:t>
                      </a:r>
                      <a:endParaRPr lang="zh-CN" sz="2000" b="1" kern="100" dirty="0">
                        <a:solidFill>
                          <a:srgbClr val="0070C0"/>
                        </a:solidFill>
                        <a:latin typeface="微软雅黑" pitchFamily="34" charset="-122"/>
                        <a:ea typeface="微软雅黑" pitchFamily="34" charset="-122"/>
                        <a:cs typeface="Times New Roman"/>
                      </a:endParaRPr>
                    </a:p>
                  </a:txBody>
                  <a:tcPr marL="59690" marR="59690" marT="17780" marB="17780"/>
                </a:tc>
              </a:tr>
              <a:tr h="375941">
                <a:tc>
                  <a:txBody>
                    <a:bodyPr/>
                    <a:lstStyle/>
                    <a:p>
                      <a:pPr algn="ctr">
                        <a:lnSpc>
                          <a:spcPct val="180000"/>
                        </a:lnSpc>
                        <a:spcAft>
                          <a:spcPts val="0"/>
                        </a:spcAft>
                      </a:pPr>
                      <a:r>
                        <a:rPr lang="zh-CN" sz="1200" b="1" kern="0">
                          <a:solidFill>
                            <a:srgbClr val="0070C0"/>
                          </a:solidFill>
                          <a:latin typeface="微软雅黑" pitchFamily="34" charset="-122"/>
                          <a:ea typeface="微软雅黑" pitchFamily="34" charset="-122"/>
                        </a:rPr>
                        <a:t>Ⅳ</a:t>
                      </a:r>
                      <a:endParaRPr lang="zh-CN" sz="2000" b="1" kern="100">
                        <a:solidFill>
                          <a:srgbClr val="0070C0"/>
                        </a:solidFill>
                        <a:latin typeface="微软雅黑" pitchFamily="34" charset="-122"/>
                        <a:ea typeface="微软雅黑" pitchFamily="34" charset="-122"/>
                        <a:cs typeface="Times New Roman"/>
                      </a:endParaRPr>
                    </a:p>
                  </a:txBody>
                  <a:tcPr marL="59690" marR="59690" marT="17780" marB="17780"/>
                </a:tc>
                <a:tc>
                  <a:txBody>
                    <a:bodyPr/>
                    <a:lstStyle/>
                    <a:p>
                      <a:pPr algn="l">
                        <a:lnSpc>
                          <a:spcPct val="180000"/>
                        </a:lnSpc>
                        <a:spcAft>
                          <a:spcPts val="0"/>
                        </a:spcAft>
                      </a:pPr>
                      <a:r>
                        <a:rPr lang="zh-CN" sz="1200" b="1" kern="0">
                          <a:solidFill>
                            <a:srgbClr val="0070C0"/>
                          </a:solidFill>
                          <a:latin typeface="微软雅黑" pitchFamily="34" charset="-122"/>
                          <a:ea typeface="微软雅黑" pitchFamily="34" charset="-122"/>
                        </a:rPr>
                        <a:t>晚期糖尿病肾小球硬化</a:t>
                      </a:r>
                      <a:endParaRPr lang="zh-CN" sz="2000" b="1" kern="100">
                        <a:solidFill>
                          <a:srgbClr val="0070C0"/>
                        </a:solidFill>
                        <a:latin typeface="微软雅黑" pitchFamily="34" charset="-122"/>
                        <a:ea typeface="微软雅黑" pitchFamily="34" charset="-122"/>
                        <a:cs typeface="Times New Roman"/>
                      </a:endParaRPr>
                    </a:p>
                  </a:txBody>
                  <a:tcPr marL="59690" marR="59690" marT="17780" marB="17780"/>
                </a:tc>
                <a:tc>
                  <a:txBody>
                    <a:bodyPr/>
                    <a:lstStyle/>
                    <a:p>
                      <a:pPr algn="l">
                        <a:lnSpc>
                          <a:spcPct val="180000"/>
                        </a:lnSpc>
                        <a:spcAft>
                          <a:spcPts val="0"/>
                        </a:spcAft>
                      </a:pPr>
                      <a:r>
                        <a:rPr lang="zh-CN" sz="1200" b="1" kern="0" dirty="0">
                          <a:solidFill>
                            <a:srgbClr val="0070C0"/>
                          </a:solidFill>
                          <a:latin typeface="微软雅黑" pitchFamily="34" charset="-122"/>
                          <a:ea typeface="微软雅黑" pitchFamily="34" charset="-122"/>
                        </a:rPr>
                        <a:t>总肾小球硬化＞</a:t>
                      </a:r>
                      <a:r>
                        <a:rPr lang="en-US" sz="1200" b="1" kern="0" dirty="0">
                          <a:solidFill>
                            <a:srgbClr val="0070C0"/>
                          </a:solidFill>
                          <a:latin typeface="微软雅黑" pitchFamily="34" charset="-122"/>
                          <a:ea typeface="微软雅黑" pitchFamily="34" charset="-122"/>
                        </a:rPr>
                        <a:t>50%</a:t>
                      </a:r>
                      <a:r>
                        <a:rPr lang="zh-CN" sz="1200" b="1" kern="0" dirty="0">
                          <a:solidFill>
                            <a:srgbClr val="0070C0"/>
                          </a:solidFill>
                          <a:latin typeface="微软雅黑" pitchFamily="34" charset="-122"/>
                          <a:ea typeface="微软雅黑" pitchFamily="34" charset="-122"/>
                        </a:rPr>
                        <a:t>，同时存在Ⅰ～Ⅱ级病理改变</a:t>
                      </a:r>
                      <a:endParaRPr lang="zh-CN" sz="2000" b="1" kern="100" dirty="0">
                        <a:solidFill>
                          <a:srgbClr val="0070C0"/>
                        </a:solidFill>
                        <a:latin typeface="微软雅黑" pitchFamily="34" charset="-122"/>
                        <a:ea typeface="微软雅黑" pitchFamily="34" charset="-122"/>
                        <a:cs typeface="Times New Roman"/>
                      </a:endParaRPr>
                    </a:p>
                  </a:txBody>
                  <a:tcPr marL="59690" marR="59690" marT="17780" marB="17780"/>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a:normAutofit/>
          </a:bodyPr>
          <a:lstStyle/>
          <a:p>
            <a:r>
              <a:rPr lang="zh-CN" altLang="en-US" sz="3600" dirty="0" smtClean="0"/>
              <a:t>内   容</a:t>
            </a:r>
            <a:endParaRPr lang="zh-CN" altLang="en-US" sz="3600" dirty="0"/>
          </a:p>
        </p:txBody>
      </p:sp>
      <p:sp>
        <p:nvSpPr>
          <p:cNvPr id="56" name="AutoShape 2"/>
          <p:cNvSpPr>
            <a:spLocks noChangeArrowheads="1"/>
          </p:cNvSpPr>
          <p:nvPr/>
        </p:nvSpPr>
        <p:spPr bwMode="gray">
          <a:xfrm>
            <a:off x="1985168" y="1223268"/>
            <a:ext cx="1023938" cy="1004888"/>
          </a:xfrm>
          <a:prstGeom prst="flowChartConnector">
            <a:avLst/>
          </a:prstGeom>
          <a:solidFill>
            <a:srgbClr val="0070C0"/>
          </a:solidFill>
          <a:ln w="88900" cmpd="thinThick" algn="ctr">
            <a:solidFill>
              <a:srgbClr val="C0C0C0"/>
            </a:solidFill>
            <a:round/>
            <a:headEnd/>
            <a:tailEnd/>
          </a:ln>
          <a:effectLst/>
        </p:spPr>
        <p:txBody>
          <a:bodyPr wrap="none" lIns="68580" tIns="34290" rIns="68580" bIns="34290" anchor="ctr"/>
          <a:lstStyle/>
          <a:p>
            <a:pPr algn="ctr">
              <a:defRPr/>
            </a:pPr>
            <a:r>
              <a:rPr lang="en-US" altLang="zh-CN" sz="3600" dirty="0" smtClean="0">
                <a:solidFill>
                  <a:schemeClr val="bg1"/>
                </a:solidFill>
                <a:latin typeface="Arial Black" pitchFamily="34" charset="0"/>
              </a:rPr>
              <a:t>1</a:t>
            </a:r>
            <a:endParaRPr lang="zh-CN" altLang="en-US" sz="3600" dirty="0">
              <a:solidFill>
                <a:schemeClr val="bg1"/>
              </a:solidFill>
              <a:latin typeface="Arial Black" pitchFamily="34" charset="0"/>
            </a:endParaRPr>
          </a:p>
        </p:txBody>
      </p:sp>
      <p:sp>
        <p:nvSpPr>
          <p:cNvPr id="58" name="AutoShape 4"/>
          <p:cNvSpPr>
            <a:spLocks noChangeArrowheads="1"/>
          </p:cNvSpPr>
          <p:nvPr/>
        </p:nvSpPr>
        <p:spPr bwMode="gray">
          <a:xfrm>
            <a:off x="1997928" y="3583086"/>
            <a:ext cx="1023938" cy="1004888"/>
          </a:xfrm>
          <a:prstGeom prst="flowChartConnector">
            <a:avLst/>
          </a:prstGeom>
          <a:solidFill>
            <a:srgbClr val="0070C0"/>
          </a:solidFill>
          <a:ln w="88900" cmpd="thinThick" algn="ctr">
            <a:solidFill>
              <a:srgbClr val="C0C0C0"/>
            </a:solidFill>
            <a:round/>
            <a:headEnd/>
            <a:tailEnd/>
          </a:ln>
          <a:effectLst/>
        </p:spPr>
        <p:txBody>
          <a:bodyPr wrap="none" lIns="68580" tIns="34290" rIns="68580" bIns="34290" anchor="ctr"/>
          <a:lstStyle/>
          <a:p>
            <a:pPr algn="ctr">
              <a:defRPr/>
            </a:pPr>
            <a:r>
              <a:rPr lang="en-US" altLang="zh-CN" sz="3600" dirty="0" smtClean="0">
                <a:solidFill>
                  <a:schemeClr val="bg1"/>
                </a:solidFill>
                <a:latin typeface="Arial Black" pitchFamily="34" charset="0"/>
              </a:rPr>
              <a:t>3</a:t>
            </a:r>
            <a:endParaRPr lang="zh-CN" altLang="en-US" sz="3600" dirty="0">
              <a:solidFill>
                <a:schemeClr val="bg1"/>
              </a:solidFill>
              <a:latin typeface="Arial Black" pitchFamily="34" charset="0"/>
            </a:endParaRPr>
          </a:p>
        </p:txBody>
      </p:sp>
      <p:sp>
        <p:nvSpPr>
          <p:cNvPr id="39941" name="Rectangle 5"/>
          <p:cNvSpPr>
            <a:spLocks noChangeArrowheads="1"/>
          </p:cNvSpPr>
          <p:nvPr/>
        </p:nvSpPr>
        <p:spPr bwMode="auto">
          <a:xfrm>
            <a:off x="3111053" y="3953544"/>
            <a:ext cx="4400550" cy="438582"/>
          </a:xfrm>
          <a:prstGeom prst="rect">
            <a:avLst/>
          </a:prstGeom>
          <a:noFill/>
          <a:ln w="9525">
            <a:noFill/>
            <a:miter lim="800000"/>
            <a:headEnd/>
            <a:tailEnd/>
          </a:ln>
        </p:spPr>
        <p:txBody>
          <a:bodyPr lIns="68580" tIns="34290" rIns="68580" bIns="34290">
            <a:spAutoFit/>
          </a:bodyPr>
          <a:lstStyle/>
          <a:p>
            <a:pPr defTabSz="684610"/>
            <a:r>
              <a:rPr lang="zh-CN" altLang="en-US" sz="2400" b="1" dirty="0" smtClean="0">
                <a:solidFill>
                  <a:srgbClr val="0070C0"/>
                </a:solidFill>
                <a:latin typeface="微软雅黑" pitchFamily="34" charset="-122"/>
                <a:ea typeface="微软雅黑" pitchFamily="34" charset="-122"/>
                <a:sym typeface="微软雅黑" pitchFamily="34" charset="-122"/>
              </a:rPr>
              <a:t>药学与肾内科</a:t>
            </a:r>
            <a:r>
              <a:rPr lang="en-US" altLang="zh-CN" sz="2400" b="1" dirty="0" smtClean="0">
                <a:solidFill>
                  <a:srgbClr val="0070C0"/>
                </a:solidFill>
                <a:latin typeface="微软雅黑" pitchFamily="34" charset="-122"/>
                <a:ea typeface="微软雅黑" pitchFamily="34" charset="-122"/>
                <a:sym typeface="微软雅黑" pitchFamily="34" charset="-122"/>
              </a:rPr>
              <a:t>MDT</a:t>
            </a:r>
            <a:r>
              <a:rPr lang="zh-CN" altLang="en-US" sz="2400" b="1" dirty="0" smtClean="0">
                <a:solidFill>
                  <a:srgbClr val="0070C0"/>
                </a:solidFill>
                <a:latin typeface="微软雅黑" pitchFamily="34" charset="-122"/>
                <a:ea typeface="微软雅黑" pitchFamily="34" charset="-122"/>
                <a:sym typeface="微软雅黑" pitchFamily="34" charset="-122"/>
              </a:rPr>
              <a:t>门诊病例</a:t>
            </a:r>
            <a:endParaRPr lang="zh-CN" altLang="en-US" sz="2400" b="1" dirty="0">
              <a:solidFill>
                <a:srgbClr val="0070C0"/>
              </a:solidFill>
              <a:latin typeface="微软雅黑" pitchFamily="34" charset="-122"/>
              <a:ea typeface="微软雅黑" pitchFamily="34" charset="-122"/>
              <a:sym typeface="微软雅黑" pitchFamily="34" charset="-122"/>
            </a:endParaRPr>
          </a:p>
        </p:txBody>
      </p:sp>
      <p:sp>
        <p:nvSpPr>
          <p:cNvPr id="39942" name="Rectangle 6"/>
          <p:cNvSpPr>
            <a:spLocks noChangeArrowheads="1"/>
          </p:cNvSpPr>
          <p:nvPr/>
        </p:nvSpPr>
        <p:spPr bwMode="auto">
          <a:xfrm>
            <a:off x="3148410" y="2585580"/>
            <a:ext cx="3923083" cy="438582"/>
          </a:xfrm>
          <a:prstGeom prst="rect">
            <a:avLst/>
          </a:prstGeom>
          <a:noFill/>
          <a:ln w="9525" algn="ctr">
            <a:noFill/>
            <a:miter lim="800000"/>
            <a:headEnd/>
            <a:tailEnd/>
          </a:ln>
        </p:spPr>
        <p:txBody>
          <a:bodyPr wrap="square" lIns="68580" tIns="34290" rIns="68580" bIns="34290">
            <a:spAutoFit/>
          </a:bodyPr>
          <a:lstStyle/>
          <a:p>
            <a:pPr defTabSz="684610"/>
            <a:r>
              <a:rPr lang="zh-CN" altLang="en-US" sz="2400" b="1" dirty="0" smtClean="0">
                <a:solidFill>
                  <a:srgbClr val="FF0000"/>
                </a:solidFill>
                <a:latin typeface="微软雅黑" pitchFamily="34" charset="-122"/>
                <a:ea typeface="微软雅黑" pitchFamily="34" charset="-122"/>
              </a:rPr>
              <a:t>糖尿病与高血压</a:t>
            </a:r>
            <a:endParaRPr lang="zh-CN" altLang="en-US" sz="2400" b="1" dirty="0" smtClean="0">
              <a:solidFill>
                <a:srgbClr val="FF0000"/>
              </a:solidFill>
              <a:latin typeface="微软雅黑" pitchFamily="34" charset="-122"/>
              <a:ea typeface="微软雅黑" pitchFamily="34" charset="-122"/>
              <a:sym typeface="微软雅黑" pitchFamily="34" charset="-122"/>
            </a:endParaRPr>
          </a:p>
        </p:txBody>
      </p:sp>
      <p:sp>
        <p:nvSpPr>
          <p:cNvPr id="39943" name="Rectangle 7"/>
          <p:cNvSpPr>
            <a:spLocks noChangeArrowheads="1"/>
          </p:cNvSpPr>
          <p:nvPr/>
        </p:nvSpPr>
        <p:spPr bwMode="auto">
          <a:xfrm>
            <a:off x="3111053" y="1433264"/>
            <a:ext cx="5061347" cy="438582"/>
          </a:xfrm>
          <a:prstGeom prst="rect">
            <a:avLst/>
          </a:prstGeom>
          <a:noFill/>
          <a:ln w="9525" algn="ctr">
            <a:noFill/>
            <a:miter lim="800000"/>
            <a:headEnd/>
            <a:tailEnd/>
          </a:ln>
        </p:spPr>
        <p:txBody>
          <a:bodyPr lIns="68580" tIns="34290" rIns="68580" bIns="34290">
            <a:spAutoFit/>
          </a:bodyPr>
          <a:lstStyle/>
          <a:p>
            <a:pPr defTabSz="684610"/>
            <a:r>
              <a:rPr lang="zh-CN" altLang="en-US" sz="2400" b="1" dirty="0" smtClean="0">
                <a:solidFill>
                  <a:srgbClr val="0070C0"/>
                </a:solidFill>
                <a:latin typeface="微软雅黑" pitchFamily="34" charset="-122"/>
                <a:ea typeface="微软雅黑" pitchFamily="34" charset="-122"/>
              </a:rPr>
              <a:t>糖尿病</a:t>
            </a:r>
            <a:r>
              <a:rPr lang="zh-CN" altLang="en-US" sz="2400" b="1" dirty="0" smtClean="0">
                <a:solidFill>
                  <a:srgbClr val="0070C0"/>
                </a:solidFill>
                <a:latin typeface="微软雅黑" pitchFamily="34" charset="-122"/>
                <a:ea typeface="微软雅黑" pitchFamily="34" charset="-122"/>
              </a:rPr>
              <a:t>与</a:t>
            </a:r>
            <a:r>
              <a:rPr lang="zh-CN" altLang="en-US" sz="2400" b="1" dirty="0" smtClean="0">
                <a:solidFill>
                  <a:srgbClr val="0070C0"/>
                </a:solidFill>
                <a:latin typeface="微软雅黑" pitchFamily="34" charset="-122"/>
                <a:ea typeface="微软雅黑" pitchFamily="34" charset="-122"/>
              </a:rPr>
              <a:t>慢性</a:t>
            </a:r>
            <a:r>
              <a:rPr lang="zh-CN" altLang="en-US" sz="2400" b="1" dirty="0" smtClean="0">
                <a:solidFill>
                  <a:srgbClr val="0070C0"/>
                </a:solidFill>
                <a:latin typeface="微软雅黑" pitchFamily="34" charset="-122"/>
                <a:ea typeface="微软雅黑" pitchFamily="34" charset="-122"/>
              </a:rPr>
              <a:t>肾脏病</a:t>
            </a:r>
            <a:endParaRPr lang="zh-CN" altLang="en-US" sz="2400" b="1" dirty="0">
              <a:solidFill>
                <a:srgbClr val="0070C0"/>
              </a:solidFill>
              <a:latin typeface="微软雅黑" pitchFamily="34" charset="-122"/>
              <a:ea typeface="微软雅黑" pitchFamily="34" charset="-122"/>
              <a:sym typeface="微软雅黑" pitchFamily="34" charset="-122"/>
            </a:endParaRPr>
          </a:p>
        </p:txBody>
      </p:sp>
      <p:sp>
        <p:nvSpPr>
          <p:cNvPr id="12" name="AutoShape 4"/>
          <p:cNvSpPr>
            <a:spLocks noChangeArrowheads="1"/>
          </p:cNvSpPr>
          <p:nvPr/>
        </p:nvSpPr>
        <p:spPr bwMode="gray">
          <a:xfrm>
            <a:off x="1967803" y="2405864"/>
            <a:ext cx="1023938" cy="1004888"/>
          </a:xfrm>
          <a:prstGeom prst="flowChartConnector">
            <a:avLst/>
          </a:prstGeom>
          <a:solidFill>
            <a:srgbClr val="C00000"/>
          </a:solidFill>
          <a:ln w="88900" cmpd="thinThick" algn="ctr">
            <a:solidFill>
              <a:srgbClr val="C0C0C0"/>
            </a:solidFill>
            <a:round/>
            <a:headEnd/>
            <a:tailEnd/>
          </a:ln>
          <a:effectLst/>
        </p:spPr>
        <p:txBody>
          <a:bodyPr wrap="none" lIns="68580" tIns="34290" rIns="68580" bIns="34290" anchor="ctr"/>
          <a:lstStyle/>
          <a:p>
            <a:pPr algn="ctr">
              <a:defRPr/>
            </a:pPr>
            <a:r>
              <a:rPr lang="en-US" altLang="zh-CN" sz="3600" dirty="0" smtClean="0">
                <a:solidFill>
                  <a:schemeClr val="bg1"/>
                </a:solidFill>
                <a:latin typeface="Arial Black" pitchFamily="34" charset="0"/>
              </a:rPr>
              <a:t>2</a:t>
            </a:r>
            <a:endParaRPr lang="zh-CN" altLang="en-US" sz="3600" dirty="0">
              <a:solidFill>
                <a:schemeClr val="bg1"/>
              </a:solidFill>
              <a:latin typeface="Arial Black" pitchFamily="34" charset="0"/>
            </a:endParaRPr>
          </a:p>
        </p:txBody>
      </p:sp>
    </p:spTree>
    <p:extLst>
      <p:ext uri="{BB962C8B-B14F-4D97-AF65-F5344CB8AC3E}">
        <p14:creationId xmlns="" xmlns:p14="http://schemas.microsoft.com/office/powerpoint/2010/main" val="41353055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糖尿病</a:t>
            </a:r>
            <a:r>
              <a:rPr lang="zh-CN" altLang="en-US" sz="2000" dirty="0" smtClean="0">
                <a:solidFill>
                  <a:srgbClr val="0070C0"/>
                </a:solidFill>
              </a:rPr>
              <a:t>与</a:t>
            </a:r>
            <a:r>
              <a:rPr lang="zh-CN" altLang="en-US" dirty="0" smtClean="0"/>
              <a:t>高血压</a:t>
            </a:r>
            <a:endParaRPr lang="zh-CN" altLang="en-US" dirty="0"/>
          </a:p>
        </p:txBody>
      </p:sp>
      <p:sp>
        <p:nvSpPr>
          <p:cNvPr id="3" name="内容占位符 2"/>
          <p:cNvSpPr>
            <a:spLocks noGrp="1"/>
          </p:cNvSpPr>
          <p:nvPr>
            <p:ph idx="1"/>
          </p:nvPr>
        </p:nvSpPr>
        <p:spPr>
          <a:xfrm>
            <a:off x="1115616" y="1059582"/>
            <a:ext cx="7848872" cy="3672408"/>
          </a:xfrm>
        </p:spPr>
        <p:txBody>
          <a:bodyPr>
            <a:noAutofit/>
          </a:bodyPr>
          <a:lstStyle/>
          <a:p>
            <a:r>
              <a:rPr lang="zh-CN" altLang="en-US" sz="1400" dirty="0" smtClean="0"/>
              <a:t>糖尿病与高血压的</a:t>
            </a:r>
            <a:r>
              <a:rPr lang="zh-CN" altLang="en-US" sz="1400" dirty="0" smtClean="0"/>
              <a:t>关系：恶性循环</a:t>
            </a:r>
            <a:endParaRPr lang="en-US" altLang="zh-CN" sz="1400" dirty="0" smtClean="0"/>
          </a:p>
          <a:p>
            <a:pPr lvl="1"/>
            <a:r>
              <a:rPr lang="zh-CN" altLang="en-US" sz="1200" dirty="0" smtClean="0"/>
              <a:t>高血压</a:t>
            </a:r>
            <a:r>
              <a:rPr lang="zh-CN" altLang="en-US" sz="1200" dirty="0" smtClean="0"/>
              <a:t>可推进糖尿病肾病的</a:t>
            </a:r>
            <a:r>
              <a:rPr lang="zh-CN" altLang="en-US" sz="1200" dirty="0" smtClean="0"/>
              <a:t>进展</a:t>
            </a:r>
            <a:endParaRPr lang="en-US" altLang="zh-CN" sz="1200" dirty="0" smtClean="0"/>
          </a:p>
          <a:p>
            <a:pPr lvl="1"/>
            <a:r>
              <a:rPr lang="zh-CN" altLang="en-US" sz="1200" dirty="0" smtClean="0"/>
              <a:t>糖尿病肾病</a:t>
            </a:r>
            <a:r>
              <a:rPr lang="zh-CN" altLang="en-US" sz="1200" dirty="0" smtClean="0"/>
              <a:t>所引起的肾小球动脉硬化又可造成肾性高血压的</a:t>
            </a:r>
            <a:r>
              <a:rPr lang="zh-CN" altLang="en-US" sz="1200" dirty="0" smtClean="0"/>
              <a:t>发生</a:t>
            </a:r>
            <a:endParaRPr lang="en-US" altLang="zh-CN" sz="1200" dirty="0" smtClean="0"/>
          </a:p>
          <a:p>
            <a:r>
              <a:rPr lang="zh-CN" altLang="en-US" sz="1400" dirty="0" smtClean="0"/>
              <a:t>高血压</a:t>
            </a:r>
            <a:r>
              <a:rPr lang="zh-CN" altLang="en-US" sz="1400" dirty="0" smtClean="0"/>
              <a:t>对糖尿病肾病的影响</a:t>
            </a:r>
            <a:r>
              <a:rPr lang="zh-CN" altLang="en-US" sz="1400" dirty="0" smtClean="0"/>
              <a:t>机制</a:t>
            </a:r>
            <a:endParaRPr lang="en-US" altLang="zh-CN" sz="1400" dirty="0" smtClean="0"/>
          </a:p>
          <a:p>
            <a:pPr lvl="1"/>
            <a:r>
              <a:rPr lang="zh-CN" altLang="en-US" sz="1200" dirty="0" smtClean="0"/>
              <a:t>主要</a:t>
            </a:r>
            <a:r>
              <a:rPr lang="zh-CN" altLang="en-US" sz="1200" dirty="0" smtClean="0"/>
              <a:t>与血流动力学改变、</a:t>
            </a:r>
            <a:r>
              <a:rPr lang="en-US" altLang="zh-CN" sz="1200" dirty="0" smtClean="0"/>
              <a:t>RAS</a:t>
            </a:r>
            <a:r>
              <a:rPr lang="zh-CN" altLang="en-US" sz="1200" dirty="0" smtClean="0"/>
              <a:t>系统兴奋</a:t>
            </a:r>
            <a:r>
              <a:rPr lang="zh-CN" altLang="en-US" sz="1200" dirty="0" smtClean="0"/>
              <a:t>有关</a:t>
            </a:r>
            <a:endParaRPr lang="en-US" altLang="zh-CN" sz="1200" dirty="0" smtClean="0"/>
          </a:p>
          <a:p>
            <a:pPr lvl="1"/>
            <a:r>
              <a:rPr lang="en-US" altLang="zh-CN" sz="1200" dirty="0" smtClean="0"/>
              <a:t>RAS</a:t>
            </a:r>
            <a:r>
              <a:rPr lang="zh-CN" altLang="en-US" sz="1200" dirty="0" smtClean="0"/>
              <a:t>系统长期</a:t>
            </a:r>
            <a:r>
              <a:rPr lang="zh-CN" altLang="en-US" sz="1200" dirty="0" smtClean="0"/>
              <a:t>活跃</a:t>
            </a:r>
            <a:r>
              <a:rPr lang="zh-CN" altLang="en-US" sz="1200" dirty="0" smtClean="0"/>
              <a:t>：</a:t>
            </a:r>
            <a:r>
              <a:rPr lang="zh-CN" altLang="en-US" sz="1200" dirty="0" smtClean="0"/>
              <a:t>造成</a:t>
            </a:r>
            <a:r>
              <a:rPr lang="zh-CN" altLang="en-US" sz="1200" dirty="0" smtClean="0"/>
              <a:t>肾小球处于高滤过、高灌注状态</a:t>
            </a:r>
            <a:r>
              <a:rPr lang="en-US" altLang="zh-CN" sz="1200" dirty="0" smtClean="0"/>
              <a:t>, </a:t>
            </a:r>
            <a:r>
              <a:rPr lang="zh-CN" altLang="en-US" sz="1200" dirty="0" smtClean="0"/>
              <a:t>造成蛋白尿</a:t>
            </a:r>
            <a:r>
              <a:rPr lang="zh-CN" altLang="en-US" sz="1200" dirty="0" smtClean="0"/>
              <a:t>现象</a:t>
            </a:r>
            <a:endParaRPr lang="en-US" altLang="zh-CN" sz="1200" baseline="30000" dirty="0" smtClean="0"/>
          </a:p>
          <a:p>
            <a:pPr lvl="1"/>
            <a:r>
              <a:rPr lang="zh-CN" altLang="en-US" sz="1200" dirty="0" smtClean="0"/>
              <a:t>肾血流动力学改变：血小板凝聚↑、</a:t>
            </a:r>
            <a:r>
              <a:rPr lang="zh-CN" altLang="en-US" sz="1200" dirty="0" smtClean="0"/>
              <a:t>血液</a:t>
            </a:r>
            <a:r>
              <a:rPr lang="zh-CN" altLang="en-US" sz="1200" dirty="0" smtClean="0"/>
              <a:t>粘稠度</a:t>
            </a:r>
            <a:r>
              <a:rPr lang="zh-CN" altLang="en-US" sz="1200" dirty="0" smtClean="0"/>
              <a:t>↑</a:t>
            </a:r>
            <a:r>
              <a:rPr lang="zh-CN" altLang="en-US" sz="1200" dirty="0" smtClean="0"/>
              <a:t>、</a:t>
            </a:r>
            <a:r>
              <a:rPr lang="zh-CN" altLang="en-US" sz="1200" dirty="0" smtClean="0"/>
              <a:t>血管</a:t>
            </a:r>
            <a:r>
              <a:rPr lang="zh-CN" altLang="en-US" sz="1200" dirty="0" smtClean="0"/>
              <a:t>通透性</a:t>
            </a:r>
            <a:r>
              <a:rPr lang="zh-CN" altLang="en-US" sz="1200" dirty="0" smtClean="0"/>
              <a:t>↑</a:t>
            </a:r>
            <a:r>
              <a:rPr lang="en-US" altLang="zh-CN" sz="1200" dirty="0" smtClean="0"/>
              <a:t>, </a:t>
            </a:r>
            <a:r>
              <a:rPr lang="zh-CN" altLang="en-US" sz="1200" dirty="0" smtClean="0"/>
              <a:t>系膜细胞</a:t>
            </a:r>
            <a:r>
              <a:rPr lang="zh-CN" altLang="en-US" sz="1200" dirty="0" smtClean="0"/>
              <a:t>基质↑</a:t>
            </a:r>
            <a:r>
              <a:rPr lang="en-US" altLang="zh-CN" sz="1200" dirty="0" smtClean="0"/>
              <a:t>→</a:t>
            </a:r>
            <a:r>
              <a:rPr lang="zh-CN" altLang="en-US" sz="1200" dirty="0" smtClean="0"/>
              <a:t>蛋白尿排泄</a:t>
            </a:r>
            <a:r>
              <a:rPr lang="en-US" altLang="zh-CN" sz="1200" dirty="0" smtClean="0"/>
              <a:t>→</a:t>
            </a:r>
            <a:r>
              <a:rPr lang="zh-CN" altLang="en-US" sz="1200" dirty="0" smtClean="0"/>
              <a:t>肾</a:t>
            </a:r>
            <a:r>
              <a:rPr lang="zh-CN" altLang="en-US" sz="1200" dirty="0" smtClean="0"/>
              <a:t>功能</a:t>
            </a:r>
            <a:r>
              <a:rPr lang="zh-CN" altLang="en-US" sz="1200" dirty="0" smtClean="0"/>
              <a:t>损伤</a:t>
            </a:r>
            <a:endParaRPr lang="en-US" altLang="zh-CN" sz="1200" dirty="0" smtClean="0"/>
          </a:p>
          <a:p>
            <a:r>
              <a:rPr lang="zh-CN" altLang="en-US" sz="1400" dirty="0" smtClean="0"/>
              <a:t>研究发现</a:t>
            </a:r>
            <a:endParaRPr lang="en-US" altLang="zh-CN" sz="1400" dirty="0" smtClean="0"/>
          </a:p>
          <a:p>
            <a:pPr lvl="1"/>
            <a:r>
              <a:rPr lang="zh-CN" altLang="en-US" sz="1200" dirty="0" smtClean="0"/>
              <a:t>收缩压</a:t>
            </a:r>
            <a:r>
              <a:rPr lang="zh-CN" altLang="en-US" sz="1200" dirty="0" smtClean="0"/>
              <a:t>每下降</a:t>
            </a:r>
            <a:r>
              <a:rPr lang="en-US" altLang="zh-CN" sz="1200" dirty="0" smtClean="0"/>
              <a:t>10 mm Hg, </a:t>
            </a:r>
            <a:r>
              <a:rPr lang="zh-CN" altLang="en-US" sz="1200" dirty="0" smtClean="0"/>
              <a:t>则糖尿病患者发生并发症的风险对应下降</a:t>
            </a:r>
            <a:r>
              <a:rPr lang="en-US" altLang="zh-CN" sz="1200" dirty="0" smtClean="0"/>
              <a:t>12</a:t>
            </a:r>
            <a:r>
              <a:rPr lang="en-US" altLang="zh-CN" sz="1200" dirty="0" smtClean="0"/>
              <a:t>%,</a:t>
            </a:r>
          </a:p>
          <a:p>
            <a:pPr lvl="1"/>
            <a:r>
              <a:rPr lang="zh-CN" altLang="en-US" sz="1200" dirty="0" smtClean="0"/>
              <a:t>收缩压</a:t>
            </a:r>
            <a:r>
              <a:rPr lang="zh-CN" altLang="en-US" sz="1200" dirty="0" smtClean="0"/>
              <a:t>每</a:t>
            </a:r>
            <a:r>
              <a:rPr lang="zh-CN" altLang="en-US" sz="1200" dirty="0" smtClean="0"/>
              <a:t>升高</a:t>
            </a:r>
            <a:r>
              <a:rPr lang="en-US" altLang="zh-CN" sz="1200" dirty="0" smtClean="0"/>
              <a:t>10 mm Hg, </a:t>
            </a:r>
            <a:r>
              <a:rPr lang="zh-CN" altLang="en-US" sz="1200" dirty="0" smtClean="0"/>
              <a:t>则糖尿病肾病的发生几率就增加</a:t>
            </a:r>
            <a:r>
              <a:rPr lang="en-US" altLang="zh-CN" sz="1200" dirty="0" smtClean="0"/>
              <a:t>3</a:t>
            </a:r>
            <a:r>
              <a:rPr lang="en-US" altLang="zh-CN" sz="1200" dirty="0" smtClean="0"/>
              <a:t>%</a:t>
            </a:r>
          </a:p>
          <a:p>
            <a:r>
              <a:rPr lang="zh-CN" altLang="en-US" sz="1400" dirty="0" smtClean="0"/>
              <a:t>在</a:t>
            </a:r>
            <a:r>
              <a:rPr lang="zh-CN" altLang="en-US" sz="1400" dirty="0" smtClean="0"/>
              <a:t>控制糖尿病患者血糖时</a:t>
            </a:r>
            <a:r>
              <a:rPr lang="en-US" altLang="zh-CN" sz="1400" dirty="0" smtClean="0"/>
              <a:t>, </a:t>
            </a:r>
            <a:r>
              <a:rPr lang="zh-CN" altLang="en-US" sz="1400" dirty="0" smtClean="0"/>
              <a:t>必须要同时严密监控其</a:t>
            </a:r>
            <a:r>
              <a:rPr lang="zh-CN" altLang="en-US" sz="1400" dirty="0" smtClean="0"/>
              <a:t>血压</a:t>
            </a:r>
            <a:endParaRPr lang="zh-CN" alt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预防</a:t>
            </a:r>
            <a:r>
              <a:rPr lang="zh-CN" altLang="en-US" dirty="0" smtClean="0"/>
              <a:t>心血管事件</a:t>
            </a:r>
            <a:endParaRPr lang="zh-CN" altLang="en-US" dirty="0"/>
          </a:p>
        </p:txBody>
      </p:sp>
      <p:sp>
        <p:nvSpPr>
          <p:cNvPr id="3" name="内容占位符 2"/>
          <p:cNvSpPr>
            <a:spLocks noGrp="1"/>
          </p:cNvSpPr>
          <p:nvPr>
            <p:ph idx="1"/>
          </p:nvPr>
        </p:nvSpPr>
        <p:spPr/>
        <p:txBody>
          <a:bodyPr>
            <a:normAutofit/>
          </a:bodyPr>
          <a:lstStyle/>
          <a:p>
            <a:r>
              <a:rPr lang="zh-CN" altLang="en-US" dirty="0" smtClean="0"/>
              <a:t>糖尿病</a:t>
            </a:r>
            <a:r>
              <a:rPr lang="zh-CN" altLang="en-US" dirty="0" smtClean="0"/>
              <a:t>合并</a:t>
            </a:r>
            <a:r>
              <a:rPr lang="en-US" altLang="zh-CN" dirty="0" smtClean="0"/>
              <a:t>CKD 3b</a:t>
            </a:r>
            <a:r>
              <a:rPr lang="zh-CN" altLang="en-US" dirty="0" smtClean="0"/>
              <a:t>期</a:t>
            </a:r>
            <a:endParaRPr lang="en-US" altLang="zh-CN" dirty="0" smtClean="0"/>
          </a:p>
          <a:p>
            <a:pPr lvl="1"/>
            <a:r>
              <a:rPr lang="zh-CN" altLang="en-US" dirty="0" smtClean="0"/>
              <a:t>或</a:t>
            </a:r>
            <a:r>
              <a:rPr lang="zh-CN" altLang="en-US" dirty="0" smtClean="0"/>
              <a:t>更高阶段患糖尿病合并</a:t>
            </a:r>
            <a:r>
              <a:rPr lang="en-US" altLang="zh-CN" dirty="0" smtClean="0"/>
              <a:t>CKD 3b</a:t>
            </a:r>
            <a:r>
              <a:rPr lang="zh-CN" altLang="en-US" dirty="0" smtClean="0"/>
              <a:t>期或更高</a:t>
            </a:r>
            <a:r>
              <a:rPr lang="zh-CN" altLang="en-US" dirty="0" smtClean="0"/>
              <a:t>阶段</a:t>
            </a:r>
            <a:endParaRPr lang="en-US" altLang="zh-CN" dirty="0" smtClean="0"/>
          </a:p>
          <a:p>
            <a:pPr lvl="1"/>
            <a:r>
              <a:rPr lang="zh-CN" altLang="en-US" dirty="0" smtClean="0"/>
              <a:t>存在</a:t>
            </a:r>
            <a:r>
              <a:rPr lang="zh-CN" altLang="en-US" dirty="0" smtClean="0"/>
              <a:t>心力衰竭、缺血性心脏病、高血压等危险因素的</a:t>
            </a:r>
            <a:r>
              <a:rPr lang="zh-CN" altLang="en-US" dirty="0" smtClean="0"/>
              <a:t>患者</a:t>
            </a:r>
            <a:endParaRPr lang="en-US" altLang="zh-CN" dirty="0" smtClean="0"/>
          </a:p>
          <a:p>
            <a:pPr lvl="1"/>
            <a:r>
              <a:rPr lang="en-US" altLang="zh-CN" dirty="0" smtClean="0"/>
              <a:t>	</a:t>
            </a:r>
            <a:r>
              <a:rPr lang="zh-CN" altLang="en-US" dirty="0" smtClean="0"/>
              <a:t>可</a:t>
            </a:r>
            <a:r>
              <a:rPr lang="zh-CN" altLang="en-US" dirty="0" smtClean="0"/>
              <a:t>预防性地使用患者能够耐受的最大剂量血管紧张素转换酶抑制剂</a:t>
            </a:r>
            <a:r>
              <a:rPr lang="en-US" altLang="zh-CN" dirty="0" smtClean="0"/>
              <a:t>(ACEI</a:t>
            </a:r>
            <a:r>
              <a:rPr lang="en-US" altLang="zh-CN" dirty="0" smtClean="0"/>
              <a:t>)(1B</a:t>
            </a:r>
            <a:r>
              <a:rPr lang="en-US" altLang="zh-CN" dirty="0" smtClean="0"/>
              <a:t>)</a:t>
            </a:r>
          </a:p>
          <a:p>
            <a:pPr lvl="1"/>
            <a:r>
              <a:rPr lang="en-US" altLang="zh-CN" dirty="0" smtClean="0"/>
              <a:t>	</a:t>
            </a:r>
            <a:r>
              <a:rPr lang="zh-CN" altLang="en-US" dirty="0" smtClean="0"/>
              <a:t>当</a:t>
            </a:r>
            <a:r>
              <a:rPr lang="zh-CN" altLang="en-US" dirty="0" smtClean="0"/>
              <a:t>患者不耐受</a:t>
            </a:r>
            <a:r>
              <a:rPr lang="en-US" altLang="zh-CN" dirty="0" smtClean="0"/>
              <a:t>ACEI</a:t>
            </a:r>
            <a:r>
              <a:rPr lang="zh-CN" altLang="en-US" dirty="0" smtClean="0"/>
              <a:t>时可以换为血管紧张素受体拮抗剂</a:t>
            </a:r>
            <a:r>
              <a:rPr lang="en-US" altLang="zh-CN" dirty="0" smtClean="0"/>
              <a:t>(ARB)</a:t>
            </a:r>
            <a:r>
              <a:rPr lang="zh-CN" altLang="en-US" dirty="0" smtClean="0"/>
              <a:t> </a:t>
            </a:r>
            <a:r>
              <a:rPr lang="en-US" altLang="zh-CN" dirty="0" smtClean="0"/>
              <a:t>(</a:t>
            </a:r>
            <a:r>
              <a:rPr lang="en-US" altLang="zh-CN" dirty="0" smtClean="0"/>
              <a:t>2B</a:t>
            </a:r>
            <a:r>
              <a:rPr lang="en-US" altLang="zh-CN" dirty="0" smtClean="0"/>
              <a:t>)</a:t>
            </a:r>
          </a:p>
          <a:p>
            <a:pPr lvl="1"/>
            <a:r>
              <a:rPr lang="en-US" altLang="zh-CN" dirty="0" smtClean="0"/>
              <a:t>	</a:t>
            </a:r>
            <a:r>
              <a:rPr lang="zh-CN" altLang="en-US" dirty="0" smtClean="0"/>
              <a:t>不</a:t>
            </a:r>
            <a:r>
              <a:rPr lang="zh-CN" altLang="en-US" dirty="0" smtClean="0"/>
              <a:t>建议</a:t>
            </a:r>
            <a:r>
              <a:rPr lang="en-US" altLang="zh-CN" dirty="0" smtClean="0"/>
              <a:t>ACEI</a:t>
            </a:r>
            <a:r>
              <a:rPr lang="zh-CN" altLang="en-US" dirty="0" smtClean="0"/>
              <a:t>、</a:t>
            </a:r>
            <a:r>
              <a:rPr lang="en-US" altLang="zh-CN" dirty="0" smtClean="0"/>
              <a:t>ARB</a:t>
            </a:r>
            <a:r>
              <a:rPr lang="zh-CN" altLang="en-US" dirty="0" smtClean="0"/>
              <a:t>或直接肾素抑制剂</a:t>
            </a:r>
            <a:r>
              <a:rPr lang="en-US" altLang="zh-CN" dirty="0" smtClean="0"/>
              <a:t>(RI</a:t>
            </a:r>
            <a:r>
              <a:rPr lang="en-US" altLang="zh-CN" dirty="0" smtClean="0"/>
              <a:t>)</a:t>
            </a:r>
            <a:r>
              <a:rPr lang="zh-CN" altLang="en-US" dirty="0" smtClean="0"/>
              <a:t>联用</a:t>
            </a:r>
            <a:r>
              <a:rPr lang="en-US" altLang="zh-CN" dirty="0" smtClean="0"/>
              <a:t>(1A</a:t>
            </a:r>
            <a:r>
              <a:rPr lang="en-US" altLang="zh-CN" dirty="0" smtClean="0"/>
              <a:t>)</a:t>
            </a:r>
          </a:p>
          <a:p>
            <a:pPr lvl="1"/>
            <a:r>
              <a:rPr lang="zh-CN" altLang="en-US" dirty="0" smtClean="0"/>
              <a:t>可尝试使用选择性</a:t>
            </a:r>
            <a:r>
              <a:rPr lang="en-US" altLang="zh-CN" dirty="0" smtClean="0"/>
              <a:t>β</a:t>
            </a:r>
            <a:r>
              <a:rPr lang="zh-CN" altLang="en-US" dirty="0" smtClean="0"/>
              <a:t>受体阻滞剂，以预防心源性猝死</a:t>
            </a:r>
            <a:r>
              <a:rPr lang="en-US" altLang="zh-CN" dirty="0" smtClean="0"/>
              <a:t>(2C</a:t>
            </a:r>
            <a:r>
              <a:rPr lang="en-US" altLang="zh-CN" dirty="0" smtClean="0"/>
              <a:t>)</a:t>
            </a:r>
            <a:r>
              <a:rPr lang="zh-CN" altLang="en-US" dirty="0" smtClean="0"/>
              <a:t>，远期</a:t>
            </a:r>
            <a:r>
              <a:rPr lang="zh-CN" altLang="en-US" dirty="0" smtClean="0"/>
              <a:t>获益尚不</a:t>
            </a:r>
            <a:r>
              <a:rPr lang="zh-CN" altLang="en-US" dirty="0" smtClean="0"/>
              <a:t>清楚</a:t>
            </a:r>
            <a:endParaRPr lang="en-US" altLang="zh-CN" dirty="0" smtClean="0"/>
          </a:p>
          <a:p>
            <a:pPr lvl="1"/>
            <a:r>
              <a:rPr lang="en-US" altLang="zh-CN" dirty="0" smtClean="0"/>
              <a:t>	</a:t>
            </a:r>
            <a:r>
              <a:rPr lang="zh-CN" altLang="en-US" dirty="0" smtClean="0"/>
              <a:t>建议</a:t>
            </a:r>
            <a:r>
              <a:rPr lang="zh-CN" altLang="en-US" dirty="0" smtClean="0"/>
              <a:t>使用亲脂性而非亲水性</a:t>
            </a:r>
            <a:r>
              <a:rPr lang="en-US" altLang="zh-CN" dirty="0" smtClean="0"/>
              <a:t>β</a:t>
            </a:r>
            <a:r>
              <a:rPr lang="zh-CN" altLang="en-US" dirty="0" smtClean="0"/>
              <a:t>受体阻滞剂</a:t>
            </a:r>
            <a:r>
              <a:rPr lang="en-US" altLang="zh-CN" dirty="0" smtClean="0"/>
              <a:t>(2C)</a:t>
            </a:r>
            <a:endParaRPr lang="zh-CN" altLang="en-US" dirty="0" smtClean="0"/>
          </a:p>
          <a:p>
            <a:pPr lvl="1"/>
            <a:endParaRPr lang="zh-CN" alt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老年人群</a:t>
            </a:r>
            <a:endParaRPr lang="zh-CN" altLang="en-US" dirty="0"/>
          </a:p>
        </p:txBody>
      </p:sp>
      <p:sp>
        <p:nvSpPr>
          <p:cNvPr id="3" name="内容占位符 2"/>
          <p:cNvSpPr>
            <a:spLocks noGrp="1"/>
          </p:cNvSpPr>
          <p:nvPr>
            <p:ph idx="1"/>
          </p:nvPr>
        </p:nvSpPr>
        <p:spPr/>
        <p:txBody>
          <a:bodyPr>
            <a:normAutofit lnSpcReduction="10000"/>
          </a:bodyPr>
          <a:lstStyle/>
          <a:p>
            <a:r>
              <a:rPr lang="zh-CN" altLang="en-US" dirty="0" smtClean="0"/>
              <a:t>糖尿病肾病</a:t>
            </a:r>
            <a:r>
              <a:rPr lang="zh-CN" altLang="en-US" dirty="0" smtClean="0"/>
              <a:t>合并</a:t>
            </a:r>
            <a:r>
              <a:rPr lang="zh-CN" altLang="en-US" dirty="0" smtClean="0"/>
              <a:t>高血压的老年人群</a:t>
            </a:r>
            <a:r>
              <a:rPr lang="zh-CN" altLang="en-US" dirty="0" smtClean="0"/>
              <a:t>肾素</a:t>
            </a:r>
            <a:r>
              <a:rPr lang="zh-CN" altLang="en-US" dirty="0" smtClean="0"/>
              <a:t>水平不高</a:t>
            </a:r>
            <a:endParaRPr lang="en-US" altLang="zh-CN" dirty="0" smtClean="0"/>
          </a:p>
          <a:p>
            <a:pPr lvl="1"/>
            <a:r>
              <a:rPr lang="en-US" altLang="zh-CN" dirty="0" smtClean="0"/>
              <a:t>ACEI</a:t>
            </a:r>
            <a:r>
              <a:rPr lang="zh-CN" altLang="en-US" dirty="0" smtClean="0"/>
              <a:t>或</a:t>
            </a:r>
            <a:r>
              <a:rPr lang="en-US" altLang="zh-CN" dirty="0" smtClean="0"/>
              <a:t>ARB</a:t>
            </a:r>
            <a:r>
              <a:rPr lang="zh-CN" altLang="en-US" dirty="0" smtClean="0"/>
              <a:t>效果可能欠佳</a:t>
            </a:r>
            <a:r>
              <a:rPr lang="en-US" altLang="zh-CN" dirty="0" smtClean="0"/>
              <a:t>, CCB</a:t>
            </a:r>
            <a:r>
              <a:rPr lang="zh-CN" altLang="en-US" dirty="0" smtClean="0"/>
              <a:t>和利尿剂效果</a:t>
            </a:r>
            <a:r>
              <a:rPr lang="zh-CN" altLang="en-US" dirty="0" smtClean="0"/>
              <a:t>更好</a:t>
            </a:r>
            <a:endParaRPr lang="en-US" altLang="zh-CN" dirty="0" smtClean="0"/>
          </a:p>
          <a:p>
            <a:r>
              <a:rPr lang="zh-CN" altLang="en-US" dirty="0" smtClean="0"/>
              <a:t>研究发现</a:t>
            </a:r>
            <a:endParaRPr lang="en-US" altLang="zh-CN" dirty="0" smtClean="0"/>
          </a:p>
          <a:p>
            <a:pPr lvl="1"/>
            <a:r>
              <a:rPr lang="zh-CN" altLang="en-US" dirty="0" smtClean="0"/>
              <a:t>老年</a:t>
            </a:r>
            <a:r>
              <a:rPr lang="zh-CN" altLang="en-US" dirty="0" smtClean="0"/>
              <a:t>和老老年高血压中</a:t>
            </a:r>
            <a:r>
              <a:rPr lang="en-US" altLang="zh-CN" dirty="0" smtClean="0"/>
              <a:t>CCB</a:t>
            </a:r>
            <a:r>
              <a:rPr lang="zh-CN" altLang="en-US" dirty="0" smtClean="0"/>
              <a:t>、利尿剂应用比例</a:t>
            </a:r>
            <a:r>
              <a:rPr lang="zh-CN" altLang="en-US" dirty="0" smtClean="0"/>
              <a:t>高</a:t>
            </a:r>
            <a:endParaRPr lang="en-US" altLang="zh-CN" dirty="0" smtClean="0"/>
          </a:p>
          <a:p>
            <a:pPr lvl="1"/>
            <a:r>
              <a:rPr lang="zh-CN" altLang="en-US" dirty="0" smtClean="0"/>
              <a:t>中青年</a:t>
            </a:r>
            <a:r>
              <a:rPr lang="zh-CN" altLang="en-US" dirty="0" smtClean="0"/>
              <a:t>高血压</a:t>
            </a:r>
            <a:r>
              <a:rPr lang="en-US" altLang="zh-CN" dirty="0" smtClean="0"/>
              <a:t>ACEI/ARB</a:t>
            </a:r>
            <a:r>
              <a:rPr lang="zh-CN" altLang="en-US" dirty="0" smtClean="0"/>
              <a:t>应用</a:t>
            </a:r>
            <a:r>
              <a:rPr lang="zh-CN" altLang="en-US" dirty="0" smtClean="0"/>
              <a:t>更多</a:t>
            </a:r>
            <a:endParaRPr lang="en-US" altLang="zh-CN" dirty="0" smtClean="0"/>
          </a:p>
          <a:p>
            <a:r>
              <a:rPr lang="zh-CN" altLang="en-US" dirty="0" smtClean="0"/>
              <a:t>血浆肾素活性特点</a:t>
            </a:r>
            <a:endParaRPr lang="en-US" altLang="zh-CN" dirty="0" smtClean="0"/>
          </a:p>
          <a:p>
            <a:pPr lvl="1"/>
            <a:r>
              <a:rPr lang="zh-CN" altLang="en-US" dirty="0" smtClean="0"/>
              <a:t>周期性变化：夜间</a:t>
            </a:r>
            <a:r>
              <a:rPr lang="zh-CN" altLang="en-US" dirty="0" smtClean="0"/>
              <a:t>睡眠</a:t>
            </a:r>
            <a:r>
              <a:rPr lang="zh-CN" altLang="en-US" dirty="0" smtClean="0"/>
              <a:t>时活性达</a:t>
            </a:r>
            <a:r>
              <a:rPr lang="zh-CN" altLang="en-US" dirty="0" smtClean="0"/>
              <a:t>高峰</a:t>
            </a:r>
            <a:r>
              <a:rPr lang="en-US" altLang="zh-CN" dirty="0" smtClean="0"/>
              <a:t>, </a:t>
            </a:r>
            <a:r>
              <a:rPr lang="zh-CN" altLang="en-US" dirty="0" smtClean="0"/>
              <a:t>每天下午</a:t>
            </a:r>
            <a:r>
              <a:rPr lang="zh-CN" altLang="en-US" dirty="0" smtClean="0"/>
              <a:t>降至</a:t>
            </a:r>
            <a:r>
              <a:rPr lang="zh-CN" altLang="en-US" dirty="0" smtClean="0"/>
              <a:t>谷值</a:t>
            </a:r>
            <a:endParaRPr lang="en-US" altLang="zh-CN" baseline="30000" dirty="0" smtClean="0"/>
          </a:p>
          <a:p>
            <a:r>
              <a:rPr lang="zh-CN" altLang="en-US" dirty="0" smtClean="0"/>
              <a:t>建议</a:t>
            </a:r>
            <a:r>
              <a:rPr lang="zh-CN" altLang="en-US" dirty="0" smtClean="0"/>
              <a:t>反勺型和非勺型</a:t>
            </a:r>
            <a:r>
              <a:rPr lang="zh-CN" altLang="en-US" dirty="0" smtClean="0"/>
              <a:t>高血压</a:t>
            </a:r>
            <a:endParaRPr lang="en-US" altLang="zh-CN" dirty="0" smtClean="0"/>
          </a:p>
          <a:p>
            <a:pPr lvl="1"/>
            <a:r>
              <a:rPr lang="zh-CN" altLang="en-US" dirty="0" smtClean="0"/>
              <a:t>晚间</a:t>
            </a:r>
            <a:r>
              <a:rPr lang="zh-CN" altLang="en-US" dirty="0" smtClean="0"/>
              <a:t>服用</a:t>
            </a:r>
            <a:r>
              <a:rPr lang="en-US" altLang="zh-CN" dirty="0" smtClean="0"/>
              <a:t>ACEI/ARB, </a:t>
            </a:r>
            <a:r>
              <a:rPr lang="zh-CN" altLang="en-US" dirty="0" smtClean="0"/>
              <a:t>加强</a:t>
            </a:r>
            <a:r>
              <a:rPr lang="zh-CN" altLang="en-US" dirty="0" smtClean="0"/>
              <a:t>降压</a:t>
            </a:r>
            <a:r>
              <a:rPr lang="zh-CN" altLang="en-US" dirty="0" smtClean="0"/>
              <a:t>效果，恢复</a:t>
            </a:r>
            <a:r>
              <a:rPr lang="zh-CN" altLang="en-US" dirty="0" smtClean="0"/>
              <a:t>勺型血压的</a:t>
            </a:r>
            <a:r>
              <a:rPr lang="zh-CN" altLang="en-US" dirty="0" smtClean="0"/>
              <a:t>效应</a:t>
            </a:r>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血压控制的靶</a:t>
            </a:r>
            <a:r>
              <a:rPr lang="zh-CN" altLang="en-US" dirty="0" smtClean="0"/>
              <a:t>目标</a:t>
            </a:r>
            <a:r>
              <a:rPr lang="en-US" altLang="zh-CN" dirty="0" smtClean="0"/>
              <a:t>-</a:t>
            </a:r>
            <a:r>
              <a:rPr lang="zh-CN" altLang="en-US" dirty="0" smtClean="0"/>
              <a:t>更低</a:t>
            </a:r>
            <a:endParaRPr lang="zh-CN" altLang="en-US" dirty="0"/>
          </a:p>
        </p:txBody>
      </p:sp>
      <p:sp>
        <p:nvSpPr>
          <p:cNvPr id="3" name="内容占位符 2"/>
          <p:cNvSpPr>
            <a:spLocks noGrp="1"/>
          </p:cNvSpPr>
          <p:nvPr>
            <p:ph idx="1"/>
          </p:nvPr>
        </p:nvSpPr>
        <p:spPr/>
        <p:txBody>
          <a:bodyPr/>
          <a:lstStyle/>
          <a:p>
            <a:r>
              <a:rPr lang="en-US" altLang="zh-CN" dirty="0" smtClean="0"/>
              <a:t>DKD</a:t>
            </a:r>
            <a:r>
              <a:rPr lang="zh-CN" altLang="en-US" dirty="0" smtClean="0"/>
              <a:t>已</a:t>
            </a:r>
            <a:r>
              <a:rPr lang="zh-CN" altLang="en-US" dirty="0" smtClean="0"/>
              <a:t>成为导致终末期肾病（</a:t>
            </a:r>
            <a:r>
              <a:rPr lang="en-US" altLang="zh-CN" dirty="0" smtClean="0"/>
              <a:t>ESRD</a:t>
            </a:r>
            <a:r>
              <a:rPr lang="zh-CN" altLang="en-US" dirty="0" smtClean="0"/>
              <a:t>）的首要致病</a:t>
            </a:r>
            <a:r>
              <a:rPr lang="zh-CN" altLang="en-US" dirty="0" smtClean="0"/>
              <a:t>因素</a:t>
            </a:r>
            <a:endParaRPr lang="en-US" altLang="zh-CN" dirty="0" smtClean="0"/>
          </a:p>
          <a:p>
            <a:pPr lvl="1"/>
            <a:r>
              <a:rPr lang="en-US" altLang="zh-CN" dirty="0" smtClean="0"/>
              <a:t>DKD</a:t>
            </a:r>
            <a:r>
              <a:rPr lang="zh-CN" altLang="en-US" dirty="0" smtClean="0"/>
              <a:t>早期</a:t>
            </a:r>
            <a:r>
              <a:rPr lang="zh-CN" altLang="en-US" dirty="0" smtClean="0"/>
              <a:t>，通过严格控制血糖、血压，可有效阻止病情的</a:t>
            </a:r>
            <a:r>
              <a:rPr lang="zh-CN" altLang="en-US" dirty="0" smtClean="0"/>
              <a:t>进展</a:t>
            </a:r>
            <a:endParaRPr lang="en-US" altLang="zh-CN" dirty="0" smtClean="0"/>
          </a:p>
          <a:p>
            <a:pPr lvl="1"/>
            <a:r>
              <a:rPr lang="zh-CN" altLang="en-US" dirty="0" smtClean="0"/>
              <a:t>对</a:t>
            </a:r>
            <a:r>
              <a:rPr lang="en-US" altLang="zh-CN" dirty="0" smtClean="0"/>
              <a:t>DKD</a:t>
            </a:r>
            <a:r>
              <a:rPr lang="zh-CN" altLang="en-US" dirty="0" smtClean="0"/>
              <a:t>患者</a:t>
            </a:r>
            <a:r>
              <a:rPr lang="zh-CN" altLang="en-US" dirty="0" smtClean="0"/>
              <a:t>，</a:t>
            </a:r>
            <a:r>
              <a:rPr lang="zh-CN" altLang="en-US" dirty="0" smtClean="0"/>
              <a:t>血压</a:t>
            </a:r>
            <a:r>
              <a:rPr lang="zh-CN" altLang="en-US" dirty="0" smtClean="0"/>
              <a:t>控制的靶目标应较普通人群更</a:t>
            </a:r>
            <a:r>
              <a:rPr lang="zh-CN" altLang="en-US" dirty="0" smtClean="0"/>
              <a:t>低</a:t>
            </a:r>
            <a:endParaRPr lang="en-US" altLang="zh-CN" dirty="0" smtClean="0"/>
          </a:p>
          <a:p>
            <a:pPr lvl="1"/>
            <a:r>
              <a:rPr lang="en-US" altLang="zh-CN" dirty="0" smtClean="0"/>
              <a:t>DKD</a:t>
            </a:r>
            <a:r>
              <a:rPr lang="zh-CN" altLang="en-US" dirty="0" smtClean="0"/>
              <a:t>属中医“水肿”、“虚劳”、“关格”等范畴</a:t>
            </a:r>
            <a:endParaRPr lang="en-US" altLang="zh-CN" b="0" dirty="0" smtClean="0"/>
          </a:p>
          <a:p>
            <a:r>
              <a:rPr lang="zh-CN" altLang="en-US" dirty="0" smtClean="0"/>
              <a:t>糖尿病</a:t>
            </a:r>
            <a:r>
              <a:rPr lang="zh-CN" altLang="en-US" dirty="0" smtClean="0"/>
              <a:t>合并</a:t>
            </a:r>
            <a:r>
              <a:rPr lang="en-US" altLang="zh-CN" dirty="0" smtClean="0"/>
              <a:t>CKD 3b</a:t>
            </a:r>
            <a:r>
              <a:rPr lang="zh-CN" altLang="en-US" dirty="0" smtClean="0"/>
              <a:t>期或更高</a:t>
            </a:r>
            <a:r>
              <a:rPr lang="zh-CN" altLang="en-US" dirty="0" smtClean="0"/>
              <a:t>阶段</a:t>
            </a:r>
            <a:endParaRPr lang="zh-CN" altLang="en-US" dirty="0" smtClean="0"/>
          </a:p>
          <a:p>
            <a:pPr lvl="1"/>
            <a:r>
              <a:rPr lang="zh-CN" altLang="en-US" dirty="0" smtClean="0"/>
              <a:t>更</a:t>
            </a:r>
            <a:r>
              <a:rPr lang="zh-CN" altLang="en-US" dirty="0" smtClean="0"/>
              <a:t>低的血压靶目标是否能够延缓肾功能进展、降低患者病死率尚</a:t>
            </a:r>
            <a:r>
              <a:rPr lang="zh-CN" altLang="en-US" dirty="0" smtClean="0"/>
              <a:t>不确定</a:t>
            </a:r>
            <a:endParaRPr lang="en-US" altLang="zh-CN" dirty="0" smtClean="0"/>
          </a:p>
          <a:p>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DKD</a:t>
            </a:r>
            <a:r>
              <a:rPr lang="zh-CN" altLang="en-US" dirty="0" smtClean="0"/>
              <a:t>临床</a:t>
            </a:r>
            <a:r>
              <a:rPr lang="zh-CN" altLang="en-US" dirty="0" smtClean="0"/>
              <a:t>表现 </a:t>
            </a:r>
            <a:endParaRPr lang="zh-CN" altLang="en-US" dirty="0"/>
          </a:p>
        </p:txBody>
      </p:sp>
      <p:sp>
        <p:nvSpPr>
          <p:cNvPr id="3" name="内容占位符 2"/>
          <p:cNvSpPr>
            <a:spLocks noGrp="1"/>
          </p:cNvSpPr>
          <p:nvPr>
            <p:ph idx="1"/>
          </p:nvPr>
        </p:nvSpPr>
        <p:spPr/>
        <p:txBody>
          <a:bodyPr/>
          <a:lstStyle/>
          <a:p>
            <a:r>
              <a:rPr lang="zh-CN" altLang="en-US" dirty="0" smtClean="0"/>
              <a:t>症状</a:t>
            </a:r>
            <a:endParaRPr lang="en-US" altLang="zh-CN" dirty="0" smtClean="0"/>
          </a:p>
          <a:p>
            <a:pPr lvl="1"/>
            <a:r>
              <a:rPr lang="zh-CN" altLang="en-US" dirty="0" smtClean="0">
                <a:solidFill>
                  <a:srgbClr val="7030A0"/>
                </a:solidFill>
              </a:rPr>
              <a:t>临床期肾病</a:t>
            </a:r>
            <a:r>
              <a:rPr lang="zh-CN" altLang="en-US" dirty="0" smtClean="0"/>
              <a:t>：水肿、腰酸腿软、倦怠乏力、头晕耳鸣等症状</a:t>
            </a:r>
            <a:endParaRPr lang="en-US" altLang="zh-CN" dirty="0" smtClean="0"/>
          </a:p>
          <a:p>
            <a:pPr lvl="1"/>
            <a:r>
              <a:rPr lang="zh-CN" altLang="en-US" dirty="0" smtClean="0">
                <a:solidFill>
                  <a:srgbClr val="7030A0"/>
                </a:solidFill>
              </a:rPr>
              <a:t>肾病综合征</a:t>
            </a:r>
            <a:r>
              <a:rPr lang="zh-CN" altLang="en-US" dirty="0" smtClean="0"/>
              <a:t>：伴有高度水肿</a:t>
            </a:r>
            <a:endParaRPr lang="en-US" altLang="zh-CN" dirty="0" smtClean="0"/>
          </a:p>
          <a:p>
            <a:pPr lvl="1"/>
            <a:r>
              <a:rPr lang="zh-CN" altLang="en-US" dirty="0" smtClean="0">
                <a:solidFill>
                  <a:srgbClr val="7030A0"/>
                </a:solidFill>
              </a:rPr>
              <a:t>肾功能不全氮质血症</a:t>
            </a:r>
            <a:r>
              <a:rPr lang="zh-CN" altLang="en-US" dirty="0" smtClean="0"/>
              <a:t>：纳差，甚则恶心呕吐、手足搐搦</a:t>
            </a:r>
            <a:endParaRPr lang="en-US" altLang="zh-CN" dirty="0" smtClean="0"/>
          </a:p>
          <a:p>
            <a:pPr lvl="1"/>
            <a:r>
              <a:rPr lang="zh-CN" altLang="en-US" dirty="0" smtClean="0">
                <a:solidFill>
                  <a:srgbClr val="7030A0"/>
                </a:solidFill>
              </a:rPr>
              <a:t>合并心衰</a:t>
            </a:r>
            <a:r>
              <a:rPr lang="zh-CN" altLang="en-US" dirty="0" smtClean="0"/>
              <a:t>：胸闷、憋气，甚则喘憋不能平卧</a:t>
            </a:r>
          </a:p>
          <a:p>
            <a:r>
              <a:rPr lang="zh-CN" altLang="en-US" dirty="0" smtClean="0"/>
              <a:t>基本特点</a:t>
            </a:r>
            <a:endParaRPr lang="en-US" altLang="zh-CN" dirty="0" smtClean="0"/>
          </a:p>
          <a:p>
            <a:pPr lvl="1"/>
            <a:r>
              <a:rPr lang="zh-CN" altLang="en-US" dirty="0" smtClean="0">
                <a:solidFill>
                  <a:srgbClr val="7030A0"/>
                </a:solidFill>
              </a:rPr>
              <a:t>本虚</a:t>
            </a:r>
            <a:r>
              <a:rPr lang="zh-CN" altLang="en-US" dirty="0" smtClean="0"/>
              <a:t>：</a:t>
            </a:r>
            <a:r>
              <a:rPr lang="zh-CN" altLang="en-US" dirty="0" smtClean="0"/>
              <a:t>气阴两虚</a:t>
            </a:r>
            <a:r>
              <a:rPr lang="en-US" altLang="zh-CN" dirty="0" smtClean="0"/>
              <a:t>-</a:t>
            </a:r>
            <a:r>
              <a:rPr lang="zh-CN" altLang="en-US" dirty="0" smtClean="0"/>
              <a:t>脾气</a:t>
            </a:r>
            <a:r>
              <a:rPr lang="zh-CN" altLang="en-US" dirty="0" smtClean="0"/>
              <a:t>虚、肾</a:t>
            </a:r>
            <a:r>
              <a:rPr lang="zh-CN" altLang="en-US" dirty="0" smtClean="0"/>
              <a:t>气虚，肝</a:t>
            </a:r>
            <a:r>
              <a:rPr lang="zh-CN" altLang="en-US" dirty="0" smtClean="0"/>
              <a:t>肾</a:t>
            </a:r>
            <a:r>
              <a:rPr lang="zh-CN" altLang="en-US" dirty="0" smtClean="0"/>
              <a:t>阴虚</a:t>
            </a:r>
            <a:endParaRPr lang="en-US" altLang="zh-CN" dirty="0" smtClean="0"/>
          </a:p>
          <a:p>
            <a:pPr lvl="1"/>
            <a:r>
              <a:rPr lang="zh-CN" altLang="en-US" dirty="0" smtClean="0">
                <a:solidFill>
                  <a:srgbClr val="7030A0"/>
                </a:solidFill>
              </a:rPr>
              <a:t>标实</a:t>
            </a:r>
            <a:r>
              <a:rPr lang="zh-CN" altLang="en-US" dirty="0" smtClean="0"/>
              <a:t>：痰</a:t>
            </a:r>
            <a:r>
              <a:rPr lang="zh-CN" altLang="en-US" dirty="0" smtClean="0"/>
              <a:t>热郁瘀，所及脏腑以肾、肝、脾为主，病程较长，兼证变证</a:t>
            </a:r>
            <a:r>
              <a:rPr lang="zh-CN" altLang="en-US" dirty="0" smtClean="0"/>
              <a:t>蜂起</a:t>
            </a:r>
            <a:endParaRPr lang="zh-CN" altLang="en-US" dirty="0" smtClean="0"/>
          </a:p>
          <a:p>
            <a:endParaRPr lang="zh-CN" altLang="en-US" dirty="0"/>
          </a:p>
        </p:txBody>
      </p:sp>
      <p:sp>
        <p:nvSpPr>
          <p:cNvPr id="4" name="矩形 3"/>
          <p:cNvSpPr/>
          <p:nvPr/>
        </p:nvSpPr>
        <p:spPr>
          <a:xfrm>
            <a:off x="3779912" y="4587974"/>
            <a:ext cx="3191899" cy="369332"/>
          </a:xfrm>
          <a:prstGeom prst="rect">
            <a:avLst/>
          </a:prstGeom>
        </p:spPr>
        <p:txBody>
          <a:bodyPr wrap="none">
            <a:spAutoFit/>
          </a:bodyPr>
          <a:lstStyle/>
          <a:p>
            <a:r>
              <a:rPr lang="zh-CN" altLang="en-US" dirty="0" smtClean="0"/>
              <a:t>糖尿病肾病中医防治</a:t>
            </a:r>
            <a:r>
              <a:rPr lang="zh-CN" altLang="en-US" dirty="0" smtClean="0"/>
              <a:t>指南</a:t>
            </a:r>
            <a:r>
              <a:rPr lang="en-US" altLang="zh-CN" dirty="0" smtClean="0"/>
              <a:t>2011</a:t>
            </a:r>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a:normAutofit/>
          </a:bodyPr>
          <a:lstStyle/>
          <a:p>
            <a:r>
              <a:rPr lang="zh-CN" altLang="en-US" sz="3600" dirty="0" smtClean="0"/>
              <a:t>内   容</a:t>
            </a:r>
            <a:endParaRPr lang="zh-CN" altLang="en-US" sz="3600" dirty="0"/>
          </a:p>
        </p:txBody>
      </p:sp>
      <p:sp>
        <p:nvSpPr>
          <p:cNvPr id="56" name="AutoShape 2"/>
          <p:cNvSpPr>
            <a:spLocks noChangeArrowheads="1"/>
          </p:cNvSpPr>
          <p:nvPr/>
        </p:nvSpPr>
        <p:spPr bwMode="gray">
          <a:xfrm>
            <a:off x="1985168" y="1223268"/>
            <a:ext cx="1023938" cy="1004888"/>
          </a:xfrm>
          <a:prstGeom prst="flowChartConnector">
            <a:avLst/>
          </a:prstGeom>
          <a:solidFill>
            <a:srgbClr val="0070C0"/>
          </a:solidFill>
          <a:ln w="88900" cmpd="thinThick" algn="ctr">
            <a:solidFill>
              <a:srgbClr val="C0C0C0"/>
            </a:solidFill>
            <a:round/>
            <a:headEnd/>
            <a:tailEnd/>
          </a:ln>
          <a:effectLst/>
        </p:spPr>
        <p:txBody>
          <a:bodyPr wrap="none" lIns="68580" tIns="34290" rIns="68580" bIns="34290" anchor="ctr"/>
          <a:lstStyle/>
          <a:p>
            <a:pPr algn="ctr">
              <a:defRPr/>
            </a:pPr>
            <a:r>
              <a:rPr lang="en-US" altLang="zh-CN" sz="3600" dirty="0" smtClean="0">
                <a:solidFill>
                  <a:schemeClr val="bg1"/>
                </a:solidFill>
                <a:latin typeface="Arial Black" pitchFamily="34" charset="0"/>
              </a:rPr>
              <a:t>1</a:t>
            </a:r>
            <a:endParaRPr lang="zh-CN" altLang="en-US" sz="3600" dirty="0">
              <a:solidFill>
                <a:schemeClr val="bg1"/>
              </a:solidFill>
              <a:latin typeface="Arial Black" pitchFamily="34" charset="0"/>
            </a:endParaRPr>
          </a:p>
        </p:txBody>
      </p:sp>
      <p:sp>
        <p:nvSpPr>
          <p:cNvPr id="58" name="AutoShape 4"/>
          <p:cNvSpPr>
            <a:spLocks noChangeArrowheads="1"/>
          </p:cNvSpPr>
          <p:nvPr/>
        </p:nvSpPr>
        <p:spPr bwMode="gray">
          <a:xfrm>
            <a:off x="1997928" y="3583086"/>
            <a:ext cx="1023938" cy="1004888"/>
          </a:xfrm>
          <a:prstGeom prst="flowChartConnector">
            <a:avLst/>
          </a:prstGeom>
          <a:solidFill>
            <a:srgbClr val="C00000"/>
          </a:solidFill>
          <a:ln w="88900" cmpd="thinThick" algn="ctr">
            <a:solidFill>
              <a:srgbClr val="C0C0C0"/>
            </a:solidFill>
            <a:round/>
            <a:headEnd/>
            <a:tailEnd/>
          </a:ln>
          <a:effectLst/>
        </p:spPr>
        <p:txBody>
          <a:bodyPr wrap="none" lIns="68580" tIns="34290" rIns="68580" bIns="34290" anchor="ctr"/>
          <a:lstStyle/>
          <a:p>
            <a:pPr algn="ctr">
              <a:defRPr/>
            </a:pPr>
            <a:r>
              <a:rPr lang="en-US" altLang="zh-CN" sz="3600" dirty="0" smtClean="0">
                <a:solidFill>
                  <a:schemeClr val="bg1"/>
                </a:solidFill>
                <a:latin typeface="Arial Black" pitchFamily="34" charset="0"/>
              </a:rPr>
              <a:t>3</a:t>
            </a:r>
            <a:endParaRPr lang="zh-CN" altLang="en-US" sz="3600" dirty="0">
              <a:solidFill>
                <a:schemeClr val="bg1"/>
              </a:solidFill>
              <a:latin typeface="Arial Black" pitchFamily="34" charset="0"/>
            </a:endParaRPr>
          </a:p>
        </p:txBody>
      </p:sp>
      <p:sp>
        <p:nvSpPr>
          <p:cNvPr id="39941" name="Rectangle 5"/>
          <p:cNvSpPr>
            <a:spLocks noChangeArrowheads="1"/>
          </p:cNvSpPr>
          <p:nvPr/>
        </p:nvSpPr>
        <p:spPr bwMode="auto">
          <a:xfrm>
            <a:off x="3111053" y="3953544"/>
            <a:ext cx="4400550" cy="438582"/>
          </a:xfrm>
          <a:prstGeom prst="rect">
            <a:avLst/>
          </a:prstGeom>
          <a:noFill/>
          <a:ln w="9525">
            <a:noFill/>
            <a:miter lim="800000"/>
            <a:headEnd/>
            <a:tailEnd/>
          </a:ln>
        </p:spPr>
        <p:txBody>
          <a:bodyPr lIns="68580" tIns="34290" rIns="68580" bIns="34290">
            <a:spAutoFit/>
          </a:bodyPr>
          <a:lstStyle/>
          <a:p>
            <a:pPr defTabSz="684610"/>
            <a:r>
              <a:rPr lang="zh-CN" altLang="en-US" sz="2400" b="1" dirty="0" smtClean="0">
                <a:solidFill>
                  <a:srgbClr val="FF0000"/>
                </a:solidFill>
                <a:latin typeface="微软雅黑" pitchFamily="34" charset="-122"/>
                <a:ea typeface="微软雅黑" pitchFamily="34" charset="-122"/>
                <a:sym typeface="微软雅黑" pitchFamily="34" charset="-122"/>
              </a:rPr>
              <a:t>药学与肾内科</a:t>
            </a:r>
            <a:r>
              <a:rPr lang="en-US" altLang="zh-CN" sz="2400" b="1" dirty="0" smtClean="0">
                <a:solidFill>
                  <a:srgbClr val="FF0000"/>
                </a:solidFill>
                <a:latin typeface="微软雅黑" pitchFamily="34" charset="-122"/>
                <a:ea typeface="微软雅黑" pitchFamily="34" charset="-122"/>
                <a:sym typeface="微软雅黑" pitchFamily="34" charset="-122"/>
              </a:rPr>
              <a:t>MDT</a:t>
            </a:r>
            <a:r>
              <a:rPr lang="zh-CN" altLang="en-US" sz="2400" b="1" dirty="0" smtClean="0">
                <a:solidFill>
                  <a:srgbClr val="FF0000"/>
                </a:solidFill>
                <a:latin typeface="微软雅黑" pitchFamily="34" charset="-122"/>
                <a:ea typeface="微软雅黑" pitchFamily="34" charset="-122"/>
                <a:sym typeface="微软雅黑" pitchFamily="34" charset="-122"/>
              </a:rPr>
              <a:t>门诊病例</a:t>
            </a:r>
            <a:endParaRPr lang="zh-CN" altLang="en-US" sz="2400" b="1" dirty="0">
              <a:solidFill>
                <a:srgbClr val="FF0000"/>
              </a:solidFill>
              <a:latin typeface="微软雅黑" pitchFamily="34" charset="-122"/>
              <a:ea typeface="微软雅黑" pitchFamily="34" charset="-122"/>
              <a:sym typeface="微软雅黑" pitchFamily="34" charset="-122"/>
            </a:endParaRPr>
          </a:p>
        </p:txBody>
      </p:sp>
      <p:sp>
        <p:nvSpPr>
          <p:cNvPr id="39942" name="Rectangle 6"/>
          <p:cNvSpPr>
            <a:spLocks noChangeArrowheads="1"/>
          </p:cNvSpPr>
          <p:nvPr/>
        </p:nvSpPr>
        <p:spPr bwMode="auto">
          <a:xfrm>
            <a:off x="3148410" y="2585580"/>
            <a:ext cx="3923083" cy="438582"/>
          </a:xfrm>
          <a:prstGeom prst="rect">
            <a:avLst/>
          </a:prstGeom>
          <a:noFill/>
          <a:ln w="9525" algn="ctr">
            <a:noFill/>
            <a:miter lim="800000"/>
            <a:headEnd/>
            <a:tailEnd/>
          </a:ln>
        </p:spPr>
        <p:txBody>
          <a:bodyPr wrap="square" lIns="68580" tIns="34290" rIns="68580" bIns="34290">
            <a:spAutoFit/>
          </a:bodyPr>
          <a:lstStyle/>
          <a:p>
            <a:pPr defTabSz="684610"/>
            <a:r>
              <a:rPr lang="zh-CN" altLang="en-US" sz="2400" b="1" dirty="0" smtClean="0">
                <a:solidFill>
                  <a:srgbClr val="0070C0"/>
                </a:solidFill>
                <a:latin typeface="微软雅黑" pitchFamily="34" charset="-122"/>
                <a:ea typeface="微软雅黑" pitchFamily="34" charset="-122"/>
              </a:rPr>
              <a:t>糖尿病与高血压</a:t>
            </a:r>
            <a:endParaRPr lang="zh-CN" altLang="en-US" sz="2400" b="1" dirty="0" smtClean="0">
              <a:solidFill>
                <a:srgbClr val="0070C0"/>
              </a:solidFill>
              <a:latin typeface="微软雅黑" pitchFamily="34" charset="-122"/>
              <a:ea typeface="微软雅黑" pitchFamily="34" charset="-122"/>
              <a:sym typeface="微软雅黑" pitchFamily="34" charset="-122"/>
            </a:endParaRPr>
          </a:p>
        </p:txBody>
      </p:sp>
      <p:sp>
        <p:nvSpPr>
          <p:cNvPr id="39943" name="Rectangle 7"/>
          <p:cNvSpPr>
            <a:spLocks noChangeArrowheads="1"/>
          </p:cNvSpPr>
          <p:nvPr/>
        </p:nvSpPr>
        <p:spPr bwMode="auto">
          <a:xfrm>
            <a:off x="3111053" y="1433264"/>
            <a:ext cx="5061347" cy="438582"/>
          </a:xfrm>
          <a:prstGeom prst="rect">
            <a:avLst/>
          </a:prstGeom>
          <a:noFill/>
          <a:ln w="9525" algn="ctr">
            <a:noFill/>
            <a:miter lim="800000"/>
            <a:headEnd/>
            <a:tailEnd/>
          </a:ln>
        </p:spPr>
        <p:txBody>
          <a:bodyPr lIns="68580" tIns="34290" rIns="68580" bIns="34290">
            <a:spAutoFit/>
          </a:bodyPr>
          <a:lstStyle/>
          <a:p>
            <a:pPr defTabSz="684610"/>
            <a:r>
              <a:rPr lang="zh-CN" altLang="en-US" sz="2400" b="1" dirty="0" smtClean="0">
                <a:solidFill>
                  <a:srgbClr val="0070C0"/>
                </a:solidFill>
                <a:latin typeface="微软雅黑" pitchFamily="34" charset="-122"/>
                <a:ea typeface="微软雅黑" pitchFamily="34" charset="-122"/>
              </a:rPr>
              <a:t>糖尿病</a:t>
            </a:r>
            <a:r>
              <a:rPr lang="zh-CN" altLang="en-US" sz="2400" b="1" dirty="0" smtClean="0">
                <a:solidFill>
                  <a:srgbClr val="0070C0"/>
                </a:solidFill>
                <a:latin typeface="微软雅黑" pitchFamily="34" charset="-122"/>
                <a:ea typeface="微软雅黑" pitchFamily="34" charset="-122"/>
              </a:rPr>
              <a:t>与</a:t>
            </a:r>
            <a:r>
              <a:rPr lang="zh-CN" altLang="en-US" sz="2400" b="1" dirty="0" smtClean="0">
                <a:solidFill>
                  <a:srgbClr val="0070C0"/>
                </a:solidFill>
                <a:latin typeface="微软雅黑" pitchFamily="34" charset="-122"/>
                <a:ea typeface="微软雅黑" pitchFamily="34" charset="-122"/>
              </a:rPr>
              <a:t>慢性</a:t>
            </a:r>
            <a:r>
              <a:rPr lang="zh-CN" altLang="en-US" sz="2400" b="1" dirty="0" smtClean="0">
                <a:solidFill>
                  <a:srgbClr val="0070C0"/>
                </a:solidFill>
                <a:latin typeface="微软雅黑" pitchFamily="34" charset="-122"/>
                <a:ea typeface="微软雅黑" pitchFamily="34" charset="-122"/>
              </a:rPr>
              <a:t>肾脏病</a:t>
            </a:r>
            <a:endParaRPr lang="zh-CN" altLang="en-US" sz="2400" b="1" dirty="0">
              <a:solidFill>
                <a:srgbClr val="0070C0"/>
              </a:solidFill>
              <a:latin typeface="微软雅黑" pitchFamily="34" charset="-122"/>
              <a:ea typeface="微软雅黑" pitchFamily="34" charset="-122"/>
              <a:sym typeface="微软雅黑" pitchFamily="34" charset="-122"/>
            </a:endParaRPr>
          </a:p>
        </p:txBody>
      </p:sp>
      <p:sp>
        <p:nvSpPr>
          <p:cNvPr id="12" name="AutoShape 4"/>
          <p:cNvSpPr>
            <a:spLocks noChangeArrowheads="1"/>
          </p:cNvSpPr>
          <p:nvPr/>
        </p:nvSpPr>
        <p:spPr bwMode="gray">
          <a:xfrm>
            <a:off x="1967803" y="2405864"/>
            <a:ext cx="1023938" cy="1004888"/>
          </a:xfrm>
          <a:prstGeom prst="flowChartConnector">
            <a:avLst/>
          </a:prstGeom>
          <a:solidFill>
            <a:srgbClr val="0070C0"/>
          </a:solidFill>
          <a:ln w="88900" cmpd="thinThick" algn="ctr">
            <a:solidFill>
              <a:srgbClr val="C0C0C0"/>
            </a:solidFill>
            <a:round/>
            <a:headEnd/>
            <a:tailEnd/>
          </a:ln>
          <a:effectLst/>
        </p:spPr>
        <p:txBody>
          <a:bodyPr wrap="none" lIns="68580" tIns="34290" rIns="68580" bIns="34290" anchor="ctr"/>
          <a:lstStyle/>
          <a:p>
            <a:pPr algn="ctr">
              <a:defRPr/>
            </a:pPr>
            <a:r>
              <a:rPr lang="en-US" altLang="zh-CN" sz="3600" dirty="0" smtClean="0">
                <a:solidFill>
                  <a:schemeClr val="bg1"/>
                </a:solidFill>
                <a:latin typeface="Arial Black" pitchFamily="34" charset="0"/>
              </a:rPr>
              <a:t>2</a:t>
            </a:r>
            <a:endParaRPr lang="zh-CN" altLang="en-US" sz="3600" dirty="0">
              <a:solidFill>
                <a:schemeClr val="bg1"/>
              </a:solidFill>
              <a:latin typeface="Arial Black" pitchFamily="34" charset="0"/>
            </a:endParaRPr>
          </a:p>
        </p:txBody>
      </p:sp>
    </p:spTree>
    <p:extLst>
      <p:ext uri="{BB962C8B-B14F-4D97-AF65-F5344CB8AC3E}">
        <p14:creationId xmlns="" xmlns:p14="http://schemas.microsoft.com/office/powerpoint/2010/main" val="4135305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descr="PPT-1.jpg"/>
          <p:cNvPicPr>
            <a:picLocks noChangeAspect="1"/>
          </p:cNvPicPr>
          <p:nvPr/>
        </p:nvPicPr>
        <p:blipFill>
          <a:blip r:embed="rId2" cstate="print"/>
          <a:srcRect/>
          <a:stretch>
            <a:fillRect/>
          </a:stretch>
        </p:blipFill>
        <p:spPr bwMode="auto">
          <a:xfrm>
            <a:off x="0" y="0"/>
            <a:ext cx="9144000" cy="5143500"/>
          </a:xfrm>
          <a:prstGeom prst="rect">
            <a:avLst/>
          </a:prstGeom>
          <a:noFill/>
          <a:ln w="9525">
            <a:noFill/>
            <a:miter lim="800000"/>
            <a:headEnd/>
            <a:tailEnd/>
          </a:ln>
        </p:spPr>
      </p:pic>
      <p:sp>
        <p:nvSpPr>
          <p:cNvPr id="2" name="标题 1"/>
          <p:cNvSpPr>
            <a:spLocks noGrp="1"/>
          </p:cNvSpPr>
          <p:nvPr>
            <p:ph type="ctrTitle"/>
          </p:nvPr>
        </p:nvSpPr>
        <p:spPr>
          <a:xfrm>
            <a:off x="642910" y="535769"/>
            <a:ext cx="7772400" cy="1745461"/>
          </a:xfrm>
        </p:spPr>
        <p:txBody>
          <a:bodyPr>
            <a:noAutofit/>
          </a:bodyPr>
          <a:lstStyle/>
          <a:p>
            <a:r>
              <a:rPr lang="zh-CN" altLang="en-US" sz="5300" dirty="0" smtClean="0">
                <a:solidFill>
                  <a:srgbClr val="FFFF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糖尿病肾病高血压的调理</a:t>
            </a:r>
            <a:endParaRPr lang="zh-CN" altLang="en-US" sz="5300" dirty="0">
              <a:solidFill>
                <a:srgbClr val="FFFF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p:txBody>
      </p:sp>
      <p:sp>
        <p:nvSpPr>
          <p:cNvPr id="3" name="副标题 2"/>
          <p:cNvSpPr>
            <a:spLocks noGrp="1"/>
          </p:cNvSpPr>
          <p:nvPr>
            <p:ph type="subTitle" idx="1"/>
          </p:nvPr>
        </p:nvSpPr>
        <p:spPr>
          <a:xfrm>
            <a:off x="3214678" y="3214693"/>
            <a:ext cx="4486284" cy="1125149"/>
          </a:xfrm>
        </p:spPr>
        <p:txBody>
          <a:bodyPr>
            <a:noAutofit/>
          </a:bodyPr>
          <a:lstStyle/>
          <a:p>
            <a:pPr>
              <a:lnSpc>
                <a:spcPct val="100000"/>
              </a:lnSpc>
            </a:pPr>
            <a:r>
              <a:rPr lang="zh-CN" altLang="en-US" sz="2800" dirty="0" smtClean="0">
                <a:solidFill>
                  <a:srgbClr val="FFFF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杨莉萍</a:t>
            </a:r>
            <a:endParaRPr lang="en-US" altLang="zh-CN" sz="2800" dirty="0" smtClean="0">
              <a:solidFill>
                <a:srgbClr val="FFFF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a:p>
            <a:pPr>
              <a:lnSpc>
                <a:spcPct val="100000"/>
              </a:lnSpc>
            </a:pPr>
            <a:r>
              <a:rPr lang="zh-CN" altLang="en-US" sz="2800" dirty="0" smtClean="0">
                <a:solidFill>
                  <a:srgbClr val="FFFF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北京医院 药学部</a:t>
            </a:r>
            <a:endParaRPr lang="en-US" altLang="zh-CN" sz="2800" dirty="0" smtClean="0">
              <a:solidFill>
                <a:srgbClr val="FFFF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a:p>
            <a:pPr>
              <a:lnSpc>
                <a:spcPct val="100000"/>
              </a:lnSpc>
            </a:pPr>
            <a:r>
              <a:rPr lang="en-US" altLang="zh-CN" sz="2800" dirty="0" smtClean="0">
                <a:solidFill>
                  <a:srgbClr val="FFFF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2019.10.23</a:t>
            </a:r>
            <a:endParaRPr lang="en-US" altLang="zh-CN" sz="2800" dirty="0" smtClean="0">
              <a:solidFill>
                <a:srgbClr val="FFFF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normAutofit/>
          </a:bodyPr>
          <a:lstStyle/>
          <a:p>
            <a:pPr lvl="0"/>
            <a:r>
              <a:rPr lang="en-US" altLang="zh-CN" sz="1800" dirty="0" smtClean="0"/>
              <a:t>MDT</a:t>
            </a:r>
            <a:r>
              <a:rPr lang="zh-CN" altLang="en-US" sz="1800" dirty="0" smtClean="0"/>
              <a:t>联合门诊：</a:t>
            </a:r>
            <a:r>
              <a:rPr lang="zh-CN" altLang="en-US" sz="1800" dirty="0" smtClean="0">
                <a:solidFill>
                  <a:srgbClr val="0000CC"/>
                </a:solidFill>
                <a:latin typeface="微软雅黑"/>
                <a:ea typeface="微软雅黑"/>
                <a:sym typeface="微软雅黑"/>
              </a:rPr>
              <a:t>肾内科随诊与个体化用药门诊</a:t>
            </a:r>
            <a:endParaRPr lang="zh-CN" altLang="en-US" sz="1800" dirty="0"/>
          </a:p>
        </p:txBody>
      </p:sp>
      <p:sp>
        <p:nvSpPr>
          <p:cNvPr id="623" name="TextBox 15"/>
          <p:cNvSpPr>
            <a:spLocks noGrp="1"/>
          </p:cNvSpPr>
          <p:nvPr>
            <p:ph type="sldNum" sz="quarter" idx="12"/>
          </p:nvPr>
        </p:nvSpPr>
        <p:spPr>
          <a:prstGeom prst="rect">
            <a:avLst/>
          </a:prstGeom>
          <a:extLst>
            <a:ext uri="{C572A759-6A51-4108-AA02-DFA0A04FC94B}">
              <ma14:wrappingTextBoxFlag xmlns:ma14="http://schemas.microsoft.com/office/mac/drawingml/2011/main" xmlns="" val="1"/>
            </a:ext>
          </a:extLst>
        </p:spPr>
        <p:txBody>
          <a:bodyPr lIns="44077" tIns="44077" rIns="44077" bIns="44077" anchor="t"/>
          <a:lstStyle>
            <a:lvl1pPr algn="ctr" defTabSz="952045">
              <a:defRPr sz="1500">
                <a:solidFill>
                  <a:srgbClr val="FFFFFF"/>
                </a:solidFill>
                <a:latin typeface="Impact"/>
                <a:ea typeface="Impact"/>
                <a:cs typeface="Impact"/>
                <a:sym typeface="Impact"/>
              </a:defRPr>
            </a:lvl1pPr>
          </a:lstStyle>
          <a:p>
            <a:fld id="{86CB4B4D-7CA3-9044-876B-883B54F8677D}" type="slidenum">
              <a:rPr/>
              <a:pPr/>
              <a:t>20</a:t>
            </a:fld>
            <a:endParaRPr/>
          </a:p>
        </p:txBody>
      </p:sp>
      <p:pic>
        <p:nvPicPr>
          <p:cNvPr id="624" name="图片 2" descr="图片 2"/>
          <p:cNvPicPr>
            <a:picLocks noChangeAspect="1"/>
          </p:cNvPicPr>
          <p:nvPr/>
        </p:nvPicPr>
        <p:blipFill>
          <a:blip r:embed="rId2" cstate="print">
            <a:extLst/>
          </a:blip>
          <a:stretch>
            <a:fillRect/>
          </a:stretch>
        </p:blipFill>
        <p:spPr>
          <a:xfrm>
            <a:off x="55456" y="1611277"/>
            <a:ext cx="2289194" cy="1610662"/>
          </a:xfrm>
          <a:prstGeom prst="rect">
            <a:avLst/>
          </a:prstGeom>
          <a:ln w="12700">
            <a:miter lim="400000"/>
          </a:ln>
        </p:spPr>
      </p:pic>
      <p:pic>
        <p:nvPicPr>
          <p:cNvPr id="625" name="图片 4" descr="图片 4"/>
          <p:cNvPicPr>
            <a:picLocks noChangeAspect="1"/>
          </p:cNvPicPr>
          <p:nvPr/>
        </p:nvPicPr>
        <p:blipFill>
          <a:blip r:embed="rId3" cstate="print">
            <a:extLst/>
          </a:blip>
          <a:stretch>
            <a:fillRect/>
          </a:stretch>
        </p:blipFill>
        <p:spPr>
          <a:xfrm>
            <a:off x="4591357" y="1602884"/>
            <a:ext cx="2254164" cy="1609232"/>
          </a:xfrm>
          <a:prstGeom prst="rect">
            <a:avLst/>
          </a:prstGeom>
          <a:ln w="12700">
            <a:miter lim="400000"/>
          </a:ln>
        </p:spPr>
      </p:pic>
      <p:sp>
        <p:nvSpPr>
          <p:cNvPr id="627" name="矩形 6"/>
          <p:cNvSpPr/>
          <p:nvPr/>
        </p:nvSpPr>
        <p:spPr>
          <a:xfrm>
            <a:off x="6527270" y="3371838"/>
            <a:ext cx="2560287" cy="1469864"/>
          </a:xfrm>
          <a:prstGeom prst="rect">
            <a:avLst/>
          </a:prstGeom>
          <a:gradFill>
            <a:gsLst>
              <a:gs pos="0">
                <a:srgbClr val="FFD1BB"/>
              </a:gs>
              <a:gs pos="35000">
                <a:srgbClr val="FFDECF"/>
              </a:gs>
              <a:gs pos="100000">
                <a:srgbClr val="FFF2ED"/>
              </a:gs>
            </a:gsLst>
            <a:lin ang="16200000"/>
          </a:gradFill>
          <a:ln w="3175">
            <a:solidFill>
              <a:srgbClr val="F69240"/>
            </a:solidFill>
          </a:ln>
          <a:effectLst>
            <a:outerShdw blurRad="12700" dir="5400000" rotWithShape="0">
              <a:srgbClr val="000000">
                <a:alpha val="38000"/>
              </a:srgbClr>
            </a:outerShdw>
          </a:effectLst>
          <a:extLst>
            <a:ext uri="{C572A759-6A51-4108-AA02-DFA0A04FC94B}">
              <ma14:wrappingTextBoxFlag xmlns:ma14="http://schemas.microsoft.com/office/mac/drawingml/2011/main" xmlns="" val="1"/>
            </a:ext>
          </a:extLst>
        </p:spPr>
        <p:txBody>
          <a:bodyPr lIns="33071" tIns="33071" rIns="33071" bIns="33071">
            <a:spAutoFit/>
          </a:bodyPr>
          <a:lstStyle/>
          <a:p>
            <a:pPr defTabSz="850219">
              <a:lnSpc>
                <a:spcPct val="200000"/>
              </a:lnSpc>
              <a:defRPr sz="1100" b="1">
                <a:solidFill>
                  <a:srgbClr val="7030A0"/>
                </a:solidFill>
                <a:latin typeface="微软雅黑"/>
                <a:ea typeface="微软雅黑"/>
                <a:cs typeface="微软雅黑"/>
                <a:sym typeface="微软雅黑"/>
              </a:defRPr>
            </a:pPr>
            <a:r>
              <a:rPr sz="1600" dirty="0" err="1"/>
              <a:t>糖尿病肾病随访患者</a:t>
            </a:r>
            <a:endParaRPr sz="1600" dirty="0"/>
          </a:p>
          <a:p>
            <a:pPr defTabSz="850219">
              <a:lnSpc>
                <a:spcPct val="200000"/>
              </a:lnSpc>
              <a:defRPr sz="1100" b="1">
                <a:solidFill>
                  <a:srgbClr val="7030A0"/>
                </a:solidFill>
                <a:latin typeface="微软雅黑"/>
                <a:ea typeface="微软雅黑"/>
                <a:cs typeface="微软雅黑"/>
                <a:sym typeface="微软雅黑"/>
              </a:defRPr>
            </a:pPr>
            <a:r>
              <a:rPr sz="1600" dirty="0" err="1"/>
              <a:t>接受用药建议的都有改善</a:t>
            </a:r>
            <a:endParaRPr sz="1600" dirty="0"/>
          </a:p>
          <a:p>
            <a:pPr defTabSz="850219">
              <a:lnSpc>
                <a:spcPct val="200000"/>
              </a:lnSpc>
              <a:defRPr sz="1100" b="1">
                <a:solidFill>
                  <a:srgbClr val="7030A0"/>
                </a:solidFill>
                <a:latin typeface="微软雅黑"/>
                <a:ea typeface="微软雅黑"/>
                <a:cs typeface="微软雅黑"/>
                <a:sym typeface="微软雅黑"/>
              </a:defRPr>
            </a:pPr>
            <a:r>
              <a:rPr sz="1600" dirty="0" err="1"/>
              <a:t>收到患者和医生护士的好评</a:t>
            </a:r>
            <a:endParaRPr sz="1600" dirty="0"/>
          </a:p>
        </p:txBody>
      </p:sp>
      <p:sp>
        <p:nvSpPr>
          <p:cNvPr id="628" name="矩形 7"/>
          <p:cNvSpPr/>
          <p:nvPr/>
        </p:nvSpPr>
        <p:spPr>
          <a:xfrm>
            <a:off x="56442" y="3371838"/>
            <a:ext cx="2631407" cy="1469864"/>
          </a:xfrm>
          <a:prstGeom prst="rect">
            <a:avLst/>
          </a:prstGeom>
          <a:gradFill>
            <a:gsLst>
              <a:gs pos="0">
                <a:srgbClr val="FFD1BB"/>
              </a:gs>
              <a:gs pos="35000">
                <a:srgbClr val="FFDECF"/>
              </a:gs>
              <a:gs pos="100000">
                <a:srgbClr val="FFF2ED"/>
              </a:gs>
            </a:gsLst>
            <a:lin ang="16200000"/>
          </a:gradFill>
          <a:ln w="3175">
            <a:solidFill>
              <a:srgbClr val="F69240"/>
            </a:solidFill>
          </a:ln>
          <a:effectLst>
            <a:outerShdw blurRad="12700" dir="5400000" rotWithShape="0">
              <a:srgbClr val="000000">
                <a:alpha val="38000"/>
              </a:srgbClr>
            </a:outerShdw>
          </a:effectLst>
          <a:extLst>
            <a:ext uri="{C572A759-6A51-4108-AA02-DFA0A04FC94B}">
              <ma14:wrappingTextBoxFlag xmlns:ma14="http://schemas.microsoft.com/office/mac/drawingml/2011/main" xmlns="" val="1"/>
            </a:ext>
          </a:extLst>
        </p:spPr>
        <p:txBody>
          <a:bodyPr lIns="33071" tIns="33071" rIns="33071" bIns="33071">
            <a:spAutoFit/>
          </a:bodyPr>
          <a:lstStyle/>
          <a:p>
            <a:pPr defTabSz="850219">
              <a:lnSpc>
                <a:spcPct val="200000"/>
              </a:lnSpc>
              <a:defRPr sz="1100" b="1">
                <a:solidFill>
                  <a:srgbClr val="7030A0"/>
                </a:solidFill>
                <a:latin typeface="微软雅黑"/>
                <a:ea typeface="微软雅黑"/>
                <a:cs typeface="微软雅黑"/>
                <a:sym typeface="微软雅黑"/>
              </a:defRPr>
            </a:pPr>
            <a:r>
              <a:rPr sz="1600" dirty="0" err="1"/>
              <a:t>每周五上午半天门诊</a:t>
            </a:r>
            <a:endParaRPr sz="1600" dirty="0"/>
          </a:p>
          <a:p>
            <a:pPr defTabSz="850219">
              <a:lnSpc>
                <a:spcPct val="200000"/>
              </a:lnSpc>
              <a:defRPr sz="1100" b="1">
                <a:solidFill>
                  <a:srgbClr val="7030A0"/>
                </a:solidFill>
                <a:latin typeface="微软雅黑"/>
                <a:ea typeface="微软雅黑"/>
                <a:cs typeface="微软雅黑"/>
                <a:sym typeface="微软雅黑"/>
              </a:defRPr>
            </a:pPr>
            <a:r>
              <a:rPr sz="1600" dirty="0"/>
              <a:t>共诊治</a:t>
            </a:r>
            <a:r>
              <a:rPr sz="1600" dirty="0" smtClean="0"/>
              <a:t>~</a:t>
            </a:r>
            <a:r>
              <a:rPr lang="en-US" sz="1600" dirty="0" smtClean="0"/>
              <a:t>6</a:t>
            </a:r>
            <a:r>
              <a:rPr sz="1600" dirty="0" smtClean="0"/>
              <a:t>0名患者</a:t>
            </a:r>
            <a:r>
              <a:rPr lang="en-US" sz="1600" dirty="0" smtClean="0"/>
              <a:t>20</a:t>
            </a:r>
            <a:r>
              <a:rPr sz="1600" dirty="0" smtClean="0"/>
              <a:t>0</a:t>
            </a:r>
            <a:r>
              <a:rPr sz="1600" dirty="0"/>
              <a:t>+次</a:t>
            </a:r>
          </a:p>
          <a:p>
            <a:pPr defTabSz="850219">
              <a:lnSpc>
                <a:spcPct val="200000"/>
              </a:lnSpc>
              <a:defRPr sz="1100" b="1">
                <a:solidFill>
                  <a:srgbClr val="7030A0"/>
                </a:solidFill>
                <a:latin typeface="微软雅黑"/>
                <a:ea typeface="微软雅黑"/>
                <a:cs typeface="微软雅黑"/>
                <a:sym typeface="微软雅黑"/>
              </a:defRPr>
            </a:pPr>
            <a:r>
              <a:rPr sz="1600" dirty="0" smtClean="0"/>
              <a:t>总结了</a:t>
            </a:r>
            <a:r>
              <a:rPr lang="en-US" sz="1600" dirty="0" smtClean="0"/>
              <a:t>20</a:t>
            </a:r>
            <a:r>
              <a:rPr sz="1600" dirty="0" smtClean="0"/>
              <a:t>例随访</a:t>
            </a:r>
            <a:r>
              <a:rPr lang="en-US" sz="1600" dirty="0" smtClean="0"/>
              <a:t>20</a:t>
            </a:r>
            <a:r>
              <a:rPr sz="1600" dirty="0" smtClean="0"/>
              <a:t>次以上</a:t>
            </a:r>
            <a:endParaRPr sz="1600" dirty="0"/>
          </a:p>
        </p:txBody>
      </p:sp>
      <p:pic>
        <p:nvPicPr>
          <p:cNvPr id="629" name="Picture 2" descr="Picture 2"/>
          <p:cNvPicPr>
            <a:picLocks noChangeAspect="1"/>
          </p:cNvPicPr>
          <p:nvPr/>
        </p:nvPicPr>
        <p:blipFill>
          <a:blip r:embed="rId4" cstate="print">
            <a:extLst/>
          </a:blip>
          <a:stretch>
            <a:fillRect/>
          </a:stretch>
        </p:blipFill>
        <p:spPr>
          <a:xfrm>
            <a:off x="2684878" y="3305163"/>
            <a:ext cx="3816744" cy="1647837"/>
          </a:xfrm>
          <a:prstGeom prst="rect">
            <a:avLst/>
          </a:prstGeom>
          <a:ln w="12700">
            <a:miter lim="400000"/>
          </a:ln>
        </p:spPr>
      </p:pic>
      <p:pic>
        <p:nvPicPr>
          <p:cNvPr id="630" name="图片 9" descr="图片 9"/>
          <p:cNvPicPr>
            <a:picLocks noChangeAspect="1"/>
          </p:cNvPicPr>
          <p:nvPr/>
        </p:nvPicPr>
        <p:blipFill>
          <a:blip r:embed="rId5" cstate="print">
            <a:extLst/>
          </a:blip>
          <a:srcRect l="23247" t="9595" r="24446"/>
          <a:stretch>
            <a:fillRect/>
          </a:stretch>
        </p:blipFill>
        <p:spPr>
          <a:xfrm rot="5400000">
            <a:off x="2667930" y="1302087"/>
            <a:ext cx="1600182" cy="2239750"/>
          </a:xfrm>
          <a:prstGeom prst="rect">
            <a:avLst/>
          </a:prstGeom>
          <a:ln w="12700">
            <a:miter lim="400000"/>
          </a:ln>
        </p:spPr>
      </p:pic>
      <p:pic>
        <p:nvPicPr>
          <p:cNvPr id="631" name="图片 1" descr="图片 1"/>
          <p:cNvPicPr>
            <a:picLocks noChangeAspect="1"/>
          </p:cNvPicPr>
          <p:nvPr/>
        </p:nvPicPr>
        <p:blipFill>
          <a:blip r:embed="rId6" cstate="print">
            <a:extLst/>
          </a:blip>
          <a:srcRect r="1656"/>
          <a:stretch>
            <a:fillRect/>
          </a:stretch>
        </p:blipFill>
        <p:spPr>
          <a:xfrm>
            <a:off x="6846657" y="1619958"/>
            <a:ext cx="2239276" cy="1602094"/>
          </a:xfrm>
          <a:prstGeom prst="rect">
            <a:avLst/>
          </a:prstGeom>
          <a:ln w="12700">
            <a:miter lim="400000"/>
          </a:ln>
        </p:spPr>
      </p:pic>
      <p:sp>
        <p:nvSpPr>
          <p:cNvPr id="12" name="TextBox 11"/>
          <p:cNvSpPr txBox="1"/>
          <p:nvPr/>
        </p:nvSpPr>
        <p:spPr>
          <a:xfrm>
            <a:off x="3059832" y="1059582"/>
            <a:ext cx="3168352" cy="418191"/>
          </a:xfrm>
          <a:prstGeom prst="rect">
            <a:avLst/>
          </a:prstGeom>
          <a:noFill/>
        </p:spPr>
        <p:txBody>
          <a:bodyPr wrap="square" rtlCol="0">
            <a:spAutoFit/>
          </a:bodyPr>
          <a:lstStyle/>
          <a:p>
            <a:pPr lvl="0" algn="ctr" defTabSz="850219">
              <a:lnSpc>
                <a:spcPct val="150000"/>
              </a:lnSpc>
              <a:defRPr sz="1600" b="1">
                <a:solidFill>
                  <a:srgbClr val="FF0000"/>
                </a:solidFill>
                <a:latin typeface="微软雅黑"/>
                <a:ea typeface="微软雅黑"/>
                <a:cs typeface="微软雅黑"/>
                <a:sym typeface="微软雅黑"/>
              </a:defRPr>
            </a:pPr>
            <a:r>
              <a:rPr lang="en-US" altLang="zh-CN" sz="1600" dirty="0" smtClean="0">
                <a:solidFill>
                  <a:srgbClr val="002060"/>
                </a:solidFill>
              </a:rPr>
              <a:t>2018</a:t>
            </a:r>
            <a:r>
              <a:rPr lang="zh-CN" altLang="en-US" sz="1600" dirty="0" smtClean="0">
                <a:solidFill>
                  <a:srgbClr val="002060"/>
                </a:solidFill>
              </a:rPr>
              <a:t>年</a:t>
            </a:r>
            <a:r>
              <a:rPr lang="en-US" altLang="zh-CN" sz="1600" dirty="0" smtClean="0">
                <a:solidFill>
                  <a:srgbClr val="002060"/>
                </a:solidFill>
              </a:rPr>
              <a:t>1</a:t>
            </a:r>
            <a:r>
              <a:rPr lang="zh-CN" altLang="en-US" sz="1600" dirty="0" smtClean="0">
                <a:solidFill>
                  <a:srgbClr val="002060"/>
                </a:solidFill>
              </a:rPr>
              <a:t>月 开始</a:t>
            </a:r>
            <a:r>
              <a:rPr lang="en-US" altLang="zh-CN" sz="1600" dirty="0" smtClean="0">
                <a:solidFill>
                  <a:srgbClr val="002060"/>
                </a:solidFill>
              </a:rPr>
              <a:t>-</a:t>
            </a:r>
            <a:r>
              <a:rPr lang="zh-CN" altLang="en-US" sz="1600" dirty="0" smtClean="0">
                <a:solidFill>
                  <a:srgbClr val="002060"/>
                </a:solidFill>
              </a:rPr>
              <a:t>现在 </a:t>
            </a:r>
            <a:endParaRPr lang="zh-CN" altLang="en-US" b="1" dirty="0" smtClean="0">
              <a:solidFill>
                <a:srgbClr val="002060"/>
              </a:solidFill>
              <a:latin typeface="微软雅黑"/>
              <a:ea typeface="微软雅黑"/>
              <a:sym typeface="微软雅黑"/>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MDT门诊-药历-1.jpg"/>
          <p:cNvPicPr>
            <a:picLocks noChangeAspect="1"/>
          </p:cNvPicPr>
          <p:nvPr/>
        </p:nvPicPr>
        <p:blipFill>
          <a:blip r:embed="rId2" cstate="print"/>
          <a:srcRect r="3334"/>
          <a:stretch>
            <a:fillRect/>
          </a:stretch>
        </p:blipFill>
        <p:spPr>
          <a:xfrm>
            <a:off x="2051720" y="0"/>
            <a:ext cx="3729013" cy="5143500"/>
          </a:xfrm>
          <a:prstGeom prst="rect">
            <a:avLst/>
          </a:prstGeom>
        </p:spPr>
      </p:pic>
      <p:pic>
        <p:nvPicPr>
          <p:cNvPr id="3" name="图片 2" descr="MDT门诊-药历-2.jpg"/>
          <p:cNvPicPr>
            <a:picLocks noChangeAspect="1"/>
          </p:cNvPicPr>
          <p:nvPr/>
        </p:nvPicPr>
        <p:blipFill>
          <a:blip r:embed="rId3" cstate="print"/>
          <a:srcRect t="2401"/>
          <a:stretch>
            <a:fillRect/>
          </a:stretch>
        </p:blipFill>
        <p:spPr>
          <a:xfrm>
            <a:off x="5742868" y="5826"/>
            <a:ext cx="3402132" cy="5131578"/>
          </a:xfrm>
          <a:prstGeom prst="rect">
            <a:avLst/>
          </a:prstGeom>
        </p:spPr>
      </p:pic>
      <p:sp>
        <p:nvSpPr>
          <p:cNvPr id="5" name="TextBox 4"/>
          <p:cNvSpPr txBox="1"/>
          <p:nvPr/>
        </p:nvSpPr>
        <p:spPr>
          <a:xfrm>
            <a:off x="4240" y="279683"/>
            <a:ext cx="2047480" cy="452431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lnSpc>
                <a:spcPct val="200000"/>
              </a:lnSpc>
            </a:pPr>
            <a:r>
              <a:rPr lang="zh-CN" altLang="en-US" b="1" dirty="0" smtClean="0">
                <a:solidFill>
                  <a:srgbClr val="0070C0"/>
                </a:solidFill>
                <a:latin typeface="微软雅黑" pitchFamily="34" charset="-122"/>
                <a:ea typeface="微软雅黑" pitchFamily="34" charset="-122"/>
              </a:rPr>
              <a:t>临床药学</a:t>
            </a:r>
            <a:endParaRPr lang="en-US" altLang="zh-CN" b="1" dirty="0" smtClean="0">
              <a:solidFill>
                <a:srgbClr val="0070C0"/>
              </a:solidFill>
              <a:latin typeface="微软雅黑" pitchFamily="34" charset="-122"/>
              <a:ea typeface="微软雅黑" pitchFamily="34" charset="-122"/>
            </a:endParaRPr>
          </a:p>
          <a:p>
            <a:pPr algn="ctr">
              <a:lnSpc>
                <a:spcPct val="200000"/>
              </a:lnSpc>
            </a:pPr>
            <a:r>
              <a:rPr lang="en-US" altLang="zh-CN" b="1" dirty="0" smtClean="0">
                <a:solidFill>
                  <a:srgbClr val="FF0000"/>
                </a:solidFill>
                <a:latin typeface="微软雅黑" pitchFamily="34" charset="-122"/>
                <a:ea typeface="微软雅黑" pitchFamily="34" charset="-122"/>
              </a:rPr>
              <a:t>MDT</a:t>
            </a:r>
            <a:r>
              <a:rPr lang="zh-CN" altLang="en-US" b="1" dirty="0" smtClean="0">
                <a:solidFill>
                  <a:srgbClr val="FF0000"/>
                </a:solidFill>
                <a:latin typeface="微软雅黑" pitchFamily="34" charset="-122"/>
                <a:ea typeface="微软雅黑" pitchFamily="34" charset="-122"/>
              </a:rPr>
              <a:t>门诊</a:t>
            </a:r>
            <a:endParaRPr lang="en-US" altLang="zh-CN" b="1" dirty="0" smtClean="0">
              <a:solidFill>
                <a:srgbClr val="FF0000"/>
              </a:solidFill>
              <a:latin typeface="微软雅黑" pitchFamily="34" charset="-122"/>
              <a:ea typeface="微软雅黑" pitchFamily="34" charset="-122"/>
            </a:endParaRPr>
          </a:p>
          <a:p>
            <a:pPr algn="ctr">
              <a:lnSpc>
                <a:spcPct val="200000"/>
              </a:lnSpc>
            </a:pPr>
            <a:r>
              <a:rPr lang="zh-CN" altLang="en-US" b="1" dirty="0" smtClean="0">
                <a:solidFill>
                  <a:srgbClr val="FF0000"/>
                </a:solidFill>
                <a:latin typeface="微软雅黑" pitchFamily="34" charset="-122"/>
                <a:ea typeface="微软雅黑" pitchFamily="34" charset="-122"/>
              </a:rPr>
              <a:t>工作药历</a:t>
            </a:r>
            <a:endParaRPr lang="en-US" altLang="zh-CN" b="1" dirty="0" smtClean="0">
              <a:solidFill>
                <a:srgbClr val="FF0000"/>
              </a:solidFill>
              <a:latin typeface="微软雅黑" pitchFamily="34" charset="-122"/>
              <a:ea typeface="微软雅黑" pitchFamily="34" charset="-122"/>
            </a:endParaRPr>
          </a:p>
          <a:p>
            <a:pPr algn="ctr">
              <a:lnSpc>
                <a:spcPct val="200000"/>
              </a:lnSpc>
            </a:pPr>
            <a:r>
              <a:rPr lang="zh-CN" altLang="en-US" b="1" dirty="0" smtClean="0">
                <a:solidFill>
                  <a:srgbClr val="0070C0"/>
                </a:solidFill>
                <a:latin typeface="微软雅黑" pitchFamily="34" charset="-122"/>
                <a:ea typeface="微软雅黑" pitchFamily="34" charset="-122"/>
              </a:rPr>
              <a:t>一页纸正反面</a:t>
            </a:r>
            <a:endParaRPr lang="en-US" altLang="zh-CN" b="1" dirty="0" smtClean="0">
              <a:solidFill>
                <a:srgbClr val="0070C0"/>
              </a:solidFill>
              <a:latin typeface="微软雅黑" pitchFamily="34" charset="-122"/>
              <a:ea typeface="微软雅黑" pitchFamily="34" charset="-122"/>
            </a:endParaRPr>
          </a:p>
          <a:p>
            <a:pPr algn="ctr">
              <a:lnSpc>
                <a:spcPct val="200000"/>
              </a:lnSpc>
            </a:pPr>
            <a:r>
              <a:rPr lang="zh-CN" altLang="en-US" b="1" dirty="0" smtClean="0">
                <a:solidFill>
                  <a:srgbClr val="0070C0"/>
                </a:solidFill>
                <a:latin typeface="微软雅黑" pitchFamily="34" charset="-122"/>
                <a:ea typeface="微软雅黑" pitchFamily="34" charset="-122"/>
              </a:rPr>
              <a:t>患者基本信息</a:t>
            </a:r>
            <a:endParaRPr lang="en-US" altLang="zh-CN" b="1" dirty="0" smtClean="0">
              <a:solidFill>
                <a:srgbClr val="0070C0"/>
              </a:solidFill>
              <a:latin typeface="微软雅黑" pitchFamily="34" charset="-122"/>
              <a:ea typeface="微软雅黑" pitchFamily="34" charset="-122"/>
            </a:endParaRPr>
          </a:p>
          <a:p>
            <a:pPr algn="ctr">
              <a:lnSpc>
                <a:spcPct val="200000"/>
              </a:lnSpc>
            </a:pPr>
            <a:r>
              <a:rPr lang="zh-CN" altLang="en-US" b="1" dirty="0" smtClean="0">
                <a:solidFill>
                  <a:srgbClr val="FF0000"/>
                </a:solidFill>
                <a:latin typeface="微软雅黑" pitchFamily="34" charset="-122"/>
                <a:ea typeface="微软雅黑" pitchFamily="34" charset="-122"/>
              </a:rPr>
              <a:t>脉象、体征</a:t>
            </a:r>
            <a:endParaRPr lang="en-US" altLang="zh-CN" sz="800" b="1" dirty="0" smtClean="0">
              <a:solidFill>
                <a:srgbClr val="FF0000"/>
              </a:solidFill>
              <a:latin typeface="微软雅黑" pitchFamily="34" charset="-122"/>
              <a:ea typeface="微软雅黑" pitchFamily="34" charset="-122"/>
            </a:endParaRPr>
          </a:p>
          <a:p>
            <a:pPr algn="ctr">
              <a:lnSpc>
                <a:spcPct val="200000"/>
              </a:lnSpc>
            </a:pPr>
            <a:r>
              <a:rPr lang="zh-CN" altLang="en-US" b="1" dirty="0" smtClean="0">
                <a:solidFill>
                  <a:srgbClr val="0070C0"/>
                </a:solidFill>
                <a:latin typeface="微软雅黑" pitchFamily="34" charset="-122"/>
                <a:ea typeface="微软雅黑" pitchFamily="34" charset="-122"/>
              </a:rPr>
              <a:t>诊断、治疗</a:t>
            </a:r>
          </a:p>
          <a:p>
            <a:pPr algn="ctr">
              <a:lnSpc>
                <a:spcPct val="200000"/>
              </a:lnSpc>
            </a:pPr>
            <a:r>
              <a:rPr lang="zh-CN" altLang="en-US" b="1" dirty="0" smtClean="0">
                <a:solidFill>
                  <a:srgbClr val="0070C0"/>
                </a:solidFill>
                <a:latin typeface="微软雅黑" pitchFamily="34" charset="-122"/>
                <a:ea typeface="微软雅黑" pitchFamily="34" charset="-122"/>
              </a:rPr>
              <a:t>用药、建议</a:t>
            </a:r>
            <a:endParaRPr lang="en-US" altLang="zh-CN" b="1" dirty="0" smtClean="0">
              <a:solidFill>
                <a:srgbClr val="0070C0"/>
              </a:solidFill>
              <a:latin typeface="微软雅黑" pitchFamily="34" charset="-122"/>
              <a:ea typeface="微软雅黑" pitchFamily="34" charset="-122"/>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979712" y="327869"/>
            <a:ext cx="6430962" cy="947737"/>
          </a:xfrm>
          <a:prstGeom prst="rect">
            <a:avLst/>
          </a:prstGeom>
        </p:spPr>
        <p:txBody>
          <a:bodyPr>
            <a:noAutofit/>
          </a:bodyPr>
          <a:lstStyle/>
          <a:p>
            <a:pPr algn="l">
              <a:lnSpc>
                <a:spcPct val="150000"/>
              </a:lnSpc>
            </a:pPr>
            <a:r>
              <a:rPr lang="zh-CN" altLang="en-US" sz="1400" spc="-113" dirty="0" smtClean="0">
                <a:solidFill>
                  <a:srgbClr val="0070C0"/>
                </a:solidFill>
              </a:rPr>
              <a:t>张吉*，男，</a:t>
            </a:r>
            <a:r>
              <a:rPr lang="en-US" altLang="zh-CN" sz="1400" spc="-113" dirty="0" smtClean="0">
                <a:solidFill>
                  <a:srgbClr val="0070C0"/>
                </a:solidFill>
              </a:rPr>
              <a:t>56</a:t>
            </a:r>
            <a:r>
              <a:rPr lang="zh-CN" altLang="en-US" sz="1400" spc="-113" dirty="0" smtClean="0">
                <a:solidFill>
                  <a:srgbClr val="0070C0"/>
                </a:solidFill>
              </a:rPr>
              <a:t>岁，主述：</a:t>
            </a:r>
            <a:r>
              <a:rPr lang="zh-CN" altLang="en-US" sz="1400" spc="-113" dirty="0" smtClean="0"/>
              <a:t>头痛、反复感冒、尿少、便秘、忧虑</a:t>
            </a:r>
            <a:r>
              <a:rPr lang="en-US" altLang="zh-CN" sz="1400" spc="-113" dirty="0" smtClean="0"/>
              <a:t/>
            </a:r>
            <a:br>
              <a:rPr lang="en-US" altLang="zh-CN" sz="1400" spc="-113" dirty="0" smtClean="0"/>
            </a:br>
            <a:r>
              <a:rPr lang="en-US" altLang="zh-CN" sz="1400" spc="-113" dirty="0" smtClean="0"/>
              <a:t>	</a:t>
            </a:r>
            <a:r>
              <a:rPr lang="zh-CN" altLang="en-US" sz="1400" spc="-113" dirty="0" smtClean="0">
                <a:solidFill>
                  <a:srgbClr val="0070C0"/>
                </a:solidFill>
              </a:rPr>
              <a:t>脉象：</a:t>
            </a:r>
            <a:r>
              <a:rPr lang="zh-CN" altLang="en-US" sz="1400" spc="-113" dirty="0" smtClean="0"/>
              <a:t>沉</a:t>
            </a:r>
            <a:r>
              <a:rPr lang="en-US" altLang="zh-CN" sz="1400" spc="-113" dirty="0" smtClean="0">
                <a:solidFill>
                  <a:srgbClr val="0070C0"/>
                </a:solidFill>
              </a:rPr>
              <a:t>-</a:t>
            </a:r>
            <a:r>
              <a:rPr lang="zh-CN" altLang="en-US" sz="1400" spc="-113" dirty="0" smtClean="0"/>
              <a:t>数</a:t>
            </a:r>
            <a:r>
              <a:rPr lang="en-US" altLang="zh-CN" sz="1400" spc="-113" dirty="0" smtClean="0">
                <a:solidFill>
                  <a:srgbClr val="0070C0"/>
                </a:solidFill>
              </a:rPr>
              <a:t>-</a:t>
            </a:r>
            <a:r>
              <a:rPr lang="zh-CN" altLang="en-US" sz="1400" spc="-113" dirty="0" smtClean="0"/>
              <a:t>弦</a:t>
            </a:r>
            <a:r>
              <a:rPr lang="en-US" altLang="zh-CN" sz="1400" spc="-113" dirty="0" smtClean="0">
                <a:solidFill>
                  <a:srgbClr val="0070C0"/>
                </a:solidFill>
              </a:rPr>
              <a:t>-</a:t>
            </a:r>
            <a:r>
              <a:rPr lang="zh-CN" altLang="en-US" sz="1400" spc="-113" dirty="0" smtClean="0"/>
              <a:t>长</a:t>
            </a:r>
            <a:r>
              <a:rPr lang="en-US" altLang="zh-CN" sz="1400" spc="-113" dirty="0" smtClean="0">
                <a:solidFill>
                  <a:srgbClr val="0070C0"/>
                </a:solidFill>
              </a:rPr>
              <a:t>-</a:t>
            </a:r>
            <a:r>
              <a:rPr lang="zh-CN" altLang="en-US" sz="1400" spc="-113" dirty="0" smtClean="0"/>
              <a:t>细 </a:t>
            </a:r>
            <a:r>
              <a:rPr lang="zh-CN" altLang="en-US" sz="1400" spc="-113" dirty="0" smtClean="0">
                <a:solidFill>
                  <a:srgbClr val="0070C0"/>
                </a:solidFill>
                <a:latin typeface="Times New Roman"/>
                <a:cs typeface="Times New Roman"/>
              </a:rPr>
              <a:t>►► </a:t>
            </a:r>
            <a:r>
              <a:rPr lang="zh-CN" altLang="en-US" sz="1400" spc="-113" dirty="0" smtClean="0">
                <a:latin typeface="Times New Roman"/>
                <a:cs typeface="Times New Roman"/>
              </a:rPr>
              <a:t> 中</a:t>
            </a:r>
            <a:r>
              <a:rPr lang="en-US" altLang="zh-CN" sz="1400" spc="-113" dirty="0" smtClean="0">
                <a:solidFill>
                  <a:srgbClr val="0070C0"/>
                </a:solidFill>
                <a:latin typeface="Times New Roman"/>
                <a:cs typeface="Times New Roman"/>
              </a:rPr>
              <a:t>-</a:t>
            </a:r>
            <a:r>
              <a:rPr lang="zh-CN" altLang="en-US" sz="1400" spc="-113" dirty="0" smtClean="0">
                <a:latin typeface="Times New Roman"/>
                <a:cs typeface="Times New Roman"/>
              </a:rPr>
              <a:t>平</a:t>
            </a:r>
            <a:r>
              <a:rPr lang="en-US" altLang="zh-CN" sz="1400" b="0" spc="-113" dirty="0" smtClean="0">
                <a:solidFill>
                  <a:srgbClr val="0070C0"/>
                </a:solidFill>
                <a:latin typeface="Times New Roman"/>
                <a:cs typeface="Times New Roman"/>
              </a:rPr>
              <a:t>-</a:t>
            </a:r>
            <a:r>
              <a:rPr lang="zh-CN" altLang="en-US" sz="1400" spc="-113" dirty="0" smtClean="0">
                <a:latin typeface="Times New Roman"/>
                <a:cs typeface="Times New Roman"/>
              </a:rPr>
              <a:t>不弦</a:t>
            </a:r>
            <a:r>
              <a:rPr lang="en-US" altLang="zh-CN" sz="1400" b="0" spc="-113" dirty="0" smtClean="0">
                <a:solidFill>
                  <a:srgbClr val="0070C0"/>
                </a:solidFill>
                <a:latin typeface="Times New Roman"/>
                <a:cs typeface="Times New Roman"/>
              </a:rPr>
              <a:t>-</a:t>
            </a:r>
            <a:r>
              <a:rPr lang="zh-CN" altLang="en-US" sz="1400" spc="-113" dirty="0" smtClean="0">
                <a:latin typeface="Times New Roman"/>
                <a:cs typeface="Times New Roman"/>
              </a:rPr>
              <a:t>不长</a:t>
            </a:r>
            <a:r>
              <a:rPr lang="en-US" altLang="zh-CN" sz="1400" b="0" spc="-113" dirty="0" smtClean="0">
                <a:solidFill>
                  <a:srgbClr val="0070C0"/>
                </a:solidFill>
                <a:latin typeface="Times New Roman"/>
                <a:cs typeface="Times New Roman"/>
              </a:rPr>
              <a:t>-</a:t>
            </a:r>
            <a:r>
              <a:rPr lang="zh-CN" altLang="en-US" sz="1400" spc="-113" dirty="0" smtClean="0">
                <a:latin typeface="Times New Roman"/>
                <a:cs typeface="Times New Roman"/>
              </a:rPr>
              <a:t>不细</a:t>
            </a:r>
            <a:r>
              <a:rPr lang="en-US" altLang="zh-CN" sz="1400" spc="-113" dirty="0" smtClean="0"/>
              <a:t/>
            </a:r>
            <a:br>
              <a:rPr lang="en-US" altLang="zh-CN" sz="1400" spc="-113" dirty="0" smtClean="0"/>
            </a:br>
            <a:r>
              <a:rPr lang="en-US" altLang="zh-CN" sz="1400" spc="-113" dirty="0" smtClean="0"/>
              <a:t>	</a:t>
            </a:r>
            <a:r>
              <a:rPr lang="zh-CN" altLang="en-US" sz="1400" spc="-113" dirty="0" smtClean="0">
                <a:solidFill>
                  <a:srgbClr val="0070C0"/>
                </a:solidFill>
              </a:rPr>
              <a:t>诊断：</a:t>
            </a:r>
            <a:r>
              <a:rPr lang="zh-CN" altLang="en-US" sz="1400" spc="-113" dirty="0" smtClean="0"/>
              <a:t>糖尿病肾病</a:t>
            </a:r>
            <a:r>
              <a:rPr lang="en-US" altLang="zh-CN" sz="1400" spc="-113" dirty="0" smtClean="0"/>
              <a:t>-2017</a:t>
            </a:r>
            <a:r>
              <a:rPr lang="zh-CN" altLang="en-US" sz="1400" spc="-113" dirty="0" smtClean="0">
                <a:solidFill>
                  <a:srgbClr val="0070C0"/>
                </a:solidFill>
              </a:rPr>
              <a:t>，高血压</a:t>
            </a:r>
            <a:r>
              <a:rPr lang="en-US" altLang="zh-CN" sz="1400" spc="-113" dirty="0" smtClean="0">
                <a:solidFill>
                  <a:srgbClr val="0070C0"/>
                </a:solidFill>
              </a:rPr>
              <a:t>-1979</a:t>
            </a:r>
            <a:endParaRPr lang="zh-CN" altLang="en-US" sz="1400" spc="-113" dirty="0">
              <a:solidFill>
                <a:srgbClr val="0070C0"/>
              </a:solidFill>
            </a:endParaRPr>
          </a:p>
        </p:txBody>
      </p:sp>
      <p:graphicFrame>
        <p:nvGraphicFramePr>
          <p:cNvPr id="4" name="内容占位符 3"/>
          <p:cNvGraphicFramePr>
            <a:graphicFrameLocks noGrp="1"/>
          </p:cNvGraphicFramePr>
          <p:nvPr>
            <p:ph idx="4294967295"/>
          </p:nvPr>
        </p:nvGraphicFramePr>
        <p:xfrm>
          <a:off x="1138238" y="1404938"/>
          <a:ext cx="8005991" cy="3543508"/>
        </p:xfrm>
        <a:graphic>
          <a:graphicData uri="http://schemas.openxmlformats.org/drawingml/2006/table">
            <a:tbl>
              <a:tblPr firstRow="1" bandRow="1">
                <a:tableStyleId>{8799B23B-EC83-4686-B30A-512413B5E67A}</a:tableStyleId>
              </a:tblPr>
              <a:tblGrid>
                <a:gridCol w="594541"/>
                <a:gridCol w="521381"/>
                <a:gridCol w="545877"/>
                <a:gridCol w="1884982"/>
                <a:gridCol w="1642386"/>
                <a:gridCol w="2816824"/>
              </a:tblGrid>
              <a:tr h="215026">
                <a:tc>
                  <a:txBody>
                    <a:bodyPr/>
                    <a:lstStyle/>
                    <a:p>
                      <a:pPr marL="0" algn="l" defTabSz="914400" rtl="0" eaLnBrk="1" fontAlgn="ctr" latinLnBrk="0" hangingPunct="1">
                        <a:lnSpc>
                          <a:spcPct val="100000"/>
                        </a:lnSpc>
                      </a:pPr>
                      <a:r>
                        <a:rPr lang="en-US" altLang="zh-CN" sz="900" b="1" i="0" u="none" strike="noStrike" kern="1200" dirty="0" smtClean="0">
                          <a:solidFill>
                            <a:srgbClr val="0070C0"/>
                          </a:solidFill>
                          <a:latin typeface="微软雅黑" pitchFamily="34" charset="-122"/>
                          <a:ea typeface="微软雅黑" pitchFamily="34" charset="-122"/>
                          <a:cs typeface="+mn-cs"/>
                        </a:rPr>
                        <a:t>2018</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algn="ctr" defTabSz="914400" rtl="0" eaLnBrk="1" fontAlgn="ctr" latinLnBrk="0" hangingPunct="1">
                        <a:lnSpc>
                          <a:spcPct val="100000"/>
                        </a:lnSpc>
                      </a:pPr>
                      <a:r>
                        <a:rPr lang="zh-CN" altLang="en-US" sz="900" b="1" i="0" u="none" strike="noStrike" kern="1200" dirty="0" smtClean="0">
                          <a:solidFill>
                            <a:srgbClr val="7030A0"/>
                          </a:solidFill>
                          <a:latin typeface="微软雅黑" pitchFamily="34" charset="-122"/>
                          <a:ea typeface="微软雅黑" pitchFamily="34" charset="-122"/>
                          <a:cs typeface="+mn-cs"/>
                        </a:rPr>
                        <a:t>日期</a:t>
                      </a:r>
                      <a:endParaRPr lang="zh-CN" altLang="en-US" sz="900" b="1" i="0" u="none" strike="noStrike" kern="1200" dirty="0">
                        <a:solidFill>
                          <a:srgbClr val="7030A0"/>
                        </a:solidFill>
                        <a:latin typeface="微软雅黑" pitchFamily="34" charset="-122"/>
                        <a:ea typeface="微软雅黑" pitchFamily="34" charset="-122"/>
                        <a:cs typeface="+mn-cs"/>
                      </a:endParaRPr>
                    </a:p>
                  </a:txBody>
                  <a:tcPr marL="68580" marR="68580" marT="34290" marB="34290"/>
                </a:tc>
                <a:tc>
                  <a:txBody>
                    <a:bodyPr/>
                    <a:lstStyle/>
                    <a:p>
                      <a:pPr marL="0" algn="ctr" defTabSz="914400" rtl="0" eaLnBrk="1" fontAlgn="ctr" latinLnBrk="0" hangingPunct="1">
                        <a:lnSpc>
                          <a:spcPct val="100000"/>
                        </a:lnSpc>
                      </a:pPr>
                      <a:r>
                        <a:rPr lang="zh-CN" altLang="en-US" sz="900" b="1" i="0" u="none" strike="noStrike" kern="1200" dirty="0" smtClean="0">
                          <a:solidFill>
                            <a:srgbClr val="7030A0"/>
                          </a:solidFill>
                          <a:latin typeface="微软雅黑" pitchFamily="34" charset="-122"/>
                          <a:ea typeface="微软雅黑" pitchFamily="34" charset="-122"/>
                          <a:cs typeface="+mn-cs"/>
                        </a:rPr>
                        <a:t>舌苔</a:t>
                      </a:r>
                      <a:endParaRPr lang="zh-CN" altLang="en-US" sz="900" b="1" i="0" u="none" strike="noStrike" kern="1200" dirty="0">
                        <a:solidFill>
                          <a:srgbClr val="7030A0"/>
                        </a:solidFill>
                        <a:latin typeface="微软雅黑" pitchFamily="34" charset="-122"/>
                        <a:ea typeface="微软雅黑" pitchFamily="34" charset="-122"/>
                        <a:cs typeface="+mn-cs"/>
                      </a:endParaRPr>
                    </a:p>
                  </a:txBody>
                  <a:tcPr marL="68580" marR="68580" marT="34290" marB="34290"/>
                </a:tc>
                <a:tc>
                  <a:txBody>
                    <a:bodyPr/>
                    <a:lstStyle/>
                    <a:p>
                      <a:pPr marL="0" algn="ctr" defTabSz="914400" rtl="0" eaLnBrk="1" fontAlgn="ctr" latinLnBrk="0" hangingPunct="1">
                        <a:lnSpc>
                          <a:spcPct val="100000"/>
                        </a:lnSpc>
                      </a:pPr>
                      <a:r>
                        <a:rPr lang="zh-CN" altLang="en-US" sz="900" b="1" i="0" u="none" strike="noStrike" kern="1200" dirty="0" smtClean="0">
                          <a:solidFill>
                            <a:srgbClr val="7030A0"/>
                          </a:solidFill>
                          <a:latin typeface="微软雅黑" pitchFamily="34" charset="-122"/>
                          <a:ea typeface="微软雅黑" pitchFamily="34" charset="-122"/>
                          <a:cs typeface="+mn-cs"/>
                        </a:rPr>
                        <a:t>脉诊结果</a:t>
                      </a:r>
                      <a:endParaRPr lang="zh-CN" altLang="en-US" sz="900" b="1" i="0" u="none" strike="noStrike" kern="1200" dirty="0">
                        <a:solidFill>
                          <a:srgbClr val="7030A0"/>
                        </a:solidFill>
                        <a:latin typeface="微软雅黑" pitchFamily="34" charset="-122"/>
                        <a:ea typeface="微软雅黑" pitchFamily="34" charset="-122"/>
                        <a:cs typeface="+mn-cs"/>
                      </a:endParaRPr>
                    </a:p>
                  </a:txBody>
                  <a:tcPr marL="68580" marR="68580" marT="34290" marB="34290"/>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用药建议</a:t>
                      </a:r>
                    </a:p>
                  </a:txBody>
                  <a:tcPr marL="68580" marR="68580" marT="34290" marB="34290"/>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疗效（对照）</a:t>
                      </a:r>
                    </a:p>
                  </a:txBody>
                  <a:tcPr marL="68580" marR="68580" marT="34290" marB="34290"/>
                </a:tc>
              </a:tr>
              <a:tr h="215026">
                <a:tc>
                  <a:txBody>
                    <a:bodyPr/>
                    <a:lstStyle/>
                    <a:p>
                      <a:pPr marL="0" algn="l" defTabSz="914400" rtl="0" eaLnBrk="1" fontAlgn="ctr" latinLnBrk="0" hangingPunct="1">
                        <a:lnSpc>
                          <a:spcPct val="100000"/>
                        </a:lnSpc>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1</a:t>
                      </a:r>
                      <a:r>
                        <a:rPr lang="zh-CN" altLang="en-US" sz="900" b="1" i="0" u="none" strike="noStrike" kern="1200" dirty="0" smtClean="0">
                          <a:solidFill>
                            <a:srgbClr val="7030A0"/>
                          </a:solidFill>
                          <a:latin typeface="微软雅黑" pitchFamily="34" charset="-122"/>
                          <a:ea typeface="微软雅黑" pitchFamily="34" charset="-122"/>
                          <a:cs typeface="+mn-cs"/>
                        </a:rPr>
                        <a:t>诊</a:t>
                      </a:r>
                      <a:endParaRPr lang="zh-CN" altLang="en-US" sz="900" b="1" i="0" u="none" strike="noStrike" kern="1200" dirty="0">
                        <a:solidFill>
                          <a:srgbClr val="7030A0"/>
                        </a:solidFill>
                        <a:latin typeface="微软雅黑" pitchFamily="34" charset="-122"/>
                        <a:ea typeface="微软雅黑" pitchFamily="34" charset="-122"/>
                        <a:cs typeface="+mn-cs"/>
                      </a:endParaRPr>
                    </a:p>
                  </a:txBody>
                  <a:tcPr marL="68580" marR="68580" marT="34290" marB="34290"/>
                </a:tc>
                <a:tc>
                  <a:txBody>
                    <a:bodyPr/>
                    <a:lstStyle/>
                    <a:p>
                      <a:pPr marL="0" algn="ctr" defTabSz="914400" rtl="0" eaLnBrk="1" fontAlgn="ctr" latinLnBrk="0" hangingPunct="1">
                        <a:lnSpc>
                          <a:spcPct val="100000"/>
                        </a:lnSpc>
                      </a:pPr>
                      <a:r>
                        <a:rPr lang="en-US" altLang="zh-CN" sz="900" b="1" i="0" u="none" strike="noStrike" kern="1200" dirty="0" smtClean="0">
                          <a:solidFill>
                            <a:srgbClr val="0070C0"/>
                          </a:solidFill>
                          <a:latin typeface="微软雅黑" pitchFamily="34" charset="-122"/>
                          <a:ea typeface="微软雅黑" pitchFamily="34" charset="-122"/>
                          <a:cs typeface="+mn-cs"/>
                        </a:rPr>
                        <a:t>2.2</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ct val="100000"/>
                        </a:lnSpc>
                      </a:pPr>
                      <a:r>
                        <a:rPr lang="zh-CN" altLang="en-US" sz="900" b="1" i="0" u="none" strike="noStrike" kern="1200" dirty="0" smtClean="0">
                          <a:solidFill>
                            <a:srgbClr val="0070C0"/>
                          </a:solidFill>
                          <a:latin typeface="微软雅黑" pitchFamily="34" charset="-122"/>
                          <a:ea typeface="微软雅黑" pitchFamily="34" charset="-122"/>
                          <a:cs typeface="+mn-cs"/>
                        </a:rPr>
                        <a:t>白腻黑</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r>
                        <a:rPr lang="zh-CN" altLang="en-US" sz="900" b="1" i="0" u="none" strike="noStrike" kern="1200" dirty="0">
                          <a:solidFill>
                            <a:srgbClr val="0070C0"/>
                          </a:solidFill>
                          <a:latin typeface="微软雅黑" pitchFamily="34" charset="-122"/>
                          <a:ea typeface="微软雅黑" pitchFamily="34" charset="-122"/>
                          <a:cs typeface="+mn-cs"/>
                        </a:rPr>
                        <a:t>睡眠差、头痛 </a:t>
                      </a: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r>
              <a:tr h="21502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2</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900" b="1" i="0" u="none" strike="noStrike" kern="1200" dirty="0" smtClean="0">
                          <a:solidFill>
                            <a:srgbClr val="0070C0"/>
                          </a:solidFill>
                          <a:latin typeface="微软雅黑" pitchFamily="34" charset="-122"/>
                          <a:ea typeface="微软雅黑" pitchFamily="34" charset="-122"/>
                          <a:cs typeface="+mn-cs"/>
                        </a:rPr>
                        <a:t>3.2</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ct val="100000"/>
                        </a:lnSpc>
                      </a:pPr>
                      <a:r>
                        <a:rPr lang="zh-CN" altLang="en-US" sz="900" b="1" i="0" u="none" strike="noStrike" kern="1200" dirty="0" smtClean="0">
                          <a:solidFill>
                            <a:srgbClr val="0070C0"/>
                          </a:solidFill>
                          <a:latin typeface="微软雅黑" pitchFamily="34" charset="-122"/>
                          <a:ea typeface="微软雅黑" pitchFamily="34" charset="-122"/>
                          <a:cs typeface="+mn-cs"/>
                        </a:rPr>
                        <a:t>黄黑</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r>
                        <a:rPr lang="zh-CN" altLang="en-US" sz="900" b="1" i="0" u="none" strike="noStrike" kern="1200" dirty="0">
                          <a:solidFill>
                            <a:srgbClr val="0070C0"/>
                          </a:solidFill>
                          <a:latin typeface="微软雅黑" pitchFamily="34" charset="-122"/>
                          <a:ea typeface="微软雅黑" pitchFamily="34" charset="-122"/>
                          <a:cs typeface="+mn-cs"/>
                        </a:rPr>
                        <a:t>咽炎、小便难、年轻时受寒 </a:t>
                      </a: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r>
              <a:tr h="21502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3</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900" b="1" i="0" u="none" strike="noStrike" kern="1200" dirty="0" smtClean="0">
                          <a:solidFill>
                            <a:srgbClr val="0070C0"/>
                          </a:solidFill>
                          <a:latin typeface="微软雅黑" pitchFamily="34" charset="-122"/>
                          <a:ea typeface="微软雅黑" pitchFamily="34" charset="-122"/>
                          <a:cs typeface="+mn-cs"/>
                        </a:rPr>
                        <a:t>3.16</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ct val="100000"/>
                        </a:lnSpc>
                      </a:pPr>
                      <a:r>
                        <a:rPr lang="zh-CN" altLang="en-US" sz="900" b="1" i="0" u="none" strike="noStrike" kern="1200" dirty="0" smtClean="0">
                          <a:solidFill>
                            <a:srgbClr val="0070C0"/>
                          </a:solidFill>
                          <a:latin typeface="微软雅黑" pitchFamily="34" charset="-122"/>
                          <a:ea typeface="微软雅黑" pitchFamily="34" charset="-122"/>
                          <a:cs typeface="+mn-cs"/>
                        </a:rPr>
                        <a:t>黑</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r>
                        <a:rPr lang="zh-CN" altLang="en-US" sz="900" b="1" i="0" u="none" strike="noStrike" kern="1200" dirty="0">
                          <a:solidFill>
                            <a:srgbClr val="0070C0"/>
                          </a:solidFill>
                          <a:latin typeface="微软雅黑" pitchFamily="34" charset="-122"/>
                          <a:ea typeface="微软雅黑" pitchFamily="34" charset="-122"/>
                          <a:cs typeface="+mn-cs"/>
                        </a:rPr>
                        <a:t>感冒、伤心、鼻炎 </a:t>
                      </a: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感冒清热 </a:t>
                      </a:r>
                      <a:r>
                        <a:rPr lang="en-US" altLang="zh-CN" sz="900" b="1" i="0" u="none" strike="noStrike" kern="1200" dirty="0" smtClean="0">
                          <a:solidFill>
                            <a:srgbClr val="0070C0"/>
                          </a:solidFill>
                          <a:latin typeface="微软雅黑" pitchFamily="34" charset="-122"/>
                          <a:ea typeface="微软雅黑" pitchFamily="34" charset="-122"/>
                          <a:cs typeface="+mn-cs"/>
                        </a:rPr>
                        <a:t>2# Bidx3d</a:t>
                      </a: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r>
              <a:tr h="21502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4</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900" b="1" i="0" u="none" strike="noStrike" kern="1200" dirty="0" smtClean="0">
                          <a:solidFill>
                            <a:srgbClr val="0070C0"/>
                          </a:solidFill>
                          <a:latin typeface="微软雅黑" pitchFamily="34" charset="-122"/>
                          <a:ea typeface="微软雅黑" pitchFamily="34" charset="-122"/>
                          <a:cs typeface="+mn-cs"/>
                        </a:rPr>
                        <a:t>3.30</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ct val="100000"/>
                        </a:lnSpc>
                      </a:pPr>
                      <a:r>
                        <a:rPr lang="zh-CN" altLang="en-US" sz="900" b="1" i="0" u="none" strike="noStrike" kern="1200" dirty="0" smtClean="0">
                          <a:solidFill>
                            <a:srgbClr val="0070C0"/>
                          </a:solidFill>
                          <a:latin typeface="微软雅黑" pitchFamily="34" charset="-122"/>
                          <a:ea typeface="微软雅黑" pitchFamily="34" charset="-122"/>
                          <a:cs typeface="+mn-cs"/>
                        </a:rPr>
                        <a:t>黑</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r>
                        <a:rPr lang="zh-CN" altLang="en-US" sz="900" b="1" i="0" u="none" strike="noStrike" kern="1200" dirty="0">
                          <a:solidFill>
                            <a:srgbClr val="0070C0"/>
                          </a:solidFill>
                          <a:latin typeface="微软雅黑" pitchFamily="34" charset="-122"/>
                          <a:ea typeface="微软雅黑" pitchFamily="34" charset="-122"/>
                          <a:cs typeface="+mn-cs"/>
                        </a:rPr>
                        <a:t>外感、反酸、纳差、胃炎 </a:t>
                      </a: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感冒清热 </a:t>
                      </a:r>
                      <a:r>
                        <a:rPr lang="en-US" altLang="zh-CN" sz="900" b="1" i="0" u="none" strike="noStrike" kern="1200" dirty="0" smtClean="0">
                          <a:solidFill>
                            <a:srgbClr val="0070C0"/>
                          </a:solidFill>
                          <a:latin typeface="微软雅黑" pitchFamily="34" charset="-122"/>
                          <a:ea typeface="微软雅黑" pitchFamily="34" charset="-122"/>
                          <a:cs typeface="+mn-cs"/>
                        </a:rPr>
                        <a:t>2# Tidx3d</a:t>
                      </a: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smtClean="0">
                          <a:solidFill>
                            <a:srgbClr val="0070C0"/>
                          </a:solidFill>
                          <a:latin typeface="微软雅黑" pitchFamily="34" charset="-122"/>
                          <a:ea typeface="微软雅黑" pitchFamily="34" charset="-122"/>
                          <a:cs typeface="+mn-cs"/>
                        </a:rPr>
                        <a:t>3d</a:t>
                      </a:r>
                      <a:r>
                        <a:rPr lang="zh-CN" altLang="en-US" sz="900" b="1" i="0" u="none" strike="noStrike" kern="1200" dirty="0" smtClean="0">
                          <a:solidFill>
                            <a:srgbClr val="0070C0"/>
                          </a:solidFill>
                          <a:latin typeface="微软雅黑" pitchFamily="34" charset="-122"/>
                          <a:ea typeface="微软雅黑" pitchFamily="34" charset="-122"/>
                          <a:cs typeface="+mn-cs"/>
                        </a:rPr>
                        <a:t>后神清气爽，如</a:t>
                      </a:r>
                      <a:r>
                        <a:rPr lang="en-US" altLang="zh-CN" sz="900" b="1" i="0" u="none" strike="noStrike" kern="1200" dirty="0" smtClean="0">
                          <a:solidFill>
                            <a:srgbClr val="0070C0"/>
                          </a:solidFill>
                          <a:latin typeface="微软雅黑" pitchFamily="34" charset="-122"/>
                          <a:ea typeface="微软雅黑" pitchFamily="34" charset="-122"/>
                          <a:cs typeface="+mn-cs"/>
                        </a:rPr>
                        <a:t>20-30</a:t>
                      </a:r>
                      <a:r>
                        <a:rPr lang="zh-CN" altLang="en-US" sz="900" b="1" i="0" u="none" strike="noStrike" kern="1200" dirty="0" smtClean="0">
                          <a:solidFill>
                            <a:srgbClr val="0070C0"/>
                          </a:solidFill>
                          <a:latin typeface="微软雅黑" pitchFamily="34" charset="-122"/>
                          <a:ea typeface="微软雅黑" pitchFamily="34" charset="-122"/>
                          <a:cs typeface="+mn-cs"/>
                        </a:rPr>
                        <a:t>岁状</a:t>
                      </a:r>
                    </a:p>
                  </a:txBody>
                  <a:tcPr marL="68580" marR="68580" marT="34290" marB="34290"/>
                </a:tc>
              </a:tr>
              <a:tr h="37019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5</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900" b="1" i="0" u="none" strike="noStrike" kern="1200" dirty="0" smtClean="0">
                          <a:solidFill>
                            <a:srgbClr val="0070C0"/>
                          </a:solidFill>
                          <a:latin typeface="微软雅黑" pitchFamily="34" charset="-122"/>
                          <a:ea typeface="微软雅黑" pitchFamily="34" charset="-122"/>
                          <a:cs typeface="+mn-cs"/>
                        </a:rPr>
                        <a:t>4.27</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ct val="100000"/>
                        </a:lnSpc>
                      </a:pPr>
                      <a:r>
                        <a:rPr lang="zh-CN" altLang="en-US" sz="900" b="1" i="0" u="none" strike="noStrike" kern="1200" dirty="0" smtClean="0">
                          <a:solidFill>
                            <a:srgbClr val="0070C0"/>
                          </a:solidFill>
                          <a:latin typeface="微软雅黑" pitchFamily="34" charset="-122"/>
                          <a:ea typeface="微软雅黑" pitchFamily="34" charset="-122"/>
                          <a:cs typeface="+mn-cs"/>
                        </a:rPr>
                        <a:t>黄黑</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r>
                        <a:rPr lang="zh-CN" altLang="en-US" sz="900" b="1" i="0" u="none" strike="noStrike" kern="1200" dirty="0" smtClean="0">
                          <a:solidFill>
                            <a:srgbClr val="0070C0"/>
                          </a:solidFill>
                          <a:latin typeface="微软雅黑" pitchFamily="34" charset="-122"/>
                          <a:ea typeface="微软雅黑" pitchFamily="34" charset="-122"/>
                          <a:cs typeface="+mn-cs"/>
                        </a:rPr>
                        <a:t>睡眠差、外感多日</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感冒清热 </a:t>
                      </a:r>
                      <a:r>
                        <a:rPr lang="en-US" altLang="zh-CN" sz="900" b="1" i="0" u="none" strike="noStrike" kern="1200" dirty="0" smtClean="0">
                          <a:solidFill>
                            <a:srgbClr val="0070C0"/>
                          </a:solidFill>
                          <a:latin typeface="微软雅黑" pitchFamily="34" charset="-122"/>
                          <a:ea typeface="微软雅黑" pitchFamily="34" charset="-122"/>
                          <a:cs typeface="+mn-cs"/>
                        </a:rPr>
                        <a:t>2# Qidx1d</a:t>
                      </a:r>
                      <a:r>
                        <a:rPr lang="zh-CN" altLang="en-US" sz="900" b="1" i="0" u="none" strike="noStrike" kern="1200" dirty="0" smtClean="0">
                          <a:solidFill>
                            <a:srgbClr val="0070C0"/>
                          </a:solidFill>
                          <a:latin typeface="微软雅黑" pitchFamily="34" charset="-122"/>
                          <a:ea typeface="微软雅黑" pitchFamily="34" charset="-122"/>
                          <a:cs typeface="+mn-cs"/>
                        </a:rPr>
                        <a:t>后</a:t>
                      </a:r>
                      <a:endParaRPr lang="en-US" altLang="zh-CN" sz="900" b="1" i="0" u="none" strike="noStrike" kern="1200" dirty="0" smtClean="0">
                        <a:solidFill>
                          <a:srgbClr val="0070C0"/>
                        </a:solidFill>
                        <a:latin typeface="微软雅黑" pitchFamily="34" charset="-122"/>
                        <a:ea typeface="微软雅黑" pitchFamily="34" charset="-122"/>
                        <a:cs typeface="+mn-cs"/>
                      </a:endParaRPr>
                    </a:p>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防风通圣 </a:t>
                      </a:r>
                      <a:r>
                        <a:rPr lang="en-US" altLang="zh-CN" sz="900" b="1" i="0" u="none" strike="noStrike" kern="1200" dirty="0" smtClean="0">
                          <a:solidFill>
                            <a:srgbClr val="0070C0"/>
                          </a:solidFill>
                          <a:latin typeface="微软雅黑" pitchFamily="34" charset="-122"/>
                          <a:ea typeface="微软雅黑" pitchFamily="34" charset="-122"/>
                          <a:cs typeface="+mn-cs"/>
                        </a:rPr>
                        <a:t>1# Tidx2d</a:t>
                      </a: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之后每天大便，感觉特好</a:t>
                      </a:r>
                    </a:p>
                  </a:txBody>
                  <a:tcPr marL="68580" marR="68580" marT="34290" marB="34290"/>
                </a:tc>
              </a:tr>
              <a:tr h="21727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6</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900" b="1" i="0" u="none" strike="noStrike" kern="1200" dirty="0" smtClean="0">
                          <a:solidFill>
                            <a:srgbClr val="0070C0"/>
                          </a:solidFill>
                          <a:latin typeface="微软雅黑" pitchFamily="34" charset="-122"/>
                          <a:ea typeface="微软雅黑" pitchFamily="34" charset="-122"/>
                          <a:cs typeface="+mn-cs"/>
                        </a:rPr>
                        <a:t>5.11</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ct val="100000"/>
                        </a:lnSpc>
                      </a:pPr>
                      <a:r>
                        <a:rPr lang="zh-CN" altLang="en-US" sz="900" b="1" i="0" u="none" strike="noStrike" kern="1200" dirty="0" smtClean="0">
                          <a:solidFill>
                            <a:srgbClr val="0070C0"/>
                          </a:solidFill>
                          <a:latin typeface="微软雅黑" pitchFamily="34" charset="-122"/>
                          <a:ea typeface="微软雅黑" pitchFamily="34" charset="-122"/>
                          <a:cs typeface="+mn-cs"/>
                        </a:rPr>
                        <a:t>黄黑</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r>
                        <a:rPr lang="zh-CN" altLang="en-US" sz="900" b="1" i="0" u="none" strike="noStrike" kern="1200" dirty="0">
                          <a:solidFill>
                            <a:srgbClr val="0070C0"/>
                          </a:solidFill>
                          <a:latin typeface="微软雅黑" pitchFamily="34" charset="-122"/>
                          <a:ea typeface="微软雅黑" pitchFamily="34" charset="-122"/>
                          <a:cs typeface="+mn-cs"/>
                        </a:rPr>
                        <a:t>睡眠差、心烦头痛、面肿 </a:t>
                      </a:r>
                      <a:endParaRPr lang="en-US" altLang="zh-CN" sz="900" b="1" i="0" u="none" strike="noStrike" kern="1200" dirty="0" smtClean="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（防风通圣当零食）</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主述</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忧虑、尿少、水肿</a:t>
                      </a:r>
                    </a:p>
                  </a:txBody>
                  <a:tcPr marL="68580" marR="68580" marT="34290" marB="34290"/>
                </a:tc>
              </a:tr>
              <a:tr h="21502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7</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900" b="1" i="0" u="none" strike="noStrike" kern="1200" dirty="0" smtClean="0">
                          <a:solidFill>
                            <a:srgbClr val="0070C0"/>
                          </a:solidFill>
                          <a:latin typeface="微软雅黑" pitchFamily="34" charset="-122"/>
                          <a:ea typeface="微软雅黑" pitchFamily="34" charset="-122"/>
                          <a:cs typeface="+mn-cs"/>
                        </a:rPr>
                        <a:t>5.27</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ct val="100000"/>
                        </a:lnSpc>
                      </a:pPr>
                      <a:r>
                        <a:rPr lang="zh-CN" altLang="en-US" sz="900" b="1" i="0" u="none" strike="noStrike" kern="1200" dirty="0" smtClean="0">
                          <a:solidFill>
                            <a:srgbClr val="0070C0"/>
                          </a:solidFill>
                          <a:latin typeface="微软雅黑" pitchFamily="34" charset="-122"/>
                          <a:ea typeface="微软雅黑" pitchFamily="34" charset="-122"/>
                          <a:cs typeface="+mn-cs"/>
                        </a:rPr>
                        <a:t>黄腻黑</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r>
                        <a:rPr lang="zh-CN" altLang="en-US" sz="900" b="1" i="0" u="none" strike="noStrike" kern="1200" dirty="0">
                          <a:solidFill>
                            <a:srgbClr val="0070C0"/>
                          </a:solidFill>
                          <a:latin typeface="微软雅黑" pitchFamily="34" charset="-122"/>
                          <a:ea typeface="微软雅黑" pitchFamily="34" charset="-122"/>
                          <a:cs typeface="+mn-cs"/>
                        </a:rPr>
                        <a:t>气血两虚 </a:t>
                      </a: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继续防风通圣</a:t>
                      </a: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大便较正常、心情平静了、血糖血压正常了</a:t>
                      </a:r>
                    </a:p>
                  </a:txBody>
                  <a:tcPr marL="68580" marR="68580" marT="34290" marB="34290"/>
                </a:tc>
              </a:tr>
              <a:tr h="21502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8</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900" b="1" i="0" u="none" strike="noStrike" kern="1200" dirty="0" smtClean="0">
                          <a:solidFill>
                            <a:srgbClr val="0070C0"/>
                          </a:solidFill>
                          <a:latin typeface="微软雅黑" pitchFamily="34" charset="-122"/>
                          <a:ea typeface="微软雅黑" pitchFamily="34" charset="-122"/>
                          <a:cs typeface="+mn-cs"/>
                        </a:rPr>
                        <a:t>7.6</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ct val="100000"/>
                        </a:lnSpc>
                      </a:pPr>
                      <a:r>
                        <a:rPr lang="zh-CN" altLang="en-US" sz="900" b="1" i="0" u="none" strike="noStrike" kern="1200" dirty="0" smtClean="0">
                          <a:solidFill>
                            <a:srgbClr val="0070C0"/>
                          </a:solidFill>
                          <a:latin typeface="微软雅黑" pitchFamily="34" charset="-122"/>
                          <a:ea typeface="微软雅黑" pitchFamily="34" charset="-122"/>
                          <a:cs typeface="+mn-cs"/>
                        </a:rPr>
                        <a:t>薄褐</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r>
                        <a:rPr lang="zh-CN" altLang="en-US" sz="900" b="1" i="0" u="none" strike="noStrike" kern="1200" dirty="0">
                          <a:solidFill>
                            <a:srgbClr val="0070C0"/>
                          </a:solidFill>
                          <a:latin typeface="微软雅黑" pitchFamily="34" charset="-122"/>
                          <a:ea typeface="微软雅黑" pitchFamily="34" charset="-122"/>
                          <a:cs typeface="+mn-cs"/>
                        </a:rPr>
                        <a:t>眼部不适 </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主述右眼有沙粒感</a:t>
                      </a:r>
                      <a:r>
                        <a:rPr lang="en-US" altLang="zh-CN" sz="900" b="1" i="0" u="none" strike="noStrike" kern="1200" dirty="0" smtClean="0">
                          <a:solidFill>
                            <a:srgbClr val="0070C0"/>
                          </a:solidFill>
                          <a:latin typeface="微软雅黑" pitchFamily="34" charset="-122"/>
                          <a:ea typeface="微软雅黑" pitchFamily="34" charset="-122"/>
                          <a:cs typeface="+mn-cs"/>
                        </a:rPr>
                        <a:t>)</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有点精神了、舌苔见淡</a:t>
                      </a:r>
                    </a:p>
                  </a:txBody>
                  <a:tcPr marL="68580" marR="68580" marT="34290" marB="34290"/>
                </a:tc>
              </a:tr>
              <a:tr h="21502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9</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900" b="1" i="0" u="none" strike="noStrike" kern="1200" dirty="0" smtClean="0">
                          <a:solidFill>
                            <a:srgbClr val="0070C0"/>
                          </a:solidFill>
                          <a:latin typeface="微软雅黑" pitchFamily="34" charset="-122"/>
                          <a:ea typeface="微软雅黑" pitchFamily="34" charset="-122"/>
                          <a:cs typeface="+mn-cs"/>
                        </a:rPr>
                        <a:t>7.20</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ct val="100000"/>
                        </a:lnSpc>
                      </a:pPr>
                      <a:r>
                        <a:rPr lang="zh-CN" altLang="en-US" sz="900" b="1" i="0" u="none" strike="noStrike" kern="1200" dirty="0" smtClean="0">
                          <a:solidFill>
                            <a:srgbClr val="0070C0"/>
                          </a:solidFill>
                          <a:latin typeface="微软雅黑" pitchFamily="34" charset="-122"/>
                          <a:ea typeface="微软雅黑" pitchFamily="34" charset="-122"/>
                          <a:cs typeface="+mn-cs"/>
                        </a:rPr>
                        <a:t>腻褐</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r>
                        <a:rPr lang="zh-CN" altLang="en-US" sz="900" b="1" i="0" u="none" strike="noStrike" kern="1200" dirty="0">
                          <a:solidFill>
                            <a:srgbClr val="0070C0"/>
                          </a:solidFill>
                          <a:latin typeface="微软雅黑" pitchFamily="34" charset="-122"/>
                          <a:ea typeface="微软雅黑" pitchFamily="34" charset="-122"/>
                          <a:cs typeface="+mn-cs"/>
                        </a:rPr>
                        <a:t>胆火不降 </a:t>
                      </a:r>
                      <a:r>
                        <a:rPr lang="zh-CN" altLang="en-US" sz="900" b="1" i="0" u="none" strike="noStrike" kern="1200" dirty="0" smtClean="0">
                          <a:solidFill>
                            <a:srgbClr val="0070C0"/>
                          </a:solidFill>
                          <a:latin typeface="微软雅黑" pitchFamily="34" charset="-122"/>
                          <a:ea typeface="微软雅黑" pitchFamily="34" charset="-122"/>
                          <a:cs typeface="+mn-cs"/>
                        </a:rPr>
                        <a:t>（主述昨天感冒）</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感冒清热 、防风通圣</a:t>
                      </a: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r>
              <a:tr h="21640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10</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900" b="1" i="0" u="none" strike="noStrike" kern="1200" dirty="0" smtClean="0">
                          <a:solidFill>
                            <a:srgbClr val="0070C0"/>
                          </a:solidFill>
                          <a:latin typeface="微软雅黑" pitchFamily="34" charset="-122"/>
                          <a:ea typeface="微软雅黑" pitchFamily="34" charset="-122"/>
                          <a:cs typeface="+mn-cs"/>
                        </a:rPr>
                        <a:t>8.31</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ct val="100000"/>
                        </a:lnSpc>
                      </a:pPr>
                      <a:r>
                        <a:rPr lang="zh-CN" altLang="en-US" sz="900" b="1" i="0" u="none" strike="noStrike" kern="1200" dirty="0" smtClean="0">
                          <a:solidFill>
                            <a:srgbClr val="0070C0"/>
                          </a:solidFill>
                          <a:latin typeface="微软雅黑" pitchFamily="34" charset="-122"/>
                          <a:ea typeface="微软雅黑" pitchFamily="34" charset="-122"/>
                          <a:cs typeface="+mn-cs"/>
                        </a:rPr>
                        <a:t>后黑</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防风通圣</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小柴胡 </a:t>
                      </a:r>
                      <a:r>
                        <a:rPr lang="en-US" altLang="zh-CN" sz="900" b="1" i="0" u="none" strike="noStrike" kern="1200" dirty="0" smtClean="0">
                          <a:solidFill>
                            <a:srgbClr val="0070C0"/>
                          </a:solidFill>
                          <a:latin typeface="微软雅黑" pitchFamily="34" charset="-122"/>
                          <a:ea typeface="微软雅黑" pitchFamily="34" charset="-122"/>
                          <a:cs typeface="+mn-cs"/>
                        </a:rPr>
                        <a:t>1#</a:t>
                      </a:r>
                      <a:r>
                        <a:rPr lang="zh-CN" altLang="en-US" sz="900" b="1" i="0" u="none" strike="noStrike" kern="1200" baseline="0" dirty="0" smtClean="0">
                          <a:solidFill>
                            <a:srgbClr val="0070C0"/>
                          </a:solidFill>
                          <a:latin typeface="微软雅黑" pitchFamily="34" charset="-122"/>
                          <a:ea typeface="微软雅黑" pitchFamily="34" charset="-122"/>
                          <a:cs typeface="+mn-cs"/>
                        </a:rPr>
                        <a:t> </a:t>
                      </a:r>
                      <a:r>
                        <a:rPr lang="en-US" altLang="zh-CN" sz="900" b="1" i="0" u="none" strike="noStrike" kern="1200" baseline="0" dirty="0" smtClean="0">
                          <a:solidFill>
                            <a:srgbClr val="0070C0"/>
                          </a:solidFill>
                          <a:latin typeface="微软雅黑" pitchFamily="34" charset="-122"/>
                          <a:ea typeface="微软雅黑" pitchFamily="34" charset="-122"/>
                          <a:cs typeface="+mn-cs"/>
                        </a:rPr>
                        <a:t>Bid</a:t>
                      </a: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主述</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便秘改善、感冒少了</a:t>
                      </a:r>
                    </a:p>
                  </a:txBody>
                  <a:tcPr marL="68580" marR="68580" marT="34290" marB="34290"/>
                </a:tc>
              </a:tr>
              <a:tr h="37019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11</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smtClean="0">
                          <a:solidFill>
                            <a:srgbClr val="0070C0"/>
                          </a:solidFill>
                          <a:latin typeface="微软雅黑" pitchFamily="34" charset="-122"/>
                          <a:ea typeface="微软雅黑" pitchFamily="34" charset="-122"/>
                          <a:cs typeface="+mn-cs"/>
                        </a:rPr>
                        <a:t>10.12</a:t>
                      </a: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厚白褐</a:t>
                      </a: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800" b="1" i="0" u="none" strike="noStrike" kern="1200" dirty="0" smtClean="0">
                          <a:solidFill>
                            <a:srgbClr val="0070C0"/>
                          </a:solidFill>
                          <a:latin typeface="微软雅黑" pitchFamily="34" charset="-122"/>
                          <a:ea typeface="微软雅黑" pitchFamily="34" charset="-122"/>
                          <a:cs typeface="+mn-cs"/>
                        </a:rPr>
                        <a:t>防风通圣</a:t>
                      </a:r>
                      <a:r>
                        <a:rPr lang="en-US" altLang="zh-CN" sz="800" b="1" i="0" u="none" strike="noStrike" kern="1200" dirty="0" err="1" smtClean="0">
                          <a:solidFill>
                            <a:srgbClr val="0070C0"/>
                          </a:solidFill>
                          <a:latin typeface="微软雅黑" pitchFamily="34" charset="-122"/>
                          <a:ea typeface="微软雅黑" pitchFamily="34" charset="-122"/>
                          <a:cs typeface="+mn-cs"/>
                        </a:rPr>
                        <a:t>Qod</a:t>
                      </a:r>
                      <a:r>
                        <a:rPr lang="en-US" altLang="zh-CN" sz="800" b="1" i="0" u="none" strike="noStrike" kern="1200" dirty="0" smtClean="0">
                          <a:solidFill>
                            <a:srgbClr val="0070C0"/>
                          </a:solidFill>
                          <a:latin typeface="微软雅黑" pitchFamily="34" charset="-122"/>
                          <a:ea typeface="微软雅黑" pitchFamily="34" charset="-122"/>
                          <a:cs typeface="+mn-cs"/>
                        </a:rPr>
                        <a:t>+</a:t>
                      </a:r>
                      <a:r>
                        <a:rPr lang="zh-CN" altLang="en-US" sz="800" b="1" i="0" u="none" strike="noStrike" kern="1200" dirty="0" smtClean="0">
                          <a:solidFill>
                            <a:srgbClr val="0070C0"/>
                          </a:solidFill>
                          <a:latin typeface="微软雅黑" pitchFamily="34" charset="-122"/>
                          <a:ea typeface="微软雅黑" pitchFamily="34" charset="-122"/>
                          <a:cs typeface="+mn-cs"/>
                        </a:rPr>
                        <a:t>感冒清热 </a:t>
                      </a:r>
                      <a:r>
                        <a:rPr lang="en-US" altLang="zh-CN" sz="800" b="1" i="0" u="none" strike="noStrike" kern="1200" dirty="0" smtClean="0">
                          <a:solidFill>
                            <a:srgbClr val="0070C0"/>
                          </a:solidFill>
                          <a:latin typeface="微软雅黑" pitchFamily="34" charset="-122"/>
                          <a:ea typeface="微软雅黑" pitchFamily="34" charset="-122"/>
                          <a:cs typeface="+mn-cs"/>
                        </a:rPr>
                        <a:t>QN</a:t>
                      </a:r>
                    </a:p>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小柴胡 </a:t>
                      </a:r>
                      <a:r>
                        <a:rPr lang="en-US" altLang="zh-CN" sz="900" b="1" i="0" u="none" strike="noStrike" kern="1200" dirty="0" smtClean="0">
                          <a:solidFill>
                            <a:srgbClr val="0070C0"/>
                          </a:solidFill>
                          <a:latin typeface="微软雅黑" pitchFamily="34" charset="-122"/>
                          <a:ea typeface="微软雅黑" pitchFamily="34" charset="-122"/>
                          <a:cs typeface="+mn-cs"/>
                        </a:rPr>
                        <a:t>PRN</a:t>
                      </a: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自防风通圣</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大便改善后心情不消极了，愿意做饭了，活得像个人了</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全面改善了</a:t>
                      </a:r>
                    </a:p>
                  </a:txBody>
                  <a:tcPr marL="68580" marR="68580" marT="34290" marB="34290"/>
                </a:tc>
              </a:tr>
              <a:tr h="21640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12</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smtClean="0">
                          <a:solidFill>
                            <a:srgbClr val="0070C0"/>
                          </a:solidFill>
                          <a:latin typeface="微软雅黑" pitchFamily="34" charset="-122"/>
                          <a:ea typeface="微软雅黑" pitchFamily="34" charset="-122"/>
                          <a:cs typeface="+mn-cs"/>
                        </a:rPr>
                        <a:t>10.25</a:t>
                      </a: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厚腻黄</a:t>
                      </a: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有烦心事 </a:t>
                      </a: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防风通圣</a:t>
                      </a:r>
                      <a:r>
                        <a:rPr lang="en-US" altLang="zh-CN" sz="900" b="1" i="0" u="none" strike="noStrike" kern="1200" dirty="0" err="1" smtClean="0">
                          <a:solidFill>
                            <a:srgbClr val="0070C0"/>
                          </a:solidFill>
                          <a:latin typeface="微软雅黑" pitchFamily="34" charset="-122"/>
                          <a:ea typeface="微软雅黑" pitchFamily="34" charset="-122"/>
                          <a:cs typeface="+mn-cs"/>
                        </a:rPr>
                        <a:t>Qod</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小柴胡 </a:t>
                      </a: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有味觉了，觉得之前的烟劲大了</a:t>
                      </a:r>
                    </a:p>
                  </a:txBody>
                  <a:tcPr marL="68580" marR="68580" marT="34290" marB="34290"/>
                </a:tc>
              </a:tr>
              <a:tr h="21640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13</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smtClean="0">
                          <a:solidFill>
                            <a:srgbClr val="0070C0"/>
                          </a:solidFill>
                          <a:latin typeface="微软雅黑" pitchFamily="34" charset="-122"/>
                          <a:ea typeface="微软雅黑" pitchFamily="34" charset="-122"/>
                          <a:cs typeface="+mn-cs"/>
                        </a:rPr>
                        <a:t>11.9</a:t>
                      </a: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黄腻</a:t>
                      </a: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氢氯噻嗪，停防风通圣</a:t>
                      </a: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睡眠好了，血压不高了，但脸和肚子肿</a:t>
                      </a:r>
                    </a:p>
                  </a:txBody>
                  <a:tcPr marL="68580" marR="68580" marT="34290" marB="34290"/>
                </a:tc>
              </a:tr>
              <a:tr h="21640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14</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smtClean="0">
                          <a:solidFill>
                            <a:srgbClr val="0070C0"/>
                          </a:solidFill>
                          <a:latin typeface="微软雅黑" pitchFamily="34" charset="-122"/>
                          <a:ea typeface="微软雅黑" pitchFamily="34" charset="-122"/>
                          <a:cs typeface="+mn-cs"/>
                        </a:rPr>
                        <a:t>11.23</a:t>
                      </a: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黄腻</a:t>
                      </a: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心情不好</a:t>
                      </a: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尿毒清 </a:t>
                      </a:r>
                      <a:r>
                        <a:rPr lang="en-US" altLang="zh-CN" sz="900" b="1" i="0" u="none" strike="noStrike" kern="1200" dirty="0" smtClean="0">
                          <a:solidFill>
                            <a:srgbClr val="0070C0"/>
                          </a:solidFill>
                          <a:latin typeface="微软雅黑" pitchFamily="34" charset="-122"/>
                          <a:ea typeface="微软雅黑" pitchFamily="34" charset="-122"/>
                          <a:cs typeface="+mn-cs"/>
                        </a:rPr>
                        <a:t>+ </a:t>
                      </a:r>
                      <a:r>
                        <a:rPr lang="zh-CN" altLang="en-US" sz="900" b="1" i="0" u="none" strike="noStrike" kern="1200" dirty="0" smtClean="0">
                          <a:solidFill>
                            <a:srgbClr val="0070C0"/>
                          </a:solidFill>
                          <a:latin typeface="微软雅黑" pitchFamily="34" charset="-122"/>
                          <a:ea typeface="微软雅黑" pitchFamily="34" charset="-122"/>
                          <a:cs typeface="+mn-cs"/>
                        </a:rPr>
                        <a:t>防风通圣</a:t>
                      </a: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周一受寒，感冒清热颗粒</a:t>
                      </a:r>
                    </a:p>
                  </a:txBody>
                  <a:tcPr marL="68580" marR="68580" marT="34290" marB="34290"/>
                </a:tc>
              </a:tr>
            </a:tbl>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706563" y="71438"/>
            <a:ext cx="7437437" cy="987425"/>
          </a:xfrm>
        </p:spPr>
        <p:txBody>
          <a:bodyPr>
            <a:normAutofit fontScale="90000"/>
          </a:bodyPr>
          <a:lstStyle/>
          <a:p>
            <a:pPr algn="l">
              <a:lnSpc>
                <a:spcPct val="150000"/>
              </a:lnSpc>
            </a:pPr>
            <a:r>
              <a:rPr lang="zh-CN" altLang="en-US" sz="1400" spc="-113" dirty="0" smtClean="0">
                <a:solidFill>
                  <a:srgbClr val="0070C0"/>
                </a:solidFill>
              </a:rPr>
              <a:t>张凤*，男，</a:t>
            </a:r>
            <a:r>
              <a:rPr lang="en-US" altLang="zh-CN" sz="1400" spc="-113" dirty="0" smtClean="0">
                <a:solidFill>
                  <a:srgbClr val="0070C0"/>
                </a:solidFill>
              </a:rPr>
              <a:t>55</a:t>
            </a:r>
            <a:r>
              <a:rPr lang="zh-CN" altLang="en-US" sz="1400" spc="-113" dirty="0" smtClean="0">
                <a:solidFill>
                  <a:srgbClr val="0070C0"/>
                </a:solidFill>
              </a:rPr>
              <a:t>岁，症状：</a:t>
            </a:r>
            <a:r>
              <a:rPr lang="zh-CN" altLang="en-US" sz="1300" spc="-113" dirty="0" smtClean="0"/>
              <a:t>熬夜</a:t>
            </a:r>
            <a:r>
              <a:rPr lang="en-US" altLang="zh-CN" sz="1300" spc="-113" dirty="0" smtClean="0"/>
              <a:t>15</a:t>
            </a:r>
            <a:r>
              <a:rPr lang="zh-CN" altLang="en-US" sz="1300" spc="-113" dirty="0" smtClean="0"/>
              <a:t>年</a:t>
            </a:r>
            <a:r>
              <a:rPr lang="en-US" altLang="zh-CN" sz="1300" spc="-113" dirty="0" smtClean="0"/>
              <a:t>, </a:t>
            </a:r>
            <a:r>
              <a:rPr lang="zh-CN" altLang="en-US" sz="1300" spc="-113" dirty="0" smtClean="0"/>
              <a:t>怕热</a:t>
            </a:r>
            <a:r>
              <a:rPr lang="en-US" altLang="zh-CN" sz="1300" spc="-113" dirty="0" smtClean="0"/>
              <a:t>/</a:t>
            </a:r>
            <a:r>
              <a:rPr lang="zh-CN" altLang="en-US" sz="1300" spc="-113" dirty="0" smtClean="0"/>
              <a:t>耳鸣</a:t>
            </a:r>
            <a:r>
              <a:rPr lang="en-US" altLang="zh-CN" sz="1300" spc="-113" dirty="0" smtClean="0"/>
              <a:t>10</a:t>
            </a:r>
            <a:r>
              <a:rPr lang="zh-CN" altLang="en-US" sz="1300" spc="-113" dirty="0" smtClean="0"/>
              <a:t>年</a:t>
            </a:r>
            <a:r>
              <a:rPr lang="en-US" altLang="zh-CN" sz="1300" spc="-113" dirty="0" smtClean="0"/>
              <a:t>, </a:t>
            </a:r>
            <a:r>
              <a:rPr lang="zh-CN" altLang="en-US" sz="1300" spc="-113" dirty="0" smtClean="0"/>
              <a:t>全身肿</a:t>
            </a:r>
            <a:r>
              <a:rPr lang="en-US" altLang="zh-CN" sz="1300" spc="-113" dirty="0" smtClean="0"/>
              <a:t>3</a:t>
            </a:r>
            <a:r>
              <a:rPr lang="zh-CN" altLang="en-US" sz="1300" spc="-113" dirty="0" smtClean="0"/>
              <a:t>年</a:t>
            </a:r>
            <a:r>
              <a:rPr lang="en-US" altLang="zh-CN" sz="1300" spc="-113" dirty="0" smtClean="0"/>
              <a:t>, </a:t>
            </a:r>
            <a:r>
              <a:rPr lang="zh-CN" altLang="en-US" sz="1300" spc="-113" dirty="0" smtClean="0"/>
              <a:t>今年怕冷</a:t>
            </a:r>
            <a:r>
              <a:rPr lang="en-US" altLang="zh-CN" sz="1300" spc="-113" dirty="0" smtClean="0"/>
              <a:t>, </a:t>
            </a:r>
            <a:r>
              <a:rPr lang="zh-CN" altLang="en-US" sz="1300" spc="-113" dirty="0" smtClean="0"/>
              <a:t>食欲差</a:t>
            </a:r>
            <a:r>
              <a:rPr lang="en-US" altLang="zh-CN" sz="1300" spc="-113" dirty="0" smtClean="0"/>
              <a:t>, </a:t>
            </a:r>
            <a:r>
              <a:rPr lang="zh-CN" altLang="en-US" sz="1300" spc="-113" dirty="0" smtClean="0"/>
              <a:t> 旦欲昧</a:t>
            </a:r>
            <a:r>
              <a:rPr lang="en-US" altLang="zh-CN" sz="1300" spc="-113" dirty="0" smtClean="0"/>
              <a:t>, </a:t>
            </a:r>
            <a:r>
              <a:rPr lang="zh-CN" altLang="en-US" sz="1300" spc="-113" dirty="0" smtClean="0"/>
              <a:t>带呼吸机睡觉</a:t>
            </a:r>
            <a:r>
              <a:rPr lang="en-US" altLang="zh-CN" sz="1400" spc="-113" dirty="0" smtClean="0">
                <a:solidFill>
                  <a:srgbClr val="0070C0"/>
                </a:solidFill>
              </a:rPr>
              <a:t/>
            </a:r>
            <a:br>
              <a:rPr lang="en-US" altLang="zh-CN" sz="1400" spc="-113" dirty="0" smtClean="0">
                <a:solidFill>
                  <a:srgbClr val="0070C0"/>
                </a:solidFill>
              </a:rPr>
            </a:br>
            <a:r>
              <a:rPr lang="en-US" altLang="zh-CN" sz="1400" spc="-113" dirty="0" smtClean="0">
                <a:solidFill>
                  <a:srgbClr val="0070C0"/>
                </a:solidFill>
              </a:rPr>
              <a:t>	</a:t>
            </a:r>
            <a:r>
              <a:rPr lang="zh-CN" altLang="en-US" sz="1400" spc="-113" dirty="0" smtClean="0">
                <a:solidFill>
                  <a:srgbClr val="0070C0"/>
                </a:solidFill>
              </a:rPr>
              <a:t>脉象：</a:t>
            </a:r>
            <a:r>
              <a:rPr lang="zh-CN" altLang="en-US" sz="1400" spc="-113" dirty="0" smtClean="0"/>
              <a:t>沉</a:t>
            </a:r>
            <a:r>
              <a:rPr lang="en-US" altLang="zh-CN" sz="1400" spc="-113" dirty="0" smtClean="0"/>
              <a:t>-</a:t>
            </a:r>
            <a:r>
              <a:rPr lang="zh-CN" altLang="en-US" sz="1400" spc="-113" dirty="0" smtClean="0"/>
              <a:t>弦</a:t>
            </a:r>
            <a:r>
              <a:rPr lang="en-US" altLang="zh-CN" sz="1400" spc="-113" dirty="0" smtClean="0"/>
              <a:t>-</a:t>
            </a:r>
            <a:r>
              <a:rPr lang="zh-CN" altLang="en-US" sz="1400" spc="-113" dirty="0" smtClean="0"/>
              <a:t>短</a:t>
            </a:r>
            <a:r>
              <a:rPr lang="en-US" altLang="zh-CN" sz="1400" spc="-113" dirty="0" smtClean="0"/>
              <a:t>-</a:t>
            </a:r>
            <a:r>
              <a:rPr lang="zh-CN" altLang="en-US" sz="1400" spc="-113" dirty="0" smtClean="0"/>
              <a:t>细</a:t>
            </a:r>
            <a:r>
              <a:rPr lang="en-US" altLang="zh-CN" sz="1400" spc="-113" dirty="0" smtClean="0"/>
              <a:t>-</a:t>
            </a:r>
            <a:r>
              <a:rPr lang="zh-CN" altLang="en-US" sz="1400" spc="-113" dirty="0" smtClean="0"/>
              <a:t>无力 </a:t>
            </a:r>
            <a:r>
              <a:rPr lang="zh-CN" altLang="en-US" sz="1400" spc="-113" dirty="0" smtClean="0">
                <a:solidFill>
                  <a:srgbClr val="0070C0"/>
                </a:solidFill>
                <a:latin typeface="Times New Roman"/>
                <a:cs typeface="Times New Roman"/>
              </a:rPr>
              <a:t>►►</a:t>
            </a:r>
            <a:r>
              <a:rPr lang="zh-CN" altLang="en-US" sz="1400" spc="-113" dirty="0" smtClean="0">
                <a:latin typeface="Times New Roman"/>
                <a:cs typeface="Times New Roman"/>
              </a:rPr>
              <a:t> 中</a:t>
            </a:r>
            <a:r>
              <a:rPr lang="en-US" altLang="zh-CN" sz="1400" spc="-113" dirty="0" smtClean="0"/>
              <a:t>-</a:t>
            </a:r>
            <a:r>
              <a:rPr lang="zh-CN" altLang="en-US" sz="1400" spc="-113" dirty="0" smtClean="0"/>
              <a:t>弦</a:t>
            </a:r>
            <a:r>
              <a:rPr lang="en-US" altLang="zh-CN" sz="1400" spc="-113" dirty="0" smtClean="0"/>
              <a:t>-</a:t>
            </a:r>
            <a:r>
              <a:rPr lang="zh-CN" altLang="en-US" sz="1400" spc="-113" dirty="0" smtClean="0"/>
              <a:t>小长</a:t>
            </a:r>
            <a:r>
              <a:rPr lang="en-US" altLang="zh-CN" sz="1400" spc="-113" dirty="0" smtClean="0"/>
              <a:t>-</a:t>
            </a:r>
            <a:r>
              <a:rPr lang="zh-CN" altLang="en-US" sz="1400" spc="-113" dirty="0" smtClean="0"/>
              <a:t>细</a:t>
            </a:r>
            <a:r>
              <a:rPr lang="en-US" altLang="zh-CN" sz="1400" spc="-113" dirty="0" smtClean="0"/>
              <a:t>-</a:t>
            </a:r>
            <a:r>
              <a:rPr lang="zh-CN" altLang="en-US" sz="1400" spc="-113" dirty="0" smtClean="0"/>
              <a:t>有力 </a:t>
            </a:r>
            <a:r>
              <a:rPr lang="en-US" altLang="zh-CN" sz="1400" spc="-113" dirty="0" smtClean="0">
                <a:solidFill>
                  <a:srgbClr val="0070C0"/>
                </a:solidFill>
              </a:rPr>
              <a:t/>
            </a:r>
            <a:br>
              <a:rPr lang="en-US" altLang="zh-CN" sz="1400" spc="-113" dirty="0" smtClean="0">
                <a:solidFill>
                  <a:srgbClr val="0070C0"/>
                </a:solidFill>
              </a:rPr>
            </a:br>
            <a:r>
              <a:rPr lang="en-US" altLang="zh-CN" sz="1400" spc="-113" dirty="0" smtClean="0">
                <a:solidFill>
                  <a:srgbClr val="0070C0"/>
                </a:solidFill>
              </a:rPr>
              <a:t>	</a:t>
            </a:r>
            <a:r>
              <a:rPr lang="zh-CN" altLang="en-US" sz="1400" spc="-113" dirty="0" smtClean="0">
                <a:solidFill>
                  <a:srgbClr val="0070C0"/>
                </a:solidFill>
              </a:rPr>
              <a:t>诊断：</a:t>
            </a:r>
            <a:r>
              <a:rPr lang="en-US" altLang="zh-CN" sz="1400" spc="-113" dirty="0" smtClean="0">
                <a:solidFill>
                  <a:srgbClr val="0070C0"/>
                </a:solidFill>
              </a:rPr>
              <a:t>2014-</a:t>
            </a:r>
            <a:r>
              <a:rPr lang="zh-CN" altLang="en-US" sz="1400" spc="-113" dirty="0" smtClean="0"/>
              <a:t>糖尿病、</a:t>
            </a:r>
            <a:r>
              <a:rPr lang="en-US" altLang="zh-CN" sz="1400" spc="-113" dirty="0" smtClean="0"/>
              <a:t>2015-</a:t>
            </a:r>
            <a:r>
              <a:rPr lang="zh-CN" altLang="en-US" sz="1400" spc="-113" dirty="0" smtClean="0"/>
              <a:t>肾病、</a:t>
            </a:r>
            <a:r>
              <a:rPr lang="en-US" altLang="zh-CN" sz="1400" spc="-113" dirty="0" smtClean="0">
                <a:solidFill>
                  <a:srgbClr val="0070C0"/>
                </a:solidFill>
              </a:rPr>
              <a:t>2016-</a:t>
            </a:r>
            <a:r>
              <a:rPr lang="zh-CN" altLang="en-US" sz="1400" spc="-113" dirty="0" smtClean="0">
                <a:solidFill>
                  <a:srgbClr val="0070C0"/>
                </a:solidFill>
              </a:rPr>
              <a:t>脑梗，重度呼吸暂停综合征</a:t>
            </a:r>
            <a:endParaRPr lang="zh-CN" altLang="en-US" sz="2400" dirty="0"/>
          </a:p>
        </p:txBody>
      </p:sp>
      <p:graphicFrame>
        <p:nvGraphicFramePr>
          <p:cNvPr id="6" name="内容占位符 3"/>
          <p:cNvGraphicFramePr>
            <a:graphicFrameLocks/>
          </p:cNvGraphicFramePr>
          <p:nvPr/>
        </p:nvGraphicFramePr>
        <p:xfrm>
          <a:off x="683568" y="1059582"/>
          <a:ext cx="8222014" cy="3690378"/>
        </p:xfrm>
        <a:graphic>
          <a:graphicData uri="http://schemas.openxmlformats.org/drawingml/2006/table">
            <a:tbl>
              <a:tblPr firstRow="1" bandRow="1">
                <a:tableStyleId>{8799B23B-EC83-4686-B30A-512413B5E67A}</a:tableStyleId>
              </a:tblPr>
              <a:tblGrid>
                <a:gridCol w="594541"/>
                <a:gridCol w="521381"/>
                <a:gridCol w="545877"/>
                <a:gridCol w="1884982"/>
                <a:gridCol w="2010937"/>
                <a:gridCol w="2664296"/>
              </a:tblGrid>
              <a:tr h="215026">
                <a:tc>
                  <a:txBody>
                    <a:bodyPr/>
                    <a:lstStyle/>
                    <a:p>
                      <a:pPr marL="0" algn="l" defTabSz="914400" rtl="0" eaLnBrk="1" fontAlgn="ctr" latinLnBrk="0" hangingPunct="1">
                        <a:lnSpc>
                          <a:spcPct val="100000"/>
                        </a:lnSpc>
                      </a:pPr>
                      <a:r>
                        <a:rPr lang="en-US" altLang="zh-CN" sz="900" b="1" i="0" u="none" strike="noStrike" kern="1200" dirty="0" smtClean="0">
                          <a:solidFill>
                            <a:srgbClr val="0070C0"/>
                          </a:solidFill>
                          <a:latin typeface="微软雅黑" pitchFamily="34" charset="-122"/>
                          <a:ea typeface="微软雅黑" pitchFamily="34" charset="-122"/>
                          <a:cs typeface="+mn-cs"/>
                        </a:rPr>
                        <a:t>2018</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algn="ctr" defTabSz="914400" rtl="0" eaLnBrk="1" fontAlgn="ctr" latinLnBrk="0" hangingPunct="1">
                        <a:lnSpc>
                          <a:spcPct val="100000"/>
                        </a:lnSpc>
                      </a:pPr>
                      <a:r>
                        <a:rPr lang="zh-CN" altLang="en-US" sz="900" b="1" i="0" u="none" strike="noStrike" kern="1200" dirty="0" smtClean="0">
                          <a:solidFill>
                            <a:srgbClr val="7030A0"/>
                          </a:solidFill>
                          <a:latin typeface="微软雅黑" pitchFamily="34" charset="-122"/>
                          <a:ea typeface="微软雅黑" pitchFamily="34" charset="-122"/>
                          <a:cs typeface="+mn-cs"/>
                        </a:rPr>
                        <a:t>日期</a:t>
                      </a:r>
                      <a:endParaRPr lang="zh-CN" altLang="en-US" sz="900" b="1" i="0" u="none" strike="noStrike" kern="1200" dirty="0">
                        <a:solidFill>
                          <a:srgbClr val="7030A0"/>
                        </a:solidFill>
                        <a:latin typeface="微软雅黑" pitchFamily="34" charset="-122"/>
                        <a:ea typeface="微软雅黑" pitchFamily="34" charset="-122"/>
                        <a:cs typeface="+mn-cs"/>
                      </a:endParaRPr>
                    </a:p>
                  </a:txBody>
                  <a:tcPr marL="68580" marR="68580" marT="34290" marB="34290"/>
                </a:tc>
                <a:tc>
                  <a:txBody>
                    <a:bodyPr/>
                    <a:lstStyle/>
                    <a:p>
                      <a:pPr marL="0" algn="ctr" defTabSz="914400" rtl="0" eaLnBrk="1" fontAlgn="ctr" latinLnBrk="0" hangingPunct="1">
                        <a:lnSpc>
                          <a:spcPct val="100000"/>
                        </a:lnSpc>
                      </a:pPr>
                      <a:r>
                        <a:rPr lang="zh-CN" altLang="en-US" sz="900" b="1" i="0" u="none" strike="noStrike" kern="1200" dirty="0" smtClean="0">
                          <a:solidFill>
                            <a:srgbClr val="7030A0"/>
                          </a:solidFill>
                          <a:latin typeface="微软雅黑" pitchFamily="34" charset="-122"/>
                          <a:ea typeface="微软雅黑" pitchFamily="34" charset="-122"/>
                          <a:cs typeface="+mn-cs"/>
                        </a:rPr>
                        <a:t>舌苔</a:t>
                      </a:r>
                      <a:endParaRPr lang="zh-CN" altLang="en-US" sz="900" b="1" i="0" u="none" strike="noStrike" kern="1200" dirty="0">
                        <a:solidFill>
                          <a:srgbClr val="7030A0"/>
                        </a:solidFill>
                        <a:latin typeface="微软雅黑" pitchFamily="34" charset="-122"/>
                        <a:ea typeface="微软雅黑" pitchFamily="34" charset="-122"/>
                        <a:cs typeface="+mn-cs"/>
                      </a:endParaRPr>
                    </a:p>
                  </a:txBody>
                  <a:tcPr marL="68580" marR="68580" marT="34290" marB="34290"/>
                </a:tc>
                <a:tc>
                  <a:txBody>
                    <a:bodyPr/>
                    <a:lstStyle/>
                    <a:p>
                      <a:pPr marL="0" algn="ctr" defTabSz="914400" rtl="0" eaLnBrk="1" fontAlgn="ctr" latinLnBrk="0" hangingPunct="1">
                        <a:lnSpc>
                          <a:spcPct val="100000"/>
                        </a:lnSpc>
                      </a:pPr>
                      <a:r>
                        <a:rPr lang="zh-CN" altLang="en-US" sz="900" b="1" i="0" u="none" strike="noStrike" kern="1200" dirty="0" smtClean="0">
                          <a:solidFill>
                            <a:srgbClr val="7030A0"/>
                          </a:solidFill>
                          <a:latin typeface="微软雅黑" pitchFamily="34" charset="-122"/>
                          <a:ea typeface="微软雅黑" pitchFamily="34" charset="-122"/>
                          <a:cs typeface="+mn-cs"/>
                        </a:rPr>
                        <a:t>脉诊结果</a:t>
                      </a:r>
                      <a:endParaRPr lang="zh-CN" altLang="en-US" sz="900" b="1" i="0" u="none" strike="noStrike" kern="1200" dirty="0">
                        <a:solidFill>
                          <a:srgbClr val="7030A0"/>
                        </a:solidFill>
                        <a:latin typeface="微软雅黑" pitchFamily="34" charset="-122"/>
                        <a:ea typeface="微软雅黑" pitchFamily="34" charset="-122"/>
                        <a:cs typeface="+mn-cs"/>
                      </a:endParaRPr>
                    </a:p>
                  </a:txBody>
                  <a:tcPr marL="68580" marR="68580" marT="34290" marB="34290"/>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用药建议</a:t>
                      </a:r>
                    </a:p>
                  </a:txBody>
                  <a:tcPr marL="68580" marR="68580" marT="34290" marB="34290"/>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自述（雷公藤组）</a:t>
                      </a:r>
                    </a:p>
                  </a:txBody>
                  <a:tcPr marL="68580" marR="68580" marT="34290" marB="34290"/>
                </a:tc>
              </a:tr>
              <a:tr h="215026">
                <a:tc>
                  <a:txBody>
                    <a:bodyPr/>
                    <a:lstStyle/>
                    <a:p>
                      <a:pPr marL="0" algn="l" defTabSz="914400" rtl="0" eaLnBrk="1" fontAlgn="ctr" latinLnBrk="0" hangingPunct="1">
                        <a:lnSpc>
                          <a:spcPct val="100000"/>
                        </a:lnSpc>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1</a:t>
                      </a:r>
                      <a:r>
                        <a:rPr lang="zh-CN" altLang="en-US" sz="900" b="1" i="0" u="none" strike="noStrike" kern="1200" dirty="0" smtClean="0">
                          <a:solidFill>
                            <a:srgbClr val="7030A0"/>
                          </a:solidFill>
                          <a:latin typeface="微软雅黑" pitchFamily="34" charset="-122"/>
                          <a:ea typeface="微软雅黑" pitchFamily="34" charset="-122"/>
                          <a:cs typeface="+mn-cs"/>
                        </a:rPr>
                        <a:t>诊</a:t>
                      </a:r>
                      <a:endParaRPr lang="zh-CN" altLang="en-US" sz="900" b="1" i="0" u="none" strike="noStrike" kern="1200" dirty="0">
                        <a:solidFill>
                          <a:srgbClr val="7030A0"/>
                        </a:solidFill>
                        <a:latin typeface="微软雅黑" pitchFamily="34" charset="-122"/>
                        <a:ea typeface="微软雅黑" pitchFamily="34" charset="-122"/>
                        <a:cs typeface="+mn-cs"/>
                      </a:endParaRPr>
                    </a:p>
                  </a:txBody>
                  <a:tcPr marL="68580" marR="68580" marT="34290" marB="34290"/>
                </a:tc>
                <a:tc>
                  <a:txBody>
                    <a:bodyPr/>
                    <a:lstStyle/>
                    <a:p>
                      <a:pPr marL="0" algn="ctr" defTabSz="914400" rtl="0" eaLnBrk="1" fontAlgn="ctr" latinLnBrk="0" hangingPunct="1">
                        <a:lnSpc>
                          <a:spcPct val="100000"/>
                        </a:lnSpc>
                      </a:pPr>
                      <a:r>
                        <a:rPr lang="en-US" altLang="zh-CN" sz="900" b="1" i="0" u="none" strike="noStrike" kern="1200" dirty="0" smtClean="0">
                          <a:solidFill>
                            <a:srgbClr val="0070C0"/>
                          </a:solidFill>
                          <a:latin typeface="微软雅黑" pitchFamily="34" charset="-122"/>
                          <a:ea typeface="微软雅黑" pitchFamily="34" charset="-122"/>
                          <a:cs typeface="+mn-cs"/>
                        </a:rPr>
                        <a:t>1.19</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头痛、睡眠差、口苦、反酸</a:t>
                      </a: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无</a:t>
                      </a: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r>
              <a:tr h="22570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2</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900" b="1" i="0" u="none" strike="noStrike" kern="1200" dirty="0" smtClean="0">
                          <a:solidFill>
                            <a:srgbClr val="0070C0"/>
                          </a:solidFill>
                          <a:latin typeface="微软雅黑" pitchFamily="34" charset="-122"/>
                          <a:ea typeface="微软雅黑" pitchFamily="34" charset="-122"/>
                          <a:cs typeface="+mn-cs"/>
                        </a:rPr>
                        <a:t>2.2</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白腻</a:t>
                      </a:r>
                    </a:p>
                  </a:txBody>
                  <a:tcPr marL="7144" marR="7144" marT="7144" marB="0" anchor="ctr"/>
                </a:tc>
                <a:tc>
                  <a:txBody>
                    <a:bodyPr/>
                    <a:lstStyle/>
                    <a:p>
                      <a:pPr marL="0" algn="l" defTabSz="914400" rtl="0" eaLnBrk="1" fontAlgn="ctr" latinLnBrk="0" hangingPunct="1">
                        <a:lnSpc>
                          <a:spcPct val="100000"/>
                        </a:lnSpc>
                      </a:pP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050" b="1" i="0" u="none" strike="noStrike" kern="1200" dirty="0" smtClean="0">
                          <a:solidFill>
                            <a:srgbClr val="0070C0"/>
                          </a:solidFill>
                          <a:latin typeface="微软雅黑" pitchFamily="34" charset="-122"/>
                          <a:ea typeface="微软雅黑" pitchFamily="34" charset="-122"/>
                          <a:cs typeface="+mn-cs"/>
                        </a:rPr>
                        <a:t>无</a:t>
                      </a:r>
                    </a:p>
                  </a:txBody>
                  <a:tcPr marL="68580" marR="68580" marT="34290" marB="34290"/>
                </a:tc>
                <a:tc>
                  <a:txBody>
                    <a:bodyPr/>
                    <a:lstStyle/>
                    <a:p>
                      <a:endParaRPr lang="zh-CN" altLang="en-US" sz="1100" dirty="0"/>
                    </a:p>
                  </a:txBody>
                  <a:tcPr marL="68580" marR="68580" marT="34290" marB="34290"/>
                </a:tc>
              </a:tr>
              <a:tr h="21502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3</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900" b="1" i="0" u="none" strike="noStrike" kern="1200" dirty="0" smtClean="0">
                          <a:solidFill>
                            <a:srgbClr val="0070C0"/>
                          </a:solidFill>
                          <a:latin typeface="微软雅黑" pitchFamily="34" charset="-122"/>
                          <a:ea typeface="微软雅黑" pitchFamily="34" charset="-122"/>
                          <a:cs typeface="+mn-cs"/>
                        </a:rPr>
                        <a:t>3.2</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ct val="100000"/>
                        </a:lnSpc>
                      </a:pPr>
                      <a:r>
                        <a:rPr lang="zh-CN" altLang="en-US" sz="900" b="1" i="0" u="none" strike="noStrike" kern="1200" dirty="0" smtClean="0">
                          <a:solidFill>
                            <a:srgbClr val="0070C0"/>
                          </a:solidFill>
                          <a:latin typeface="微软雅黑" pitchFamily="34" charset="-122"/>
                          <a:ea typeface="微软雅黑" pitchFamily="34" charset="-122"/>
                          <a:cs typeface="+mn-cs"/>
                        </a:rPr>
                        <a:t>白薄</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r>
                        <a:rPr lang="zh-CN" altLang="en-US" sz="900" b="1" i="0" u="none" strike="noStrike" kern="1200" dirty="0" smtClean="0">
                          <a:solidFill>
                            <a:srgbClr val="0070C0"/>
                          </a:solidFill>
                          <a:latin typeface="微软雅黑" pitchFamily="34" charset="-122"/>
                          <a:ea typeface="微软雅黑" pitchFamily="34" charset="-122"/>
                          <a:cs typeface="+mn-cs"/>
                        </a:rPr>
                        <a:t>头痛、脂肪肝、咽炎、乏力、困顿</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无</a:t>
                      </a: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嗜睡、腿沉、走路抽筋</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爱吃肉</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不爱吃菜</a:t>
                      </a:r>
                      <a:r>
                        <a:rPr lang="en-US" altLang="zh-CN" sz="900" b="1" i="0" u="none" strike="noStrike" kern="1200" dirty="0" smtClean="0">
                          <a:solidFill>
                            <a:srgbClr val="0070C0"/>
                          </a:solidFill>
                          <a:latin typeface="微软雅黑" pitchFamily="34" charset="-122"/>
                          <a:ea typeface="微软雅黑" pitchFamily="34" charset="-122"/>
                          <a:cs typeface="+mn-cs"/>
                        </a:rPr>
                        <a:t> )</a:t>
                      </a: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r>
              <a:tr h="21502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4</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900" b="1" i="0" u="none" strike="noStrike" kern="1200" dirty="0" smtClean="0">
                          <a:solidFill>
                            <a:srgbClr val="0070C0"/>
                          </a:solidFill>
                          <a:latin typeface="微软雅黑" pitchFamily="34" charset="-122"/>
                          <a:ea typeface="微软雅黑" pitchFamily="34" charset="-122"/>
                          <a:cs typeface="+mn-cs"/>
                        </a:rPr>
                        <a:t>3.16</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ct val="100000"/>
                        </a:lnSpc>
                      </a:pP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r>
                        <a:rPr lang="zh-CN" altLang="en-US" sz="900" b="1" i="0" u="none" strike="noStrike" kern="1200" dirty="0" smtClean="0">
                          <a:solidFill>
                            <a:srgbClr val="0070C0"/>
                          </a:solidFill>
                          <a:latin typeface="微软雅黑" pitchFamily="34" charset="-122"/>
                          <a:ea typeface="微软雅黑" pitchFamily="34" charset="-122"/>
                          <a:cs typeface="+mn-cs"/>
                        </a:rPr>
                        <a:t>感冒</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感冒清热 </a:t>
                      </a:r>
                      <a:r>
                        <a:rPr lang="en-US" altLang="zh-CN" sz="900" b="1" i="0" u="none" strike="noStrike" kern="1200" dirty="0" smtClean="0">
                          <a:solidFill>
                            <a:srgbClr val="0070C0"/>
                          </a:solidFill>
                          <a:latin typeface="微软雅黑" pitchFamily="34" charset="-122"/>
                          <a:ea typeface="微软雅黑" pitchFamily="34" charset="-122"/>
                          <a:cs typeface="+mn-cs"/>
                        </a:rPr>
                        <a:t>2# Bid x 2d</a:t>
                      </a: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头痛</a:t>
                      </a:r>
                      <a:r>
                        <a:rPr lang="en-US" altLang="zh-CN" sz="900" b="1" i="0" u="none" strike="noStrike" kern="1200" dirty="0" smtClean="0">
                          <a:solidFill>
                            <a:srgbClr val="0070C0"/>
                          </a:solidFill>
                          <a:latin typeface="微软雅黑" pitchFamily="34" charset="-122"/>
                          <a:ea typeface="微软雅黑" pitchFamily="34" charset="-122"/>
                          <a:cs typeface="+mn-cs"/>
                        </a:rPr>
                        <a:t>)</a:t>
                      </a: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r>
              <a:tr h="21502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5</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900" b="1" i="0" u="none" strike="noStrike" kern="1200" dirty="0" smtClean="0">
                          <a:solidFill>
                            <a:srgbClr val="0070C0"/>
                          </a:solidFill>
                          <a:latin typeface="微软雅黑" pitchFamily="34" charset="-122"/>
                          <a:ea typeface="微软雅黑" pitchFamily="34" charset="-122"/>
                          <a:cs typeface="+mn-cs"/>
                        </a:rPr>
                        <a:t>3.30</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白薄</a:t>
                      </a:r>
                    </a:p>
                  </a:txBody>
                  <a:tcPr marL="7144" marR="7144" marT="7144" marB="0" anchor="ctr"/>
                </a:tc>
                <a:tc>
                  <a:txBody>
                    <a:bodyPr/>
                    <a:lstStyle/>
                    <a:p>
                      <a:pPr marL="0" algn="l" defTabSz="914400" rtl="0" eaLnBrk="1" fontAlgn="ctr" latinLnBrk="0" hangingPunct="1">
                        <a:lnSpc>
                          <a:spcPct val="100000"/>
                        </a:lnSpc>
                      </a:pPr>
                      <a:r>
                        <a:rPr lang="zh-CN" altLang="en-US" sz="900" b="1" i="0" u="none" strike="noStrike" kern="1200" dirty="0" smtClean="0">
                          <a:solidFill>
                            <a:srgbClr val="0070C0"/>
                          </a:solidFill>
                          <a:latin typeface="微软雅黑" pitchFamily="34" charset="-122"/>
                          <a:ea typeface="微软雅黑" pitchFamily="34" charset="-122"/>
                          <a:cs typeface="+mn-cs"/>
                        </a:rPr>
                        <a:t>外感仍在 </a:t>
                      </a:r>
                      <a:r>
                        <a:rPr lang="en-US" altLang="zh-CN" sz="900" b="1" i="0" u="none" strike="noStrike" kern="1200" dirty="0" smtClean="0">
                          <a:solidFill>
                            <a:srgbClr val="0070C0"/>
                          </a:solidFill>
                          <a:latin typeface="微软雅黑" pitchFamily="34" charset="-122"/>
                          <a:ea typeface="微软雅黑" pitchFamily="34" charset="-122"/>
                          <a:cs typeface="+mn-cs"/>
                        </a:rPr>
                        <a:t>+ </a:t>
                      </a:r>
                      <a:r>
                        <a:rPr lang="zh-CN" altLang="en-US" sz="900" b="1" i="0" u="none" strike="noStrike" kern="1200" dirty="0" smtClean="0">
                          <a:solidFill>
                            <a:srgbClr val="0070C0"/>
                          </a:solidFill>
                          <a:latin typeface="微软雅黑" pitchFamily="34" charset="-122"/>
                          <a:ea typeface="微软雅黑" pitchFamily="34" charset="-122"/>
                          <a:cs typeface="+mn-cs"/>
                        </a:rPr>
                        <a:t>新感</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感冒清热 </a:t>
                      </a:r>
                      <a:r>
                        <a:rPr lang="en-US" altLang="zh-CN" sz="900" b="1" i="0" u="none" strike="noStrike" kern="1200" dirty="0" smtClean="0">
                          <a:solidFill>
                            <a:srgbClr val="0070C0"/>
                          </a:solidFill>
                          <a:latin typeface="微软雅黑" pitchFamily="34" charset="-122"/>
                          <a:ea typeface="微软雅黑" pitchFamily="34" charset="-122"/>
                          <a:cs typeface="+mn-cs"/>
                        </a:rPr>
                        <a:t>2# </a:t>
                      </a:r>
                      <a:r>
                        <a:rPr lang="en-US" altLang="zh-CN" sz="900" b="1" i="0" u="none" strike="noStrike" kern="1200" dirty="0" err="1" smtClean="0">
                          <a:solidFill>
                            <a:srgbClr val="0070C0"/>
                          </a:solidFill>
                          <a:latin typeface="微软雅黑" pitchFamily="34" charset="-122"/>
                          <a:ea typeface="微软雅黑" pitchFamily="34" charset="-122"/>
                          <a:cs typeface="+mn-cs"/>
                        </a:rPr>
                        <a:t>Tid</a:t>
                      </a:r>
                      <a:r>
                        <a:rPr lang="en-US" altLang="zh-CN" sz="900" b="1" i="0" u="none" strike="noStrike" kern="1200" dirty="0" smtClean="0">
                          <a:solidFill>
                            <a:srgbClr val="0070C0"/>
                          </a:solidFill>
                          <a:latin typeface="微软雅黑" pitchFamily="34" charset="-122"/>
                          <a:ea typeface="微软雅黑" pitchFamily="34" charset="-122"/>
                          <a:cs typeface="+mn-cs"/>
                        </a:rPr>
                        <a:t> x 3d + </a:t>
                      </a:r>
                      <a:r>
                        <a:rPr lang="zh-CN" altLang="en-US" sz="900" b="1" i="0" u="none" strike="noStrike" kern="1200" dirty="0" smtClean="0">
                          <a:solidFill>
                            <a:srgbClr val="0070C0"/>
                          </a:solidFill>
                          <a:latin typeface="微软雅黑" pitchFamily="34" charset="-122"/>
                          <a:ea typeface="微软雅黑" pitchFamily="34" charset="-122"/>
                          <a:cs typeface="+mn-cs"/>
                        </a:rPr>
                        <a:t>尿毒清</a:t>
                      </a:r>
                      <a:r>
                        <a:rPr lang="en-US" altLang="zh-CN" sz="800" b="1" i="0" u="none" strike="noStrike" kern="1200" dirty="0" smtClean="0">
                          <a:solidFill>
                            <a:srgbClr val="0070C0"/>
                          </a:solidFill>
                          <a:latin typeface="微软雅黑" pitchFamily="34" charset="-122"/>
                          <a:ea typeface="微软雅黑" pitchFamily="34" charset="-122"/>
                          <a:cs typeface="+mn-cs"/>
                        </a:rPr>
                        <a:t>-</a:t>
                      </a:r>
                      <a:r>
                        <a:rPr lang="zh-CN" altLang="en-US" sz="800" b="1" i="0" u="none" strike="noStrike" kern="1200" dirty="0" smtClean="0">
                          <a:solidFill>
                            <a:srgbClr val="7030A0"/>
                          </a:solidFill>
                          <a:latin typeface="微软雅黑" pitchFamily="34" charset="-122"/>
                          <a:ea typeface="微软雅黑" pitchFamily="34" charset="-122"/>
                          <a:cs typeface="+mn-cs"/>
                        </a:rPr>
                        <a:t>没用</a:t>
                      </a:r>
                      <a:endParaRPr lang="zh-CN" altLang="en-US" sz="900" b="1" i="0" u="none" strike="noStrike" kern="1200" dirty="0" smtClean="0">
                        <a:solidFill>
                          <a:srgbClr val="7030A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r>
              <a:tr h="23613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6</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900" b="1" i="0" u="none" strike="noStrike" kern="1200" dirty="0" smtClean="0">
                          <a:solidFill>
                            <a:srgbClr val="0070C0"/>
                          </a:solidFill>
                          <a:latin typeface="微软雅黑" pitchFamily="34" charset="-122"/>
                          <a:ea typeface="微软雅黑" pitchFamily="34" charset="-122"/>
                          <a:cs typeface="+mn-cs"/>
                        </a:rPr>
                        <a:t>4.27</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滑</a:t>
                      </a:r>
                    </a:p>
                  </a:txBody>
                  <a:tcPr marL="7144" marR="7144" marT="7144" marB="0" anchor="ctr"/>
                </a:tc>
                <a:tc>
                  <a:txBody>
                    <a:bodyPr/>
                    <a:lstStyle/>
                    <a:p>
                      <a:r>
                        <a:rPr lang="zh-CN" altLang="en-US" sz="900" b="1" i="0" u="none" strike="noStrike" kern="1200" dirty="0" smtClean="0">
                          <a:solidFill>
                            <a:srgbClr val="0070C0"/>
                          </a:solidFill>
                          <a:latin typeface="微软雅黑" pitchFamily="34" charset="-122"/>
                          <a:ea typeface="微软雅黑" pitchFamily="34" charset="-122"/>
                          <a:cs typeface="+mn-cs"/>
                        </a:rPr>
                        <a:t>气血虚、阳虚、睡眠不佳</a:t>
                      </a: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双侧颈动脉狭窄</a:t>
                      </a:r>
                      <a:r>
                        <a:rPr lang="en-US" altLang="zh-CN" sz="900" b="1" i="0" u="none" strike="noStrike" kern="1200" dirty="0" smtClean="0">
                          <a:solidFill>
                            <a:srgbClr val="0070C0"/>
                          </a:solidFill>
                          <a:latin typeface="微软雅黑" pitchFamily="34" charset="-122"/>
                          <a:ea typeface="微软雅黑" pitchFamily="34" charset="-122"/>
                          <a:cs typeface="+mn-cs"/>
                        </a:rPr>
                        <a:t>)</a:t>
                      </a: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r>
              <a:tr h="21727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7</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900" b="1" i="0" u="none" strike="noStrike" kern="1200" dirty="0" smtClean="0">
                          <a:solidFill>
                            <a:srgbClr val="0070C0"/>
                          </a:solidFill>
                          <a:latin typeface="微软雅黑" pitchFamily="34" charset="-122"/>
                          <a:ea typeface="微软雅黑" pitchFamily="34" charset="-122"/>
                          <a:cs typeface="+mn-cs"/>
                        </a:rPr>
                        <a:t>5.11</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ct val="100000"/>
                        </a:lnSpc>
                      </a:pPr>
                      <a:r>
                        <a:rPr lang="zh-CN" altLang="en-US" sz="900" b="1" i="0" u="none" strike="noStrike" kern="1200" dirty="0" smtClean="0">
                          <a:solidFill>
                            <a:srgbClr val="0070C0"/>
                          </a:solidFill>
                          <a:latin typeface="微软雅黑" pitchFamily="34" charset="-122"/>
                          <a:ea typeface="微软雅黑" pitchFamily="34" charset="-122"/>
                          <a:cs typeface="+mn-cs"/>
                        </a:rPr>
                        <a:t>薄</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颈动脉狭窄</a:t>
                      </a: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感冒清热 </a:t>
                      </a:r>
                      <a:r>
                        <a:rPr lang="en-US" altLang="zh-CN" sz="900" b="1" i="0" u="none" strike="noStrike" kern="1200" dirty="0" smtClean="0">
                          <a:solidFill>
                            <a:srgbClr val="0070C0"/>
                          </a:solidFill>
                          <a:latin typeface="微软雅黑" pitchFamily="34" charset="-122"/>
                          <a:ea typeface="微软雅黑" pitchFamily="34" charset="-122"/>
                          <a:cs typeface="+mn-cs"/>
                        </a:rPr>
                        <a:t>2# </a:t>
                      </a:r>
                      <a:r>
                        <a:rPr lang="en-US" altLang="zh-CN" sz="900" b="1" i="0" u="none" strike="noStrike" kern="1200" dirty="0" err="1" smtClean="0">
                          <a:solidFill>
                            <a:srgbClr val="0070C0"/>
                          </a:solidFill>
                          <a:latin typeface="微软雅黑" pitchFamily="34" charset="-122"/>
                          <a:ea typeface="微软雅黑" pitchFamily="34" charset="-122"/>
                          <a:cs typeface="+mn-cs"/>
                        </a:rPr>
                        <a:t>Tid</a:t>
                      </a:r>
                      <a:r>
                        <a:rPr lang="en-US" altLang="zh-CN" sz="900" b="1" i="0" u="none" strike="noStrike" kern="1200" dirty="0" smtClean="0">
                          <a:solidFill>
                            <a:srgbClr val="0070C0"/>
                          </a:solidFill>
                          <a:latin typeface="微软雅黑" pitchFamily="34" charset="-122"/>
                          <a:ea typeface="微软雅黑" pitchFamily="34" charset="-122"/>
                          <a:cs typeface="+mn-cs"/>
                        </a:rPr>
                        <a:t> x 2d</a:t>
                      </a: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r>
              <a:tr h="21502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8</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900" b="1" i="0" u="none" strike="noStrike" kern="1200" dirty="0" smtClean="0">
                          <a:solidFill>
                            <a:srgbClr val="0070C0"/>
                          </a:solidFill>
                          <a:latin typeface="微软雅黑" pitchFamily="34" charset="-122"/>
                          <a:ea typeface="微软雅黑" pitchFamily="34" charset="-122"/>
                          <a:cs typeface="+mn-cs"/>
                        </a:rPr>
                        <a:t>5.27</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ct val="100000"/>
                        </a:lnSpc>
                      </a:pPr>
                      <a:r>
                        <a:rPr lang="zh-CN" altLang="en-US" sz="900" b="1" i="0" u="none" strike="noStrike" kern="1200" dirty="0" smtClean="0">
                          <a:solidFill>
                            <a:srgbClr val="0070C0"/>
                          </a:solidFill>
                          <a:latin typeface="微软雅黑" pitchFamily="34" charset="-122"/>
                          <a:ea typeface="微软雅黑" pitchFamily="34" charset="-122"/>
                          <a:cs typeface="+mn-cs"/>
                        </a:rPr>
                        <a:t>无</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前</a:t>
                      </a:r>
                      <a:r>
                        <a:rPr lang="en-US" altLang="zh-CN" sz="900" b="1" i="0" u="none" strike="noStrike" kern="1200" dirty="0" smtClean="0">
                          <a:solidFill>
                            <a:srgbClr val="0070C0"/>
                          </a:solidFill>
                          <a:latin typeface="微软雅黑" pitchFamily="34" charset="-122"/>
                          <a:ea typeface="微软雅黑" pitchFamily="34" charset="-122"/>
                          <a:cs typeface="+mn-cs"/>
                        </a:rPr>
                        <a:t>2</a:t>
                      </a:r>
                      <a:r>
                        <a:rPr lang="zh-CN" altLang="en-US" sz="900" b="1" i="0" u="none" strike="noStrike" kern="1200" dirty="0" smtClean="0">
                          <a:solidFill>
                            <a:srgbClr val="0070C0"/>
                          </a:solidFill>
                          <a:latin typeface="微软雅黑" pitchFamily="34" charset="-122"/>
                          <a:ea typeface="微软雅黑" pitchFamily="34" charset="-122"/>
                          <a:cs typeface="+mn-cs"/>
                        </a:rPr>
                        <a:t>天感冒了</a:t>
                      </a: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感冒清热 </a:t>
                      </a:r>
                      <a:r>
                        <a:rPr lang="en-US" altLang="zh-CN" sz="900" b="1" i="0" u="none" strike="noStrike" kern="1200" dirty="0" smtClean="0">
                          <a:solidFill>
                            <a:srgbClr val="0070C0"/>
                          </a:solidFill>
                          <a:latin typeface="微软雅黑" pitchFamily="34" charset="-122"/>
                          <a:ea typeface="微软雅黑" pitchFamily="34" charset="-122"/>
                          <a:cs typeface="+mn-cs"/>
                        </a:rPr>
                        <a:t>2# </a:t>
                      </a:r>
                      <a:r>
                        <a:rPr lang="en-US" altLang="zh-CN" sz="900" b="1" i="0" u="none" strike="noStrike" kern="1200" dirty="0" err="1" smtClean="0">
                          <a:solidFill>
                            <a:srgbClr val="0070C0"/>
                          </a:solidFill>
                          <a:latin typeface="微软雅黑" pitchFamily="34" charset="-122"/>
                          <a:ea typeface="微软雅黑" pitchFamily="34" charset="-122"/>
                          <a:cs typeface="+mn-cs"/>
                        </a:rPr>
                        <a:t>Tid</a:t>
                      </a:r>
                      <a:r>
                        <a:rPr lang="en-US" altLang="zh-CN" sz="900" b="1" i="0" u="none" strike="noStrike" kern="1200" dirty="0" smtClean="0">
                          <a:solidFill>
                            <a:srgbClr val="0070C0"/>
                          </a:solidFill>
                          <a:latin typeface="微软雅黑" pitchFamily="34" charset="-122"/>
                          <a:ea typeface="微软雅黑" pitchFamily="34" charset="-122"/>
                          <a:cs typeface="+mn-cs"/>
                        </a:rPr>
                        <a:t> x 2d</a:t>
                      </a: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（头痛）</a:t>
                      </a:r>
                    </a:p>
                  </a:txBody>
                  <a:tcPr marL="68580" marR="68580" marT="34290" marB="34290"/>
                </a:tc>
              </a:tr>
              <a:tr h="21502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9</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900" b="1" i="0" u="none" strike="noStrike" kern="1200" dirty="0" smtClean="0">
                          <a:solidFill>
                            <a:srgbClr val="0070C0"/>
                          </a:solidFill>
                          <a:latin typeface="微软雅黑" pitchFamily="34" charset="-122"/>
                          <a:ea typeface="微软雅黑" pitchFamily="34" charset="-122"/>
                          <a:cs typeface="+mn-cs"/>
                        </a:rPr>
                        <a:t>7.6</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ct val="100000"/>
                        </a:lnSpc>
                      </a:pPr>
                      <a:r>
                        <a:rPr lang="zh-CN" altLang="en-US" sz="900" b="1" i="0" u="none" strike="noStrike" kern="1200" dirty="0" smtClean="0">
                          <a:solidFill>
                            <a:srgbClr val="0070C0"/>
                          </a:solidFill>
                          <a:latin typeface="微软雅黑" pitchFamily="34" charset="-122"/>
                          <a:ea typeface="微软雅黑" pitchFamily="34" charset="-122"/>
                          <a:cs typeface="+mn-cs"/>
                        </a:rPr>
                        <a:t>薄</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r>
                        <a:rPr lang="zh-CN" altLang="en-US" sz="900" b="1" i="0" u="none" strike="noStrike" kern="1200" dirty="0" smtClean="0">
                          <a:solidFill>
                            <a:srgbClr val="0070C0"/>
                          </a:solidFill>
                          <a:latin typeface="微软雅黑" pitchFamily="34" charset="-122"/>
                          <a:ea typeface="微软雅黑" pitchFamily="34" charset="-122"/>
                          <a:cs typeface="+mn-cs"/>
                        </a:rPr>
                        <a:t>眼部有火、头懵见好</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备</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藿香正气</a:t>
                      </a: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口苦</a:t>
                      </a:r>
                    </a:p>
                  </a:txBody>
                  <a:tcPr marL="68580" marR="68580" marT="34290" marB="34290"/>
                </a:tc>
              </a:tr>
              <a:tr h="21502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10</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900" b="1" i="0" u="none" strike="noStrike" kern="1200" dirty="0" smtClean="0">
                          <a:solidFill>
                            <a:srgbClr val="0070C0"/>
                          </a:solidFill>
                          <a:latin typeface="微软雅黑" pitchFamily="34" charset="-122"/>
                          <a:ea typeface="微软雅黑" pitchFamily="34" charset="-122"/>
                          <a:cs typeface="+mn-cs"/>
                        </a:rPr>
                        <a:t>8.3</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ct val="100000"/>
                        </a:lnSpc>
                      </a:pPr>
                      <a:r>
                        <a:rPr lang="zh-CN" altLang="en-US" sz="900" b="1" i="0" u="none" strike="noStrike" kern="1200" dirty="0" smtClean="0">
                          <a:solidFill>
                            <a:srgbClr val="0070C0"/>
                          </a:solidFill>
                          <a:latin typeface="微软雅黑" pitchFamily="34" charset="-122"/>
                          <a:ea typeface="微软雅黑" pitchFamily="34" charset="-122"/>
                          <a:cs typeface="+mn-cs"/>
                        </a:rPr>
                        <a:t>无</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r>
                        <a:rPr lang="zh-CN" altLang="en-US" sz="900" b="1" i="0" u="none" strike="noStrike" kern="1200" dirty="0" smtClean="0">
                          <a:solidFill>
                            <a:srgbClr val="0070C0"/>
                          </a:solidFill>
                          <a:latin typeface="微软雅黑" pitchFamily="34" charset="-122"/>
                          <a:ea typeface="微软雅黑" pitchFamily="34" charset="-122"/>
                          <a:cs typeface="+mn-cs"/>
                        </a:rPr>
                        <a:t>头懵</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金匮肾气 加倍 </a:t>
                      </a:r>
                      <a:r>
                        <a:rPr lang="en-US" altLang="zh-CN" sz="900" b="1" i="0" u="none" strike="noStrike" kern="1200" dirty="0" smtClean="0">
                          <a:solidFill>
                            <a:srgbClr val="0070C0"/>
                          </a:solidFill>
                          <a:latin typeface="微软雅黑" pitchFamily="34" charset="-122"/>
                          <a:ea typeface="微软雅黑" pitchFamily="34" charset="-122"/>
                          <a:cs typeface="+mn-cs"/>
                        </a:rPr>
                        <a:t>Bid-</a:t>
                      </a:r>
                      <a:r>
                        <a:rPr lang="zh-CN" altLang="en-US" sz="800" b="1" i="0" u="none" strike="noStrike" kern="1200" dirty="0" smtClean="0">
                          <a:solidFill>
                            <a:srgbClr val="7030A0"/>
                          </a:solidFill>
                          <a:latin typeface="微软雅黑" pitchFamily="34" charset="-122"/>
                          <a:ea typeface="微软雅黑" pitchFamily="34" charset="-122"/>
                          <a:cs typeface="+mn-cs"/>
                        </a:rPr>
                        <a:t>没用</a:t>
                      </a:r>
                      <a:endParaRPr lang="zh-CN" altLang="en-US" sz="900" b="1" i="0" u="none" strike="noStrike" kern="1200" dirty="0" smtClean="0">
                        <a:solidFill>
                          <a:srgbClr val="7030A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睡眠不好</a:t>
                      </a:r>
                      <a:r>
                        <a:rPr lang="en-US" altLang="zh-CN" sz="900" b="1" i="0" u="none" strike="noStrike" kern="1200" dirty="0" smtClean="0">
                          <a:solidFill>
                            <a:srgbClr val="0070C0"/>
                          </a:solidFill>
                          <a:latin typeface="微软雅黑" pitchFamily="34" charset="-122"/>
                          <a:ea typeface="微软雅黑" pitchFamily="34" charset="-122"/>
                          <a:cs typeface="+mn-cs"/>
                        </a:rPr>
                        <a:t>) (8</a:t>
                      </a:r>
                      <a:r>
                        <a:rPr lang="zh-CN" altLang="en-US" sz="900" b="1" i="0" u="none" strike="noStrike" kern="1200" dirty="0" smtClean="0">
                          <a:solidFill>
                            <a:srgbClr val="0070C0"/>
                          </a:solidFill>
                          <a:latin typeface="微软雅黑" pitchFamily="34" charset="-122"/>
                          <a:ea typeface="微软雅黑" pitchFamily="34" charset="-122"/>
                          <a:cs typeface="+mn-cs"/>
                        </a:rPr>
                        <a:t>月中旬感冒用了</a:t>
                      </a:r>
                      <a:r>
                        <a:rPr lang="en-US" altLang="zh-CN" sz="900" b="1" i="0" u="none" strike="noStrike" kern="1200" dirty="0" smtClean="0">
                          <a:solidFill>
                            <a:srgbClr val="0070C0"/>
                          </a:solidFill>
                          <a:latin typeface="微软雅黑" pitchFamily="34" charset="-122"/>
                          <a:ea typeface="微软雅黑" pitchFamily="34" charset="-122"/>
                          <a:cs typeface="+mn-cs"/>
                        </a:rPr>
                        <a:t>1</a:t>
                      </a:r>
                      <a:r>
                        <a:rPr lang="zh-CN" altLang="en-US" sz="900" b="1" i="0" u="none" strike="noStrike" kern="1200" dirty="0" smtClean="0">
                          <a:solidFill>
                            <a:srgbClr val="0070C0"/>
                          </a:solidFill>
                          <a:latin typeface="微软雅黑" pitchFamily="34" charset="-122"/>
                          <a:ea typeface="微软雅黑" pitchFamily="34" charset="-122"/>
                          <a:cs typeface="+mn-cs"/>
                        </a:rPr>
                        <a:t>天藿香正气</a:t>
                      </a:r>
                      <a:r>
                        <a:rPr lang="en-US" altLang="zh-CN" sz="900" b="1" i="0" u="none" strike="noStrike" kern="1200" dirty="0" smtClean="0">
                          <a:solidFill>
                            <a:srgbClr val="0070C0"/>
                          </a:solidFill>
                          <a:latin typeface="微软雅黑" pitchFamily="34" charset="-122"/>
                          <a:ea typeface="微软雅黑" pitchFamily="34" charset="-122"/>
                          <a:cs typeface="+mn-cs"/>
                        </a:rPr>
                        <a:t>)</a:t>
                      </a: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r>
              <a:tr h="21640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11</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900" b="1" i="0" u="none" strike="noStrike" kern="1200" dirty="0" smtClean="0">
                          <a:solidFill>
                            <a:srgbClr val="0070C0"/>
                          </a:solidFill>
                          <a:latin typeface="微软雅黑" pitchFamily="34" charset="-122"/>
                          <a:ea typeface="微软雅黑" pitchFamily="34" charset="-122"/>
                          <a:cs typeface="+mn-cs"/>
                        </a:rPr>
                        <a:t>10.12</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ct val="100000"/>
                        </a:lnSpc>
                      </a:pPr>
                      <a:r>
                        <a:rPr lang="zh-CN" altLang="en-US" sz="900" b="1" i="0" u="none" strike="noStrike" kern="1200" dirty="0" smtClean="0">
                          <a:solidFill>
                            <a:srgbClr val="0070C0"/>
                          </a:solidFill>
                          <a:latin typeface="微软雅黑" pitchFamily="34" charset="-122"/>
                          <a:ea typeface="微软雅黑" pitchFamily="34" charset="-122"/>
                          <a:cs typeface="+mn-cs"/>
                        </a:rPr>
                        <a:t>无</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r>
                        <a:rPr lang="zh-CN" altLang="en-US" sz="900" b="1" i="0" u="none" strike="noStrike" kern="1200" dirty="0" smtClean="0">
                          <a:solidFill>
                            <a:srgbClr val="0070C0"/>
                          </a:solidFill>
                          <a:latin typeface="微软雅黑" pitchFamily="34" charset="-122"/>
                          <a:ea typeface="微软雅黑" pitchFamily="34" charset="-122"/>
                          <a:cs typeface="+mn-cs"/>
                        </a:rPr>
                        <a:t>头不适，少阴肾阴阳两虚</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头晕、背心怕冷、旦欲昧</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白天想睡</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躺着就着</a:t>
                      </a:r>
                    </a:p>
                  </a:txBody>
                  <a:tcPr marL="68580" marR="68580" marT="34290" marB="34290"/>
                </a:tc>
              </a:tr>
              <a:tr h="21984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12</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smtClean="0">
                          <a:solidFill>
                            <a:srgbClr val="0070C0"/>
                          </a:solidFill>
                          <a:latin typeface="微软雅黑" pitchFamily="34" charset="-122"/>
                          <a:ea typeface="微软雅黑" pitchFamily="34" charset="-122"/>
                          <a:cs typeface="+mn-cs"/>
                        </a:rPr>
                        <a:t>10.25</a:t>
                      </a: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无</a:t>
                      </a: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头不适，少阴阳虚，太阴脾气虚</a:t>
                      </a: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金匮肾气</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800" b="1" i="0" u="none" strike="noStrike" kern="1200" dirty="0" smtClean="0">
                          <a:solidFill>
                            <a:srgbClr val="7030A0"/>
                          </a:solidFill>
                          <a:latin typeface="微软雅黑" pitchFamily="34" charset="-122"/>
                          <a:ea typeface="微软雅黑" pitchFamily="34" charset="-122"/>
                          <a:cs typeface="+mn-cs"/>
                        </a:rPr>
                        <a:t>用了</a:t>
                      </a:r>
                      <a:r>
                        <a:rPr lang="zh-CN" altLang="en-US" sz="900" b="1" i="0" u="none" strike="noStrike" kern="1200" dirty="0" smtClean="0">
                          <a:solidFill>
                            <a:srgbClr val="0070C0"/>
                          </a:solidFill>
                          <a:latin typeface="微软雅黑" pitchFamily="34" charset="-122"/>
                          <a:ea typeface="微软雅黑" pitchFamily="34" charset="-122"/>
                          <a:cs typeface="+mn-cs"/>
                        </a:rPr>
                        <a:t>，尿毒清</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800" b="1" i="0" u="none" strike="noStrike" kern="1200" dirty="0" smtClean="0">
                          <a:solidFill>
                            <a:srgbClr val="7030A0"/>
                          </a:solidFill>
                          <a:latin typeface="微软雅黑" pitchFamily="34" charset="-122"/>
                          <a:ea typeface="微软雅黑" pitchFamily="34" charset="-122"/>
                          <a:cs typeface="+mn-cs"/>
                        </a:rPr>
                        <a:t>没用</a:t>
                      </a:r>
                      <a:endParaRPr lang="zh-CN" altLang="en-US" sz="900" b="1" i="0" u="none" strike="noStrike" kern="1200" dirty="0" smtClean="0">
                        <a:solidFill>
                          <a:srgbClr val="7030A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头发懵、老犯困想躺着、走路发飘、觉地不平</a:t>
                      </a:r>
                      <a:r>
                        <a:rPr lang="en-US" altLang="zh-CN" sz="900" b="1" i="0" u="none" strike="noStrike" kern="1200" dirty="0" smtClean="0">
                          <a:solidFill>
                            <a:srgbClr val="0070C0"/>
                          </a:solidFill>
                          <a:latin typeface="微软雅黑" pitchFamily="34" charset="-122"/>
                          <a:ea typeface="微软雅黑" pitchFamily="34" charset="-122"/>
                          <a:cs typeface="+mn-cs"/>
                        </a:rPr>
                        <a:t>)</a:t>
                      </a: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r>
              <a:tr h="21640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13</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smtClean="0">
                          <a:solidFill>
                            <a:srgbClr val="0070C0"/>
                          </a:solidFill>
                          <a:latin typeface="微软雅黑" pitchFamily="34" charset="-122"/>
                          <a:ea typeface="微软雅黑" pitchFamily="34" charset="-122"/>
                          <a:cs typeface="+mn-cs"/>
                        </a:rPr>
                        <a:t>11.2</a:t>
                      </a: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白薄</a:t>
                      </a: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头不适，头懵</a:t>
                      </a: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金匮肾气</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六味地黄</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尿毒清</a:t>
                      </a: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一头浆糊什么都记不住、这</a:t>
                      </a:r>
                      <a:r>
                        <a:rPr lang="en-US" altLang="zh-CN" sz="900" b="1" i="0" u="none" strike="noStrike" kern="1200" dirty="0" smtClean="0">
                          <a:solidFill>
                            <a:srgbClr val="0070C0"/>
                          </a:solidFill>
                          <a:latin typeface="微软雅黑" pitchFamily="34" charset="-122"/>
                          <a:ea typeface="微软雅黑" pitchFamily="34" charset="-122"/>
                          <a:cs typeface="+mn-cs"/>
                        </a:rPr>
                        <a:t>2</a:t>
                      </a:r>
                      <a:r>
                        <a:rPr lang="zh-CN" altLang="en-US" sz="900" b="1" i="0" u="none" strike="noStrike" kern="1200" dirty="0" smtClean="0">
                          <a:solidFill>
                            <a:srgbClr val="0070C0"/>
                          </a:solidFill>
                          <a:latin typeface="微软雅黑" pitchFamily="34" charset="-122"/>
                          <a:ea typeface="微软雅黑" pitchFamily="34" charset="-122"/>
                          <a:cs typeface="+mn-cs"/>
                        </a:rPr>
                        <a:t>天肝火特别旺</a:t>
                      </a:r>
                    </a:p>
                  </a:txBody>
                  <a:tcPr marL="68580" marR="68580" marT="34290" marB="34290"/>
                </a:tc>
              </a:tr>
              <a:tr h="21640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14</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smtClean="0">
                          <a:solidFill>
                            <a:srgbClr val="0070C0"/>
                          </a:solidFill>
                          <a:latin typeface="微软雅黑" pitchFamily="34" charset="-122"/>
                          <a:ea typeface="微软雅黑" pitchFamily="34" charset="-122"/>
                          <a:cs typeface="+mn-cs"/>
                        </a:rPr>
                        <a:t>11.9</a:t>
                      </a: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白</a:t>
                      </a: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头不适，</a:t>
                      </a: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金匮肾气</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六味地黄</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尿毒清</a:t>
                      </a: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头晕、仍困、</a:t>
                      </a:r>
                      <a:r>
                        <a:rPr lang="zh-CN" altLang="en-US" sz="900" b="1" i="0" u="none" strike="noStrike" kern="1200" dirty="0" smtClean="0">
                          <a:solidFill>
                            <a:srgbClr val="7030A0"/>
                          </a:solidFill>
                          <a:latin typeface="微软雅黑" pitchFamily="34" charset="-122"/>
                          <a:ea typeface="微软雅黑" pitchFamily="34" charset="-122"/>
                          <a:cs typeface="+mn-cs"/>
                        </a:rPr>
                        <a:t>用尿毒清后尿多了，记忆见好</a:t>
                      </a:r>
                    </a:p>
                  </a:txBody>
                  <a:tcPr marL="68580" marR="68580" marT="34290" marB="34290"/>
                </a:tc>
              </a:tr>
              <a:tr h="1847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15</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smtClean="0">
                          <a:solidFill>
                            <a:srgbClr val="0070C0"/>
                          </a:solidFill>
                          <a:latin typeface="微软雅黑" pitchFamily="34" charset="-122"/>
                          <a:ea typeface="微软雅黑" pitchFamily="34" charset="-122"/>
                          <a:cs typeface="+mn-cs"/>
                        </a:rPr>
                        <a:t>11.23</a:t>
                      </a: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薄</a:t>
                      </a: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左脑不适</a:t>
                      </a:r>
                      <a:r>
                        <a:rPr lang="zh-CN" altLang="en-US" sz="900" b="1" i="0" u="none" strike="noStrike" kern="1200" dirty="0" smtClean="0">
                          <a:solidFill>
                            <a:srgbClr val="FF0000"/>
                          </a:solidFill>
                          <a:latin typeface="Times New Roman"/>
                          <a:ea typeface="微软雅黑" pitchFamily="34" charset="-122"/>
                          <a:cs typeface="Times New Roman"/>
                        </a:rPr>
                        <a:t>√</a:t>
                      </a:r>
                      <a:r>
                        <a:rPr lang="zh-CN" altLang="en-US" sz="900" b="1" i="0" u="none" strike="noStrike" kern="1200" dirty="0" smtClean="0">
                          <a:solidFill>
                            <a:srgbClr val="0070C0"/>
                          </a:solidFill>
                          <a:latin typeface="微软雅黑" pitchFamily="34" charset="-122"/>
                          <a:ea typeface="微软雅黑" pitchFamily="34" charset="-122"/>
                          <a:cs typeface="+mn-cs"/>
                        </a:rPr>
                        <a:t>、左眼不适</a:t>
                      </a:r>
                      <a:r>
                        <a:rPr lang="zh-CN" altLang="en-US" sz="900" b="1" i="0" u="none" strike="noStrike" kern="1200" dirty="0" smtClean="0">
                          <a:solidFill>
                            <a:srgbClr val="FF0000"/>
                          </a:solidFill>
                          <a:latin typeface="Times New Roman"/>
                          <a:ea typeface="微软雅黑" pitchFamily="34" charset="-122"/>
                          <a:cs typeface="Times New Roman"/>
                        </a:rPr>
                        <a:t>√</a:t>
                      </a:r>
                      <a:endParaRPr lang="zh-CN" altLang="en-US" sz="900" b="1" i="0" u="none" strike="noStrike" kern="1200" dirty="0" smtClean="0">
                        <a:solidFill>
                          <a:srgbClr val="FF000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金匮肾气</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六味地黄</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尿毒清</a:t>
                      </a: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精神好多了</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体重轻了</a:t>
                      </a:r>
                      <a:r>
                        <a:rPr lang="en-US" altLang="zh-CN" sz="900" b="1" i="0" u="none" strike="noStrike" kern="1200" dirty="0" smtClean="0">
                          <a:solidFill>
                            <a:srgbClr val="0070C0"/>
                          </a:solidFill>
                          <a:latin typeface="微软雅黑" pitchFamily="34" charset="-122"/>
                          <a:ea typeface="微软雅黑" pitchFamily="34" charset="-122"/>
                          <a:cs typeface="+mn-cs"/>
                        </a:rPr>
                        <a:t>3</a:t>
                      </a:r>
                      <a:r>
                        <a:rPr lang="zh-CN" altLang="en-US" sz="900" b="1" i="0" u="none" strike="noStrike" kern="1200" dirty="0" smtClean="0">
                          <a:solidFill>
                            <a:srgbClr val="0070C0"/>
                          </a:solidFill>
                          <a:latin typeface="微软雅黑" pitchFamily="34" charset="-122"/>
                          <a:ea typeface="微软雅黑" pitchFamily="34" charset="-122"/>
                          <a:cs typeface="+mn-cs"/>
                        </a:rPr>
                        <a:t>斤</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白天不犯困了</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不怕冷了</a:t>
                      </a:r>
                    </a:p>
                  </a:txBody>
                  <a:tcPr marL="68580" marR="68580" marT="34290" marB="34290"/>
                </a:tc>
              </a:tr>
              <a:tr h="1847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16</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smtClean="0">
                          <a:solidFill>
                            <a:srgbClr val="0070C0"/>
                          </a:solidFill>
                          <a:latin typeface="微软雅黑" pitchFamily="34" charset="-122"/>
                          <a:ea typeface="微软雅黑" pitchFamily="34" charset="-122"/>
                          <a:cs typeface="+mn-cs"/>
                        </a:rPr>
                        <a:t>12.7</a:t>
                      </a: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无</a:t>
                      </a: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头还不适</a:t>
                      </a: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金匮肾气</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六味地黄</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尿毒清</a:t>
                      </a: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右手肿消失左手还有</a:t>
                      </a:r>
                      <a:r>
                        <a:rPr lang="en-US" altLang="zh-CN" sz="900" b="1" i="0" u="none" strike="noStrike" kern="1200" dirty="0" smtClean="0">
                          <a:solidFill>
                            <a:srgbClr val="7030A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不迷迷瞪瞪了</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不那么怕冷了</a:t>
                      </a:r>
                    </a:p>
                  </a:txBody>
                  <a:tcPr marL="68580" marR="68580" marT="34290" marB="34290"/>
                </a:tc>
              </a:tr>
            </a:tbl>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979712" y="327869"/>
            <a:ext cx="6430962" cy="947737"/>
          </a:xfrm>
        </p:spPr>
        <p:txBody>
          <a:bodyPr>
            <a:noAutofit/>
          </a:bodyPr>
          <a:lstStyle/>
          <a:p>
            <a:pPr algn="l">
              <a:lnSpc>
                <a:spcPct val="150000"/>
              </a:lnSpc>
            </a:pPr>
            <a:r>
              <a:rPr lang="zh-CN" altLang="en-US" sz="1400" spc="-113" dirty="0" smtClean="0">
                <a:solidFill>
                  <a:srgbClr val="0070C0"/>
                </a:solidFill>
              </a:rPr>
              <a:t>刘斌*，男，</a:t>
            </a:r>
            <a:r>
              <a:rPr lang="en-US" altLang="zh-CN" sz="1400" spc="-113" dirty="0" smtClean="0">
                <a:solidFill>
                  <a:srgbClr val="0070C0"/>
                </a:solidFill>
              </a:rPr>
              <a:t>38</a:t>
            </a:r>
            <a:r>
              <a:rPr lang="zh-CN" altLang="en-US" sz="1400" spc="-113" dirty="0" smtClean="0">
                <a:solidFill>
                  <a:srgbClr val="0070C0"/>
                </a:solidFill>
              </a:rPr>
              <a:t>岁，主述：</a:t>
            </a:r>
            <a:r>
              <a:rPr lang="zh-CN" altLang="en-US" sz="1400" spc="-113" dirty="0" smtClean="0"/>
              <a:t>怕冷 </a:t>
            </a:r>
            <a:r>
              <a:rPr lang="en-US" altLang="zh-CN" sz="1400" spc="-113" dirty="0" smtClean="0">
                <a:solidFill>
                  <a:srgbClr val="0070C0"/>
                </a:solidFill>
              </a:rPr>
              <a:t>(2012</a:t>
            </a:r>
            <a:r>
              <a:rPr lang="zh-CN" altLang="en-US" sz="1400" spc="-113" dirty="0" smtClean="0">
                <a:solidFill>
                  <a:srgbClr val="0070C0"/>
                </a:solidFill>
              </a:rPr>
              <a:t>眼底出血打激光后水肿，雷珠单抗</a:t>
            </a:r>
            <a:r>
              <a:rPr lang="en-US" altLang="zh-CN" sz="1400" spc="-113" dirty="0" smtClean="0">
                <a:solidFill>
                  <a:srgbClr val="0070C0"/>
                </a:solidFill>
              </a:rPr>
              <a:t>10+</a:t>
            </a:r>
            <a:r>
              <a:rPr lang="zh-CN" altLang="en-US" sz="1400" spc="-113" dirty="0" smtClean="0">
                <a:solidFill>
                  <a:srgbClr val="0070C0"/>
                </a:solidFill>
              </a:rPr>
              <a:t>诊</a:t>
            </a:r>
            <a:r>
              <a:rPr lang="en-US" altLang="zh-CN" sz="1400" spc="-113" dirty="0" smtClean="0">
                <a:solidFill>
                  <a:srgbClr val="0070C0"/>
                </a:solidFill>
              </a:rPr>
              <a:t>)</a:t>
            </a:r>
            <a:r>
              <a:rPr lang="en-US" altLang="zh-CN" sz="1400" spc="-113" dirty="0" smtClean="0"/>
              <a:t/>
            </a:r>
            <a:br>
              <a:rPr lang="en-US" altLang="zh-CN" sz="1400" spc="-113" dirty="0" smtClean="0"/>
            </a:br>
            <a:r>
              <a:rPr lang="en-US" altLang="zh-CN" sz="1400" spc="-113" dirty="0" smtClean="0"/>
              <a:t>	</a:t>
            </a:r>
            <a:r>
              <a:rPr lang="zh-CN" altLang="en-US" sz="1400" spc="-113" dirty="0" smtClean="0">
                <a:solidFill>
                  <a:srgbClr val="0070C0"/>
                </a:solidFill>
              </a:rPr>
              <a:t>脉象：</a:t>
            </a:r>
            <a:r>
              <a:rPr lang="zh-CN" altLang="en-US" sz="1400" spc="-113" dirty="0" smtClean="0"/>
              <a:t>沉</a:t>
            </a:r>
            <a:r>
              <a:rPr lang="en-US" altLang="zh-CN" sz="1400" spc="-113" dirty="0" smtClean="0">
                <a:solidFill>
                  <a:srgbClr val="0070C0"/>
                </a:solidFill>
              </a:rPr>
              <a:t>-</a:t>
            </a:r>
            <a:r>
              <a:rPr lang="zh-CN" altLang="en-US" sz="1400" spc="-113" dirty="0" smtClean="0"/>
              <a:t>数</a:t>
            </a:r>
            <a:r>
              <a:rPr lang="en-US" altLang="zh-CN" sz="1400" spc="-113" dirty="0" smtClean="0">
                <a:solidFill>
                  <a:srgbClr val="0070C0"/>
                </a:solidFill>
              </a:rPr>
              <a:t>-</a:t>
            </a:r>
            <a:r>
              <a:rPr lang="zh-CN" altLang="en-US" sz="1400" spc="-113" dirty="0" smtClean="0"/>
              <a:t>弦</a:t>
            </a:r>
            <a:r>
              <a:rPr lang="en-US" altLang="zh-CN" sz="1400" spc="-113" dirty="0" smtClean="0">
                <a:solidFill>
                  <a:srgbClr val="0070C0"/>
                </a:solidFill>
              </a:rPr>
              <a:t>-</a:t>
            </a:r>
            <a:r>
              <a:rPr lang="zh-CN" altLang="en-US" sz="1400" spc="-113" dirty="0" smtClean="0"/>
              <a:t>长</a:t>
            </a:r>
            <a:r>
              <a:rPr lang="en-US" altLang="zh-CN" sz="1400" spc="-113" dirty="0" smtClean="0">
                <a:solidFill>
                  <a:srgbClr val="0070C0"/>
                </a:solidFill>
              </a:rPr>
              <a:t>-</a:t>
            </a:r>
            <a:r>
              <a:rPr lang="zh-CN" altLang="en-US" sz="1400" spc="-113" dirty="0" smtClean="0"/>
              <a:t>细 </a:t>
            </a:r>
            <a:r>
              <a:rPr lang="zh-CN" altLang="en-US" sz="1400" spc="-113" dirty="0" smtClean="0">
                <a:solidFill>
                  <a:srgbClr val="0070C0"/>
                </a:solidFill>
                <a:latin typeface="Times New Roman"/>
                <a:cs typeface="Times New Roman"/>
              </a:rPr>
              <a:t>►► </a:t>
            </a:r>
            <a:r>
              <a:rPr lang="zh-CN" altLang="en-US" sz="1400" spc="-113" dirty="0" smtClean="0">
                <a:latin typeface="Times New Roman"/>
                <a:cs typeface="Times New Roman"/>
              </a:rPr>
              <a:t> 中</a:t>
            </a:r>
            <a:r>
              <a:rPr lang="en-US" altLang="zh-CN" sz="1400" spc="-113" dirty="0" smtClean="0">
                <a:solidFill>
                  <a:srgbClr val="0070C0"/>
                </a:solidFill>
                <a:latin typeface="Times New Roman"/>
                <a:cs typeface="Times New Roman"/>
              </a:rPr>
              <a:t>-</a:t>
            </a:r>
            <a:r>
              <a:rPr lang="zh-CN" altLang="en-US" sz="1400" spc="-113" dirty="0" smtClean="0"/>
              <a:t>数</a:t>
            </a:r>
            <a:r>
              <a:rPr lang="en-US" altLang="zh-CN" sz="1400" b="0" spc="-113" dirty="0" smtClean="0">
                <a:solidFill>
                  <a:srgbClr val="0070C0"/>
                </a:solidFill>
                <a:latin typeface="Times New Roman"/>
                <a:cs typeface="Times New Roman"/>
              </a:rPr>
              <a:t>-</a:t>
            </a:r>
            <a:r>
              <a:rPr lang="zh-CN" altLang="en-US" sz="1400" spc="-113" dirty="0" smtClean="0">
                <a:latin typeface="Times New Roman"/>
                <a:cs typeface="Times New Roman"/>
              </a:rPr>
              <a:t>不弦</a:t>
            </a:r>
            <a:r>
              <a:rPr lang="en-US" altLang="zh-CN" sz="1400" b="0" spc="-113" dirty="0" smtClean="0">
                <a:solidFill>
                  <a:srgbClr val="0070C0"/>
                </a:solidFill>
                <a:latin typeface="Times New Roman"/>
                <a:cs typeface="Times New Roman"/>
              </a:rPr>
              <a:t>-</a:t>
            </a:r>
            <a:r>
              <a:rPr lang="zh-CN" altLang="en-US" sz="1400" spc="-113" dirty="0" smtClean="0"/>
              <a:t>短</a:t>
            </a:r>
            <a:r>
              <a:rPr lang="en-US" altLang="zh-CN" sz="1400" b="0" spc="-113" dirty="0" smtClean="0">
                <a:solidFill>
                  <a:srgbClr val="0070C0"/>
                </a:solidFill>
                <a:latin typeface="Times New Roman"/>
                <a:cs typeface="Times New Roman"/>
              </a:rPr>
              <a:t>-</a:t>
            </a:r>
            <a:r>
              <a:rPr lang="zh-CN" altLang="en-US" sz="1400" spc="-113" dirty="0" smtClean="0">
                <a:latin typeface="Times New Roman"/>
                <a:cs typeface="Times New Roman"/>
              </a:rPr>
              <a:t>细</a:t>
            </a:r>
            <a:r>
              <a:rPr lang="en-US" altLang="zh-CN" sz="1400" spc="-113" dirty="0" smtClean="0"/>
              <a:t/>
            </a:r>
            <a:br>
              <a:rPr lang="en-US" altLang="zh-CN" sz="1400" spc="-113" dirty="0" smtClean="0"/>
            </a:br>
            <a:r>
              <a:rPr lang="en-US" altLang="zh-CN" sz="1400" spc="-113" dirty="0" smtClean="0"/>
              <a:t>	</a:t>
            </a:r>
            <a:r>
              <a:rPr lang="zh-CN" altLang="en-US" sz="1400" spc="-113" dirty="0" smtClean="0">
                <a:solidFill>
                  <a:srgbClr val="0070C0"/>
                </a:solidFill>
              </a:rPr>
              <a:t>诊断：</a:t>
            </a:r>
            <a:r>
              <a:rPr lang="zh-CN" altLang="en-US" sz="1400" spc="-113" dirty="0" smtClean="0"/>
              <a:t>糖尿病肾病</a:t>
            </a:r>
            <a:r>
              <a:rPr lang="zh-CN" altLang="en-US" sz="1400" spc="-113" dirty="0" smtClean="0">
                <a:solidFill>
                  <a:srgbClr val="0070C0"/>
                </a:solidFill>
              </a:rPr>
              <a:t>，痛风</a:t>
            </a:r>
            <a:r>
              <a:rPr lang="en-US" altLang="zh-CN" sz="1400" spc="-113" dirty="0" smtClean="0">
                <a:solidFill>
                  <a:srgbClr val="0070C0"/>
                </a:solidFill>
              </a:rPr>
              <a:t>-2010</a:t>
            </a:r>
            <a:r>
              <a:rPr lang="zh-CN" altLang="en-US" sz="1400" spc="-113" dirty="0" smtClean="0">
                <a:solidFill>
                  <a:srgbClr val="0070C0"/>
                </a:solidFill>
              </a:rPr>
              <a:t>，高血压</a:t>
            </a:r>
            <a:r>
              <a:rPr lang="en-US" altLang="zh-CN" sz="1400" spc="-113" dirty="0" smtClean="0">
                <a:solidFill>
                  <a:srgbClr val="0070C0"/>
                </a:solidFill>
              </a:rPr>
              <a:t>-2017</a:t>
            </a:r>
            <a:r>
              <a:rPr lang="zh-CN" altLang="en-US" sz="1400" spc="-113" dirty="0" smtClean="0">
                <a:solidFill>
                  <a:srgbClr val="0070C0"/>
                </a:solidFill>
              </a:rPr>
              <a:t>，心脏脐桥</a:t>
            </a:r>
            <a:endParaRPr lang="zh-CN" altLang="en-US" sz="1400" spc="-113" dirty="0">
              <a:solidFill>
                <a:srgbClr val="0070C0"/>
              </a:solidFill>
            </a:endParaRPr>
          </a:p>
        </p:txBody>
      </p:sp>
      <p:graphicFrame>
        <p:nvGraphicFramePr>
          <p:cNvPr id="4" name="内容占位符 3"/>
          <p:cNvGraphicFramePr>
            <a:graphicFrameLocks noGrp="1"/>
          </p:cNvGraphicFramePr>
          <p:nvPr>
            <p:ph idx="4294967295"/>
          </p:nvPr>
        </p:nvGraphicFramePr>
        <p:xfrm>
          <a:off x="1138238" y="1404938"/>
          <a:ext cx="8005991" cy="3110863"/>
        </p:xfrm>
        <a:graphic>
          <a:graphicData uri="http://schemas.openxmlformats.org/drawingml/2006/table">
            <a:tbl>
              <a:tblPr firstRow="1" bandRow="1">
                <a:tableStyleId>{8799B23B-EC83-4686-B30A-512413B5E67A}</a:tableStyleId>
              </a:tblPr>
              <a:tblGrid>
                <a:gridCol w="594541"/>
                <a:gridCol w="521381"/>
                <a:gridCol w="481355"/>
                <a:gridCol w="1949504"/>
                <a:gridCol w="1794912"/>
                <a:gridCol w="2664298"/>
              </a:tblGrid>
              <a:tr h="279309">
                <a:tc>
                  <a:txBody>
                    <a:bodyPr/>
                    <a:lstStyle/>
                    <a:p>
                      <a:pPr marL="0" algn="l" defTabSz="914400" rtl="0" eaLnBrk="1" fontAlgn="ctr" latinLnBrk="0" hangingPunct="1">
                        <a:lnSpc>
                          <a:spcPct val="100000"/>
                        </a:lnSpc>
                      </a:pPr>
                      <a:r>
                        <a:rPr lang="en-US" altLang="zh-CN" sz="1000" b="1" i="0" u="none" strike="noStrike" kern="1200" dirty="0" smtClean="0">
                          <a:solidFill>
                            <a:srgbClr val="0070C0"/>
                          </a:solidFill>
                          <a:latin typeface="微软雅黑" pitchFamily="34" charset="-122"/>
                          <a:ea typeface="微软雅黑" pitchFamily="34" charset="-122"/>
                          <a:cs typeface="+mn-cs"/>
                        </a:rPr>
                        <a:t>2018</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algn="ctr" defTabSz="914400" rtl="0" eaLnBrk="1" fontAlgn="ctr" latinLnBrk="0" hangingPunct="1">
                        <a:lnSpc>
                          <a:spcPct val="100000"/>
                        </a:lnSpc>
                      </a:pPr>
                      <a:r>
                        <a:rPr lang="zh-CN" altLang="en-US" sz="1000" b="1" i="0" u="none" strike="noStrike" kern="1200" dirty="0" smtClean="0">
                          <a:solidFill>
                            <a:srgbClr val="7030A0"/>
                          </a:solidFill>
                          <a:latin typeface="微软雅黑" pitchFamily="34" charset="-122"/>
                          <a:ea typeface="微软雅黑" pitchFamily="34" charset="-122"/>
                          <a:cs typeface="+mn-cs"/>
                        </a:rPr>
                        <a:t>日期</a:t>
                      </a:r>
                      <a:endParaRPr lang="zh-CN" altLang="en-US" sz="1000" b="1" i="0" u="none" strike="noStrike" kern="1200" dirty="0">
                        <a:solidFill>
                          <a:srgbClr val="7030A0"/>
                        </a:solidFill>
                        <a:latin typeface="微软雅黑" pitchFamily="34" charset="-122"/>
                        <a:ea typeface="微软雅黑" pitchFamily="34" charset="-122"/>
                        <a:cs typeface="+mn-cs"/>
                      </a:endParaRPr>
                    </a:p>
                  </a:txBody>
                  <a:tcPr marL="68580" marR="68580" marT="34290" marB="34290"/>
                </a:tc>
                <a:tc>
                  <a:txBody>
                    <a:bodyPr/>
                    <a:lstStyle/>
                    <a:p>
                      <a:pPr marL="0" algn="ctr" defTabSz="914400" rtl="0" eaLnBrk="1" fontAlgn="ctr" latinLnBrk="0" hangingPunct="1">
                        <a:lnSpc>
                          <a:spcPct val="100000"/>
                        </a:lnSpc>
                      </a:pPr>
                      <a:r>
                        <a:rPr lang="zh-CN" altLang="en-US" sz="1000" b="1" i="0" u="none" strike="noStrike" kern="1200" dirty="0" smtClean="0">
                          <a:solidFill>
                            <a:srgbClr val="7030A0"/>
                          </a:solidFill>
                          <a:latin typeface="微软雅黑" pitchFamily="34" charset="-122"/>
                          <a:ea typeface="微软雅黑" pitchFamily="34" charset="-122"/>
                          <a:cs typeface="+mn-cs"/>
                        </a:rPr>
                        <a:t>舌苔</a:t>
                      </a:r>
                      <a:endParaRPr lang="zh-CN" altLang="en-US" sz="1000" b="1" i="0" u="none" strike="noStrike" kern="1200" dirty="0">
                        <a:solidFill>
                          <a:srgbClr val="7030A0"/>
                        </a:solidFill>
                        <a:latin typeface="微软雅黑" pitchFamily="34" charset="-122"/>
                        <a:ea typeface="微软雅黑" pitchFamily="34" charset="-122"/>
                        <a:cs typeface="+mn-cs"/>
                      </a:endParaRPr>
                    </a:p>
                  </a:txBody>
                  <a:tcPr marL="68580" marR="68580" marT="34290" marB="34290"/>
                </a:tc>
                <a:tc>
                  <a:txBody>
                    <a:bodyPr/>
                    <a:lstStyle/>
                    <a:p>
                      <a:pPr marL="0" algn="ctr" defTabSz="914400" rtl="0" eaLnBrk="1" fontAlgn="ctr" latinLnBrk="0" hangingPunct="1">
                        <a:lnSpc>
                          <a:spcPct val="100000"/>
                        </a:lnSpc>
                      </a:pPr>
                      <a:r>
                        <a:rPr lang="zh-CN" altLang="en-US" sz="1000" b="1" i="0" u="none" strike="noStrike" kern="1200" dirty="0" smtClean="0">
                          <a:solidFill>
                            <a:srgbClr val="7030A0"/>
                          </a:solidFill>
                          <a:latin typeface="微软雅黑" pitchFamily="34" charset="-122"/>
                          <a:ea typeface="微软雅黑" pitchFamily="34" charset="-122"/>
                          <a:cs typeface="+mn-cs"/>
                        </a:rPr>
                        <a:t>脉诊结果</a:t>
                      </a:r>
                      <a:endParaRPr lang="zh-CN" altLang="en-US" sz="1000" b="1" i="0" u="none" strike="noStrike" kern="1200" dirty="0">
                        <a:solidFill>
                          <a:srgbClr val="7030A0"/>
                        </a:solidFill>
                        <a:latin typeface="微软雅黑" pitchFamily="34" charset="-122"/>
                        <a:ea typeface="微软雅黑" pitchFamily="34" charset="-122"/>
                        <a:cs typeface="+mn-cs"/>
                      </a:endParaRPr>
                    </a:p>
                  </a:txBody>
                  <a:tcPr marL="68580" marR="68580" marT="34290" marB="34290"/>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7030A0"/>
                          </a:solidFill>
                          <a:latin typeface="微软雅黑" pitchFamily="34" charset="-122"/>
                          <a:ea typeface="微软雅黑" pitchFamily="34" charset="-122"/>
                          <a:cs typeface="+mn-cs"/>
                        </a:rPr>
                        <a:t>用药建议</a:t>
                      </a:r>
                    </a:p>
                  </a:txBody>
                  <a:tcPr marL="68580" marR="68580" marT="34290" marB="34290"/>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7030A0"/>
                          </a:solidFill>
                          <a:latin typeface="微软雅黑" pitchFamily="34" charset="-122"/>
                          <a:ea typeface="微软雅黑" pitchFamily="34" charset="-122"/>
                          <a:cs typeface="+mn-cs"/>
                        </a:rPr>
                        <a:t>疗效（雷公藤组）</a:t>
                      </a:r>
                    </a:p>
                  </a:txBody>
                  <a:tcPr marL="68580" marR="68580" marT="34290" marB="34290"/>
                </a:tc>
              </a:tr>
              <a:tr h="279309">
                <a:tc>
                  <a:txBody>
                    <a:bodyPr/>
                    <a:lstStyle/>
                    <a:p>
                      <a:pPr marL="0" algn="l" defTabSz="914400" rtl="0" eaLnBrk="1" fontAlgn="ctr" latinLnBrk="0" hangingPunct="1">
                        <a:lnSpc>
                          <a:spcPct val="100000"/>
                        </a:lnSpc>
                      </a:pPr>
                      <a:r>
                        <a:rPr lang="zh-CN" altLang="en-US" sz="1000" b="1" i="0" u="none" strike="noStrike" kern="1200" dirty="0" smtClean="0">
                          <a:solidFill>
                            <a:srgbClr val="7030A0"/>
                          </a:solidFill>
                          <a:latin typeface="微软雅黑" pitchFamily="34" charset="-122"/>
                          <a:ea typeface="微软雅黑" pitchFamily="34" charset="-122"/>
                          <a:cs typeface="+mn-cs"/>
                        </a:rPr>
                        <a:t>第</a:t>
                      </a:r>
                      <a:r>
                        <a:rPr lang="en-US" altLang="zh-CN" sz="1000" b="1" i="0" u="none" strike="noStrike" kern="1200" dirty="0" smtClean="0">
                          <a:solidFill>
                            <a:srgbClr val="7030A0"/>
                          </a:solidFill>
                          <a:latin typeface="微软雅黑" pitchFamily="34" charset="-122"/>
                          <a:ea typeface="微软雅黑" pitchFamily="34" charset="-122"/>
                          <a:cs typeface="+mn-cs"/>
                        </a:rPr>
                        <a:t>1</a:t>
                      </a:r>
                      <a:r>
                        <a:rPr lang="zh-CN" altLang="en-US" sz="1000" b="1" i="0" u="none" strike="noStrike" kern="1200" dirty="0" smtClean="0">
                          <a:solidFill>
                            <a:srgbClr val="7030A0"/>
                          </a:solidFill>
                          <a:latin typeface="微软雅黑" pitchFamily="34" charset="-122"/>
                          <a:ea typeface="微软雅黑" pitchFamily="34" charset="-122"/>
                          <a:cs typeface="+mn-cs"/>
                        </a:rPr>
                        <a:t>诊</a:t>
                      </a:r>
                      <a:endParaRPr lang="zh-CN" altLang="en-US" sz="1000" b="1" i="0" u="none" strike="noStrike" kern="1200" dirty="0">
                        <a:solidFill>
                          <a:srgbClr val="7030A0"/>
                        </a:solidFill>
                        <a:latin typeface="微软雅黑" pitchFamily="34" charset="-122"/>
                        <a:ea typeface="微软雅黑" pitchFamily="34" charset="-122"/>
                        <a:cs typeface="+mn-cs"/>
                      </a:endParaRPr>
                    </a:p>
                  </a:txBody>
                  <a:tcPr marL="68580" marR="68580" marT="34290" marB="34290"/>
                </a:tc>
                <a:tc>
                  <a:txBody>
                    <a:bodyPr/>
                    <a:lstStyle/>
                    <a:p>
                      <a:pPr marL="0" algn="ctr" defTabSz="914400" rtl="0" eaLnBrk="1" fontAlgn="ctr" latinLnBrk="0" hangingPunct="1">
                        <a:lnSpc>
                          <a:spcPct val="100000"/>
                        </a:lnSpc>
                      </a:pPr>
                      <a:r>
                        <a:rPr lang="en-US" altLang="zh-CN" sz="1000" b="1" i="0" u="none" strike="noStrike" kern="1200" dirty="0" smtClean="0">
                          <a:solidFill>
                            <a:srgbClr val="0070C0"/>
                          </a:solidFill>
                          <a:latin typeface="微软雅黑" pitchFamily="34" charset="-122"/>
                          <a:ea typeface="微软雅黑" pitchFamily="34" charset="-122"/>
                          <a:cs typeface="+mn-cs"/>
                        </a:rPr>
                        <a:t>3.9</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ct val="100000"/>
                        </a:lnSpc>
                      </a:pPr>
                      <a:r>
                        <a:rPr lang="zh-CN" altLang="en-US" sz="1000" b="1" i="0" u="none" strike="noStrike" kern="1200" dirty="0" smtClean="0">
                          <a:solidFill>
                            <a:srgbClr val="0070C0"/>
                          </a:solidFill>
                          <a:latin typeface="微软雅黑" pitchFamily="34" charset="-122"/>
                          <a:ea typeface="微软雅黑" pitchFamily="34" charset="-122"/>
                          <a:cs typeface="+mn-cs"/>
                        </a:rPr>
                        <a:t>薄黄</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r>
                        <a:rPr lang="zh-CN" altLang="en-US" sz="1000" b="1" i="0" u="none" strike="noStrike" kern="1200" dirty="0" smtClean="0">
                          <a:solidFill>
                            <a:srgbClr val="0070C0"/>
                          </a:solidFill>
                          <a:latin typeface="微软雅黑" pitchFamily="34" charset="-122"/>
                          <a:ea typeface="微软雅黑" pitchFamily="34" charset="-122"/>
                          <a:cs typeface="+mn-cs"/>
                        </a:rPr>
                        <a:t>头痛 睡眠差 鼻炎 感冒 胆囊壁毛糙</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0070C0"/>
                          </a:solidFill>
                          <a:latin typeface="微软雅黑" pitchFamily="34" charset="-122"/>
                          <a:ea typeface="微软雅黑" pitchFamily="34" charset="-122"/>
                          <a:cs typeface="+mn-cs"/>
                        </a:rPr>
                        <a:t>感冒清热 </a:t>
                      </a:r>
                      <a:r>
                        <a:rPr lang="en-US" altLang="zh-CN" sz="1000" b="1" i="0" u="none" strike="noStrike" kern="1200" dirty="0" smtClean="0">
                          <a:solidFill>
                            <a:srgbClr val="0070C0"/>
                          </a:solidFill>
                          <a:latin typeface="微软雅黑" pitchFamily="34" charset="-122"/>
                          <a:ea typeface="微软雅黑" pitchFamily="34" charset="-122"/>
                          <a:cs typeface="+mn-cs"/>
                        </a:rPr>
                        <a:t>2# Tidx2d</a:t>
                      </a:r>
                      <a:endParaRPr lang="zh-CN" altLang="en-US" sz="10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0070C0"/>
                          </a:solidFill>
                          <a:latin typeface="微软雅黑" pitchFamily="34" charset="-122"/>
                          <a:ea typeface="微软雅黑" pitchFamily="34" charset="-122"/>
                          <a:cs typeface="+mn-cs"/>
                        </a:rPr>
                        <a:t>熬夜</a:t>
                      </a:r>
                      <a:r>
                        <a:rPr lang="en-US" altLang="zh-CN" sz="1000" b="1" i="0" u="none" strike="noStrike" kern="1200" dirty="0" smtClean="0">
                          <a:solidFill>
                            <a:srgbClr val="0070C0"/>
                          </a:solidFill>
                          <a:latin typeface="微软雅黑" pitchFamily="34" charset="-122"/>
                          <a:ea typeface="微软雅黑" pitchFamily="34" charset="-122"/>
                          <a:cs typeface="+mn-cs"/>
                        </a:rPr>
                        <a:t>10+</a:t>
                      </a:r>
                      <a:r>
                        <a:rPr lang="zh-CN" altLang="en-US" sz="1000" b="1" i="0" u="none" strike="noStrike" kern="1200" dirty="0" smtClean="0">
                          <a:solidFill>
                            <a:srgbClr val="0070C0"/>
                          </a:solidFill>
                          <a:latin typeface="微软雅黑" pitchFamily="34" charset="-122"/>
                          <a:ea typeface="微软雅黑" pitchFamily="34" charset="-122"/>
                          <a:cs typeface="+mn-cs"/>
                        </a:rPr>
                        <a:t>年，去年开始怕冷</a:t>
                      </a:r>
                    </a:p>
                  </a:txBody>
                  <a:tcPr marL="68580" marR="68580" marT="34290" marB="34290"/>
                </a:tc>
              </a:tr>
              <a:tr h="27930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7030A0"/>
                          </a:solidFill>
                          <a:latin typeface="微软雅黑" pitchFamily="34" charset="-122"/>
                          <a:ea typeface="微软雅黑" pitchFamily="34" charset="-122"/>
                          <a:cs typeface="+mn-cs"/>
                        </a:rPr>
                        <a:t>第</a:t>
                      </a:r>
                      <a:r>
                        <a:rPr lang="en-US" altLang="zh-CN" sz="1000" b="1" i="0" u="none" strike="noStrike" kern="1200" dirty="0" smtClean="0">
                          <a:solidFill>
                            <a:srgbClr val="7030A0"/>
                          </a:solidFill>
                          <a:latin typeface="微软雅黑" pitchFamily="34" charset="-122"/>
                          <a:ea typeface="微软雅黑" pitchFamily="34" charset="-122"/>
                          <a:cs typeface="+mn-cs"/>
                        </a:rPr>
                        <a:t>2</a:t>
                      </a:r>
                      <a:r>
                        <a:rPr lang="zh-CN" altLang="en-US" sz="10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1000" b="1" i="0" u="none" strike="noStrike" kern="1200" dirty="0" smtClean="0">
                          <a:solidFill>
                            <a:srgbClr val="0070C0"/>
                          </a:solidFill>
                          <a:latin typeface="微软雅黑" pitchFamily="34" charset="-122"/>
                          <a:ea typeface="微软雅黑" pitchFamily="34" charset="-122"/>
                          <a:cs typeface="+mn-cs"/>
                        </a:rPr>
                        <a:t>4.8</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ct val="100000"/>
                        </a:lnSpc>
                      </a:pPr>
                      <a:r>
                        <a:rPr lang="zh-CN" altLang="en-US" sz="1000" b="1" i="0" u="none" strike="noStrike" kern="1200" dirty="0" smtClean="0">
                          <a:solidFill>
                            <a:srgbClr val="0070C0"/>
                          </a:solidFill>
                          <a:latin typeface="微软雅黑" pitchFamily="34" charset="-122"/>
                          <a:ea typeface="微软雅黑" pitchFamily="34" charset="-122"/>
                          <a:cs typeface="+mn-cs"/>
                        </a:rPr>
                        <a:t>薄黄</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r>
                        <a:rPr lang="zh-CN" altLang="en-US" sz="1000" b="1" i="0" u="none" strike="noStrike" kern="1200" dirty="0" smtClean="0">
                          <a:solidFill>
                            <a:srgbClr val="0070C0"/>
                          </a:solidFill>
                          <a:latin typeface="微软雅黑" pitchFamily="34" charset="-122"/>
                          <a:ea typeface="微软雅黑" pitchFamily="34" charset="-122"/>
                          <a:cs typeface="+mn-cs"/>
                        </a:rPr>
                        <a:t>新感（</a:t>
                      </a:r>
                      <a:r>
                        <a:rPr lang="en-US" altLang="zh-CN" sz="1000" b="1" i="0" u="none" strike="noStrike" kern="1200" dirty="0" smtClean="0">
                          <a:solidFill>
                            <a:srgbClr val="0070C0"/>
                          </a:solidFill>
                          <a:latin typeface="微软雅黑" pitchFamily="34" charset="-122"/>
                          <a:ea typeface="微软雅黑" pitchFamily="34" charset="-122"/>
                          <a:cs typeface="+mn-cs"/>
                        </a:rPr>
                        <a:t>4</a:t>
                      </a:r>
                      <a:r>
                        <a:rPr lang="zh-CN" altLang="en-US" sz="1000" b="1" i="0" u="none" strike="noStrike" kern="1200" dirty="0" smtClean="0">
                          <a:solidFill>
                            <a:srgbClr val="0070C0"/>
                          </a:solidFill>
                          <a:latin typeface="微软雅黑" pitchFamily="34" charset="-122"/>
                          <a:ea typeface="微软雅黑" pitchFamily="34" charset="-122"/>
                          <a:cs typeface="+mn-cs"/>
                        </a:rPr>
                        <a:t>天）</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0070C0"/>
                          </a:solidFill>
                          <a:latin typeface="微软雅黑" pitchFamily="34" charset="-122"/>
                          <a:ea typeface="微软雅黑" pitchFamily="34" charset="-122"/>
                          <a:cs typeface="+mn-cs"/>
                        </a:rPr>
                        <a:t>感冒清热 </a:t>
                      </a:r>
                      <a:r>
                        <a:rPr lang="en-US" altLang="zh-CN" sz="1000" b="1" i="0" u="none" strike="noStrike" kern="1200" dirty="0" smtClean="0">
                          <a:solidFill>
                            <a:srgbClr val="0070C0"/>
                          </a:solidFill>
                          <a:latin typeface="微软雅黑" pitchFamily="34" charset="-122"/>
                          <a:ea typeface="微软雅黑" pitchFamily="34" charset="-122"/>
                          <a:cs typeface="+mn-cs"/>
                        </a:rPr>
                        <a:t>2# </a:t>
                      </a:r>
                      <a:r>
                        <a:rPr lang="en-US" altLang="zh-CN" sz="1000" b="1" i="0" u="none" strike="noStrike" kern="1200" dirty="0" err="1" smtClean="0">
                          <a:solidFill>
                            <a:srgbClr val="0070C0"/>
                          </a:solidFill>
                          <a:latin typeface="微软雅黑" pitchFamily="34" charset="-122"/>
                          <a:ea typeface="微软雅黑" pitchFamily="34" charset="-122"/>
                          <a:cs typeface="+mn-cs"/>
                        </a:rPr>
                        <a:t>Tid</a:t>
                      </a:r>
                      <a:endParaRPr lang="zh-CN" altLang="en-US" sz="10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0070C0"/>
                          </a:solidFill>
                          <a:latin typeface="微软雅黑" pitchFamily="34" charset="-122"/>
                          <a:ea typeface="微软雅黑" pitchFamily="34" charset="-122"/>
                          <a:cs typeface="+mn-cs"/>
                        </a:rPr>
                        <a:t>晕</a:t>
                      </a:r>
                    </a:p>
                  </a:txBody>
                  <a:tcPr marL="68580" marR="68580" marT="34290" marB="34290"/>
                </a:tc>
              </a:tr>
              <a:tr h="27930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7030A0"/>
                          </a:solidFill>
                          <a:latin typeface="微软雅黑" pitchFamily="34" charset="-122"/>
                          <a:ea typeface="微软雅黑" pitchFamily="34" charset="-122"/>
                          <a:cs typeface="+mn-cs"/>
                        </a:rPr>
                        <a:t>第</a:t>
                      </a:r>
                      <a:r>
                        <a:rPr lang="en-US" altLang="zh-CN" sz="1000" b="1" i="0" u="none" strike="noStrike" kern="1200" dirty="0" smtClean="0">
                          <a:solidFill>
                            <a:srgbClr val="7030A0"/>
                          </a:solidFill>
                          <a:latin typeface="微软雅黑" pitchFamily="34" charset="-122"/>
                          <a:ea typeface="微软雅黑" pitchFamily="34" charset="-122"/>
                          <a:cs typeface="+mn-cs"/>
                        </a:rPr>
                        <a:t>3</a:t>
                      </a:r>
                      <a:r>
                        <a:rPr lang="zh-CN" altLang="en-US" sz="10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1000" b="1" i="0" u="none" strike="noStrike" kern="1200" dirty="0" smtClean="0">
                          <a:solidFill>
                            <a:srgbClr val="0070C0"/>
                          </a:solidFill>
                          <a:latin typeface="微软雅黑" pitchFamily="34" charset="-122"/>
                          <a:ea typeface="微软雅黑" pitchFamily="34" charset="-122"/>
                          <a:cs typeface="+mn-cs"/>
                        </a:rPr>
                        <a:t>5.4</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ct val="100000"/>
                        </a:lnSpc>
                      </a:pPr>
                      <a:r>
                        <a:rPr lang="zh-CN" altLang="en-US" sz="1000" b="1" i="0" u="none" strike="noStrike" kern="1200" dirty="0" smtClean="0">
                          <a:solidFill>
                            <a:srgbClr val="0070C0"/>
                          </a:solidFill>
                          <a:latin typeface="微软雅黑" pitchFamily="34" charset="-122"/>
                          <a:ea typeface="微软雅黑" pitchFamily="34" charset="-122"/>
                          <a:cs typeface="+mn-cs"/>
                        </a:rPr>
                        <a:t>薄白</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r>
                        <a:rPr lang="zh-CN" altLang="en-US" sz="1000" b="1" i="0" u="none" strike="noStrike" kern="1200" dirty="0">
                          <a:solidFill>
                            <a:srgbClr val="0070C0"/>
                          </a:solidFill>
                          <a:latin typeface="微软雅黑" pitchFamily="34" charset="-122"/>
                          <a:ea typeface="微软雅黑" pitchFamily="34" charset="-122"/>
                          <a:cs typeface="+mn-cs"/>
                        </a:rPr>
                        <a:t>感冒</a:t>
                      </a:r>
                      <a:r>
                        <a:rPr lang="zh-CN" altLang="en-US" sz="1000" b="1" i="0" u="none" strike="noStrike" kern="1200" dirty="0" smtClean="0">
                          <a:solidFill>
                            <a:srgbClr val="0070C0"/>
                          </a:solidFill>
                          <a:latin typeface="微软雅黑" pitchFamily="34" charset="-122"/>
                          <a:ea typeface="微软雅黑" pitchFamily="34" charset="-122"/>
                          <a:cs typeface="+mn-cs"/>
                        </a:rPr>
                        <a:t>、气虚、血虚、阳虚</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zh-CN" altLang="en-US" sz="10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0070C0"/>
                          </a:solidFill>
                          <a:latin typeface="微软雅黑" pitchFamily="34" charset="-122"/>
                          <a:ea typeface="微软雅黑" pitchFamily="34" charset="-122"/>
                          <a:cs typeface="+mn-cs"/>
                        </a:rPr>
                        <a:t>膝盖痛、干活后乏力、站一会后背酸痛，</a:t>
                      </a:r>
                      <a:r>
                        <a:rPr lang="en-US" altLang="zh-CN" sz="1000" b="1" i="0" u="none" strike="noStrike" kern="1200" dirty="0" smtClean="0">
                          <a:solidFill>
                            <a:srgbClr val="0070C0"/>
                          </a:solidFill>
                          <a:latin typeface="微软雅黑" pitchFamily="34" charset="-122"/>
                          <a:ea typeface="微软雅黑" pitchFamily="34" charset="-122"/>
                          <a:cs typeface="+mn-cs"/>
                        </a:rPr>
                        <a:t>R95</a:t>
                      </a:r>
                      <a:endParaRPr lang="zh-CN" altLang="en-US" sz="10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r>
              <a:tr h="27930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7030A0"/>
                          </a:solidFill>
                          <a:latin typeface="微软雅黑" pitchFamily="34" charset="-122"/>
                          <a:ea typeface="微软雅黑" pitchFamily="34" charset="-122"/>
                          <a:cs typeface="+mn-cs"/>
                        </a:rPr>
                        <a:t>第</a:t>
                      </a:r>
                      <a:r>
                        <a:rPr lang="en-US" altLang="zh-CN" sz="1000" b="1" i="0" u="none" strike="noStrike" kern="1200" dirty="0" smtClean="0">
                          <a:solidFill>
                            <a:srgbClr val="7030A0"/>
                          </a:solidFill>
                          <a:latin typeface="微软雅黑" pitchFamily="34" charset="-122"/>
                          <a:ea typeface="微软雅黑" pitchFamily="34" charset="-122"/>
                          <a:cs typeface="+mn-cs"/>
                        </a:rPr>
                        <a:t>4</a:t>
                      </a:r>
                      <a:r>
                        <a:rPr lang="zh-CN" altLang="en-US" sz="10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1000" b="1" i="0" u="none" strike="noStrike" kern="1200" dirty="0" smtClean="0">
                          <a:solidFill>
                            <a:srgbClr val="0070C0"/>
                          </a:solidFill>
                          <a:latin typeface="微软雅黑" pitchFamily="34" charset="-122"/>
                          <a:ea typeface="微软雅黑" pitchFamily="34" charset="-122"/>
                          <a:cs typeface="+mn-cs"/>
                        </a:rPr>
                        <a:t>6.15</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ct val="100000"/>
                        </a:lnSpc>
                      </a:pPr>
                      <a:r>
                        <a:rPr lang="zh-CN" altLang="en-US" sz="1000" b="1" i="0" u="none" strike="noStrike" kern="1200" dirty="0" smtClean="0">
                          <a:solidFill>
                            <a:srgbClr val="0070C0"/>
                          </a:solidFill>
                          <a:latin typeface="微软雅黑" pitchFamily="34" charset="-122"/>
                          <a:ea typeface="微软雅黑" pitchFamily="34" charset="-122"/>
                          <a:cs typeface="+mn-cs"/>
                        </a:rPr>
                        <a:t>薄</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0070C0"/>
                          </a:solidFill>
                          <a:latin typeface="微软雅黑" pitchFamily="34" charset="-122"/>
                          <a:ea typeface="微软雅黑" pitchFamily="34" charset="-122"/>
                          <a:cs typeface="+mn-cs"/>
                        </a:rPr>
                        <a:t>知柏地黄</a:t>
                      </a:r>
                      <a:r>
                        <a:rPr lang="en-US" altLang="zh-CN" sz="1000" b="1" i="0" u="none" strike="noStrike" kern="1200" dirty="0" smtClean="0">
                          <a:solidFill>
                            <a:srgbClr val="0070C0"/>
                          </a:solidFill>
                          <a:latin typeface="微软雅黑" pitchFamily="34" charset="-122"/>
                          <a:ea typeface="微软雅黑" pitchFamily="34" charset="-122"/>
                          <a:cs typeface="+mn-cs"/>
                        </a:rPr>
                        <a:t>-</a:t>
                      </a:r>
                      <a:r>
                        <a:rPr lang="zh-CN" altLang="en-US" sz="1000" b="1" i="0" u="none" strike="noStrike" kern="1200" dirty="0" smtClean="0">
                          <a:solidFill>
                            <a:srgbClr val="0070C0"/>
                          </a:solidFill>
                          <a:latin typeface="微软雅黑" pitchFamily="34" charset="-122"/>
                          <a:ea typeface="微软雅黑" pitchFamily="34" charset="-122"/>
                          <a:cs typeface="+mn-cs"/>
                        </a:rPr>
                        <a:t>未用 五子衍宗</a:t>
                      </a:r>
                      <a:r>
                        <a:rPr lang="en-US" altLang="zh-CN" sz="1000" b="1" i="0" u="none" strike="noStrike" kern="1200" dirty="0" smtClean="0">
                          <a:solidFill>
                            <a:srgbClr val="0070C0"/>
                          </a:solidFill>
                          <a:latin typeface="微软雅黑" pitchFamily="34" charset="-122"/>
                          <a:ea typeface="微软雅黑" pitchFamily="34" charset="-122"/>
                          <a:cs typeface="+mn-cs"/>
                        </a:rPr>
                        <a:t>-</a:t>
                      </a:r>
                      <a:r>
                        <a:rPr lang="zh-CN" altLang="en-US" sz="1000" b="1" i="0" u="none" strike="noStrike" kern="1200" dirty="0" smtClean="0">
                          <a:solidFill>
                            <a:srgbClr val="0070C0"/>
                          </a:solidFill>
                          <a:latin typeface="微软雅黑" pitchFamily="34" charset="-122"/>
                          <a:ea typeface="微软雅黑" pitchFamily="34" charset="-122"/>
                          <a:cs typeface="+mn-cs"/>
                        </a:rPr>
                        <a:t>自服</a:t>
                      </a: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0070C0"/>
                          </a:solidFill>
                          <a:latin typeface="微软雅黑" pitchFamily="34" charset="-122"/>
                          <a:ea typeface="微软雅黑" pitchFamily="34" charset="-122"/>
                          <a:cs typeface="+mn-cs"/>
                        </a:rPr>
                        <a:t>腹胀、口苦、鼻子干、乏力、困顿，</a:t>
                      </a:r>
                      <a:r>
                        <a:rPr lang="en-US" altLang="zh-CN" sz="1000" b="1" i="0" u="none" strike="noStrike" kern="1200" dirty="0" smtClean="0">
                          <a:solidFill>
                            <a:srgbClr val="0070C0"/>
                          </a:solidFill>
                          <a:latin typeface="微软雅黑" pitchFamily="34" charset="-122"/>
                          <a:ea typeface="微软雅黑" pitchFamily="34" charset="-122"/>
                          <a:cs typeface="+mn-cs"/>
                        </a:rPr>
                        <a:t>R105</a:t>
                      </a:r>
                      <a:endParaRPr lang="zh-CN" altLang="en-US" sz="10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r>
              <a:tr h="30672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7030A0"/>
                          </a:solidFill>
                          <a:latin typeface="微软雅黑" pitchFamily="34" charset="-122"/>
                          <a:ea typeface="微软雅黑" pitchFamily="34" charset="-122"/>
                          <a:cs typeface="+mn-cs"/>
                        </a:rPr>
                        <a:t>第</a:t>
                      </a:r>
                      <a:r>
                        <a:rPr lang="en-US" altLang="zh-CN" sz="1000" b="1" i="0" u="none" strike="noStrike" kern="1200" dirty="0" smtClean="0">
                          <a:solidFill>
                            <a:srgbClr val="7030A0"/>
                          </a:solidFill>
                          <a:latin typeface="微软雅黑" pitchFamily="34" charset="-122"/>
                          <a:ea typeface="微软雅黑" pitchFamily="34" charset="-122"/>
                          <a:cs typeface="+mn-cs"/>
                        </a:rPr>
                        <a:t>5</a:t>
                      </a:r>
                      <a:r>
                        <a:rPr lang="zh-CN" altLang="en-US" sz="10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1000" b="1" i="0" u="none" strike="noStrike" kern="1200" dirty="0" smtClean="0">
                          <a:solidFill>
                            <a:srgbClr val="0070C0"/>
                          </a:solidFill>
                          <a:latin typeface="微软雅黑" pitchFamily="34" charset="-122"/>
                          <a:ea typeface="微软雅黑" pitchFamily="34" charset="-122"/>
                          <a:cs typeface="+mn-cs"/>
                        </a:rPr>
                        <a:t>6.29</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ct val="100000"/>
                        </a:lnSpc>
                      </a:pPr>
                      <a:r>
                        <a:rPr lang="zh-CN" altLang="en-US" sz="1000" b="1" i="0" u="none" strike="noStrike" kern="1200" dirty="0" smtClean="0">
                          <a:solidFill>
                            <a:srgbClr val="0070C0"/>
                          </a:solidFill>
                          <a:latin typeface="微软雅黑" pitchFamily="34" charset="-122"/>
                          <a:ea typeface="微软雅黑" pitchFamily="34" charset="-122"/>
                          <a:cs typeface="+mn-cs"/>
                        </a:rPr>
                        <a:t>薄</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r>
                        <a:rPr lang="zh-CN" altLang="en-US" sz="1000" b="1" i="0" u="none" strike="noStrike" kern="1200" dirty="0" smtClean="0">
                          <a:solidFill>
                            <a:srgbClr val="0070C0"/>
                          </a:solidFill>
                          <a:latin typeface="微软雅黑" pitchFamily="34" charset="-122"/>
                          <a:ea typeface="微软雅黑" pitchFamily="34" charset="-122"/>
                          <a:cs typeface="+mn-cs"/>
                        </a:rPr>
                        <a:t>睡眠差 、纳差、气血上逆、头痛</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0070C0"/>
                          </a:solidFill>
                          <a:latin typeface="微软雅黑" pitchFamily="34" charset="-122"/>
                          <a:ea typeface="微软雅黑" pitchFamily="34" charset="-122"/>
                          <a:cs typeface="+mn-cs"/>
                        </a:rPr>
                        <a:t>当归苦参</a:t>
                      </a:r>
                      <a:r>
                        <a:rPr lang="en-US" altLang="zh-CN" sz="1000" b="1" i="0" u="none" strike="noStrike" kern="1200" dirty="0" smtClean="0">
                          <a:solidFill>
                            <a:srgbClr val="0070C0"/>
                          </a:solidFill>
                          <a:latin typeface="微软雅黑" pitchFamily="34" charset="-122"/>
                          <a:ea typeface="微软雅黑" pitchFamily="34" charset="-122"/>
                          <a:cs typeface="+mn-cs"/>
                        </a:rPr>
                        <a:t>-20d </a:t>
                      </a:r>
                      <a:r>
                        <a:rPr lang="zh-CN" altLang="en-US" sz="1000" b="1" i="0" u="none" strike="noStrike" kern="1200" dirty="0" smtClean="0">
                          <a:solidFill>
                            <a:srgbClr val="0070C0"/>
                          </a:solidFill>
                          <a:latin typeface="微软雅黑" pitchFamily="34" charset="-122"/>
                          <a:ea typeface="微软雅黑" pitchFamily="34" charset="-122"/>
                          <a:cs typeface="+mn-cs"/>
                        </a:rPr>
                        <a:t>五子衍宗</a:t>
                      </a:r>
                      <a:r>
                        <a:rPr lang="en-US" altLang="zh-CN" sz="1000" b="1" i="0" u="none" strike="noStrike" kern="1200" dirty="0" smtClean="0">
                          <a:solidFill>
                            <a:srgbClr val="0070C0"/>
                          </a:solidFill>
                          <a:latin typeface="微软雅黑" pitchFamily="34" charset="-122"/>
                          <a:ea typeface="微软雅黑" pitchFamily="34" charset="-122"/>
                          <a:cs typeface="+mn-cs"/>
                        </a:rPr>
                        <a:t>-</a:t>
                      </a:r>
                      <a:r>
                        <a:rPr lang="zh-CN" altLang="en-US" sz="1000" b="1" i="0" u="none" strike="noStrike" kern="1200" dirty="0" smtClean="0">
                          <a:solidFill>
                            <a:srgbClr val="0070C0"/>
                          </a:solidFill>
                          <a:latin typeface="微软雅黑" pitchFamily="34" charset="-122"/>
                          <a:ea typeface="微软雅黑" pitchFamily="34" charset="-122"/>
                          <a:cs typeface="+mn-cs"/>
                        </a:rPr>
                        <a:t>自服</a:t>
                      </a: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0070C0"/>
                          </a:solidFill>
                          <a:latin typeface="微软雅黑" pitchFamily="34" charset="-122"/>
                          <a:ea typeface="微软雅黑" pitchFamily="34" charset="-122"/>
                          <a:cs typeface="+mn-cs"/>
                        </a:rPr>
                        <a:t>头晕乏力、嗳嗝、后背酸、不想吃东西</a:t>
                      </a:r>
                    </a:p>
                  </a:txBody>
                  <a:tcPr marL="68580" marR="68580" marT="34290" marB="34290"/>
                </a:tc>
              </a:tr>
              <a:tr h="28223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7030A0"/>
                          </a:solidFill>
                          <a:latin typeface="微软雅黑" pitchFamily="34" charset="-122"/>
                          <a:ea typeface="微软雅黑" pitchFamily="34" charset="-122"/>
                          <a:cs typeface="+mn-cs"/>
                        </a:rPr>
                        <a:t>第</a:t>
                      </a:r>
                      <a:r>
                        <a:rPr lang="en-US" altLang="zh-CN" sz="1000" b="1" i="0" u="none" strike="noStrike" kern="1200" dirty="0" smtClean="0">
                          <a:solidFill>
                            <a:srgbClr val="7030A0"/>
                          </a:solidFill>
                          <a:latin typeface="微软雅黑" pitchFamily="34" charset="-122"/>
                          <a:ea typeface="微软雅黑" pitchFamily="34" charset="-122"/>
                          <a:cs typeface="+mn-cs"/>
                        </a:rPr>
                        <a:t>6</a:t>
                      </a:r>
                      <a:r>
                        <a:rPr lang="zh-CN" altLang="en-US" sz="10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1000" b="1" i="0" u="none" strike="noStrike" kern="1200" dirty="0" smtClean="0">
                          <a:solidFill>
                            <a:srgbClr val="0070C0"/>
                          </a:solidFill>
                          <a:latin typeface="微软雅黑" pitchFamily="34" charset="-122"/>
                          <a:ea typeface="微软雅黑" pitchFamily="34" charset="-122"/>
                          <a:cs typeface="+mn-cs"/>
                        </a:rPr>
                        <a:t>9.7</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ct val="100000"/>
                        </a:lnSpc>
                      </a:pPr>
                      <a:r>
                        <a:rPr lang="zh-CN" altLang="en-US" sz="1000" b="1" i="0" u="none" strike="noStrike" kern="1200" dirty="0" smtClean="0">
                          <a:solidFill>
                            <a:srgbClr val="0070C0"/>
                          </a:solidFill>
                          <a:latin typeface="微软雅黑" pitchFamily="34" charset="-122"/>
                          <a:ea typeface="微软雅黑" pitchFamily="34" charset="-122"/>
                          <a:cs typeface="+mn-cs"/>
                        </a:rPr>
                        <a:t>薄</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r>
                        <a:rPr lang="zh-CN" altLang="en-US" sz="1000" b="1" i="0" u="none" strike="noStrike" kern="1200" dirty="0" smtClean="0">
                          <a:solidFill>
                            <a:srgbClr val="0070C0"/>
                          </a:solidFill>
                          <a:latin typeface="微软雅黑" pitchFamily="34" charset="-122"/>
                          <a:ea typeface="微软雅黑" pitchFamily="34" charset="-122"/>
                          <a:cs typeface="+mn-cs"/>
                        </a:rPr>
                        <a:t>眼胀（</a:t>
                      </a:r>
                      <a:r>
                        <a:rPr lang="en-US" altLang="zh-CN" sz="1000" b="1" i="0" u="none" strike="noStrike" kern="1200" dirty="0" smtClean="0">
                          <a:solidFill>
                            <a:srgbClr val="0070C0"/>
                          </a:solidFill>
                          <a:latin typeface="微软雅黑" pitchFamily="34" charset="-122"/>
                          <a:ea typeface="微软雅黑" pitchFamily="34" charset="-122"/>
                          <a:cs typeface="+mn-cs"/>
                        </a:rPr>
                        <a:t>3d</a:t>
                      </a:r>
                      <a:r>
                        <a:rPr lang="zh-CN" altLang="en-US" sz="1000" b="1" i="0" u="none" strike="noStrike" kern="1200" dirty="0" smtClean="0">
                          <a:solidFill>
                            <a:srgbClr val="0070C0"/>
                          </a:solidFill>
                          <a:latin typeface="微软雅黑" pitchFamily="34" charset="-122"/>
                          <a:ea typeface="微软雅黑" pitchFamily="34" charset="-122"/>
                          <a:cs typeface="+mn-cs"/>
                        </a:rPr>
                        <a:t>前受凉腹泻）</a:t>
                      </a:r>
                      <a:endParaRPr lang="en-US" altLang="zh-CN" sz="1000" b="1" i="0" u="none" strike="noStrike" kern="1200" dirty="0" smtClean="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0070C0"/>
                          </a:solidFill>
                          <a:latin typeface="微软雅黑" pitchFamily="34" charset="-122"/>
                          <a:ea typeface="微软雅黑" pitchFamily="34" charset="-122"/>
                          <a:cs typeface="+mn-cs"/>
                        </a:rPr>
                        <a:t>黄连素 </a:t>
                      </a:r>
                      <a:r>
                        <a:rPr lang="en-US" altLang="zh-CN" sz="1000" b="1" i="0" u="none" strike="noStrike" kern="1200" dirty="0" smtClean="0">
                          <a:solidFill>
                            <a:srgbClr val="0070C0"/>
                          </a:solidFill>
                          <a:latin typeface="微软雅黑" pitchFamily="34" charset="-122"/>
                          <a:ea typeface="微软雅黑" pitchFamily="34" charset="-122"/>
                          <a:cs typeface="+mn-cs"/>
                        </a:rPr>
                        <a:t>2# </a:t>
                      </a:r>
                      <a:r>
                        <a:rPr lang="en-US" altLang="zh-CN" sz="1000" b="1" i="0" u="none" strike="noStrike" kern="1200" dirty="0" err="1" smtClean="0">
                          <a:solidFill>
                            <a:srgbClr val="0070C0"/>
                          </a:solidFill>
                          <a:latin typeface="微软雅黑" pitchFamily="34" charset="-122"/>
                          <a:ea typeface="微软雅黑" pitchFamily="34" charset="-122"/>
                          <a:cs typeface="+mn-cs"/>
                        </a:rPr>
                        <a:t>Qd</a:t>
                      </a:r>
                      <a:r>
                        <a:rPr lang="en-US" altLang="zh-CN" sz="1000" b="1" i="0" u="none" strike="noStrike" kern="1200" dirty="0" smtClean="0">
                          <a:solidFill>
                            <a:srgbClr val="0070C0"/>
                          </a:solidFill>
                          <a:latin typeface="微软雅黑" pitchFamily="34" charset="-122"/>
                          <a:ea typeface="微软雅黑" pitchFamily="34" charset="-122"/>
                          <a:cs typeface="+mn-cs"/>
                        </a:rPr>
                        <a:t> x3d–</a:t>
                      </a:r>
                      <a:r>
                        <a:rPr lang="zh-CN" altLang="en-US" sz="1000" b="1" i="0" u="none" strike="noStrike" kern="1200" dirty="0" smtClean="0">
                          <a:solidFill>
                            <a:srgbClr val="7030A0"/>
                          </a:solidFill>
                          <a:latin typeface="微软雅黑" pitchFamily="34" charset="-122"/>
                          <a:ea typeface="微软雅黑" pitchFamily="34" charset="-122"/>
                          <a:cs typeface="+mn-cs"/>
                        </a:rPr>
                        <a:t>腹泻好了</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0070C0"/>
                          </a:solidFill>
                          <a:latin typeface="微软雅黑" pitchFamily="34" charset="-122"/>
                          <a:ea typeface="微软雅黑" pitchFamily="34" charset="-122"/>
                          <a:cs typeface="+mn-cs"/>
                        </a:rPr>
                        <a:t>头不痛了，腹胀</a:t>
                      </a:r>
                      <a:r>
                        <a:rPr lang="en-US" altLang="zh-CN" sz="1000" b="1" i="0" u="none" strike="noStrike" kern="1200" dirty="0" smtClean="0">
                          <a:solidFill>
                            <a:srgbClr val="0070C0"/>
                          </a:solidFill>
                          <a:latin typeface="微软雅黑" pitchFamily="34" charset="-122"/>
                          <a:ea typeface="微软雅黑" pitchFamily="34" charset="-122"/>
                          <a:cs typeface="+mn-cs"/>
                        </a:rPr>
                        <a:t>/</a:t>
                      </a:r>
                      <a:r>
                        <a:rPr lang="zh-CN" altLang="en-US" sz="1000" b="1" i="0" u="none" strike="noStrike" kern="1200" dirty="0" smtClean="0">
                          <a:solidFill>
                            <a:srgbClr val="0070C0"/>
                          </a:solidFill>
                          <a:latin typeface="微软雅黑" pitchFamily="34" charset="-122"/>
                          <a:ea typeface="微软雅黑" pitchFamily="34" charset="-122"/>
                          <a:cs typeface="+mn-cs"/>
                        </a:rPr>
                        <a:t>口苦</a:t>
                      </a:r>
                      <a:r>
                        <a:rPr lang="en-US" altLang="zh-CN" sz="1000" b="1" i="0" u="none" strike="noStrike" kern="1200" dirty="0" smtClean="0">
                          <a:solidFill>
                            <a:srgbClr val="0070C0"/>
                          </a:solidFill>
                          <a:latin typeface="微软雅黑" pitchFamily="34" charset="-122"/>
                          <a:ea typeface="微软雅黑" pitchFamily="34" charset="-122"/>
                          <a:cs typeface="+mn-cs"/>
                        </a:rPr>
                        <a:t>/</a:t>
                      </a:r>
                      <a:r>
                        <a:rPr lang="zh-CN" altLang="en-US" sz="1000" b="1" i="0" u="none" strike="noStrike" kern="1200" dirty="0" smtClean="0">
                          <a:solidFill>
                            <a:srgbClr val="0070C0"/>
                          </a:solidFill>
                          <a:latin typeface="微软雅黑" pitchFamily="34" charset="-122"/>
                          <a:ea typeface="微软雅黑" pitchFamily="34" charset="-122"/>
                          <a:cs typeface="+mn-cs"/>
                        </a:rPr>
                        <a:t>鼻子干缓解</a:t>
                      </a:r>
                    </a:p>
                  </a:txBody>
                  <a:tcPr marL="68580" marR="68580" marT="34290" marB="34290"/>
                </a:tc>
              </a:tr>
              <a:tr h="27930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7030A0"/>
                          </a:solidFill>
                          <a:latin typeface="微软雅黑" pitchFamily="34" charset="-122"/>
                          <a:ea typeface="微软雅黑" pitchFamily="34" charset="-122"/>
                          <a:cs typeface="+mn-cs"/>
                        </a:rPr>
                        <a:t>第</a:t>
                      </a:r>
                      <a:r>
                        <a:rPr lang="en-US" altLang="zh-CN" sz="1000" b="1" i="0" u="none" strike="noStrike" kern="1200" dirty="0" smtClean="0">
                          <a:solidFill>
                            <a:srgbClr val="7030A0"/>
                          </a:solidFill>
                          <a:latin typeface="微软雅黑" pitchFamily="34" charset="-122"/>
                          <a:ea typeface="微软雅黑" pitchFamily="34" charset="-122"/>
                          <a:cs typeface="+mn-cs"/>
                        </a:rPr>
                        <a:t>7</a:t>
                      </a:r>
                      <a:r>
                        <a:rPr lang="zh-CN" altLang="en-US" sz="10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1000" b="1" i="0" u="none" strike="noStrike" kern="1200" dirty="0" smtClean="0">
                          <a:solidFill>
                            <a:srgbClr val="0070C0"/>
                          </a:solidFill>
                          <a:latin typeface="微软雅黑" pitchFamily="34" charset="-122"/>
                          <a:ea typeface="微软雅黑" pitchFamily="34" charset="-122"/>
                          <a:cs typeface="+mn-cs"/>
                        </a:rPr>
                        <a:t>10.19</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ct val="100000"/>
                        </a:lnSpc>
                      </a:pPr>
                      <a:r>
                        <a:rPr lang="zh-CN" altLang="en-US" sz="1000" b="1" i="0" u="none" strike="noStrike" kern="1200" dirty="0" smtClean="0">
                          <a:solidFill>
                            <a:srgbClr val="0070C0"/>
                          </a:solidFill>
                          <a:latin typeface="微软雅黑" pitchFamily="34" charset="-122"/>
                          <a:ea typeface="微软雅黑" pitchFamily="34" charset="-122"/>
                          <a:cs typeface="+mn-cs"/>
                        </a:rPr>
                        <a:t>薄黄</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r>
                        <a:rPr lang="zh-CN" altLang="en-US" sz="1000" b="1" i="0" u="none" strike="noStrike" kern="1200" dirty="0" smtClean="0">
                          <a:solidFill>
                            <a:srgbClr val="0070C0"/>
                          </a:solidFill>
                          <a:latin typeface="微软雅黑" pitchFamily="34" charset="-122"/>
                          <a:ea typeface="微软雅黑" pitchFamily="34" charset="-122"/>
                          <a:cs typeface="+mn-cs"/>
                        </a:rPr>
                        <a:t>头胀眼胀 心火上炎上盛下虚阴阳两虚</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0070C0"/>
                          </a:solidFill>
                          <a:latin typeface="微软雅黑" pitchFamily="34" charset="-122"/>
                          <a:ea typeface="微软雅黑" pitchFamily="34" charset="-122"/>
                          <a:cs typeface="+mn-cs"/>
                        </a:rPr>
                        <a:t>五子衍宗</a:t>
                      </a:r>
                      <a:r>
                        <a:rPr lang="en-US" altLang="zh-CN" sz="1000" b="1" i="0" u="none" strike="noStrike" kern="1200" dirty="0" smtClean="0">
                          <a:solidFill>
                            <a:srgbClr val="0070C0"/>
                          </a:solidFill>
                          <a:latin typeface="微软雅黑" pitchFamily="34" charset="-122"/>
                          <a:ea typeface="微软雅黑" pitchFamily="34" charset="-122"/>
                          <a:cs typeface="+mn-cs"/>
                        </a:rPr>
                        <a:t>-</a:t>
                      </a:r>
                      <a:r>
                        <a:rPr lang="zh-CN" altLang="en-US" sz="1000" b="1" i="0" u="none" strike="noStrike" kern="1200" dirty="0" smtClean="0">
                          <a:solidFill>
                            <a:srgbClr val="0070C0"/>
                          </a:solidFill>
                          <a:latin typeface="微软雅黑" pitchFamily="34" charset="-122"/>
                          <a:ea typeface="微软雅黑" pitchFamily="34" charset="-122"/>
                          <a:cs typeface="+mn-cs"/>
                        </a:rPr>
                        <a:t>自服</a:t>
                      </a: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0070C0"/>
                          </a:solidFill>
                          <a:latin typeface="微软雅黑" pitchFamily="34" charset="-122"/>
                          <a:ea typeface="微软雅黑" pitchFamily="34" charset="-122"/>
                          <a:cs typeface="+mn-cs"/>
                        </a:rPr>
                        <a:t>总流涕</a:t>
                      </a:r>
                      <a:r>
                        <a:rPr lang="en-US" altLang="zh-CN" sz="1000" b="1" i="0" u="none" strike="noStrike" kern="1200" dirty="0" smtClean="0">
                          <a:solidFill>
                            <a:srgbClr val="0070C0"/>
                          </a:solidFill>
                          <a:latin typeface="微软雅黑" pitchFamily="34" charset="-122"/>
                          <a:ea typeface="微软雅黑" pitchFamily="34" charset="-122"/>
                          <a:cs typeface="+mn-cs"/>
                        </a:rPr>
                        <a:t>-</a:t>
                      </a:r>
                      <a:r>
                        <a:rPr lang="zh-CN" altLang="en-US" sz="1000" b="1" i="0" u="none" strike="noStrike" kern="1200" dirty="0" smtClean="0">
                          <a:solidFill>
                            <a:srgbClr val="0070C0"/>
                          </a:solidFill>
                          <a:latin typeface="微软雅黑" pitchFamily="34" charset="-122"/>
                          <a:ea typeface="微软雅黑" pitchFamily="34" charset="-122"/>
                          <a:cs typeface="+mn-cs"/>
                        </a:rPr>
                        <a:t>时清时黄，上楼有点喘</a:t>
                      </a:r>
                    </a:p>
                  </a:txBody>
                  <a:tcPr marL="68580" marR="68580" marT="34290" marB="34290"/>
                </a:tc>
              </a:tr>
              <a:tr h="27930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7030A0"/>
                          </a:solidFill>
                          <a:latin typeface="微软雅黑" pitchFamily="34" charset="-122"/>
                          <a:ea typeface="微软雅黑" pitchFamily="34" charset="-122"/>
                          <a:cs typeface="+mn-cs"/>
                        </a:rPr>
                        <a:t>第</a:t>
                      </a:r>
                      <a:r>
                        <a:rPr lang="en-US" altLang="zh-CN" sz="1000" b="1" i="0" u="none" strike="noStrike" kern="1200" dirty="0" smtClean="0">
                          <a:solidFill>
                            <a:srgbClr val="7030A0"/>
                          </a:solidFill>
                          <a:latin typeface="微软雅黑" pitchFamily="34" charset="-122"/>
                          <a:ea typeface="微软雅黑" pitchFamily="34" charset="-122"/>
                          <a:cs typeface="+mn-cs"/>
                        </a:rPr>
                        <a:t>8</a:t>
                      </a:r>
                      <a:r>
                        <a:rPr lang="zh-CN" altLang="en-US" sz="10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1000" b="1" i="0" u="none" strike="noStrike" kern="1200" dirty="0" smtClean="0">
                          <a:solidFill>
                            <a:srgbClr val="0070C0"/>
                          </a:solidFill>
                          <a:latin typeface="微软雅黑" pitchFamily="34" charset="-122"/>
                          <a:ea typeface="微软雅黑" pitchFamily="34" charset="-122"/>
                          <a:cs typeface="+mn-cs"/>
                        </a:rPr>
                        <a:t>11.2</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ct val="100000"/>
                        </a:lnSpc>
                      </a:pPr>
                      <a:r>
                        <a:rPr lang="zh-CN" altLang="en-US" sz="1000" b="1" i="0" u="none" strike="noStrike" kern="1200" dirty="0" smtClean="0">
                          <a:solidFill>
                            <a:srgbClr val="0070C0"/>
                          </a:solidFill>
                          <a:latin typeface="微软雅黑" pitchFamily="34" charset="-122"/>
                          <a:ea typeface="微软雅黑" pitchFamily="34" charset="-122"/>
                          <a:cs typeface="+mn-cs"/>
                        </a:rPr>
                        <a:t>干无</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r>
                        <a:rPr lang="zh-CN" altLang="en-US" sz="1000" b="1" i="0" u="none" strike="noStrike" kern="1200" dirty="0" smtClean="0">
                          <a:solidFill>
                            <a:srgbClr val="0070C0"/>
                          </a:solidFill>
                          <a:latin typeface="微软雅黑" pitchFamily="34" charset="-122"/>
                          <a:ea typeface="微软雅黑" pitchFamily="34" charset="-122"/>
                          <a:cs typeface="+mn-cs"/>
                        </a:rPr>
                        <a:t>眼胀、头晕、下焦湿热</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0070C0"/>
                          </a:solidFill>
                          <a:latin typeface="微软雅黑" pitchFamily="34" charset="-122"/>
                          <a:ea typeface="微软雅黑" pitchFamily="34" charset="-122"/>
                          <a:cs typeface="+mn-cs"/>
                        </a:rPr>
                        <a:t>四妙丸 </a:t>
                      </a:r>
                      <a:r>
                        <a:rPr lang="en-US" altLang="zh-CN" sz="1000" b="1" i="0" u="none" strike="noStrike" kern="1200" dirty="0" smtClean="0">
                          <a:solidFill>
                            <a:srgbClr val="0070C0"/>
                          </a:solidFill>
                          <a:latin typeface="微软雅黑" pitchFamily="34" charset="-122"/>
                          <a:ea typeface="微软雅黑" pitchFamily="34" charset="-122"/>
                          <a:cs typeface="+mn-cs"/>
                        </a:rPr>
                        <a:t>1# + </a:t>
                      </a:r>
                      <a:r>
                        <a:rPr lang="zh-CN" altLang="en-US" sz="1000" b="1" i="0" u="none" strike="noStrike" kern="1200" dirty="0" smtClean="0">
                          <a:solidFill>
                            <a:srgbClr val="0070C0"/>
                          </a:solidFill>
                          <a:latin typeface="微软雅黑" pitchFamily="34" charset="-122"/>
                          <a:ea typeface="微软雅黑" pitchFamily="34" charset="-122"/>
                          <a:cs typeface="+mn-cs"/>
                        </a:rPr>
                        <a:t>小柴胡 </a:t>
                      </a:r>
                      <a:r>
                        <a:rPr lang="en-US" altLang="zh-CN" sz="1000" b="1" i="0" u="none" strike="noStrike" kern="1200" dirty="0" smtClean="0">
                          <a:solidFill>
                            <a:srgbClr val="0070C0"/>
                          </a:solidFill>
                          <a:latin typeface="微软雅黑" pitchFamily="34" charset="-122"/>
                          <a:ea typeface="微软雅黑" pitchFamily="34" charset="-122"/>
                          <a:cs typeface="+mn-cs"/>
                        </a:rPr>
                        <a:t>2# Bid</a:t>
                      </a:r>
                      <a:endParaRPr lang="zh-CN" altLang="en-US" sz="10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0070C0"/>
                          </a:solidFill>
                          <a:latin typeface="微软雅黑" pitchFamily="34" charset="-122"/>
                          <a:ea typeface="微软雅黑" pitchFamily="34" charset="-122"/>
                          <a:cs typeface="+mn-cs"/>
                        </a:rPr>
                        <a:t>能吃了（</a:t>
                      </a:r>
                      <a:r>
                        <a:rPr lang="en-US" altLang="zh-CN" sz="1000" b="1" i="0" u="none" strike="noStrike" kern="1200" dirty="0" smtClean="0">
                          <a:solidFill>
                            <a:srgbClr val="0070C0"/>
                          </a:solidFill>
                          <a:latin typeface="微软雅黑" pitchFamily="34" charset="-122"/>
                          <a:ea typeface="微软雅黑" pitchFamily="34" charset="-122"/>
                          <a:cs typeface="+mn-cs"/>
                        </a:rPr>
                        <a:t>JY-</a:t>
                      </a:r>
                      <a:r>
                        <a:rPr lang="zh-CN" altLang="en-US" sz="1000" b="1" i="0" u="none" strike="noStrike" kern="1200" dirty="0" smtClean="0">
                          <a:solidFill>
                            <a:srgbClr val="0070C0"/>
                          </a:solidFill>
                          <a:latin typeface="微软雅黑" pitchFamily="34" charset="-122"/>
                          <a:ea typeface="微软雅黑" pitchFamily="34" charset="-122"/>
                          <a:cs typeface="+mn-cs"/>
                        </a:rPr>
                        <a:t>停</a:t>
                      </a:r>
                      <a:r>
                        <a:rPr lang="en-US" altLang="zh-CN" sz="1000" b="1" i="0" u="none" strike="noStrike" kern="1200" dirty="0" smtClean="0">
                          <a:solidFill>
                            <a:srgbClr val="0070C0"/>
                          </a:solidFill>
                          <a:latin typeface="微软雅黑" pitchFamily="34" charset="-122"/>
                          <a:ea typeface="微软雅黑" pitchFamily="34" charset="-122"/>
                          <a:cs typeface="+mn-cs"/>
                        </a:rPr>
                        <a:t>-</a:t>
                      </a:r>
                      <a:r>
                        <a:rPr lang="zh-CN" altLang="en-US" sz="1000" b="1" i="0" u="none" strike="noStrike" kern="1200" dirty="0" smtClean="0">
                          <a:solidFill>
                            <a:srgbClr val="0070C0"/>
                          </a:solidFill>
                          <a:latin typeface="微软雅黑" pitchFamily="34" charset="-122"/>
                          <a:ea typeface="微软雅黑" pitchFamily="34" charset="-122"/>
                          <a:cs typeface="+mn-cs"/>
                        </a:rPr>
                        <a:t>五子衍宗）</a:t>
                      </a:r>
                    </a:p>
                  </a:txBody>
                  <a:tcPr marL="68580" marR="68580" marT="34290" marB="34290"/>
                </a:tc>
              </a:tr>
              <a:tr h="27930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7030A0"/>
                          </a:solidFill>
                          <a:latin typeface="微软雅黑" pitchFamily="34" charset="-122"/>
                          <a:ea typeface="微软雅黑" pitchFamily="34" charset="-122"/>
                          <a:cs typeface="+mn-cs"/>
                        </a:rPr>
                        <a:t>第</a:t>
                      </a:r>
                      <a:r>
                        <a:rPr lang="en-US" altLang="zh-CN" sz="1000" b="1" i="0" u="none" strike="noStrike" kern="1200" dirty="0" smtClean="0">
                          <a:solidFill>
                            <a:srgbClr val="7030A0"/>
                          </a:solidFill>
                          <a:latin typeface="微软雅黑" pitchFamily="34" charset="-122"/>
                          <a:ea typeface="微软雅黑" pitchFamily="34" charset="-122"/>
                          <a:cs typeface="+mn-cs"/>
                        </a:rPr>
                        <a:t>9</a:t>
                      </a:r>
                      <a:r>
                        <a:rPr lang="zh-CN" altLang="en-US" sz="10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1000" b="1" i="0" u="none" strike="noStrike" kern="1200" dirty="0" smtClean="0">
                          <a:solidFill>
                            <a:srgbClr val="0070C0"/>
                          </a:solidFill>
                          <a:latin typeface="微软雅黑" pitchFamily="34" charset="-122"/>
                          <a:ea typeface="微软雅黑" pitchFamily="34" charset="-122"/>
                          <a:cs typeface="+mn-cs"/>
                        </a:rPr>
                        <a:t>11.30</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ct val="100000"/>
                        </a:lnSpc>
                      </a:pPr>
                      <a:r>
                        <a:rPr lang="zh-CN" altLang="en-US" sz="1000" b="1" i="0" u="none" strike="noStrike" kern="1200" dirty="0" smtClean="0">
                          <a:solidFill>
                            <a:srgbClr val="0070C0"/>
                          </a:solidFill>
                          <a:latin typeface="微软雅黑" pitchFamily="34" charset="-122"/>
                          <a:ea typeface="微软雅黑" pitchFamily="34" charset="-122"/>
                          <a:cs typeface="+mn-cs"/>
                        </a:rPr>
                        <a:t>黄白</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0070C0"/>
                          </a:solidFill>
                          <a:latin typeface="微软雅黑" pitchFamily="34" charset="-122"/>
                          <a:ea typeface="微软雅黑" pitchFamily="34" charset="-122"/>
                          <a:cs typeface="+mn-cs"/>
                        </a:rPr>
                        <a:t>大柴胡</a:t>
                      </a:r>
                      <a:r>
                        <a:rPr lang="en-US" altLang="zh-CN" sz="1000" b="1" i="0" u="none" strike="noStrike" kern="1200" dirty="0" smtClean="0">
                          <a:solidFill>
                            <a:srgbClr val="0070C0"/>
                          </a:solidFill>
                          <a:latin typeface="微软雅黑" pitchFamily="34" charset="-122"/>
                          <a:ea typeface="微软雅黑" pitchFamily="34" charset="-122"/>
                          <a:cs typeface="+mn-cs"/>
                        </a:rPr>
                        <a:t>-2d </a:t>
                      </a:r>
                      <a:r>
                        <a:rPr lang="zh-CN" altLang="en-US" sz="1000" b="1" i="0" u="none" strike="noStrike" kern="1200" dirty="0" smtClean="0">
                          <a:solidFill>
                            <a:srgbClr val="0070C0"/>
                          </a:solidFill>
                          <a:latin typeface="微软雅黑" pitchFamily="34" charset="-122"/>
                          <a:ea typeface="微软雅黑" pitchFamily="34" charset="-122"/>
                          <a:cs typeface="+mn-cs"/>
                        </a:rPr>
                        <a:t>玉泉 </a:t>
                      </a:r>
                      <a:r>
                        <a:rPr lang="en-US" altLang="zh-CN" sz="1000" b="1" i="0" u="none" strike="noStrike" kern="1200" dirty="0" smtClean="0">
                          <a:solidFill>
                            <a:srgbClr val="0070C0"/>
                          </a:solidFill>
                          <a:latin typeface="微软雅黑" pitchFamily="34" charset="-122"/>
                          <a:ea typeface="微软雅黑" pitchFamily="34" charset="-122"/>
                          <a:cs typeface="+mn-cs"/>
                        </a:rPr>
                        <a:t>+ </a:t>
                      </a:r>
                      <a:r>
                        <a:rPr lang="zh-CN" altLang="en-US" sz="1000" b="1" i="0" u="none" strike="noStrike" kern="1200" dirty="0" smtClean="0">
                          <a:solidFill>
                            <a:srgbClr val="0070C0"/>
                          </a:solidFill>
                          <a:latin typeface="微软雅黑" pitchFamily="34" charset="-122"/>
                          <a:ea typeface="微软雅黑" pitchFamily="34" charset="-122"/>
                          <a:cs typeface="+mn-cs"/>
                        </a:rPr>
                        <a:t>芪蛭降糖</a:t>
                      </a: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0070C0"/>
                          </a:solidFill>
                          <a:latin typeface="微软雅黑" pitchFamily="34" charset="-122"/>
                          <a:ea typeface="微软雅黑" pitchFamily="34" charset="-122"/>
                          <a:cs typeface="+mn-cs"/>
                        </a:rPr>
                        <a:t>大便干、血丝眼、眼睑肿、中餐后腹胀</a:t>
                      </a:r>
                    </a:p>
                  </a:txBody>
                  <a:tcPr marL="68580" marR="68580" marT="34290" marB="34290"/>
                </a:tc>
              </a:tr>
            </a:tbl>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547664" y="216297"/>
            <a:ext cx="7437437" cy="1203325"/>
          </a:xfrm>
        </p:spPr>
        <p:txBody>
          <a:bodyPr>
            <a:normAutofit/>
          </a:bodyPr>
          <a:lstStyle/>
          <a:p>
            <a:pPr algn="l">
              <a:lnSpc>
                <a:spcPct val="150000"/>
              </a:lnSpc>
            </a:pPr>
            <a:r>
              <a:rPr lang="zh-CN" altLang="en-US" sz="1400" spc="-113" dirty="0" smtClean="0">
                <a:solidFill>
                  <a:srgbClr val="0070C0"/>
                </a:solidFill>
              </a:rPr>
              <a:t>姜亚*，男，</a:t>
            </a:r>
            <a:r>
              <a:rPr lang="en-US" altLang="zh-CN" sz="1400" spc="-113" dirty="0" smtClean="0">
                <a:solidFill>
                  <a:srgbClr val="0070C0"/>
                </a:solidFill>
              </a:rPr>
              <a:t>65</a:t>
            </a:r>
            <a:r>
              <a:rPr lang="zh-CN" altLang="en-US" sz="1400" spc="-113" dirty="0" smtClean="0">
                <a:solidFill>
                  <a:srgbClr val="0070C0"/>
                </a:solidFill>
              </a:rPr>
              <a:t>岁，主述：</a:t>
            </a:r>
            <a:r>
              <a:rPr lang="zh-CN" altLang="en-US" sz="1200" spc="-113" dirty="0" smtClean="0"/>
              <a:t>左侧头痛，</a:t>
            </a:r>
            <a:r>
              <a:rPr lang="en-US" altLang="zh-CN" sz="1200" spc="-113" dirty="0" smtClean="0">
                <a:solidFill>
                  <a:srgbClr val="0070C0"/>
                </a:solidFill>
              </a:rPr>
              <a:t>2009-</a:t>
            </a:r>
            <a:r>
              <a:rPr lang="zh-CN" altLang="en-US" sz="1200" spc="-113" dirty="0" smtClean="0">
                <a:solidFill>
                  <a:srgbClr val="0070C0"/>
                </a:solidFill>
              </a:rPr>
              <a:t>心脏搭桥，</a:t>
            </a:r>
            <a:r>
              <a:rPr lang="en-US" altLang="zh-CN" sz="1200" spc="-113" dirty="0" smtClean="0">
                <a:solidFill>
                  <a:srgbClr val="0070C0"/>
                </a:solidFill>
              </a:rPr>
              <a:t>2015-</a:t>
            </a:r>
            <a:r>
              <a:rPr lang="zh-CN" altLang="en-US" sz="1200" spc="-113" dirty="0" smtClean="0">
                <a:solidFill>
                  <a:srgbClr val="0070C0"/>
                </a:solidFill>
              </a:rPr>
              <a:t>换人工晶体</a:t>
            </a:r>
            <a:r>
              <a:rPr lang="en-US" altLang="zh-CN" sz="1200" spc="-113" dirty="0" smtClean="0">
                <a:solidFill>
                  <a:srgbClr val="0070C0"/>
                </a:solidFill>
              </a:rPr>
              <a:t>-</a:t>
            </a:r>
            <a:r>
              <a:rPr lang="zh-CN" altLang="en-US" sz="1200" spc="-113" dirty="0" smtClean="0">
                <a:solidFill>
                  <a:srgbClr val="0070C0"/>
                </a:solidFill>
              </a:rPr>
              <a:t>有眼底出血</a:t>
            </a:r>
            <a:r>
              <a:rPr lang="en-US" altLang="zh-CN" sz="1400" spc="-113" dirty="0" smtClean="0">
                <a:solidFill>
                  <a:srgbClr val="0070C0"/>
                </a:solidFill>
              </a:rPr>
              <a:t/>
            </a:r>
            <a:br>
              <a:rPr lang="en-US" altLang="zh-CN" sz="1400" spc="-113" dirty="0" smtClean="0">
                <a:solidFill>
                  <a:srgbClr val="0070C0"/>
                </a:solidFill>
              </a:rPr>
            </a:br>
            <a:r>
              <a:rPr lang="en-US" altLang="zh-CN" sz="1400" spc="-113" dirty="0" smtClean="0">
                <a:solidFill>
                  <a:srgbClr val="0070C0"/>
                </a:solidFill>
              </a:rPr>
              <a:t>	</a:t>
            </a:r>
            <a:r>
              <a:rPr lang="zh-CN" altLang="en-US" sz="1400" spc="-113" dirty="0" smtClean="0">
                <a:solidFill>
                  <a:srgbClr val="0070C0"/>
                </a:solidFill>
              </a:rPr>
              <a:t>脉象：</a:t>
            </a:r>
            <a:r>
              <a:rPr lang="zh-CN" altLang="en-US" sz="1400" spc="-113" dirty="0" smtClean="0"/>
              <a:t>沉</a:t>
            </a:r>
            <a:r>
              <a:rPr lang="en-US" altLang="zh-CN" sz="1400" spc="-113" dirty="0" smtClean="0"/>
              <a:t>-</a:t>
            </a:r>
            <a:r>
              <a:rPr lang="zh-CN" altLang="en-US" sz="1400" spc="-113" dirty="0" smtClean="0"/>
              <a:t>弦</a:t>
            </a:r>
            <a:r>
              <a:rPr lang="en-US" altLang="zh-CN" sz="1400" spc="-113" dirty="0" smtClean="0"/>
              <a:t>-</a:t>
            </a:r>
            <a:r>
              <a:rPr lang="zh-CN" altLang="en-US" sz="1400" spc="-113" dirty="0" smtClean="0"/>
              <a:t>长短</a:t>
            </a:r>
            <a:r>
              <a:rPr lang="en-US" altLang="zh-CN" sz="1400" spc="-113" dirty="0" smtClean="0"/>
              <a:t>-</a:t>
            </a:r>
            <a:r>
              <a:rPr lang="zh-CN" altLang="en-US" sz="1400" spc="-113" dirty="0" smtClean="0"/>
              <a:t>细 </a:t>
            </a:r>
            <a:r>
              <a:rPr lang="zh-CN" altLang="en-US" sz="1400" spc="-113" dirty="0" smtClean="0">
                <a:solidFill>
                  <a:srgbClr val="0070C0"/>
                </a:solidFill>
                <a:latin typeface="Times New Roman"/>
                <a:cs typeface="Times New Roman"/>
              </a:rPr>
              <a:t>►►</a:t>
            </a:r>
            <a:r>
              <a:rPr lang="zh-CN" altLang="en-US" sz="1400" spc="-113" dirty="0" smtClean="0">
                <a:latin typeface="Times New Roman"/>
                <a:cs typeface="Times New Roman"/>
              </a:rPr>
              <a:t>  </a:t>
            </a:r>
            <a:r>
              <a:rPr lang="zh-CN" altLang="en-US" sz="1400" spc="-113" dirty="0" smtClean="0"/>
              <a:t>中</a:t>
            </a:r>
            <a:r>
              <a:rPr lang="en-US" altLang="zh-CN" sz="1400" spc="-113" dirty="0" smtClean="0"/>
              <a:t>-</a:t>
            </a:r>
            <a:r>
              <a:rPr lang="zh-CN" altLang="en-US" sz="1400" spc="-113" dirty="0" smtClean="0"/>
              <a:t>弦软</a:t>
            </a:r>
            <a:r>
              <a:rPr lang="en-US" altLang="zh-CN" sz="1400" spc="-113" dirty="0" smtClean="0"/>
              <a:t>-</a:t>
            </a:r>
            <a:r>
              <a:rPr lang="zh-CN" altLang="en-US" sz="1400" spc="-113" dirty="0" smtClean="0"/>
              <a:t>小长</a:t>
            </a:r>
            <a:r>
              <a:rPr lang="en-US" altLang="zh-CN" sz="1400" spc="-113" dirty="0" smtClean="0"/>
              <a:t>-</a:t>
            </a:r>
            <a:r>
              <a:rPr lang="zh-CN" altLang="en-US" sz="1400" spc="-113" dirty="0" smtClean="0"/>
              <a:t>小细 </a:t>
            </a:r>
            <a:r>
              <a:rPr lang="en-US" altLang="zh-CN" sz="1400" spc="-113" dirty="0" smtClean="0">
                <a:solidFill>
                  <a:srgbClr val="0070C0"/>
                </a:solidFill>
              </a:rPr>
              <a:t/>
            </a:r>
            <a:br>
              <a:rPr lang="en-US" altLang="zh-CN" sz="1400" spc="-113" dirty="0" smtClean="0">
                <a:solidFill>
                  <a:srgbClr val="0070C0"/>
                </a:solidFill>
              </a:rPr>
            </a:br>
            <a:r>
              <a:rPr lang="en-US" altLang="zh-CN" sz="1400" spc="-113" dirty="0" smtClean="0">
                <a:solidFill>
                  <a:srgbClr val="0070C0"/>
                </a:solidFill>
              </a:rPr>
              <a:t>	</a:t>
            </a:r>
            <a:r>
              <a:rPr lang="zh-CN" altLang="en-US" sz="1400" spc="-113" dirty="0" smtClean="0">
                <a:solidFill>
                  <a:srgbClr val="0070C0"/>
                </a:solidFill>
              </a:rPr>
              <a:t>诊断：</a:t>
            </a:r>
            <a:r>
              <a:rPr lang="en-US" altLang="zh-CN" sz="1400" spc="-113" dirty="0" smtClean="0">
                <a:solidFill>
                  <a:srgbClr val="0070C0"/>
                </a:solidFill>
              </a:rPr>
              <a:t>2008-</a:t>
            </a:r>
            <a:r>
              <a:rPr lang="zh-CN" altLang="en-US" sz="1400" spc="-113" dirty="0" smtClean="0"/>
              <a:t>糖尿病肾病、</a:t>
            </a:r>
            <a:r>
              <a:rPr lang="zh-CN" altLang="en-US" sz="1400" spc="-113" dirty="0" smtClean="0">
                <a:solidFill>
                  <a:srgbClr val="0070C0"/>
                </a:solidFill>
              </a:rPr>
              <a:t>三高</a:t>
            </a:r>
            <a:r>
              <a:rPr lang="en-US" altLang="zh-CN" sz="1400" spc="-113" dirty="0" smtClean="0">
                <a:solidFill>
                  <a:srgbClr val="0070C0"/>
                </a:solidFill>
              </a:rPr>
              <a:t>10</a:t>
            </a:r>
            <a:r>
              <a:rPr lang="zh-CN" altLang="en-US" sz="1400" spc="-113" dirty="0" smtClean="0">
                <a:solidFill>
                  <a:srgbClr val="0070C0"/>
                </a:solidFill>
              </a:rPr>
              <a:t>年，</a:t>
            </a:r>
            <a:r>
              <a:rPr lang="en-US" altLang="zh-CN" sz="1400" spc="-113" dirty="0" smtClean="0">
                <a:solidFill>
                  <a:srgbClr val="0070C0"/>
                </a:solidFill>
              </a:rPr>
              <a:t>2009-CABG</a:t>
            </a:r>
            <a:r>
              <a:rPr lang="zh-CN" altLang="en-US" sz="1400" spc="-113" dirty="0" smtClean="0">
                <a:solidFill>
                  <a:srgbClr val="0070C0"/>
                </a:solidFill>
              </a:rPr>
              <a:t>术后，冠脉粥样硬化 双肾弥漫性病变</a:t>
            </a:r>
            <a:endParaRPr lang="zh-CN" altLang="en-US" sz="2400" dirty="0">
              <a:solidFill>
                <a:srgbClr val="0070C0"/>
              </a:solidFill>
            </a:endParaRPr>
          </a:p>
        </p:txBody>
      </p:sp>
      <p:graphicFrame>
        <p:nvGraphicFramePr>
          <p:cNvPr id="6" name="内容占位符 3"/>
          <p:cNvGraphicFramePr>
            <a:graphicFrameLocks/>
          </p:cNvGraphicFramePr>
          <p:nvPr/>
        </p:nvGraphicFramePr>
        <p:xfrm>
          <a:off x="683568" y="1419622"/>
          <a:ext cx="8222014" cy="2999787"/>
        </p:xfrm>
        <a:graphic>
          <a:graphicData uri="http://schemas.openxmlformats.org/drawingml/2006/table">
            <a:tbl>
              <a:tblPr firstRow="1" bandRow="1">
                <a:tableStyleId>{8799B23B-EC83-4686-B30A-512413B5E67A}</a:tableStyleId>
              </a:tblPr>
              <a:tblGrid>
                <a:gridCol w="594541"/>
                <a:gridCol w="521381"/>
                <a:gridCol w="545877"/>
                <a:gridCol w="1884982"/>
                <a:gridCol w="2010937"/>
                <a:gridCol w="2664296"/>
              </a:tblGrid>
              <a:tr h="235297">
                <a:tc>
                  <a:txBody>
                    <a:bodyPr/>
                    <a:lstStyle/>
                    <a:p>
                      <a:pPr marL="0" algn="l" defTabSz="914400" rtl="0" eaLnBrk="1" fontAlgn="ctr" latinLnBrk="0" hangingPunct="1">
                        <a:lnSpc>
                          <a:spcPct val="100000"/>
                        </a:lnSpc>
                      </a:pPr>
                      <a:r>
                        <a:rPr lang="en-US" altLang="zh-CN" sz="900" b="1" i="0" u="none" strike="noStrike" kern="1200" dirty="0" smtClean="0">
                          <a:solidFill>
                            <a:srgbClr val="0070C0"/>
                          </a:solidFill>
                          <a:latin typeface="微软雅黑" pitchFamily="34" charset="-122"/>
                          <a:ea typeface="微软雅黑" pitchFamily="34" charset="-122"/>
                          <a:cs typeface="+mn-cs"/>
                        </a:rPr>
                        <a:t>2018</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algn="ctr" defTabSz="914400" rtl="0" eaLnBrk="1" fontAlgn="ctr" latinLnBrk="0" hangingPunct="1">
                        <a:lnSpc>
                          <a:spcPct val="100000"/>
                        </a:lnSpc>
                      </a:pPr>
                      <a:r>
                        <a:rPr lang="zh-CN" altLang="en-US" sz="900" b="1" i="0" u="none" strike="noStrike" kern="1200" dirty="0" smtClean="0">
                          <a:solidFill>
                            <a:srgbClr val="7030A0"/>
                          </a:solidFill>
                          <a:latin typeface="微软雅黑" pitchFamily="34" charset="-122"/>
                          <a:ea typeface="微软雅黑" pitchFamily="34" charset="-122"/>
                          <a:cs typeface="+mn-cs"/>
                        </a:rPr>
                        <a:t>日期</a:t>
                      </a:r>
                      <a:endParaRPr lang="zh-CN" altLang="en-US" sz="900" b="1" i="0" u="none" strike="noStrike" kern="1200" dirty="0">
                        <a:solidFill>
                          <a:srgbClr val="7030A0"/>
                        </a:solidFill>
                        <a:latin typeface="微软雅黑" pitchFamily="34" charset="-122"/>
                        <a:ea typeface="微软雅黑" pitchFamily="34" charset="-122"/>
                        <a:cs typeface="+mn-cs"/>
                      </a:endParaRPr>
                    </a:p>
                  </a:txBody>
                  <a:tcPr marL="68580" marR="68580" marT="34290" marB="34290"/>
                </a:tc>
                <a:tc>
                  <a:txBody>
                    <a:bodyPr/>
                    <a:lstStyle/>
                    <a:p>
                      <a:pPr marL="0" algn="ctr" defTabSz="914400" rtl="0" eaLnBrk="1" fontAlgn="ctr" latinLnBrk="0" hangingPunct="1">
                        <a:lnSpc>
                          <a:spcPct val="100000"/>
                        </a:lnSpc>
                      </a:pPr>
                      <a:r>
                        <a:rPr lang="zh-CN" altLang="en-US" sz="900" b="1" i="0" u="none" strike="noStrike" kern="1200" dirty="0" smtClean="0">
                          <a:solidFill>
                            <a:srgbClr val="7030A0"/>
                          </a:solidFill>
                          <a:latin typeface="微软雅黑" pitchFamily="34" charset="-122"/>
                          <a:ea typeface="微软雅黑" pitchFamily="34" charset="-122"/>
                          <a:cs typeface="+mn-cs"/>
                        </a:rPr>
                        <a:t>舌苔</a:t>
                      </a:r>
                      <a:endParaRPr lang="zh-CN" altLang="en-US" sz="900" b="1" i="0" u="none" strike="noStrike" kern="1200" dirty="0">
                        <a:solidFill>
                          <a:srgbClr val="7030A0"/>
                        </a:solidFill>
                        <a:latin typeface="微软雅黑" pitchFamily="34" charset="-122"/>
                        <a:ea typeface="微软雅黑" pitchFamily="34" charset="-122"/>
                        <a:cs typeface="+mn-cs"/>
                      </a:endParaRPr>
                    </a:p>
                  </a:txBody>
                  <a:tcPr marL="68580" marR="68580" marT="34290" marB="34290"/>
                </a:tc>
                <a:tc>
                  <a:txBody>
                    <a:bodyPr/>
                    <a:lstStyle/>
                    <a:p>
                      <a:pPr marL="0" algn="ctr" defTabSz="914400" rtl="0" eaLnBrk="1" fontAlgn="ctr" latinLnBrk="0" hangingPunct="1">
                        <a:lnSpc>
                          <a:spcPct val="100000"/>
                        </a:lnSpc>
                      </a:pPr>
                      <a:r>
                        <a:rPr lang="zh-CN" altLang="en-US" sz="900" b="1" i="0" u="none" strike="noStrike" kern="1200" dirty="0" smtClean="0">
                          <a:solidFill>
                            <a:srgbClr val="7030A0"/>
                          </a:solidFill>
                          <a:latin typeface="微软雅黑" pitchFamily="34" charset="-122"/>
                          <a:ea typeface="微软雅黑" pitchFamily="34" charset="-122"/>
                          <a:cs typeface="+mn-cs"/>
                        </a:rPr>
                        <a:t>脉诊结果</a:t>
                      </a:r>
                      <a:endParaRPr lang="zh-CN" altLang="en-US" sz="900" b="1" i="0" u="none" strike="noStrike" kern="1200" dirty="0">
                        <a:solidFill>
                          <a:srgbClr val="7030A0"/>
                        </a:solidFill>
                        <a:latin typeface="微软雅黑" pitchFamily="34" charset="-122"/>
                        <a:ea typeface="微软雅黑" pitchFamily="34" charset="-122"/>
                        <a:cs typeface="+mn-cs"/>
                      </a:endParaRPr>
                    </a:p>
                  </a:txBody>
                  <a:tcPr marL="68580" marR="68580" marT="34290" marB="34290"/>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用药建议</a:t>
                      </a:r>
                    </a:p>
                  </a:txBody>
                  <a:tcPr marL="68580" marR="68580" marT="34290" marB="34290"/>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疗效（雷公藤组）</a:t>
                      </a:r>
                    </a:p>
                  </a:txBody>
                  <a:tcPr marL="68580" marR="68580" marT="34290" marB="34290"/>
                </a:tc>
              </a:tr>
              <a:tr h="235297">
                <a:tc>
                  <a:txBody>
                    <a:bodyPr/>
                    <a:lstStyle/>
                    <a:p>
                      <a:pPr marL="0" algn="l" defTabSz="914400" rtl="0" eaLnBrk="1" fontAlgn="ctr" latinLnBrk="0" hangingPunct="1">
                        <a:lnSpc>
                          <a:spcPct val="100000"/>
                        </a:lnSpc>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1</a:t>
                      </a:r>
                      <a:r>
                        <a:rPr lang="zh-CN" altLang="en-US" sz="900" b="1" i="0" u="none" strike="noStrike" kern="1200" dirty="0" smtClean="0">
                          <a:solidFill>
                            <a:srgbClr val="7030A0"/>
                          </a:solidFill>
                          <a:latin typeface="微软雅黑" pitchFamily="34" charset="-122"/>
                          <a:ea typeface="微软雅黑" pitchFamily="34" charset="-122"/>
                          <a:cs typeface="+mn-cs"/>
                        </a:rPr>
                        <a:t>诊</a:t>
                      </a:r>
                      <a:endParaRPr lang="zh-CN" altLang="en-US" sz="900" b="1" i="0" u="none" strike="noStrike" kern="1200" dirty="0">
                        <a:solidFill>
                          <a:srgbClr val="7030A0"/>
                        </a:solidFill>
                        <a:latin typeface="微软雅黑" pitchFamily="34" charset="-122"/>
                        <a:ea typeface="微软雅黑" pitchFamily="34" charset="-122"/>
                        <a:cs typeface="+mn-cs"/>
                      </a:endParaRPr>
                    </a:p>
                  </a:txBody>
                  <a:tcPr marL="68580" marR="68580" marT="34290" marB="34290"/>
                </a:tc>
                <a:tc>
                  <a:txBody>
                    <a:bodyPr/>
                    <a:lstStyle/>
                    <a:p>
                      <a:pPr marL="0" algn="ctr" defTabSz="914400" rtl="0" eaLnBrk="1" fontAlgn="ctr" latinLnBrk="0" hangingPunct="1">
                        <a:lnSpc>
                          <a:spcPct val="100000"/>
                        </a:lnSpc>
                      </a:pPr>
                      <a:r>
                        <a:rPr lang="en-US" altLang="zh-CN" sz="900" b="1" i="0" u="none" strike="noStrike" kern="1200" dirty="0" smtClean="0">
                          <a:solidFill>
                            <a:srgbClr val="0070C0"/>
                          </a:solidFill>
                          <a:latin typeface="微软雅黑" pitchFamily="34" charset="-122"/>
                          <a:ea typeface="微软雅黑" pitchFamily="34" charset="-122"/>
                          <a:cs typeface="+mn-cs"/>
                        </a:rPr>
                        <a:t>1.19</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淡黄</a:t>
                      </a: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头痛、全身轻微水肿</a:t>
                      </a: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左侧头痛</a:t>
                      </a:r>
                    </a:p>
                  </a:txBody>
                  <a:tcPr marL="68580" marR="68580" marT="34290" marB="34290"/>
                </a:tc>
              </a:tr>
              <a:tr h="24698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2</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900" b="1" i="0" u="none" strike="noStrike" kern="1200" dirty="0" smtClean="0">
                          <a:solidFill>
                            <a:srgbClr val="0070C0"/>
                          </a:solidFill>
                          <a:latin typeface="微软雅黑" pitchFamily="34" charset="-122"/>
                          <a:ea typeface="微软雅黑" pitchFamily="34" charset="-122"/>
                          <a:cs typeface="+mn-cs"/>
                        </a:rPr>
                        <a:t>2.2</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白</a:t>
                      </a:r>
                    </a:p>
                  </a:txBody>
                  <a:tcPr marL="7144" marR="7144" marT="7144" marB="0" anchor="ctr"/>
                </a:tc>
                <a:tc>
                  <a:txBody>
                    <a:bodyPr/>
                    <a:lstStyle/>
                    <a:p>
                      <a:pPr marL="0" algn="l" defTabSz="914400" rtl="0" eaLnBrk="1" fontAlgn="ctr" latinLnBrk="0" hangingPunct="1">
                        <a:lnSpc>
                          <a:spcPct val="100000"/>
                        </a:lnSpc>
                      </a:pP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r>
                        <a:rPr lang="zh-CN" altLang="en-US" sz="900" b="1" i="0" u="none" strike="noStrike" kern="1200" dirty="0" smtClean="0">
                          <a:solidFill>
                            <a:srgbClr val="0070C0"/>
                          </a:solidFill>
                          <a:latin typeface="微软雅黑" pitchFamily="34" charset="-122"/>
                          <a:ea typeface="微软雅黑" pitchFamily="34" charset="-122"/>
                          <a:cs typeface="+mn-cs"/>
                        </a:rPr>
                        <a:t>房早、口苦、指尖</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足尖麻</a:t>
                      </a:r>
                    </a:p>
                  </a:txBody>
                  <a:tcPr marL="68580" marR="68580" marT="34290" marB="34290"/>
                </a:tc>
              </a:tr>
              <a:tr h="23529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3</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900" b="1" i="0" u="none" strike="noStrike" kern="1200" dirty="0" smtClean="0">
                          <a:solidFill>
                            <a:srgbClr val="0070C0"/>
                          </a:solidFill>
                          <a:latin typeface="微软雅黑" pitchFamily="34" charset="-122"/>
                          <a:ea typeface="微软雅黑" pitchFamily="34" charset="-122"/>
                          <a:cs typeface="+mn-cs"/>
                        </a:rPr>
                        <a:t>3.2</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ct val="100000"/>
                        </a:lnSpc>
                      </a:pPr>
                      <a:r>
                        <a:rPr lang="zh-CN" altLang="en-US" sz="900" b="1" i="0" u="none" strike="noStrike" kern="1200" dirty="0" smtClean="0">
                          <a:solidFill>
                            <a:srgbClr val="0070C0"/>
                          </a:solidFill>
                          <a:latin typeface="微软雅黑" pitchFamily="34" charset="-122"/>
                          <a:ea typeface="微软雅黑" pitchFamily="34" charset="-122"/>
                          <a:cs typeface="+mn-cs"/>
                        </a:rPr>
                        <a:t>黄</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r>
                        <a:rPr lang="zh-CN" altLang="en-US" sz="900" b="1" i="0" u="none" strike="noStrike" kern="1200" dirty="0" smtClean="0">
                          <a:solidFill>
                            <a:srgbClr val="0070C0"/>
                          </a:solidFill>
                          <a:latin typeface="微软雅黑" pitchFamily="34" charset="-122"/>
                          <a:ea typeface="微软雅黑" pitchFamily="34" charset="-122"/>
                          <a:cs typeface="+mn-cs"/>
                        </a:rPr>
                        <a:t>头痛、颈动脉斑块、肝火内动</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脑得生（白天用后头痛好转）</a:t>
                      </a: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口苦、时甜</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咸、大腿酸沉</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越来越重</a:t>
                      </a:r>
                    </a:p>
                  </a:txBody>
                  <a:tcPr marL="68580" marR="68580" marT="34290" marB="34290"/>
                </a:tc>
              </a:tr>
              <a:tr h="23529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4</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900" b="1" i="0" u="none" strike="noStrike" kern="1200" dirty="0" smtClean="0">
                          <a:solidFill>
                            <a:srgbClr val="0070C0"/>
                          </a:solidFill>
                          <a:latin typeface="微软雅黑" pitchFamily="34" charset="-122"/>
                          <a:ea typeface="微软雅黑" pitchFamily="34" charset="-122"/>
                          <a:cs typeface="+mn-cs"/>
                        </a:rPr>
                        <a:t>3.16</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ct val="100000"/>
                        </a:lnSpc>
                      </a:pPr>
                      <a:r>
                        <a:rPr lang="zh-CN" altLang="en-US" sz="900" b="1" i="0" u="none" strike="noStrike" kern="1200" dirty="0" smtClean="0">
                          <a:solidFill>
                            <a:srgbClr val="0070C0"/>
                          </a:solidFill>
                          <a:latin typeface="微软雅黑" pitchFamily="34" charset="-122"/>
                          <a:ea typeface="微软雅黑" pitchFamily="34" charset="-122"/>
                          <a:cs typeface="+mn-cs"/>
                        </a:rPr>
                        <a:t>薄黄</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r>
                        <a:rPr lang="zh-CN" altLang="en-US" sz="900" b="1" i="0" u="none" strike="noStrike" kern="1200" dirty="0" smtClean="0">
                          <a:solidFill>
                            <a:srgbClr val="0070C0"/>
                          </a:solidFill>
                          <a:latin typeface="微软雅黑" pitchFamily="34" charset="-122"/>
                          <a:ea typeface="微软雅黑" pitchFamily="34" charset="-122"/>
                          <a:cs typeface="+mn-cs"/>
                        </a:rPr>
                        <a:t>头痛、感冒</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感冒清热颗粒 </a:t>
                      </a:r>
                      <a:r>
                        <a:rPr lang="en-US" altLang="zh-CN" sz="900" b="1" i="0" u="none" strike="noStrike" kern="1200" dirty="0" smtClean="0">
                          <a:solidFill>
                            <a:srgbClr val="0070C0"/>
                          </a:solidFill>
                          <a:latin typeface="微软雅黑" pitchFamily="34" charset="-122"/>
                          <a:ea typeface="微软雅黑" pitchFamily="34" charset="-122"/>
                          <a:cs typeface="+mn-cs"/>
                        </a:rPr>
                        <a:t>2# </a:t>
                      </a:r>
                      <a:r>
                        <a:rPr lang="en-US" altLang="zh-CN" sz="900" b="1" i="0" u="none" strike="noStrike" kern="1200" dirty="0" err="1" smtClean="0">
                          <a:solidFill>
                            <a:srgbClr val="0070C0"/>
                          </a:solidFill>
                          <a:latin typeface="微软雅黑" pitchFamily="34" charset="-122"/>
                          <a:ea typeface="微软雅黑" pitchFamily="34" charset="-122"/>
                          <a:cs typeface="+mn-cs"/>
                        </a:rPr>
                        <a:t>Qid</a:t>
                      </a:r>
                      <a:r>
                        <a:rPr lang="en-US" altLang="zh-CN" sz="900" b="1" i="0" u="none" strike="noStrike" kern="1200" dirty="0" smtClean="0">
                          <a:solidFill>
                            <a:srgbClr val="0070C0"/>
                          </a:solidFill>
                          <a:latin typeface="微软雅黑" pitchFamily="34" charset="-122"/>
                          <a:ea typeface="微软雅黑" pitchFamily="34" charset="-122"/>
                          <a:cs typeface="+mn-cs"/>
                        </a:rPr>
                        <a:t> x</a:t>
                      </a:r>
                      <a:r>
                        <a:rPr lang="en-US" altLang="zh-CN" sz="900" b="1" i="0" u="none" strike="noStrike" kern="1200" baseline="0" dirty="0" smtClean="0">
                          <a:solidFill>
                            <a:srgbClr val="0070C0"/>
                          </a:solidFill>
                          <a:latin typeface="微软雅黑" pitchFamily="34" charset="-122"/>
                          <a:ea typeface="微软雅黑" pitchFamily="34" charset="-122"/>
                          <a:cs typeface="+mn-cs"/>
                        </a:rPr>
                        <a:t> 2d</a:t>
                      </a:r>
                      <a:r>
                        <a:rPr lang="zh-CN" altLang="en-US" sz="900" b="1" i="0" u="none" strike="noStrike" kern="1200" baseline="0" dirty="0" smtClean="0">
                          <a:solidFill>
                            <a:srgbClr val="0070C0"/>
                          </a:solidFill>
                          <a:latin typeface="微软雅黑" pitchFamily="34" charset="-122"/>
                          <a:ea typeface="微软雅黑" pitchFamily="34" charset="-122"/>
                          <a:cs typeface="+mn-cs"/>
                        </a:rPr>
                        <a:t>（好转）</a:t>
                      </a: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r>
              <a:tr h="23529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5</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900" b="1" i="0" u="none" strike="noStrike" kern="1200" dirty="0" smtClean="0">
                          <a:solidFill>
                            <a:srgbClr val="0070C0"/>
                          </a:solidFill>
                          <a:latin typeface="微软雅黑" pitchFamily="34" charset="-122"/>
                          <a:ea typeface="微软雅黑" pitchFamily="34" charset="-122"/>
                          <a:cs typeface="+mn-cs"/>
                        </a:rPr>
                        <a:t>3.30</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900" b="1" i="0" u="none" strike="noStrike" kern="1200" smtClean="0">
                          <a:solidFill>
                            <a:srgbClr val="0070C0"/>
                          </a:solidFill>
                          <a:latin typeface="微软雅黑" pitchFamily="34" charset="-122"/>
                          <a:ea typeface="微软雅黑" pitchFamily="34" charset="-122"/>
                          <a:cs typeface="+mn-cs"/>
                        </a:rPr>
                        <a:t>薄黄</a:t>
                      </a: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r>
                        <a:rPr lang="zh-CN" altLang="en-US" sz="900" b="1" i="0" u="none" strike="noStrike" kern="1200" dirty="0" smtClean="0">
                          <a:solidFill>
                            <a:srgbClr val="0070C0"/>
                          </a:solidFill>
                          <a:latin typeface="微软雅黑" pitchFamily="34" charset="-122"/>
                          <a:ea typeface="微软雅黑" pitchFamily="34" charset="-122"/>
                          <a:cs typeface="+mn-cs"/>
                        </a:rPr>
                        <a:t>睡眠不佳、头痛好转</a:t>
                      </a:r>
                      <a:r>
                        <a:rPr lang="zh-CN" altLang="en-US" sz="900" b="1" i="0" u="none" strike="noStrike" kern="1200" dirty="0" smtClean="0">
                          <a:solidFill>
                            <a:srgbClr val="FF0000"/>
                          </a:solidFill>
                          <a:latin typeface="Times New Roman"/>
                          <a:ea typeface="微软雅黑" pitchFamily="34" charset="-122"/>
                          <a:cs typeface="Times New Roman"/>
                        </a:rPr>
                        <a:t>√</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脑得生 </a:t>
                      </a:r>
                      <a:r>
                        <a:rPr lang="en-US" altLang="zh-CN" sz="900" b="1" i="0" u="none" strike="noStrike" kern="1200" dirty="0" smtClean="0">
                          <a:solidFill>
                            <a:srgbClr val="0070C0"/>
                          </a:solidFill>
                          <a:latin typeface="微软雅黑" pitchFamily="34" charset="-122"/>
                          <a:ea typeface="微软雅黑" pitchFamily="34" charset="-122"/>
                          <a:cs typeface="+mn-cs"/>
                        </a:rPr>
                        <a:t>+ </a:t>
                      </a:r>
                      <a:r>
                        <a:rPr lang="zh-CN" altLang="en-US" sz="900" b="1" i="0" u="none" strike="noStrike" kern="1200" dirty="0" smtClean="0">
                          <a:solidFill>
                            <a:srgbClr val="0070C0"/>
                          </a:solidFill>
                          <a:latin typeface="微软雅黑" pitchFamily="34" charset="-122"/>
                          <a:ea typeface="微软雅黑" pitchFamily="34" charset="-122"/>
                          <a:cs typeface="+mn-cs"/>
                        </a:rPr>
                        <a:t>尿毒清</a:t>
                      </a: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半夜</a:t>
                      </a:r>
                      <a:r>
                        <a:rPr lang="en-US" altLang="zh-CN" sz="900" b="1" i="0" u="none" strike="noStrike" kern="1200" dirty="0" smtClean="0">
                          <a:solidFill>
                            <a:srgbClr val="0070C0"/>
                          </a:solidFill>
                          <a:latin typeface="微软雅黑" pitchFamily="34" charset="-122"/>
                          <a:ea typeface="微软雅黑" pitchFamily="34" charset="-122"/>
                          <a:cs typeface="+mn-cs"/>
                        </a:rPr>
                        <a:t>3</a:t>
                      </a:r>
                      <a:r>
                        <a:rPr lang="zh-CN" altLang="en-US" sz="900" b="1" i="0" u="none" strike="noStrike" kern="1200" dirty="0" smtClean="0">
                          <a:solidFill>
                            <a:srgbClr val="0070C0"/>
                          </a:solidFill>
                          <a:latin typeface="微软雅黑" pitchFamily="34" charset="-122"/>
                          <a:ea typeface="微软雅黑" pitchFamily="34" charset="-122"/>
                          <a:cs typeface="+mn-cs"/>
                        </a:rPr>
                        <a:t>点准醒、足肿好转</a:t>
                      </a:r>
                    </a:p>
                  </a:txBody>
                  <a:tcPr marL="68580" marR="68580" marT="34290" marB="34290"/>
                </a:tc>
              </a:tr>
              <a:tr h="25839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6</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900" b="1" i="0" u="none" strike="noStrike" kern="1200" dirty="0" smtClean="0">
                          <a:solidFill>
                            <a:srgbClr val="0070C0"/>
                          </a:solidFill>
                          <a:latin typeface="微软雅黑" pitchFamily="34" charset="-122"/>
                          <a:ea typeface="微软雅黑" pitchFamily="34" charset="-122"/>
                          <a:cs typeface="+mn-cs"/>
                        </a:rPr>
                        <a:t>5.11</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900" b="1" i="0" u="none" strike="noStrike" kern="1200" smtClean="0">
                          <a:solidFill>
                            <a:srgbClr val="0070C0"/>
                          </a:solidFill>
                          <a:latin typeface="微软雅黑" pitchFamily="34" charset="-122"/>
                          <a:ea typeface="微软雅黑" pitchFamily="34" charset="-122"/>
                          <a:cs typeface="+mn-cs"/>
                        </a:rPr>
                        <a:t>薄黄</a:t>
                      </a: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7144" marR="7144" marT="7144" marB="0" anchor="ctr"/>
                </a:tc>
                <a:tc>
                  <a:txBody>
                    <a:bodyPr/>
                    <a:lstStyle/>
                    <a:p>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脑得生 </a:t>
                      </a:r>
                      <a:r>
                        <a:rPr lang="en-US" altLang="zh-CN" sz="900" b="1" i="0" u="none" strike="noStrike" kern="1200" dirty="0" smtClean="0">
                          <a:solidFill>
                            <a:srgbClr val="0070C0"/>
                          </a:solidFill>
                          <a:latin typeface="微软雅黑" pitchFamily="34" charset="-122"/>
                          <a:ea typeface="微软雅黑" pitchFamily="34" charset="-122"/>
                          <a:cs typeface="+mn-cs"/>
                        </a:rPr>
                        <a:t>+ </a:t>
                      </a:r>
                      <a:r>
                        <a:rPr lang="zh-CN" altLang="en-US" sz="900" b="1" i="0" u="none" strike="noStrike" kern="1200" dirty="0" smtClean="0">
                          <a:solidFill>
                            <a:srgbClr val="0070C0"/>
                          </a:solidFill>
                          <a:latin typeface="微软雅黑" pitchFamily="34" charset="-122"/>
                          <a:ea typeface="微软雅黑" pitchFamily="34" charset="-122"/>
                          <a:cs typeface="+mn-cs"/>
                        </a:rPr>
                        <a:t>尿毒清</a:t>
                      </a: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r>
              <a:tr h="37522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7</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900" b="1" i="0" u="none" strike="noStrike" kern="1200" dirty="0" smtClean="0">
                          <a:solidFill>
                            <a:srgbClr val="0070C0"/>
                          </a:solidFill>
                          <a:latin typeface="微软雅黑" pitchFamily="34" charset="-122"/>
                          <a:ea typeface="微软雅黑" pitchFamily="34" charset="-122"/>
                          <a:cs typeface="+mn-cs"/>
                        </a:rPr>
                        <a:t>7.20</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黄黑</a:t>
                      </a:r>
                    </a:p>
                  </a:txBody>
                  <a:tcPr marL="7144" marR="7144" marT="7144" marB="0" anchor="ctr"/>
                </a:tc>
                <a:tc>
                  <a:txBody>
                    <a:bodyPr/>
                    <a:lstStyle/>
                    <a:p>
                      <a:pPr marL="0" algn="l" defTabSz="914400" rtl="0" eaLnBrk="1" fontAlgn="ctr" latinLnBrk="0" hangingPunct="1">
                        <a:lnSpc>
                          <a:spcPct val="100000"/>
                        </a:lnSpc>
                      </a:pPr>
                      <a:r>
                        <a:rPr lang="zh-CN" altLang="en-US" sz="900" b="1" i="0" u="none" strike="noStrike" kern="1200" dirty="0" smtClean="0">
                          <a:solidFill>
                            <a:srgbClr val="0070C0"/>
                          </a:solidFill>
                          <a:latin typeface="微软雅黑" pitchFamily="34" charset="-122"/>
                          <a:ea typeface="微软雅黑" pitchFamily="34" charset="-122"/>
                          <a:cs typeface="+mn-cs"/>
                        </a:rPr>
                        <a:t>头不适</a:t>
                      </a:r>
                      <a:endParaRPr lang="en-US" altLang="zh-CN" sz="900" b="1" i="0" u="none" strike="noStrike" kern="1200" dirty="0" smtClean="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脑得生 </a:t>
                      </a:r>
                      <a:r>
                        <a:rPr lang="en-US" altLang="zh-CN" sz="900" b="1" i="0" u="none" strike="noStrike" kern="1200" dirty="0" smtClean="0">
                          <a:solidFill>
                            <a:srgbClr val="0070C0"/>
                          </a:solidFill>
                          <a:latin typeface="微软雅黑" pitchFamily="34" charset="-122"/>
                          <a:ea typeface="微软雅黑" pitchFamily="34" charset="-122"/>
                          <a:cs typeface="+mn-cs"/>
                        </a:rPr>
                        <a:t>+ </a:t>
                      </a:r>
                      <a:r>
                        <a:rPr lang="zh-CN" altLang="en-US" sz="900" b="1" i="0" u="none" strike="noStrike" kern="1200" dirty="0" smtClean="0">
                          <a:solidFill>
                            <a:srgbClr val="0070C0"/>
                          </a:solidFill>
                          <a:latin typeface="微软雅黑" pitchFamily="34" charset="-122"/>
                          <a:ea typeface="微软雅黑" pitchFamily="34" charset="-122"/>
                          <a:cs typeface="+mn-cs"/>
                        </a:rPr>
                        <a:t>尿毒清</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偶尔头痛</a:t>
                      </a:r>
                      <a:r>
                        <a:rPr lang="zh-CN" altLang="en-US" sz="900" b="1" i="0" u="none" strike="noStrike" kern="1200" baseline="0" dirty="0" smtClean="0">
                          <a:solidFill>
                            <a:srgbClr val="0070C0"/>
                          </a:solidFill>
                          <a:latin typeface="微软雅黑" pitchFamily="34" charset="-122"/>
                          <a:ea typeface="微软雅黑" pitchFamily="34" charset="-122"/>
                          <a:cs typeface="+mn-cs"/>
                        </a:rPr>
                        <a:t> 手足不肿了不麻了 鞋大了 手指骨弯可见</a:t>
                      </a:r>
                      <a:endParaRPr lang="en-US" altLang="zh-CN" sz="900" b="1" i="0" u="none" strike="noStrike" kern="1200" dirty="0" smtClean="0">
                        <a:solidFill>
                          <a:srgbClr val="0070C0"/>
                        </a:solidFill>
                        <a:latin typeface="微软雅黑" pitchFamily="34" charset="-122"/>
                        <a:ea typeface="微软雅黑" pitchFamily="34" charset="-122"/>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嗓子疼、口苦</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甜</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咸、面赤、想吃不敢吃</a:t>
                      </a:r>
                    </a:p>
                  </a:txBody>
                  <a:tcPr marL="68580" marR="68580" marT="34290" marB="34290"/>
                </a:tc>
              </a:tr>
              <a:tr h="23529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8</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900" b="1" i="0" u="none" strike="noStrike" kern="1200" dirty="0" smtClean="0">
                          <a:solidFill>
                            <a:srgbClr val="0070C0"/>
                          </a:solidFill>
                          <a:latin typeface="微软雅黑" pitchFamily="34" charset="-122"/>
                          <a:ea typeface="微软雅黑" pitchFamily="34" charset="-122"/>
                          <a:cs typeface="+mn-cs"/>
                        </a:rPr>
                        <a:t>8.17</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薄黄</a:t>
                      </a:r>
                    </a:p>
                  </a:txBody>
                  <a:tcPr marL="7144" marR="7144" marT="7144" marB="0" anchor="ctr"/>
                </a:tc>
                <a:tc>
                  <a:txBody>
                    <a:bodyPr/>
                    <a:lstStyle/>
                    <a:p>
                      <a:pPr marL="0" algn="l" defTabSz="914400" rtl="0" eaLnBrk="1" fontAlgn="ctr" latinLnBrk="0" hangingPunct="1">
                        <a:lnSpc>
                          <a:spcPct val="100000"/>
                        </a:lnSpc>
                      </a:pP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脑得生 </a:t>
                      </a:r>
                      <a:r>
                        <a:rPr lang="en-US" altLang="zh-CN" sz="900" b="1" i="0" u="none" strike="noStrike" kern="1200" dirty="0" smtClean="0">
                          <a:solidFill>
                            <a:srgbClr val="0070C0"/>
                          </a:solidFill>
                          <a:latin typeface="微软雅黑" pitchFamily="34" charset="-122"/>
                          <a:ea typeface="微软雅黑" pitchFamily="34" charset="-122"/>
                          <a:cs typeface="+mn-cs"/>
                        </a:rPr>
                        <a:t>+ </a:t>
                      </a:r>
                      <a:r>
                        <a:rPr lang="zh-CN" altLang="en-US" sz="900" b="1" i="0" u="none" strike="noStrike" kern="1200" dirty="0" smtClean="0">
                          <a:solidFill>
                            <a:srgbClr val="0070C0"/>
                          </a:solidFill>
                          <a:latin typeface="微软雅黑" pitchFamily="34" charset="-122"/>
                          <a:ea typeface="微软雅黑" pitchFamily="34" charset="-122"/>
                          <a:cs typeface="+mn-cs"/>
                        </a:rPr>
                        <a:t>尿毒清</a:t>
                      </a:r>
                      <a:r>
                        <a:rPr lang="zh-CN" altLang="en-US" sz="900" b="1" i="0" u="none" strike="noStrike" kern="1200" baseline="0" dirty="0" smtClean="0">
                          <a:solidFill>
                            <a:srgbClr val="0070C0"/>
                          </a:solidFill>
                          <a:latin typeface="微软雅黑" pitchFamily="34" charset="-122"/>
                          <a:ea typeface="微软雅黑" pitchFamily="34" charset="-122"/>
                          <a:cs typeface="+mn-cs"/>
                        </a:rPr>
                        <a:t> </a:t>
                      </a:r>
                      <a:r>
                        <a:rPr lang="en-US" altLang="zh-CN" sz="900" b="1" i="0" u="none" strike="noStrike" kern="1200" baseline="0" dirty="0" smtClean="0">
                          <a:solidFill>
                            <a:srgbClr val="0070C0"/>
                          </a:solidFill>
                          <a:latin typeface="微软雅黑" pitchFamily="34" charset="-122"/>
                          <a:ea typeface="微软雅黑" pitchFamily="34" charset="-122"/>
                          <a:cs typeface="+mn-cs"/>
                        </a:rPr>
                        <a:t>+ </a:t>
                      </a:r>
                      <a:r>
                        <a:rPr lang="zh-CN" altLang="en-US" sz="900" b="1" i="0" u="none" strike="noStrike" kern="1200" baseline="0" dirty="0" smtClean="0">
                          <a:solidFill>
                            <a:srgbClr val="0070C0"/>
                          </a:solidFill>
                          <a:latin typeface="微软雅黑" pitchFamily="34" charset="-122"/>
                          <a:ea typeface="微软雅黑" pitchFamily="34" charset="-122"/>
                          <a:cs typeface="+mn-cs"/>
                        </a:rPr>
                        <a:t>金匮肾气</a:t>
                      </a: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依赖脑得生了，不吃就头痛</a:t>
                      </a:r>
                    </a:p>
                  </a:txBody>
                  <a:tcPr marL="68580" marR="68580" marT="34290" marB="34290"/>
                </a:tc>
              </a:tr>
              <a:tr h="23529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9</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smtClean="0">
                          <a:solidFill>
                            <a:srgbClr val="0070C0"/>
                          </a:solidFill>
                          <a:latin typeface="微软雅黑" pitchFamily="34" charset="-122"/>
                          <a:ea typeface="微软雅黑" pitchFamily="34" charset="-122"/>
                          <a:cs typeface="+mn-cs"/>
                        </a:rPr>
                        <a:t>8.31</a:t>
                      </a: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algn="ctr" defTabSz="914400" rtl="0" eaLnBrk="1" fontAlgn="ctr" latinLnBrk="0" hangingPunct="1">
                        <a:lnSpc>
                          <a:spcPct val="100000"/>
                        </a:lnSpc>
                      </a:pPr>
                      <a:r>
                        <a:rPr lang="zh-CN" altLang="en-US" sz="900" b="1" i="0" u="none" strike="noStrike" kern="1200" dirty="0" smtClean="0">
                          <a:solidFill>
                            <a:srgbClr val="0070C0"/>
                          </a:solidFill>
                          <a:latin typeface="微软雅黑" pitchFamily="34" charset="-122"/>
                          <a:ea typeface="微软雅黑" pitchFamily="34" charset="-122"/>
                          <a:cs typeface="+mn-cs"/>
                        </a:rPr>
                        <a:t>薄</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r>
                        <a:rPr lang="zh-CN" altLang="en-US" sz="900" b="1" i="0" u="none" strike="noStrike" kern="1200" dirty="0" smtClean="0">
                          <a:solidFill>
                            <a:srgbClr val="0070C0"/>
                          </a:solidFill>
                          <a:latin typeface="微软雅黑" pitchFamily="34" charset="-122"/>
                          <a:ea typeface="微软雅黑" pitchFamily="34" charset="-122"/>
                          <a:cs typeface="+mn-cs"/>
                        </a:rPr>
                        <a:t>左眼有火、左嗓子有火</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脑得生 </a:t>
                      </a:r>
                      <a:r>
                        <a:rPr lang="en-US" altLang="zh-CN" sz="900" b="1" i="0" u="none" strike="noStrike" kern="1200" dirty="0" smtClean="0">
                          <a:solidFill>
                            <a:srgbClr val="0070C0"/>
                          </a:solidFill>
                          <a:latin typeface="微软雅黑" pitchFamily="34" charset="-122"/>
                          <a:ea typeface="微软雅黑" pitchFamily="34" charset="-122"/>
                          <a:cs typeface="+mn-cs"/>
                        </a:rPr>
                        <a:t>+ </a:t>
                      </a:r>
                      <a:r>
                        <a:rPr lang="zh-CN" altLang="en-US" sz="900" b="1" i="0" u="none" strike="noStrike" kern="1200" dirty="0" smtClean="0">
                          <a:solidFill>
                            <a:srgbClr val="0070C0"/>
                          </a:solidFill>
                          <a:latin typeface="微软雅黑" pitchFamily="34" charset="-122"/>
                          <a:ea typeface="微软雅黑" pitchFamily="34" charset="-122"/>
                          <a:cs typeface="+mn-cs"/>
                        </a:rPr>
                        <a:t>尿毒清</a:t>
                      </a:r>
                      <a:r>
                        <a:rPr lang="zh-CN" altLang="en-US" sz="900" b="1" i="0" u="none" strike="noStrike" kern="1200" baseline="0" dirty="0" smtClean="0">
                          <a:solidFill>
                            <a:srgbClr val="0070C0"/>
                          </a:solidFill>
                          <a:latin typeface="微软雅黑" pitchFamily="34" charset="-122"/>
                          <a:ea typeface="微软雅黑" pitchFamily="34" charset="-122"/>
                          <a:cs typeface="+mn-cs"/>
                        </a:rPr>
                        <a:t> </a:t>
                      </a:r>
                      <a:r>
                        <a:rPr lang="en-US" altLang="zh-CN" sz="900" b="1" i="0" u="none" strike="noStrike" kern="1200" baseline="0" dirty="0" smtClean="0">
                          <a:solidFill>
                            <a:srgbClr val="0070C0"/>
                          </a:solidFill>
                          <a:latin typeface="微软雅黑" pitchFamily="34" charset="-122"/>
                          <a:ea typeface="微软雅黑" pitchFamily="34" charset="-122"/>
                          <a:cs typeface="+mn-cs"/>
                        </a:rPr>
                        <a:t>+ </a:t>
                      </a:r>
                      <a:r>
                        <a:rPr lang="zh-CN" altLang="en-US" sz="900" b="1" i="0" u="none" strike="noStrike" kern="1200" baseline="0" dirty="0" smtClean="0">
                          <a:solidFill>
                            <a:srgbClr val="0070C0"/>
                          </a:solidFill>
                          <a:latin typeface="微软雅黑" pitchFamily="34" charset="-122"/>
                          <a:ea typeface="微软雅黑" pitchFamily="34" charset="-122"/>
                          <a:cs typeface="+mn-cs"/>
                        </a:rPr>
                        <a:t>石斛夜光</a:t>
                      </a: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smtClean="0">
                          <a:solidFill>
                            <a:srgbClr val="0070C0"/>
                          </a:solidFill>
                          <a:latin typeface="微软雅黑" pitchFamily="34" charset="-122"/>
                          <a:ea typeface="微软雅黑" pitchFamily="34" charset="-122"/>
                          <a:cs typeface="+mn-cs"/>
                        </a:rPr>
                        <a:t>3d</a:t>
                      </a:r>
                      <a:r>
                        <a:rPr lang="zh-CN" altLang="en-US" sz="900" b="1" i="0" u="none" strike="noStrike" kern="1200" dirty="0" smtClean="0">
                          <a:solidFill>
                            <a:srgbClr val="0070C0"/>
                          </a:solidFill>
                          <a:latin typeface="微软雅黑" pitchFamily="34" charset="-122"/>
                          <a:ea typeface="微软雅黑" pitchFamily="34" charset="-122"/>
                          <a:cs typeface="+mn-cs"/>
                        </a:rPr>
                        <a:t>后带状疱疹了</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溴夫定</a:t>
                      </a:r>
                      <a:r>
                        <a:rPr lang="en-US" altLang="zh-CN" sz="900" b="1" i="0" u="none" strike="noStrike" kern="1200" dirty="0" smtClean="0">
                          <a:solidFill>
                            <a:srgbClr val="0070C0"/>
                          </a:solidFill>
                          <a:latin typeface="微软雅黑" pitchFamily="34" charset="-122"/>
                          <a:ea typeface="微软雅黑" pitchFamily="34" charset="-122"/>
                          <a:cs typeface="+mn-cs"/>
                        </a:rPr>
                        <a:t>6#Qd x6d</a:t>
                      </a:r>
                      <a:r>
                        <a:rPr lang="zh-CN" altLang="en-US" sz="900" b="1" i="0" u="none" strike="noStrike" kern="1200" dirty="0" smtClean="0">
                          <a:solidFill>
                            <a:srgbClr val="0070C0"/>
                          </a:solidFill>
                          <a:latin typeface="微软雅黑" pitchFamily="34" charset="-122"/>
                          <a:ea typeface="微软雅黑" pitchFamily="34" charset="-122"/>
                          <a:cs typeface="+mn-cs"/>
                        </a:rPr>
                        <a:t>好了</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中药全停</a:t>
                      </a:r>
                    </a:p>
                  </a:txBody>
                  <a:tcPr marL="68580" marR="68580" marT="34290" marB="34290"/>
                </a:tc>
              </a:tr>
              <a:tr h="23529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10</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smtClean="0">
                          <a:solidFill>
                            <a:srgbClr val="0070C0"/>
                          </a:solidFill>
                          <a:latin typeface="微软雅黑" pitchFamily="34" charset="-122"/>
                          <a:ea typeface="微软雅黑" pitchFamily="34" charset="-122"/>
                          <a:cs typeface="+mn-cs"/>
                        </a:rPr>
                        <a:t>10.12</a:t>
                      </a: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algn="ctr" defTabSz="914400" rtl="0" eaLnBrk="1" fontAlgn="ctr" latinLnBrk="0" hangingPunct="1">
                        <a:lnSpc>
                          <a:spcPct val="100000"/>
                        </a:lnSpc>
                      </a:pPr>
                      <a:r>
                        <a:rPr lang="zh-CN" altLang="en-US" sz="900" b="1" i="0" u="none" strike="noStrike" kern="1200" dirty="0" smtClean="0">
                          <a:solidFill>
                            <a:srgbClr val="0070C0"/>
                          </a:solidFill>
                          <a:latin typeface="微软雅黑" pitchFamily="34" charset="-122"/>
                          <a:ea typeface="微软雅黑" pitchFamily="34" charset="-122"/>
                          <a:cs typeface="+mn-cs"/>
                        </a:rPr>
                        <a:t>薄黄</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r>
                        <a:rPr lang="zh-CN" altLang="en-US" sz="900" b="1" i="0" u="none" strike="noStrike" kern="1200" dirty="0" smtClean="0">
                          <a:solidFill>
                            <a:srgbClr val="0070C0"/>
                          </a:solidFill>
                          <a:latin typeface="微软雅黑" pitchFamily="34" charset="-122"/>
                          <a:ea typeface="微软雅黑" pitchFamily="34" charset="-122"/>
                          <a:cs typeface="+mn-cs"/>
                        </a:rPr>
                        <a:t>胃热 痰饮脾气虚、少阴肾阳虚</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脑得生 </a:t>
                      </a:r>
                      <a:r>
                        <a:rPr lang="en-US" altLang="zh-CN" sz="900" b="1" i="0" u="none" strike="noStrike" kern="1200" baseline="0" dirty="0" smtClean="0">
                          <a:solidFill>
                            <a:srgbClr val="0070C0"/>
                          </a:solidFill>
                          <a:latin typeface="微软雅黑" pitchFamily="34" charset="-122"/>
                          <a:ea typeface="微软雅黑" pitchFamily="34" charset="-122"/>
                          <a:cs typeface="+mn-cs"/>
                        </a:rPr>
                        <a:t>+ </a:t>
                      </a:r>
                      <a:r>
                        <a:rPr lang="zh-CN" altLang="en-US" sz="900" b="1" i="0" u="none" strike="noStrike" kern="1200" baseline="0" dirty="0" smtClean="0">
                          <a:solidFill>
                            <a:srgbClr val="0070C0"/>
                          </a:solidFill>
                          <a:latin typeface="微软雅黑" pitchFamily="34" charset="-122"/>
                          <a:ea typeface="微软雅黑" pitchFamily="34" charset="-122"/>
                          <a:cs typeface="+mn-cs"/>
                        </a:rPr>
                        <a:t>金匮肾气 </a:t>
                      </a:r>
                      <a:r>
                        <a:rPr lang="en-US" altLang="zh-CN" sz="900" b="1" i="0" u="none" strike="noStrike" kern="1200" baseline="0" dirty="0" smtClean="0">
                          <a:solidFill>
                            <a:srgbClr val="0070C0"/>
                          </a:solidFill>
                          <a:latin typeface="微软雅黑" pitchFamily="34" charset="-122"/>
                          <a:ea typeface="微软雅黑" pitchFamily="34" charset="-122"/>
                          <a:cs typeface="+mn-cs"/>
                        </a:rPr>
                        <a:t>+ </a:t>
                      </a:r>
                      <a:r>
                        <a:rPr lang="zh-CN" altLang="en-US" sz="900" b="1" i="0" u="none" strike="noStrike" kern="1200" baseline="0" dirty="0" smtClean="0">
                          <a:solidFill>
                            <a:srgbClr val="0070C0"/>
                          </a:solidFill>
                          <a:latin typeface="微软雅黑" pitchFamily="34" charset="-122"/>
                          <a:ea typeface="微软雅黑" pitchFamily="34" charset="-122"/>
                          <a:cs typeface="+mn-cs"/>
                        </a:rPr>
                        <a:t>清胃黄连</a:t>
                      </a:r>
                      <a:r>
                        <a:rPr lang="en-US" altLang="zh-CN" sz="900" b="1" i="0" u="none" strike="noStrike" kern="1200" baseline="0" dirty="0" smtClean="0">
                          <a:solidFill>
                            <a:srgbClr val="0070C0"/>
                          </a:solidFill>
                          <a:latin typeface="微软雅黑" pitchFamily="34" charset="-122"/>
                          <a:ea typeface="微软雅黑" pitchFamily="34" charset="-122"/>
                          <a:cs typeface="+mn-cs"/>
                        </a:rPr>
                        <a:t>-</a:t>
                      </a:r>
                      <a:r>
                        <a:rPr lang="zh-CN" altLang="en-US" sz="800" b="1" i="0" u="none" strike="noStrike" kern="1200" baseline="0" dirty="0" smtClean="0">
                          <a:solidFill>
                            <a:srgbClr val="7030A0"/>
                          </a:solidFill>
                          <a:latin typeface="微软雅黑" pitchFamily="34" charset="-122"/>
                          <a:ea typeface="微软雅黑" pitchFamily="34" charset="-122"/>
                          <a:cs typeface="+mn-cs"/>
                        </a:rPr>
                        <a:t>未用</a:t>
                      </a: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r>
              <a:tr h="23680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11</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smtClean="0">
                          <a:solidFill>
                            <a:srgbClr val="0070C0"/>
                          </a:solidFill>
                          <a:latin typeface="微软雅黑" pitchFamily="34" charset="-122"/>
                          <a:ea typeface="微软雅黑" pitchFamily="34" charset="-122"/>
                          <a:cs typeface="+mn-cs"/>
                        </a:rPr>
                        <a:t>11.23</a:t>
                      </a: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algn="ctr" defTabSz="914400" rtl="0" eaLnBrk="1" fontAlgn="ctr" latinLnBrk="0" hangingPunct="1">
                        <a:lnSpc>
                          <a:spcPct val="100000"/>
                        </a:lnSpc>
                      </a:pPr>
                      <a:r>
                        <a:rPr lang="zh-CN" altLang="en-US" sz="900" b="1" i="0" u="none" strike="noStrike" kern="1200" dirty="0" smtClean="0">
                          <a:solidFill>
                            <a:srgbClr val="0070C0"/>
                          </a:solidFill>
                          <a:latin typeface="微软雅黑" pitchFamily="34" charset="-122"/>
                          <a:ea typeface="微软雅黑" pitchFamily="34" charset="-122"/>
                          <a:cs typeface="+mn-cs"/>
                        </a:rPr>
                        <a:t>黄</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r>
                        <a:rPr lang="zh-CN" altLang="en-US" sz="900" b="1" i="0" u="none" strike="noStrike" kern="1200" dirty="0" smtClean="0">
                          <a:solidFill>
                            <a:srgbClr val="0070C0"/>
                          </a:solidFill>
                          <a:latin typeface="微软雅黑" pitchFamily="34" charset="-122"/>
                          <a:ea typeface="微软雅黑" pitchFamily="34" charset="-122"/>
                          <a:cs typeface="+mn-cs"/>
                        </a:rPr>
                        <a:t>眼部不适</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脑得生 </a:t>
                      </a:r>
                      <a:r>
                        <a:rPr lang="en-US" altLang="zh-CN" sz="900" b="1" i="0" u="none" strike="noStrike" kern="1200" baseline="0" dirty="0" smtClean="0">
                          <a:solidFill>
                            <a:srgbClr val="0070C0"/>
                          </a:solidFill>
                          <a:latin typeface="微软雅黑" pitchFamily="34" charset="-122"/>
                          <a:ea typeface="微软雅黑" pitchFamily="34" charset="-122"/>
                          <a:cs typeface="+mn-cs"/>
                        </a:rPr>
                        <a:t>+ </a:t>
                      </a:r>
                      <a:r>
                        <a:rPr lang="zh-CN" altLang="en-US" sz="900" b="1" i="0" u="none" strike="noStrike" kern="1200" baseline="0" dirty="0" smtClean="0">
                          <a:solidFill>
                            <a:srgbClr val="0070C0"/>
                          </a:solidFill>
                          <a:latin typeface="微软雅黑" pitchFamily="34" charset="-122"/>
                          <a:ea typeface="微软雅黑" pitchFamily="34" charset="-122"/>
                          <a:cs typeface="+mn-cs"/>
                        </a:rPr>
                        <a:t>金匮肾气 </a:t>
                      </a:r>
                      <a:r>
                        <a:rPr lang="en-US" altLang="zh-CN" sz="900" b="1" i="0" u="none" strike="noStrike" kern="1200" baseline="0" dirty="0" smtClean="0">
                          <a:solidFill>
                            <a:srgbClr val="0070C0"/>
                          </a:solidFill>
                          <a:latin typeface="微软雅黑" pitchFamily="34" charset="-122"/>
                          <a:ea typeface="微软雅黑" pitchFamily="34" charset="-122"/>
                          <a:cs typeface="+mn-cs"/>
                        </a:rPr>
                        <a:t>+ </a:t>
                      </a:r>
                      <a:r>
                        <a:rPr lang="zh-CN" altLang="en-US" sz="900" b="1" i="0" u="none" strike="noStrike" kern="1200" baseline="0" dirty="0" smtClean="0">
                          <a:solidFill>
                            <a:srgbClr val="0070C0"/>
                          </a:solidFill>
                          <a:latin typeface="微软雅黑" pitchFamily="34" charset="-122"/>
                          <a:ea typeface="微软雅黑" pitchFamily="34" charset="-122"/>
                          <a:cs typeface="+mn-cs"/>
                        </a:rPr>
                        <a:t>培元通脑</a:t>
                      </a: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baseline="0" dirty="0" smtClean="0">
                          <a:solidFill>
                            <a:srgbClr val="0070C0"/>
                          </a:solidFill>
                          <a:latin typeface="微软雅黑" pitchFamily="34" charset="-122"/>
                          <a:ea typeface="微软雅黑" pitchFamily="34" charset="-122"/>
                          <a:cs typeface="+mn-cs"/>
                        </a:rPr>
                        <a:t>手尖麻好多了 ，足尖麻更大了 </a:t>
                      </a: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r>
            </a:tbl>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691680" y="411510"/>
            <a:ext cx="7343775" cy="946150"/>
          </a:xfrm>
        </p:spPr>
        <p:txBody>
          <a:bodyPr>
            <a:noAutofit/>
          </a:bodyPr>
          <a:lstStyle/>
          <a:p>
            <a:pPr algn="l">
              <a:lnSpc>
                <a:spcPct val="100000"/>
              </a:lnSpc>
            </a:pPr>
            <a:r>
              <a:rPr lang="zh-CN" altLang="en-US" sz="1400" spc="-113" dirty="0" smtClean="0">
                <a:solidFill>
                  <a:srgbClr val="0070C0"/>
                </a:solidFill>
              </a:rPr>
              <a:t>陈金*，女，</a:t>
            </a:r>
            <a:r>
              <a:rPr lang="en-US" altLang="zh-CN" sz="1400" spc="-113" dirty="0" smtClean="0">
                <a:solidFill>
                  <a:srgbClr val="0070C0"/>
                </a:solidFill>
              </a:rPr>
              <a:t>58</a:t>
            </a:r>
            <a:r>
              <a:rPr lang="zh-CN" altLang="en-US" sz="1400" spc="-113" dirty="0" smtClean="0">
                <a:solidFill>
                  <a:srgbClr val="0070C0"/>
                </a:solidFill>
              </a:rPr>
              <a:t>岁，主述：</a:t>
            </a:r>
            <a:r>
              <a:rPr lang="zh-CN" altLang="en-US" sz="1400" spc="-113" dirty="0" smtClean="0"/>
              <a:t>慢性咽炎、白内障术后、视物不清</a:t>
            </a:r>
            <a:r>
              <a:rPr lang="en-US" altLang="zh-CN" sz="1600" spc="-113" dirty="0" smtClean="0"/>
              <a:t/>
            </a:r>
            <a:br>
              <a:rPr lang="en-US" altLang="zh-CN" sz="1600" spc="-113" dirty="0" smtClean="0"/>
            </a:br>
            <a:r>
              <a:rPr lang="en-US" altLang="zh-CN" sz="1600" spc="-113" dirty="0" smtClean="0"/>
              <a:t>	</a:t>
            </a:r>
            <a:r>
              <a:rPr lang="zh-CN" altLang="en-US" sz="1400" spc="-113" dirty="0" smtClean="0">
                <a:solidFill>
                  <a:srgbClr val="0070C0"/>
                </a:solidFill>
              </a:rPr>
              <a:t>脉象：</a:t>
            </a:r>
            <a:r>
              <a:rPr lang="zh-CN" altLang="en-US" sz="1300" spc="-113" dirty="0" smtClean="0"/>
              <a:t>沉</a:t>
            </a:r>
            <a:r>
              <a:rPr lang="en-US" altLang="zh-CN" sz="1300" spc="-113" dirty="0" smtClean="0"/>
              <a:t>-</a:t>
            </a:r>
            <a:r>
              <a:rPr lang="zh-CN" altLang="en-US" sz="1300" spc="-113" dirty="0" smtClean="0"/>
              <a:t>数</a:t>
            </a:r>
            <a:r>
              <a:rPr lang="en-US" altLang="zh-CN" sz="1300" spc="-113" dirty="0" smtClean="0"/>
              <a:t>-</a:t>
            </a:r>
            <a:r>
              <a:rPr lang="zh-CN" altLang="en-US" sz="1300" spc="-113" dirty="0" smtClean="0"/>
              <a:t>软</a:t>
            </a:r>
            <a:r>
              <a:rPr lang="en-US" altLang="zh-CN" sz="1300" spc="-113" dirty="0" smtClean="0"/>
              <a:t>-</a:t>
            </a:r>
            <a:r>
              <a:rPr lang="zh-CN" altLang="en-US" sz="1300" spc="-113" dirty="0" smtClean="0"/>
              <a:t>短   </a:t>
            </a:r>
            <a:r>
              <a:rPr lang="en-US" altLang="zh-CN" sz="1600" spc="-113" dirty="0" smtClean="0"/>
              <a:t/>
            </a:r>
            <a:br>
              <a:rPr lang="en-US" altLang="zh-CN" sz="1600" spc="-113" dirty="0" smtClean="0"/>
            </a:br>
            <a:r>
              <a:rPr lang="en-US" altLang="zh-CN" sz="1600" spc="-113" dirty="0" smtClean="0"/>
              <a:t>	</a:t>
            </a:r>
            <a:r>
              <a:rPr lang="zh-CN" altLang="en-US" sz="1400" spc="-113" dirty="0" smtClean="0">
                <a:solidFill>
                  <a:srgbClr val="0070C0"/>
                </a:solidFill>
              </a:rPr>
              <a:t>诊断：</a:t>
            </a:r>
            <a:r>
              <a:rPr lang="zh-CN" altLang="en-US" sz="1400" spc="-113" dirty="0" smtClean="0"/>
              <a:t>糖尿病肾病</a:t>
            </a:r>
            <a:r>
              <a:rPr lang="zh-CN" altLang="en-US" sz="1400" spc="-113" dirty="0" smtClean="0">
                <a:solidFill>
                  <a:srgbClr val="0070C0"/>
                </a:solidFill>
              </a:rPr>
              <a:t>，高血压</a:t>
            </a:r>
            <a:r>
              <a:rPr lang="en-US" altLang="zh-CN" sz="1400" spc="-113" dirty="0" smtClean="0">
                <a:solidFill>
                  <a:srgbClr val="0070C0"/>
                </a:solidFill>
              </a:rPr>
              <a:t>-1991</a:t>
            </a:r>
            <a:r>
              <a:rPr lang="zh-CN" altLang="en-US" sz="1400" spc="-113" dirty="0" smtClean="0">
                <a:solidFill>
                  <a:srgbClr val="0070C0"/>
                </a:solidFill>
              </a:rPr>
              <a:t>，</a:t>
            </a:r>
            <a:r>
              <a:rPr lang="en-US" altLang="zh-CN" sz="1400" spc="-113" dirty="0" smtClean="0">
                <a:solidFill>
                  <a:srgbClr val="0070C0"/>
                </a:solidFill>
              </a:rPr>
              <a:t>2017</a:t>
            </a:r>
            <a:r>
              <a:rPr lang="zh-CN" altLang="en-US" sz="1400" spc="-113" dirty="0" smtClean="0">
                <a:solidFill>
                  <a:srgbClr val="0070C0"/>
                </a:solidFill>
              </a:rPr>
              <a:t>椎间盘突出</a:t>
            </a:r>
            <a:r>
              <a:rPr lang="en-US" altLang="zh-CN" sz="1400" spc="-113" dirty="0" smtClean="0">
                <a:solidFill>
                  <a:srgbClr val="0070C0"/>
                </a:solidFill>
              </a:rPr>
              <a:t>+</a:t>
            </a:r>
            <a:r>
              <a:rPr lang="zh-CN" altLang="en-US" sz="1400" spc="-113" dirty="0" smtClean="0">
                <a:solidFill>
                  <a:srgbClr val="0070C0"/>
                </a:solidFill>
              </a:rPr>
              <a:t>骨刺</a:t>
            </a:r>
            <a:r>
              <a:rPr lang="en-US" altLang="zh-CN" sz="1400" spc="-113" dirty="0" smtClean="0">
                <a:solidFill>
                  <a:srgbClr val="0070C0"/>
                </a:solidFill>
              </a:rPr>
              <a:t>-</a:t>
            </a:r>
            <a:r>
              <a:rPr lang="zh-CN" altLang="en-US" sz="1400" spc="-113" dirty="0" smtClean="0">
                <a:solidFill>
                  <a:srgbClr val="0070C0"/>
                </a:solidFill>
              </a:rPr>
              <a:t>躺</a:t>
            </a:r>
            <a:r>
              <a:rPr lang="en-US" altLang="zh-CN" sz="1400" spc="-113" dirty="0" smtClean="0">
                <a:solidFill>
                  <a:srgbClr val="0070C0"/>
                </a:solidFill>
              </a:rPr>
              <a:t>3</a:t>
            </a:r>
            <a:r>
              <a:rPr lang="zh-CN" altLang="en-US" sz="1400" spc="-113" dirty="0" smtClean="0">
                <a:solidFill>
                  <a:srgbClr val="0070C0"/>
                </a:solidFill>
              </a:rPr>
              <a:t>个月</a:t>
            </a:r>
            <a:endParaRPr lang="zh-CN" altLang="en-US" sz="1600" spc="-113" dirty="0">
              <a:solidFill>
                <a:srgbClr val="0070C0"/>
              </a:solidFill>
            </a:endParaRPr>
          </a:p>
        </p:txBody>
      </p:sp>
      <p:graphicFrame>
        <p:nvGraphicFramePr>
          <p:cNvPr id="4" name="内容占位符 3"/>
          <p:cNvGraphicFramePr>
            <a:graphicFrameLocks noGrp="1"/>
          </p:cNvGraphicFramePr>
          <p:nvPr>
            <p:ph idx="4294967295"/>
          </p:nvPr>
        </p:nvGraphicFramePr>
        <p:xfrm>
          <a:off x="755576" y="1419622"/>
          <a:ext cx="8052577" cy="3088476"/>
        </p:xfrm>
        <a:graphic>
          <a:graphicData uri="http://schemas.openxmlformats.org/drawingml/2006/table">
            <a:tbl>
              <a:tblPr firstRow="1" bandRow="1">
                <a:tableStyleId>{8799B23B-EC83-4686-B30A-512413B5E67A}</a:tableStyleId>
              </a:tblPr>
              <a:tblGrid>
                <a:gridCol w="598000"/>
                <a:gridCol w="524415"/>
                <a:gridCol w="549053"/>
                <a:gridCol w="2144956"/>
                <a:gridCol w="1800200"/>
                <a:gridCol w="2435953"/>
              </a:tblGrid>
              <a:tr h="273915">
                <a:tc>
                  <a:txBody>
                    <a:bodyPr/>
                    <a:lstStyle/>
                    <a:p>
                      <a:pPr marL="0" algn="l" defTabSz="914400" rtl="0" eaLnBrk="1" fontAlgn="ctr" latinLnBrk="0" hangingPunct="1">
                        <a:lnSpc>
                          <a:spcPts val="1400"/>
                        </a:lnSpc>
                      </a:pPr>
                      <a:r>
                        <a:rPr lang="en-US" altLang="zh-CN" sz="1050" b="1" i="0" u="none" strike="noStrike" kern="1200" dirty="0" smtClean="0">
                          <a:solidFill>
                            <a:srgbClr val="0070C0"/>
                          </a:solidFill>
                          <a:latin typeface="微软雅黑" pitchFamily="34" charset="-122"/>
                          <a:ea typeface="微软雅黑" pitchFamily="34" charset="-122"/>
                          <a:cs typeface="+mn-cs"/>
                        </a:rPr>
                        <a:t>2018</a:t>
                      </a:r>
                      <a:endParaRPr lang="zh-CN" altLang="en-US" sz="1050" b="1" i="0" u="none" strike="noStrike" kern="1200" dirty="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algn="ctr" defTabSz="914400" rtl="0" eaLnBrk="1" fontAlgn="ctr" latinLnBrk="0" hangingPunct="1">
                        <a:lnSpc>
                          <a:spcPts val="1400"/>
                        </a:lnSpc>
                      </a:pPr>
                      <a:r>
                        <a:rPr lang="zh-CN" altLang="en-US" sz="1050" b="1" i="0" u="none" strike="noStrike" kern="1200" dirty="0" smtClean="0">
                          <a:solidFill>
                            <a:srgbClr val="7030A0"/>
                          </a:solidFill>
                          <a:latin typeface="微软雅黑" pitchFamily="34" charset="-122"/>
                          <a:ea typeface="微软雅黑" pitchFamily="34" charset="-122"/>
                          <a:cs typeface="+mn-cs"/>
                        </a:rPr>
                        <a:t>日期</a:t>
                      </a:r>
                      <a:endParaRPr lang="zh-CN" altLang="en-US" sz="1050" b="1" i="0" u="none" strike="noStrike" kern="1200" dirty="0">
                        <a:solidFill>
                          <a:srgbClr val="7030A0"/>
                        </a:solidFill>
                        <a:latin typeface="微软雅黑" pitchFamily="34" charset="-122"/>
                        <a:ea typeface="微软雅黑" pitchFamily="34" charset="-122"/>
                        <a:cs typeface="+mn-cs"/>
                      </a:endParaRPr>
                    </a:p>
                  </a:txBody>
                  <a:tcPr marL="68580" marR="68580" marT="34290" marB="34290"/>
                </a:tc>
                <a:tc>
                  <a:txBody>
                    <a:bodyPr/>
                    <a:lstStyle/>
                    <a:p>
                      <a:pPr marL="0" algn="ctr" defTabSz="914400" rtl="0" eaLnBrk="1" fontAlgn="ctr" latinLnBrk="0" hangingPunct="1">
                        <a:lnSpc>
                          <a:spcPts val="1400"/>
                        </a:lnSpc>
                      </a:pPr>
                      <a:r>
                        <a:rPr lang="zh-CN" altLang="en-US" sz="1050" b="1" i="0" u="none" strike="noStrike" kern="1200" dirty="0" smtClean="0">
                          <a:solidFill>
                            <a:srgbClr val="7030A0"/>
                          </a:solidFill>
                          <a:latin typeface="微软雅黑" pitchFamily="34" charset="-122"/>
                          <a:ea typeface="微软雅黑" pitchFamily="34" charset="-122"/>
                          <a:cs typeface="+mn-cs"/>
                        </a:rPr>
                        <a:t>舌苔</a:t>
                      </a:r>
                      <a:endParaRPr lang="zh-CN" altLang="en-US" sz="1050" b="1" i="0" u="none" strike="noStrike" kern="1200" dirty="0">
                        <a:solidFill>
                          <a:srgbClr val="7030A0"/>
                        </a:solidFill>
                        <a:latin typeface="微软雅黑" pitchFamily="34" charset="-122"/>
                        <a:ea typeface="微软雅黑" pitchFamily="34" charset="-122"/>
                        <a:cs typeface="+mn-cs"/>
                      </a:endParaRPr>
                    </a:p>
                  </a:txBody>
                  <a:tcPr marL="68580" marR="68580" marT="34290" marB="34290"/>
                </a:tc>
                <a:tc>
                  <a:txBody>
                    <a:bodyPr/>
                    <a:lstStyle/>
                    <a:p>
                      <a:pPr marL="0" algn="ctr" defTabSz="914400" rtl="0" eaLnBrk="1" fontAlgn="ctr" latinLnBrk="0" hangingPunct="1">
                        <a:lnSpc>
                          <a:spcPts val="1400"/>
                        </a:lnSpc>
                      </a:pPr>
                      <a:r>
                        <a:rPr lang="zh-CN" altLang="en-US" sz="1050" b="1" i="0" u="none" strike="noStrike" kern="1200" dirty="0" smtClean="0">
                          <a:solidFill>
                            <a:srgbClr val="7030A0"/>
                          </a:solidFill>
                          <a:latin typeface="微软雅黑" pitchFamily="34" charset="-122"/>
                          <a:ea typeface="微软雅黑" pitchFamily="34" charset="-122"/>
                          <a:cs typeface="+mn-cs"/>
                        </a:rPr>
                        <a:t>脉诊结果</a:t>
                      </a:r>
                      <a:endParaRPr lang="zh-CN" altLang="en-US" sz="1050" b="1" i="0" u="none" strike="noStrike" kern="1200" dirty="0">
                        <a:solidFill>
                          <a:srgbClr val="7030A0"/>
                        </a:solidFill>
                        <a:latin typeface="微软雅黑" pitchFamily="34" charset="-122"/>
                        <a:ea typeface="微软雅黑" pitchFamily="34" charset="-122"/>
                        <a:cs typeface="+mn-cs"/>
                      </a:endParaRPr>
                    </a:p>
                  </a:txBody>
                  <a:tcPr marL="68580" marR="68580" marT="34290" marB="34290"/>
                </a:tc>
                <a:tc>
                  <a:txBody>
                    <a:bodyPr/>
                    <a:lstStyle/>
                    <a:p>
                      <a:pPr marL="0" marR="0" indent="0" algn="ctr" defTabSz="914400" rtl="0" eaLnBrk="1" fontAlgn="ctr" latinLnBrk="0" hangingPunct="1">
                        <a:lnSpc>
                          <a:spcPts val="1400"/>
                        </a:lnSpc>
                        <a:spcBef>
                          <a:spcPts val="0"/>
                        </a:spcBef>
                        <a:spcAft>
                          <a:spcPts val="0"/>
                        </a:spcAft>
                        <a:buClrTx/>
                        <a:buSzTx/>
                        <a:buFontTx/>
                        <a:buNone/>
                        <a:tabLst/>
                        <a:defRPr/>
                      </a:pPr>
                      <a:r>
                        <a:rPr lang="zh-CN" altLang="en-US" sz="1050" b="1" i="0" u="none" strike="noStrike" kern="1200" dirty="0" smtClean="0">
                          <a:solidFill>
                            <a:srgbClr val="7030A0"/>
                          </a:solidFill>
                          <a:latin typeface="微软雅黑" pitchFamily="34" charset="-122"/>
                          <a:ea typeface="微软雅黑" pitchFamily="34" charset="-122"/>
                          <a:cs typeface="+mn-cs"/>
                        </a:rPr>
                        <a:t>用药建议</a:t>
                      </a:r>
                    </a:p>
                  </a:txBody>
                  <a:tcPr marL="68580" marR="68580" marT="34290" marB="34290"/>
                </a:tc>
                <a:tc>
                  <a:txBody>
                    <a:bodyPr/>
                    <a:lstStyle/>
                    <a:p>
                      <a:pPr marL="0" marR="0" indent="0" algn="ctr" defTabSz="914400" rtl="0" eaLnBrk="1" fontAlgn="ctr" latinLnBrk="0" hangingPunct="1">
                        <a:lnSpc>
                          <a:spcPts val="1400"/>
                        </a:lnSpc>
                        <a:spcBef>
                          <a:spcPts val="0"/>
                        </a:spcBef>
                        <a:spcAft>
                          <a:spcPts val="0"/>
                        </a:spcAft>
                        <a:buClrTx/>
                        <a:buSzTx/>
                        <a:buFontTx/>
                        <a:buNone/>
                        <a:tabLst/>
                        <a:defRPr/>
                      </a:pPr>
                      <a:r>
                        <a:rPr lang="zh-CN" altLang="en-US" sz="1050" b="1" i="0" u="none" strike="noStrike" kern="1200" dirty="0" smtClean="0">
                          <a:solidFill>
                            <a:srgbClr val="7030A0"/>
                          </a:solidFill>
                          <a:latin typeface="微软雅黑" pitchFamily="34" charset="-122"/>
                          <a:ea typeface="微软雅黑" pitchFamily="34" charset="-122"/>
                          <a:cs typeface="+mn-cs"/>
                        </a:rPr>
                        <a:t>疗效（雷公藤组）</a:t>
                      </a:r>
                    </a:p>
                  </a:txBody>
                  <a:tcPr marL="68580" marR="68580" marT="34290" marB="34290"/>
                </a:tc>
              </a:tr>
              <a:tr h="273915">
                <a:tc>
                  <a:txBody>
                    <a:bodyPr/>
                    <a:lstStyle/>
                    <a:p>
                      <a:pPr marL="0" algn="l" defTabSz="914400" rtl="0" eaLnBrk="1" fontAlgn="ctr" latinLnBrk="0" hangingPunct="1">
                        <a:lnSpc>
                          <a:spcPts val="1400"/>
                        </a:lnSpc>
                      </a:pPr>
                      <a:r>
                        <a:rPr lang="zh-CN" altLang="en-US" sz="1050" b="1" i="0" u="none" strike="noStrike" kern="1200" dirty="0" smtClean="0">
                          <a:solidFill>
                            <a:srgbClr val="7030A0"/>
                          </a:solidFill>
                          <a:latin typeface="微软雅黑" pitchFamily="34" charset="-122"/>
                          <a:ea typeface="微软雅黑" pitchFamily="34" charset="-122"/>
                          <a:cs typeface="+mn-cs"/>
                        </a:rPr>
                        <a:t>第</a:t>
                      </a:r>
                      <a:r>
                        <a:rPr lang="en-US" altLang="zh-CN" sz="1050" b="1" i="0" u="none" strike="noStrike" kern="1200" dirty="0" smtClean="0">
                          <a:solidFill>
                            <a:srgbClr val="7030A0"/>
                          </a:solidFill>
                          <a:latin typeface="微软雅黑" pitchFamily="34" charset="-122"/>
                          <a:ea typeface="微软雅黑" pitchFamily="34" charset="-122"/>
                          <a:cs typeface="+mn-cs"/>
                        </a:rPr>
                        <a:t>1</a:t>
                      </a:r>
                      <a:r>
                        <a:rPr lang="zh-CN" altLang="en-US" sz="1050" b="1" i="0" u="none" strike="noStrike" kern="1200" dirty="0" smtClean="0">
                          <a:solidFill>
                            <a:srgbClr val="7030A0"/>
                          </a:solidFill>
                          <a:latin typeface="微软雅黑" pitchFamily="34" charset="-122"/>
                          <a:ea typeface="微软雅黑" pitchFamily="34" charset="-122"/>
                          <a:cs typeface="+mn-cs"/>
                        </a:rPr>
                        <a:t>诊</a:t>
                      </a:r>
                      <a:endParaRPr lang="zh-CN" altLang="en-US" sz="1050" b="1" i="0" u="none" strike="noStrike" kern="1200" dirty="0">
                        <a:solidFill>
                          <a:srgbClr val="7030A0"/>
                        </a:solidFill>
                        <a:latin typeface="微软雅黑" pitchFamily="34" charset="-122"/>
                        <a:ea typeface="微软雅黑" pitchFamily="34" charset="-122"/>
                        <a:cs typeface="+mn-cs"/>
                      </a:endParaRPr>
                    </a:p>
                  </a:txBody>
                  <a:tcPr marL="68580" marR="68580" marT="34290" marB="34290"/>
                </a:tc>
                <a:tc>
                  <a:txBody>
                    <a:bodyPr/>
                    <a:lstStyle/>
                    <a:p>
                      <a:pPr marL="0" algn="ctr" defTabSz="914400" rtl="0" eaLnBrk="1" fontAlgn="ctr" latinLnBrk="0" hangingPunct="1">
                        <a:lnSpc>
                          <a:spcPts val="1400"/>
                        </a:lnSpc>
                      </a:pPr>
                      <a:r>
                        <a:rPr lang="en-US" altLang="zh-CN" sz="1050" b="1" i="0" u="none" strike="noStrike" kern="1200" dirty="0" smtClean="0">
                          <a:solidFill>
                            <a:srgbClr val="0070C0"/>
                          </a:solidFill>
                          <a:latin typeface="微软雅黑" pitchFamily="34" charset="-122"/>
                          <a:ea typeface="微软雅黑" pitchFamily="34" charset="-122"/>
                          <a:cs typeface="+mn-cs"/>
                        </a:rPr>
                        <a:t>6.15</a:t>
                      </a:r>
                      <a:endParaRPr lang="zh-CN" altLang="en-US" sz="105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ts val="1400"/>
                        </a:lnSpc>
                      </a:pPr>
                      <a:r>
                        <a:rPr lang="zh-CN" altLang="en-US" sz="1050" b="1" i="0" u="none" strike="noStrike" kern="1200" dirty="0" smtClean="0">
                          <a:solidFill>
                            <a:srgbClr val="0070C0"/>
                          </a:solidFill>
                          <a:latin typeface="微软雅黑" pitchFamily="34" charset="-122"/>
                          <a:ea typeface="微软雅黑" pitchFamily="34" charset="-122"/>
                          <a:cs typeface="+mn-cs"/>
                        </a:rPr>
                        <a:t>黄腻</a:t>
                      </a:r>
                      <a:endParaRPr lang="zh-CN" altLang="en-US" sz="105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ts val="1400"/>
                        </a:lnSpc>
                      </a:pPr>
                      <a:r>
                        <a:rPr lang="zh-CN" altLang="en-US" sz="1050" b="1" i="0" u="none" strike="noStrike" kern="1200" dirty="0" smtClean="0">
                          <a:solidFill>
                            <a:srgbClr val="0070C0"/>
                          </a:solidFill>
                          <a:latin typeface="微软雅黑" pitchFamily="34" charset="-122"/>
                          <a:ea typeface="微软雅黑" pitchFamily="34" charset="-122"/>
                          <a:cs typeface="+mn-cs"/>
                        </a:rPr>
                        <a:t>睡眠不佳 头痛 肩痛 颈椎不好 脾虚</a:t>
                      </a:r>
                      <a:endParaRPr lang="zh-CN" altLang="en-US" sz="105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ts val="1400"/>
                        </a:lnSpc>
                        <a:spcBef>
                          <a:spcPts val="0"/>
                        </a:spcBef>
                        <a:spcAft>
                          <a:spcPts val="0"/>
                        </a:spcAft>
                        <a:buClrTx/>
                        <a:buSzTx/>
                        <a:buFontTx/>
                        <a:buNone/>
                        <a:tabLst/>
                        <a:defRPr/>
                      </a:pPr>
                      <a:r>
                        <a:rPr lang="zh-CN" altLang="en-US" sz="1050" b="1" i="0" u="none" strike="noStrike" kern="1200" dirty="0" smtClean="0">
                          <a:solidFill>
                            <a:srgbClr val="0070C0"/>
                          </a:solidFill>
                          <a:latin typeface="微软雅黑" pitchFamily="34" charset="-122"/>
                          <a:ea typeface="微软雅黑" pitchFamily="34" charset="-122"/>
                          <a:cs typeface="+mn-cs"/>
                        </a:rPr>
                        <a:t>早起空腹服降压药</a:t>
                      </a:r>
                    </a:p>
                  </a:txBody>
                  <a:tcPr marL="68580" marR="68580" marT="34290" marB="34290"/>
                </a:tc>
                <a:tc>
                  <a:txBody>
                    <a:bodyPr/>
                    <a:lstStyle/>
                    <a:p>
                      <a:pPr marL="0" marR="0" indent="0" algn="l" defTabSz="914400" rtl="0" eaLnBrk="1" fontAlgn="ctr" latinLnBrk="0" hangingPunct="1">
                        <a:lnSpc>
                          <a:spcPts val="1400"/>
                        </a:lnSpc>
                        <a:spcBef>
                          <a:spcPts val="0"/>
                        </a:spcBef>
                        <a:spcAft>
                          <a:spcPts val="0"/>
                        </a:spcAft>
                        <a:buClrTx/>
                        <a:buSzTx/>
                        <a:buFontTx/>
                        <a:buNone/>
                        <a:tabLst/>
                        <a:defRPr/>
                      </a:pPr>
                      <a:endParaRPr lang="zh-CN" altLang="en-US" sz="105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r>
              <a:tr h="273915">
                <a:tc>
                  <a:txBody>
                    <a:bodyPr/>
                    <a:lstStyle/>
                    <a:p>
                      <a:pPr marL="0" marR="0" indent="0" algn="l" defTabSz="914400" rtl="0" eaLnBrk="1" fontAlgn="ctr" latinLnBrk="0" hangingPunct="1">
                        <a:lnSpc>
                          <a:spcPts val="1400"/>
                        </a:lnSpc>
                        <a:spcBef>
                          <a:spcPts val="0"/>
                        </a:spcBef>
                        <a:spcAft>
                          <a:spcPts val="0"/>
                        </a:spcAft>
                        <a:buClrTx/>
                        <a:buSzTx/>
                        <a:buFontTx/>
                        <a:buNone/>
                        <a:tabLst/>
                        <a:defRPr/>
                      </a:pPr>
                      <a:r>
                        <a:rPr lang="zh-CN" altLang="en-US" sz="1050" b="1" i="0" u="none" strike="noStrike" kern="1200" dirty="0" smtClean="0">
                          <a:solidFill>
                            <a:srgbClr val="7030A0"/>
                          </a:solidFill>
                          <a:latin typeface="微软雅黑" pitchFamily="34" charset="-122"/>
                          <a:ea typeface="微软雅黑" pitchFamily="34" charset="-122"/>
                          <a:cs typeface="+mn-cs"/>
                        </a:rPr>
                        <a:t>第</a:t>
                      </a:r>
                      <a:r>
                        <a:rPr lang="en-US" altLang="zh-CN" sz="1050" b="1" i="0" u="none" strike="noStrike" kern="1200" dirty="0" smtClean="0">
                          <a:solidFill>
                            <a:srgbClr val="7030A0"/>
                          </a:solidFill>
                          <a:latin typeface="微软雅黑" pitchFamily="34" charset="-122"/>
                          <a:ea typeface="微软雅黑" pitchFamily="34" charset="-122"/>
                          <a:cs typeface="+mn-cs"/>
                        </a:rPr>
                        <a:t>2</a:t>
                      </a:r>
                      <a:r>
                        <a:rPr lang="zh-CN" altLang="en-US" sz="105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ts val="1400"/>
                        </a:lnSpc>
                      </a:pPr>
                      <a:r>
                        <a:rPr lang="en-US" altLang="zh-CN" sz="1050" b="1" i="0" u="none" strike="noStrike" kern="1200" dirty="0" smtClean="0">
                          <a:solidFill>
                            <a:srgbClr val="0070C0"/>
                          </a:solidFill>
                          <a:latin typeface="微软雅黑" pitchFamily="34" charset="-122"/>
                          <a:ea typeface="微软雅黑" pitchFamily="34" charset="-122"/>
                          <a:cs typeface="+mn-cs"/>
                        </a:rPr>
                        <a:t>6.29</a:t>
                      </a:r>
                      <a:endParaRPr lang="zh-CN" altLang="en-US" sz="105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ts val="1400"/>
                        </a:lnSpc>
                      </a:pPr>
                      <a:r>
                        <a:rPr lang="zh-CN" altLang="en-US" sz="1050" b="1" i="0" u="none" strike="noStrike" kern="1200" dirty="0" smtClean="0">
                          <a:solidFill>
                            <a:srgbClr val="0070C0"/>
                          </a:solidFill>
                          <a:latin typeface="微软雅黑" pitchFamily="34" charset="-122"/>
                          <a:ea typeface="微软雅黑" pitchFamily="34" charset="-122"/>
                          <a:cs typeface="+mn-cs"/>
                        </a:rPr>
                        <a:t>薄</a:t>
                      </a:r>
                      <a:endParaRPr lang="zh-CN" altLang="en-US" sz="105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ts val="1400"/>
                        </a:lnSpc>
                      </a:pPr>
                      <a:r>
                        <a:rPr lang="zh-CN" altLang="en-US" sz="1050" b="1" i="0" u="none" strike="noStrike" kern="1200" dirty="0" smtClean="0">
                          <a:solidFill>
                            <a:srgbClr val="0070C0"/>
                          </a:solidFill>
                          <a:latin typeface="微软雅黑" pitchFamily="34" charset="-122"/>
                          <a:ea typeface="微软雅黑" pitchFamily="34" charset="-122"/>
                          <a:cs typeface="+mn-cs"/>
                        </a:rPr>
                        <a:t>头痛缓解、无名火起 升结肠便秘</a:t>
                      </a:r>
                      <a:endParaRPr lang="zh-CN" altLang="en-US" sz="105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ts val="1400"/>
                        </a:lnSpc>
                        <a:spcBef>
                          <a:spcPts val="0"/>
                        </a:spcBef>
                        <a:spcAft>
                          <a:spcPts val="0"/>
                        </a:spcAft>
                        <a:buClrTx/>
                        <a:buSzTx/>
                        <a:buFontTx/>
                        <a:buNone/>
                        <a:tabLst/>
                        <a:defRPr/>
                      </a:pPr>
                      <a:r>
                        <a:rPr lang="zh-CN" altLang="en-US" sz="1050" b="1" i="0" u="none" strike="noStrike" kern="1200" dirty="0" smtClean="0">
                          <a:solidFill>
                            <a:srgbClr val="0070C0"/>
                          </a:solidFill>
                          <a:latin typeface="微软雅黑" pitchFamily="34" charset="-122"/>
                          <a:ea typeface="微软雅黑" pitchFamily="34" charset="-122"/>
                          <a:cs typeface="+mn-cs"/>
                        </a:rPr>
                        <a:t>早睡觉、少食盐</a:t>
                      </a:r>
                    </a:p>
                  </a:txBody>
                  <a:tcPr marL="68580" marR="68580" marT="34290" marB="34290"/>
                </a:tc>
                <a:tc>
                  <a:txBody>
                    <a:bodyPr/>
                    <a:lstStyle/>
                    <a:p>
                      <a:pPr marL="0" marR="0" indent="0" algn="l" defTabSz="914400" rtl="0" eaLnBrk="1" fontAlgn="ctr" latinLnBrk="0" hangingPunct="1">
                        <a:lnSpc>
                          <a:spcPts val="1400"/>
                        </a:lnSpc>
                        <a:spcBef>
                          <a:spcPts val="0"/>
                        </a:spcBef>
                        <a:spcAft>
                          <a:spcPts val="0"/>
                        </a:spcAft>
                        <a:buClrTx/>
                        <a:buSzTx/>
                        <a:buFontTx/>
                        <a:buNone/>
                        <a:tabLst/>
                        <a:defRPr/>
                      </a:pPr>
                      <a:r>
                        <a:rPr lang="zh-CN" altLang="en-US" sz="1050" b="1" i="0" u="none" strike="noStrike" kern="1200" dirty="0" smtClean="0">
                          <a:solidFill>
                            <a:srgbClr val="0070C0"/>
                          </a:solidFill>
                          <a:latin typeface="微软雅黑" pitchFamily="34" charset="-122"/>
                          <a:ea typeface="微软雅黑" pitchFamily="34" charset="-122"/>
                          <a:cs typeface="+mn-cs"/>
                        </a:rPr>
                        <a:t>改时间服药头不晕了</a:t>
                      </a:r>
                    </a:p>
                  </a:txBody>
                  <a:tcPr marL="68580" marR="68580" marT="34290" marB="34290"/>
                </a:tc>
              </a:tr>
              <a:tr h="273915">
                <a:tc>
                  <a:txBody>
                    <a:bodyPr/>
                    <a:lstStyle/>
                    <a:p>
                      <a:pPr marL="0" marR="0" indent="0" algn="l" defTabSz="914400" rtl="0" eaLnBrk="1" fontAlgn="ctr" latinLnBrk="0" hangingPunct="1">
                        <a:lnSpc>
                          <a:spcPts val="1400"/>
                        </a:lnSpc>
                        <a:spcBef>
                          <a:spcPts val="0"/>
                        </a:spcBef>
                        <a:spcAft>
                          <a:spcPts val="0"/>
                        </a:spcAft>
                        <a:buClrTx/>
                        <a:buSzTx/>
                        <a:buFontTx/>
                        <a:buNone/>
                        <a:tabLst/>
                        <a:defRPr/>
                      </a:pPr>
                      <a:r>
                        <a:rPr lang="zh-CN" altLang="en-US" sz="1050" b="1" i="0" u="none" strike="noStrike" kern="1200" dirty="0" smtClean="0">
                          <a:solidFill>
                            <a:srgbClr val="7030A0"/>
                          </a:solidFill>
                          <a:latin typeface="微软雅黑" pitchFamily="34" charset="-122"/>
                          <a:ea typeface="微软雅黑" pitchFamily="34" charset="-122"/>
                          <a:cs typeface="+mn-cs"/>
                        </a:rPr>
                        <a:t>第</a:t>
                      </a:r>
                      <a:r>
                        <a:rPr lang="en-US" altLang="zh-CN" sz="1050" b="1" i="0" u="none" strike="noStrike" kern="1200" dirty="0" smtClean="0">
                          <a:solidFill>
                            <a:srgbClr val="7030A0"/>
                          </a:solidFill>
                          <a:latin typeface="微软雅黑" pitchFamily="34" charset="-122"/>
                          <a:ea typeface="微软雅黑" pitchFamily="34" charset="-122"/>
                          <a:cs typeface="+mn-cs"/>
                        </a:rPr>
                        <a:t>3</a:t>
                      </a:r>
                      <a:r>
                        <a:rPr lang="zh-CN" altLang="en-US" sz="105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ts val="1400"/>
                        </a:lnSpc>
                      </a:pPr>
                      <a:r>
                        <a:rPr lang="en-US" altLang="zh-CN" sz="1050" b="1" i="0" u="none" strike="noStrike" kern="1200" dirty="0" smtClean="0">
                          <a:solidFill>
                            <a:srgbClr val="0070C0"/>
                          </a:solidFill>
                          <a:latin typeface="微软雅黑" pitchFamily="34" charset="-122"/>
                          <a:ea typeface="微软雅黑" pitchFamily="34" charset="-122"/>
                          <a:cs typeface="+mn-cs"/>
                        </a:rPr>
                        <a:t>7.13</a:t>
                      </a:r>
                      <a:endParaRPr lang="zh-CN" altLang="en-US" sz="105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ts val="1400"/>
                        </a:lnSpc>
                      </a:pPr>
                      <a:r>
                        <a:rPr lang="zh-CN" altLang="en-US" sz="1050" b="1" i="0" u="none" strike="noStrike" kern="1200" dirty="0" smtClean="0">
                          <a:solidFill>
                            <a:srgbClr val="0070C0"/>
                          </a:solidFill>
                          <a:latin typeface="微软雅黑" pitchFamily="34" charset="-122"/>
                          <a:ea typeface="微软雅黑" pitchFamily="34" charset="-122"/>
                          <a:cs typeface="+mn-cs"/>
                        </a:rPr>
                        <a:t>薄白</a:t>
                      </a:r>
                      <a:endParaRPr lang="zh-CN" altLang="en-US" sz="105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ts val="1400"/>
                        </a:lnSpc>
                        <a:spcBef>
                          <a:spcPts val="0"/>
                        </a:spcBef>
                        <a:spcAft>
                          <a:spcPts val="0"/>
                        </a:spcAft>
                        <a:buClrTx/>
                        <a:buSzTx/>
                        <a:buFontTx/>
                        <a:buNone/>
                        <a:tabLst/>
                        <a:defRPr/>
                      </a:pPr>
                      <a:endParaRPr lang="zh-CN" altLang="en-US" sz="1050" b="1" i="0" u="none" strike="noStrike" kern="1200" dirty="0" smtClean="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ts val="1400"/>
                        </a:lnSpc>
                        <a:spcBef>
                          <a:spcPts val="0"/>
                        </a:spcBef>
                        <a:spcAft>
                          <a:spcPts val="0"/>
                        </a:spcAft>
                        <a:buClrTx/>
                        <a:buSzTx/>
                        <a:buFontTx/>
                        <a:buNone/>
                        <a:tabLst/>
                        <a:defRPr/>
                      </a:pPr>
                      <a:r>
                        <a:rPr lang="zh-CN" altLang="en-US" sz="1050" b="1" i="0" u="none" strike="noStrike" kern="1200" dirty="0" smtClean="0">
                          <a:solidFill>
                            <a:srgbClr val="0070C0"/>
                          </a:solidFill>
                          <a:latin typeface="微软雅黑" pitchFamily="34" charset="-122"/>
                          <a:ea typeface="微软雅黑" pitchFamily="34" charset="-122"/>
                          <a:cs typeface="+mn-cs"/>
                        </a:rPr>
                        <a:t>用曲别针行太虚针法</a:t>
                      </a:r>
                      <a:r>
                        <a:rPr lang="en-US" altLang="zh-CN" sz="1050" b="1" i="0" u="none" strike="noStrike" kern="1200" dirty="0" smtClean="0">
                          <a:solidFill>
                            <a:srgbClr val="0070C0"/>
                          </a:solidFill>
                          <a:latin typeface="微软雅黑" pitchFamily="34" charset="-122"/>
                          <a:ea typeface="微软雅黑" pitchFamily="34" charset="-122"/>
                          <a:cs typeface="+mn-cs"/>
                        </a:rPr>
                        <a:t>-</a:t>
                      </a:r>
                      <a:r>
                        <a:rPr lang="zh-CN" altLang="en-US" sz="1050" b="1" i="0" u="none" strike="noStrike" kern="1200" dirty="0" smtClean="0">
                          <a:solidFill>
                            <a:srgbClr val="7030A0"/>
                          </a:solidFill>
                          <a:latin typeface="微软雅黑" pitchFamily="34" charset="-122"/>
                          <a:ea typeface="微软雅黑" pitchFamily="34" charset="-122"/>
                          <a:cs typeface="+mn-cs"/>
                        </a:rPr>
                        <a:t>立缓</a:t>
                      </a:r>
                    </a:p>
                  </a:txBody>
                  <a:tcPr marL="68580" marR="68580" marT="34290" marB="34290"/>
                </a:tc>
                <a:tc>
                  <a:txBody>
                    <a:bodyPr/>
                    <a:lstStyle/>
                    <a:p>
                      <a:pPr marL="0" marR="0" indent="0" algn="l" defTabSz="914400" rtl="0" eaLnBrk="1" fontAlgn="ctr" latinLnBrk="0" hangingPunct="1">
                        <a:lnSpc>
                          <a:spcPts val="1400"/>
                        </a:lnSpc>
                        <a:spcBef>
                          <a:spcPts val="0"/>
                        </a:spcBef>
                        <a:spcAft>
                          <a:spcPts val="0"/>
                        </a:spcAft>
                        <a:buClrTx/>
                        <a:buSzTx/>
                        <a:buFontTx/>
                        <a:buNone/>
                        <a:tabLst/>
                        <a:defRPr/>
                      </a:pPr>
                      <a:r>
                        <a:rPr lang="zh-CN" altLang="en-US" sz="1050" b="1" i="0" u="none" strike="noStrike" kern="1200" dirty="0" smtClean="0">
                          <a:solidFill>
                            <a:srgbClr val="0070C0"/>
                          </a:solidFill>
                          <a:latin typeface="微软雅黑" pitchFamily="34" charset="-122"/>
                          <a:ea typeface="微软雅黑" pitchFamily="34" charset="-122"/>
                          <a:cs typeface="+mn-cs"/>
                        </a:rPr>
                        <a:t>头晕目眩</a:t>
                      </a:r>
                      <a:r>
                        <a:rPr lang="en-US" altLang="zh-CN" sz="1050" b="1" i="0" u="none" strike="noStrike" kern="1200" dirty="0" smtClean="0">
                          <a:solidFill>
                            <a:srgbClr val="0070C0"/>
                          </a:solidFill>
                          <a:latin typeface="微软雅黑" pitchFamily="34" charset="-122"/>
                          <a:ea typeface="微软雅黑" pitchFamily="34" charset="-122"/>
                          <a:cs typeface="+mn-cs"/>
                        </a:rPr>
                        <a:t>-</a:t>
                      </a:r>
                      <a:r>
                        <a:rPr lang="zh-CN" altLang="en-US" sz="1050" b="1" i="0" u="none" strike="noStrike" kern="1200" dirty="0" smtClean="0">
                          <a:solidFill>
                            <a:srgbClr val="0070C0"/>
                          </a:solidFill>
                          <a:latin typeface="微软雅黑" pitchFamily="34" charset="-122"/>
                          <a:ea typeface="微软雅黑" pitchFamily="34" charset="-122"/>
                          <a:cs typeface="+mn-cs"/>
                        </a:rPr>
                        <a:t>不敢睁眼</a:t>
                      </a:r>
                    </a:p>
                  </a:txBody>
                  <a:tcPr marL="68580" marR="68580" marT="34290" marB="34290"/>
                </a:tc>
              </a:tr>
              <a:tr h="273915">
                <a:tc>
                  <a:txBody>
                    <a:bodyPr/>
                    <a:lstStyle/>
                    <a:p>
                      <a:pPr marL="0" marR="0" indent="0" algn="l" defTabSz="914400" rtl="0" eaLnBrk="1" fontAlgn="ctr" latinLnBrk="0" hangingPunct="1">
                        <a:lnSpc>
                          <a:spcPts val="1400"/>
                        </a:lnSpc>
                        <a:spcBef>
                          <a:spcPts val="0"/>
                        </a:spcBef>
                        <a:spcAft>
                          <a:spcPts val="0"/>
                        </a:spcAft>
                        <a:buClrTx/>
                        <a:buSzTx/>
                        <a:buFontTx/>
                        <a:buNone/>
                        <a:tabLst/>
                        <a:defRPr/>
                      </a:pPr>
                      <a:r>
                        <a:rPr lang="zh-CN" altLang="en-US" sz="1050" b="1" i="0" u="none" strike="noStrike" kern="1200" dirty="0" smtClean="0">
                          <a:solidFill>
                            <a:srgbClr val="7030A0"/>
                          </a:solidFill>
                          <a:latin typeface="微软雅黑" pitchFamily="34" charset="-122"/>
                          <a:ea typeface="微软雅黑" pitchFamily="34" charset="-122"/>
                          <a:cs typeface="+mn-cs"/>
                        </a:rPr>
                        <a:t>第</a:t>
                      </a:r>
                      <a:r>
                        <a:rPr lang="en-US" altLang="zh-CN" sz="1050" b="1" i="0" u="none" strike="noStrike" kern="1200" dirty="0" smtClean="0">
                          <a:solidFill>
                            <a:srgbClr val="7030A0"/>
                          </a:solidFill>
                          <a:latin typeface="微软雅黑" pitchFamily="34" charset="-122"/>
                          <a:ea typeface="微软雅黑" pitchFamily="34" charset="-122"/>
                          <a:cs typeface="+mn-cs"/>
                        </a:rPr>
                        <a:t>4</a:t>
                      </a:r>
                      <a:r>
                        <a:rPr lang="zh-CN" altLang="en-US" sz="105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ts val="1400"/>
                        </a:lnSpc>
                      </a:pPr>
                      <a:r>
                        <a:rPr lang="en-US" altLang="zh-CN" sz="1050" b="1" i="0" u="none" strike="noStrike" kern="1200" dirty="0" smtClean="0">
                          <a:solidFill>
                            <a:srgbClr val="0070C0"/>
                          </a:solidFill>
                          <a:latin typeface="微软雅黑" pitchFamily="34" charset="-122"/>
                          <a:ea typeface="微软雅黑" pitchFamily="34" charset="-122"/>
                          <a:cs typeface="+mn-cs"/>
                        </a:rPr>
                        <a:t>8.10</a:t>
                      </a:r>
                      <a:endParaRPr lang="zh-CN" altLang="en-US" sz="105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ts val="1400"/>
                        </a:lnSpc>
                      </a:pPr>
                      <a:r>
                        <a:rPr lang="zh-CN" altLang="en-US" sz="1050" b="1" i="0" u="none" strike="noStrike" kern="1200" dirty="0" smtClean="0">
                          <a:solidFill>
                            <a:srgbClr val="0070C0"/>
                          </a:solidFill>
                          <a:latin typeface="微软雅黑" pitchFamily="34" charset="-122"/>
                          <a:ea typeface="微软雅黑" pitchFamily="34" charset="-122"/>
                          <a:cs typeface="+mn-cs"/>
                        </a:rPr>
                        <a:t>薄黄</a:t>
                      </a:r>
                      <a:endParaRPr lang="zh-CN" altLang="en-US" sz="105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ts val="1400"/>
                        </a:lnSpc>
                      </a:pPr>
                      <a:r>
                        <a:rPr lang="zh-CN" altLang="en-US" sz="1050" b="1" i="0" u="none" strike="noStrike" kern="1200" dirty="0" smtClean="0">
                          <a:solidFill>
                            <a:srgbClr val="0070C0"/>
                          </a:solidFill>
                          <a:latin typeface="微软雅黑" pitchFamily="34" charset="-122"/>
                          <a:ea typeface="微软雅黑" pitchFamily="34" charset="-122"/>
                          <a:cs typeface="+mn-cs"/>
                        </a:rPr>
                        <a:t>肉食多、易乏</a:t>
                      </a:r>
                      <a:endParaRPr lang="zh-CN" altLang="en-US" sz="105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ts val="1400"/>
                        </a:lnSpc>
                        <a:spcBef>
                          <a:spcPts val="0"/>
                        </a:spcBef>
                        <a:spcAft>
                          <a:spcPts val="0"/>
                        </a:spcAft>
                        <a:buClrTx/>
                        <a:buSzTx/>
                        <a:buFontTx/>
                        <a:buNone/>
                        <a:tabLst/>
                        <a:defRPr/>
                      </a:pPr>
                      <a:r>
                        <a:rPr lang="zh-CN" altLang="en-US" sz="1050" b="1" i="0" u="none" strike="noStrike" kern="1200" dirty="0" smtClean="0">
                          <a:solidFill>
                            <a:srgbClr val="0070C0"/>
                          </a:solidFill>
                          <a:latin typeface="微软雅黑" pitchFamily="34" charset="-122"/>
                          <a:ea typeface="微软雅黑" pitchFamily="34" charset="-122"/>
                          <a:cs typeface="+mn-cs"/>
                        </a:rPr>
                        <a:t>尿毒清</a:t>
                      </a:r>
                      <a:r>
                        <a:rPr lang="en-US" altLang="zh-CN" sz="1050" b="1" i="0" u="none" strike="noStrike" kern="1200" dirty="0" smtClean="0">
                          <a:solidFill>
                            <a:srgbClr val="0070C0"/>
                          </a:solidFill>
                          <a:latin typeface="微软雅黑" pitchFamily="34" charset="-122"/>
                          <a:ea typeface="微软雅黑" pitchFamily="34" charset="-122"/>
                          <a:cs typeface="+mn-cs"/>
                        </a:rPr>
                        <a:t>+</a:t>
                      </a:r>
                      <a:r>
                        <a:rPr lang="zh-CN" altLang="en-US" sz="1050" b="1" i="0" u="none" strike="noStrike" kern="1200" dirty="0" smtClean="0">
                          <a:solidFill>
                            <a:srgbClr val="0070C0"/>
                          </a:solidFill>
                          <a:latin typeface="微软雅黑" pitchFamily="34" charset="-122"/>
                          <a:ea typeface="微软雅黑" pitchFamily="34" charset="-122"/>
                          <a:cs typeface="+mn-cs"/>
                        </a:rPr>
                        <a:t>清淡饮食</a:t>
                      </a:r>
                    </a:p>
                  </a:txBody>
                  <a:tcPr marL="68580" marR="68580" marT="34290" marB="34290"/>
                </a:tc>
                <a:tc>
                  <a:txBody>
                    <a:bodyPr/>
                    <a:lstStyle/>
                    <a:p>
                      <a:pPr marL="0" marR="0" indent="0" algn="l" defTabSz="914400" rtl="0" eaLnBrk="1" fontAlgn="ctr" latinLnBrk="0" hangingPunct="1">
                        <a:lnSpc>
                          <a:spcPts val="14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心烦时头痛（</a:t>
                      </a:r>
                      <a:r>
                        <a:rPr lang="en-US" altLang="zh-CN" sz="900" b="1" i="0" u="none" strike="noStrike" kern="1200" dirty="0" smtClean="0">
                          <a:solidFill>
                            <a:srgbClr val="0070C0"/>
                          </a:solidFill>
                          <a:latin typeface="微软雅黑" pitchFamily="34" charset="-122"/>
                          <a:ea typeface="微软雅黑" pitchFamily="34" charset="-122"/>
                          <a:cs typeface="+mn-cs"/>
                        </a:rPr>
                        <a:t>JY-</a:t>
                      </a:r>
                      <a:r>
                        <a:rPr lang="zh-CN" altLang="en-US" sz="900" b="1" i="0" u="none" strike="noStrike" kern="1200" dirty="0" smtClean="0">
                          <a:solidFill>
                            <a:srgbClr val="0070C0"/>
                          </a:solidFill>
                          <a:latin typeface="微软雅黑" pitchFamily="34" charset="-122"/>
                          <a:ea typeface="微软雅黑" pitchFamily="34" charset="-122"/>
                          <a:cs typeface="+mn-cs"/>
                        </a:rPr>
                        <a:t>少肉少油 多出门）</a:t>
                      </a:r>
                    </a:p>
                  </a:txBody>
                  <a:tcPr marL="68580" marR="68580" marT="34290" marB="34290"/>
                </a:tc>
              </a:tr>
              <a:tr h="351623">
                <a:tc>
                  <a:txBody>
                    <a:bodyPr/>
                    <a:lstStyle/>
                    <a:p>
                      <a:pPr marL="0" marR="0" indent="0" algn="l" defTabSz="914400" rtl="0" eaLnBrk="1" fontAlgn="ctr" latinLnBrk="0" hangingPunct="1">
                        <a:lnSpc>
                          <a:spcPts val="1400"/>
                        </a:lnSpc>
                        <a:spcBef>
                          <a:spcPts val="0"/>
                        </a:spcBef>
                        <a:spcAft>
                          <a:spcPts val="0"/>
                        </a:spcAft>
                        <a:buClrTx/>
                        <a:buSzTx/>
                        <a:buFontTx/>
                        <a:buNone/>
                        <a:tabLst/>
                        <a:defRPr/>
                      </a:pPr>
                      <a:r>
                        <a:rPr lang="zh-CN" altLang="en-US" sz="1050" b="1" i="0" u="none" strike="noStrike" kern="1200" dirty="0" smtClean="0">
                          <a:solidFill>
                            <a:srgbClr val="7030A0"/>
                          </a:solidFill>
                          <a:latin typeface="微软雅黑" pitchFamily="34" charset="-122"/>
                          <a:ea typeface="微软雅黑" pitchFamily="34" charset="-122"/>
                          <a:cs typeface="+mn-cs"/>
                        </a:rPr>
                        <a:t>第</a:t>
                      </a:r>
                      <a:r>
                        <a:rPr lang="en-US" altLang="zh-CN" sz="1050" b="1" i="0" u="none" strike="noStrike" kern="1200" dirty="0" smtClean="0">
                          <a:solidFill>
                            <a:srgbClr val="7030A0"/>
                          </a:solidFill>
                          <a:latin typeface="微软雅黑" pitchFamily="34" charset="-122"/>
                          <a:ea typeface="微软雅黑" pitchFamily="34" charset="-122"/>
                          <a:cs typeface="+mn-cs"/>
                        </a:rPr>
                        <a:t>5</a:t>
                      </a:r>
                      <a:r>
                        <a:rPr lang="zh-CN" altLang="en-US" sz="105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ts val="1400"/>
                        </a:lnSpc>
                      </a:pPr>
                      <a:r>
                        <a:rPr lang="en-US" altLang="zh-CN" sz="1050" b="1" i="0" u="none" strike="noStrike" kern="1200" dirty="0" smtClean="0">
                          <a:solidFill>
                            <a:srgbClr val="0070C0"/>
                          </a:solidFill>
                          <a:latin typeface="微软雅黑" pitchFamily="34" charset="-122"/>
                          <a:ea typeface="微软雅黑" pitchFamily="34" charset="-122"/>
                          <a:cs typeface="+mn-cs"/>
                        </a:rPr>
                        <a:t>9.7 </a:t>
                      </a:r>
                      <a:endParaRPr lang="zh-CN" altLang="en-US" sz="105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ts val="1400"/>
                        </a:lnSpc>
                      </a:pPr>
                      <a:r>
                        <a:rPr lang="zh-CN" altLang="en-US" sz="1050" b="1" i="0" u="none" strike="noStrike" kern="1200" dirty="0" smtClean="0">
                          <a:solidFill>
                            <a:srgbClr val="0070C0"/>
                          </a:solidFill>
                          <a:latin typeface="微软雅黑" pitchFamily="34" charset="-122"/>
                          <a:ea typeface="微软雅黑" pitchFamily="34" charset="-122"/>
                          <a:cs typeface="+mn-cs"/>
                        </a:rPr>
                        <a:t>白</a:t>
                      </a:r>
                      <a:endParaRPr lang="zh-CN" altLang="en-US" sz="105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ts val="1400"/>
                        </a:lnSpc>
                      </a:pPr>
                      <a:r>
                        <a:rPr lang="zh-CN" altLang="en-US" sz="1050" b="1" i="0" u="none" strike="noStrike" kern="1200" dirty="0" smtClean="0">
                          <a:solidFill>
                            <a:srgbClr val="0070C0"/>
                          </a:solidFill>
                          <a:latin typeface="微软雅黑" pitchFamily="34" charset="-122"/>
                          <a:ea typeface="微软雅黑" pitchFamily="34" charset="-122"/>
                          <a:cs typeface="+mn-cs"/>
                        </a:rPr>
                        <a:t>肾阳虚</a:t>
                      </a:r>
                      <a:endParaRPr lang="zh-CN" altLang="en-US" sz="105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ts val="1400"/>
                        </a:lnSpc>
                        <a:spcBef>
                          <a:spcPts val="0"/>
                        </a:spcBef>
                        <a:spcAft>
                          <a:spcPts val="0"/>
                        </a:spcAft>
                        <a:buClrTx/>
                        <a:buSzTx/>
                        <a:buFontTx/>
                        <a:buNone/>
                        <a:tabLst/>
                        <a:defRPr/>
                      </a:pPr>
                      <a:r>
                        <a:rPr lang="zh-CN" altLang="en-US" sz="1050" b="1" i="0" u="none" strike="noStrike" kern="1200" dirty="0" smtClean="0">
                          <a:solidFill>
                            <a:srgbClr val="0070C0"/>
                          </a:solidFill>
                          <a:latin typeface="微软雅黑" pitchFamily="34" charset="-122"/>
                          <a:ea typeface="微软雅黑" pitchFamily="34" charset="-122"/>
                          <a:cs typeface="+mn-cs"/>
                        </a:rPr>
                        <a:t>石斛夜光</a:t>
                      </a:r>
                      <a:r>
                        <a:rPr lang="en-US" altLang="zh-CN" sz="1050" b="1" i="0" u="none" strike="noStrike" kern="1200" dirty="0" smtClean="0">
                          <a:solidFill>
                            <a:srgbClr val="0070C0"/>
                          </a:solidFill>
                          <a:latin typeface="微软雅黑" pitchFamily="34" charset="-122"/>
                          <a:ea typeface="微软雅黑" pitchFamily="34" charset="-122"/>
                          <a:cs typeface="+mn-cs"/>
                        </a:rPr>
                        <a:t>+</a:t>
                      </a:r>
                      <a:r>
                        <a:rPr lang="zh-CN" altLang="en-US" sz="1050" b="1" i="0" u="none" strike="noStrike" kern="1200" dirty="0" smtClean="0">
                          <a:solidFill>
                            <a:srgbClr val="0070C0"/>
                          </a:solidFill>
                          <a:latin typeface="微软雅黑" pitchFamily="34" charset="-122"/>
                          <a:ea typeface="微软雅黑" pitchFamily="34" charset="-122"/>
                          <a:cs typeface="+mn-cs"/>
                        </a:rPr>
                        <a:t>尿毒清</a:t>
                      </a:r>
                    </a:p>
                  </a:txBody>
                  <a:tcPr marL="68580" marR="68580" marT="34290" marB="34290"/>
                </a:tc>
                <a:tc>
                  <a:txBody>
                    <a:bodyPr/>
                    <a:lstStyle/>
                    <a:p>
                      <a:pPr marL="0" marR="0" indent="0" algn="l" defTabSz="914400" rtl="0" eaLnBrk="1" fontAlgn="ctr" latinLnBrk="0" hangingPunct="1">
                        <a:lnSpc>
                          <a:spcPts val="14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用尿毒清后好多了，不想吃肉了</a:t>
                      </a:r>
                    </a:p>
                  </a:txBody>
                  <a:tcPr marL="68580" marR="68580" marT="34290" marB="34290"/>
                </a:tc>
              </a:tr>
              <a:tr h="281766">
                <a:tc>
                  <a:txBody>
                    <a:bodyPr/>
                    <a:lstStyle/>
                    <a:p>
                      <a:pPr marL="0" marR="0" indent="0" algn="l" defTabSz="914400" rtl="0" eaLnBrk="1" fontAlgn="ctr" latinLnBrk="0" hangingPunct="1">
                        <a:lnSpc>
                          <a:spcPts val="1400"/>
                        </a:lnSpc>
                        <a:spcBef>
                          <a:spcPts val="0"/>
                        </a:spcBef>
                        <a:spcAft>
                          <a:spcPts val="0"/>
                        </a:spcAft>
                        <a:buClrTx/>
                        <a:buSzTx/>
                        <a:buFontTx/>
                        <a:buNone/>
                        <a:tabLst/>
                        <a:defRPr/>
                      </a:pPr>
                      <a:r>
                        <a:rPr lang="zh-CN" altLang="en-US" sz="1050" b="1" i="0" u="none" strike="noStrike" kern="1200" dirty="0" smtClean="0">
                          <a:solidFill>
                            <a:srgbClr val="7030A0"/>
                          </a:solidFill>
                          <a:latin typeface="微软雅黑" pitchFamily="34" charset="-122"/>
                          <a:ea typeface="微软雅黑" pitchFamily="34" charset="-122"/>
                          <a:cs typeface="+mn-cs"/>
                        </a:rPr>
                        <a:t>第</a:t>
                      </a:r>
                      <a:r>
                        <a:rPr lang="en-US" altLang="zh-CN" sz="1050" b="1" i="0" u="none" strike="noStrike" kern="1200" dirty="0" smtClean="0">
                          <a:solidFill>
                            <a:srgbClr val="7030A0"/>
                          </a:solidFill>
                          <a:latin typeface="微软雅黑" pitchFamily="34" charset="-122"/>
                          <a:ea typeface="微软雅黑" pitchFamily="34" charset="-122"/>
                          <a:cs typeface="+mn-cs"/>
                        </a:rPr>
                        <a:t>6</a:t>
                      </a:r>
                      <a:r>
                        <a:rPr lang="zh-CN" altLang="en-US" sz="105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ts val="1400"/>
                        </a:lnSpc>
                      </a:pPr>
                      <a:r>
                        <a:rPr lang="en-US" altLang="zh-CN" sz="1050" b="1" i="0" u="none" strike="noStrike" kern="1200" dirty="0" smtClean="0">
                          <a:solidFill>
                            <a:srgbClr val="0070C0"/>
                          </a:solidFill>
                          <a:latin typeface="微软雅黑" pitchFamily="34" charset="-122"/>
                          <a:ea typeface="微软雅黑" pitchFamily="34" charset="-122"/>
                          <a:cs typeface="+mn-cs"/>
                        </a:rPr>
                        <a:t>10.19</a:t>
                      </a:r>
                      <a:endParaRPr lang="zh-CN" altLang="en-US" sz="105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ts val="1400"/>
                        </a:lnSpc>
                      </a:pPr>
                      <a:r>
                        <a:rPr lang="zh-CN" altLang="en-US" sz="1050" b="1" i="0" u="none" strike="noStrike" kern="1200" dirty="0" smtClean="0">
                          <a:solidFill>
                            <a:srgbClr val="0070C0"/>
                          </a:solidFill>
                          <a:latin typeface="微软雅黑" pitchFamily="34" charset="-122"/>
                          <a:ea typeface="微软雅黑" pitchFamily="34" charset="-122"/>
                          <a:cs typeface="+mn-cs"/>
                        </a:rPr>
                        <a:t>白</a:t>
                      </a:r>
                      <a:endParaRPr lang="zh-CN" altLang="en-US" sz="105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ts val="1400"/>
                        </a:lnSpc>
                      </a:pPr>
                      <a:endParaRPr lang="zh-CN" altLang="en-US" sz="105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ts val="1400"/>
                        </a:lnSpc>
                        <a:spcBef>
                          <a:spcPts val="0"/>
                        </a:spcBef>
                        <a:spcAft>
                          <a:spcPts val="0"/>
                        </a:spcAft>
                        <a:buClrTx/>
                        <a:buSzTx/>
                        <a:buFontTx/>
                        <a:buNone/>
                        <a:tabLst/>
                        <a:defRPr/>
                      </a:pPr>
                      <a:r>
                        <a:rPr lang="zh-CN" altLang="en-US" sz="1050" b="1" i="0" u="none" strike="noStrike" kern="1200" dirty="0" smtClean="0">
                          <a:solidFill>
                            <a:srgbClr val="0070C0"/>
                          </a:solidFill>
                          <a:latin typeface="微软雅黑" pitchFamily="34" charset="-122"/>
                          <a:ea typeface="微软雅黑" pitchFamily="34" charset="-122"/>
                          <a:cs typeface="+mn-cs"/>
                        </a:rPr>
                        <a:t>石斛夜光</a:t>
                      </a:r>
                      <a:r>
                        <a:rPr lang="en-US" altLang="zh-CN" sz="1050" b="1" i="0" u="none" strike="noStrike" kern="1200" dirty="0" smtClean="0">
                          <a:solidFill>
                            <a:srgbClr val="0070C0"/>
                          </a:solidFill>
                          <a:latin typeface="微软雅黑" pitchFamily="34" charset="-122"/>
                          <a:ea typeface="微软雅黑" pitchFamily="34" charset="-122"/>
                          <a:cs typeface="+mn-cs"/>
                        </a:rPr>
                        <a:t>+</a:t>
                      </a:r>
                      <a:r>
                        <a:rPr lang="zh-CN" altLang="en-US" sz="1050" b="1" i="0" u="none" strike="noStrike" kern="1200" dirty="0" smtClean="0">
                          <a:solidFill>
                            <a:srgbClr val="0070C0"/>
                          </a:solidFill>
                          <a:latin typeface="微软雅黑" pitchFamily="34" charset="-122"/>
                          <a:ea typeface="微软雅黑" pitchFamily="34" charset="-122"/>
                          <a:cs typeface="+mn-cs"/>
                        </a:rPr>
                        <a:t>尿毒清</a:t>
                      </a:r>
                      <a:r>
                        <a:rPr lang="zh-CN" altLang="en-US" sz="1050" b="1" i="0" u="none" strike="noStrike" kern="1200" baseline="0" dirty="0" smtClean="0">
                          <a:solidFill>
                            <a:srgbClr val="0070C0"/>
                          </a:solidFill>
                          <a:latin typeface="微软雅黑" pitchFamily="34" charset="-122"/>
                          <a:ea typeface="微软雅黑" pitchFamily="34" charset="-122"/>
                          <a:cs typeface="+mn-cs"/>
                        </a:rPr>
                        <a:t> </a:t>
                      </a:r>
                      <a:r>
                        <a:rPr lang="en-US" altLang="zh-CN" sz="1050" b="1" i="0" u="none" strike="noStrike" kern="1200" baseline="0" dirty="0" smtClean="0">
                          <a:solidFill>
                            <a:srgbClr val="0070C0"/>
                          </a:solidFill>
                          <a:latin typeface="微软雅黑" pitchFamily="34" charset="-122"/>
                          <a:ea typeface="微软雅黑" pitchFamily="34" charset="-122"/>
                          <a:cs typeface="+mn-cs"/>
                        </a:rPr>
                        <a:t>+ </a:t>
                      </a:r>
                      <a:r>
                        <a:rPr lang="zh-CN" altLang="en-US" sz="1050" b="1" i="0" u="none" strike="noStrike" kern="1200" baseline="0" dirty="0" smtClean="0">
                          <a:solidFill>
                            <a:srgbClr val="0070C0"/>
                          </a:solidFill>
                          <a:latin typeface="微软雅黑" pitchFamily="34" charset="-122"/>
                          <a:ea typeface="微软雅黑" pitchFamily="34" charset="-122"/>
                          <a:cs typeface="+mn-cs"/>
                        </a:rPr>
                        <a:t>黄连素</a:t>
                      </a:r>
                      <a:endParaRPr lang="zh-CN" altLang="en-US" sz="105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用石斛后身体轻松了，喝水少了、不肿了</a:t>
                      </a:r>
                    </a:p>
                  </a:txBody>
                  <a:tcPr marL="68580" marR="68580" marT="34290" marB="34290"/>
                </a:tc>
              </a:tr>
              <a:tr h="335280">
                <a:tc>
                  <a:txBody>
                    <a:bodyPr/>
                    <a:lstStyle/>
                    <a:p>
                      <a:pPr marL="0" marR="0" indent="0" algn="l" defTabSz="914400" rtl="0" eaLnBrk="1" fontAlgn="ctr" latinLnBrk="0" hangingPunct="1">
                        <a:lnSpc>
                          <a:spcPts val="1400"/>
                        </a:lnSpc>
                        <a:spcBef>
                          <a:spcPts val="0"/>
                        </a:spcBef>
                        <a:spcAft>
                          <a:spcPts val="0"/>
                        </a:spcAft>
                        <a:buClrTx/>
                        <a:buSzTx/>
                        <a:buFontTx/>
                        <a:buNone/>
                        <a:tabLst/>
                        <a:defRPr/>
                      </a:pPr>
                      <a:r>
                        <a:rPr lang="zh-CN" altLang="en-US" sz="1050" b="1" i="0" u="none" strike="noStrike" kern="1200" dirty="0" smtClean="0">
                          <a:solidFill>
                            <a:srgbClr val="7030A0"/>
                          </a:solidFill>
                          <a:latin typeface="微软雅黑" pitchFamily="34" charset="-122"/>
                          <a:ea typeface="微软雅黑" pitchFamily="34" charset="-122"/>
                          <a:cs typeface="+mn-cs"/>
                        </a:rPr>
                        <a:t>第</a:t>
                      </a:r>
                      <a:r>
                        <a:rPr lang="en-US" altLang="zh-CN" sz="1050" b="1" i="0" u="none" strike="noStrike" kern="1200" dirty="0" smtClean="0">
                          <a:solidFill>
                            <a:srgbClr val="7030A0"/>
                          </a:solidFill>
                          <a:latin typeface="微软雅黑" pitchFamily="34" charset="-122"/>
                          <a:ea typeface="微软雅黑" pitchFamily="34" charset="-122"/>
                          <a:cs typeface="+mn-cs"/>
                        </a:rPr>
                        <a:t>7</a:t>
                      </a:r>
                      <a:r>
                        <a:rPr lang="zh-CN" altLang="en-US" sz="105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ts val="1400"/>
                        </a:lnSpc>
                      </a:pPr>
                      <a:r>
                        <a:rPr lang="en-US" altLang="zh-CN" sz="1050" b="1" i="0" u="none" strike="noStrike" kern="1200" dirty="0" smtClean="0">
                          <a:solidFill>
                            <a:srgbClr val="0070C0"/>
                          </a:solidFill>
                          <a:latin typeface="微软雅黑" pitchFamily="34" charset="-122"/>
                          <a:ea typeface="微软雅黑" pitchFamily="34" charset="-122"/>
                          <a:cs typeface="+mn-cs"/>
                        </a:rPr>
                        <a:t>11.2</a:t>
                      </a:r>
                      <a:endParaRPr lang="zh-CN" altLang="en-US" sz="105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ts val="1400"/>
                        </a:lnSpc>
                      </a:pPr>
                      <a:r>
                        <a:rPr lang="zh-CN" altLang="en-US" sz="1050" b="1" i="0" u="none" strike="noStrike" kern="1200" dirty="0" smtClean="0">
                          <a:solidFill>
                            <a:srgbClr val="0070C0"/>
                          </a:solidFill>
                          <a:latin typeface="微软雅黑" pitchFamily="34" charset="-122"/>
                          <a:ea typeface="微软雅黑" pitchFamily="34" charset="-122"/>
                          <a:cs typeface="+mn-cs"/>
                        </a:rPr>
                        <a:t>白</a:t>
                      </a:r>
                      <a:endParaRPr lang="zh-CN" altLang="en-US" sz="105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ts val="1400"/>
                        </a:lnSpc>
                      </a:pPr>
                      <a:endParaRPr lang="zh-CN" altLang="en-US" sz="105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ts val="1400"/>
                        </a:lnSpc>
                        <a:spcBef>
                          <a:spcPts val="0"/>
                        </a:spcBef>
                        <a:spcAft>
                          <a:spcPts val="0"/>
                        </a:spcAft>
                        <a:buClrTx/>
                        <a:buSzTx/>
                        <a:buFontTx/>
                        <a:buNone/>
                        <a:tabLst/>
                        <a:defRPr/>
                      </a:pPr>
                      <a:r>
                        <a:rPr lang="zh-CN" altLang="en-US" sz="1050" b="1" i="0" u="none" strike="noStrike" kern="1200" dirty="0" smtClean="0">
                          <a:solidFill>
                            <a:srgbClr val="0070C0"/>
                          </a:solidFill>
                          <a:latin typeface="微软雅黑" pitchFamily="34" charset="-122"/>
                          <a:ea typeface="微软雅黑" pitchFamily="34" charset="-122"/>
                          <a:cs typeface="+mn-cs"/>
                        </a:rPr>
                        <a:t>石斛夜光</a:t>
                      </a:r>
                      <a:r>
                        <a:rPr lang="en-US" altLang="zh-CN" sz="1050" b="1" i="0" u="none" strike="noStrike" kern="1200" dirty="0" smtClean="0">
                          <a:solidFill>
                            <a:srgbClr val="0070C0"/>
                          </a:solidFill>
                          <a:latin typeface="微软雅黑" pitchFamily="34" charset="-122"/>
                          <a:ea typeface="微软雅黑" pitchFamily="34" charset="-122"/>
                          <a:cs typeface="+mn-cs"/>
                        </a:rPr>
                        <a:t>+</a:t>
                      </a:r>
                      <a:r>
                        <a:rPr lang="zh-CN" altLang="en-US" sz="1050" b="1" i="0" u="none" strike="noStrike" kern="1200" dirty="0" smtClean="0">
                          <a:solidFill>
                            <a:srgbClr val="0070C0"/>
                          </a:solidFill>
                          <a:latin typeface="微软雅黑" pitchFamily="34" charset="-122"/>
                          <a:ea typeface="微软雅黑" pitchFamily="34" charset="-122"/>
                          <a:cs typeface="+mn-cs"/>
                        </a:rPr>
                        <a:t>尿毒清</a:t>
                      </a:r>
                      <a:r>
                        <a:rPr lang="zh-CN" altLang="en-US" sz="1050" b="1" i="0" u="none" strike="noStrike" kern="1200" baseline="0" dirty="0" smtClean="0">
                          <a:solidFill>
                            <a:srgbClr val="0070C0"/>
                          </a:solidFill>
                          <a:latin typeface="微软雅黑" pitchFamily="34" charset="-122"/>
                          <a:ea typeface="微软雅黑" pitchFamily="34" charset="-122"/>
                          <a:cs typeface="+mn-cs"/>
                        </a:rPr>
                        <a:t> </a:t>
                      </a:r>
                      <a:r>
                        <a:rPr lang="en-US" altLang="zh-CN" sz="1050" b="1" i="0" u="none" strike="noStrike" kern="1200" baseline="0" dirty="0" smtClean="0">
                          <a:solidFill>
                            <a:srgbClr val="0070C0"/>
                          </a:solidFill>
                          <a:latin typeface="微软雅黑" pitchFamily="34" charset="-122"/>
                          <a:ea typeface="微软雅黑" pitchFamily="34" charset="-122"/>
                          <a:cs typeface="+mn-cs"/>
                        </a:rPr>
                        <a:t>+ </a:t>
                      </a:r>
                      <a:r>
                        <a:rPr lang="zh-CN" altLang="en-US" sz="1050" b="1" i="0" u="none" strike="noStrike" kern="1200" baseline="0" dirty="0" smtClean="0">
                          <a:solidFill>
                            <a:srgbClr val="0070C0"/>
                          </a:solidFill>
                          <a:latin typeface="微软雅黑" pitchFamily="34" charset="-122"/>
                          <a:ea typeface="微软雅黑" pitchFamily="34" charset="-122"/>
                          <a:cs typeface="+mn-cs"/>
                        </a:rPr>
                        <a:t>黄连素</a:t>
                      </a:r>
                      <a:endParaRPr lang="zh-CN" altLang="en-US" sz="11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ts val="14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感冒后停用三药</a:t>
                      </a:r>
                    </a:p>
                  </a:txBody>
                  <a:tcPr marL="68580" marR="68580" marT="34290" marB="34290"/>
                </a:tc>
              </a:tr>
              <a:tr h="326052">
                <a:tc>
                  <a:txBody>
                    <a:bodyPr/>
                    <a:lstStyle/>
                    <a:p>
                      <a:pPr marL="0" marR="0" indent="0" algn="l" defTabSz="914400" rtl="0" eaLnBrk="1" fontAlgn="ctr" latinLnBrk="0" hangingPunct="1">
                        <a:lnSpc>
                          <a:spcPts val="1400"/>
                        </a:lnSpc>
                        <a:spcBef>
                          <a:spcPts val="0"/>
                        </a:spcBef>
                        <a:spcAft>
                          <a:spcPts val="0"/>
                        </a:spcAft>
                        <a:buClrTx/>
                        <a:buSzTx/>
                        <a:buFontTx/>
                        <a:buNone/>
                        <a:tabLst/>
                        <a:defRPr/>
                      </a:pPr>
                      <a:r>
                        <a:rPr lang="zh-CN" altLang="en-US" sz="1050" b="1" i="0" u="none" strike="noStrike" kern="1200" dirty="0" smtClean="0">
                          <a:solidFill>
                            <a:srgbClr val="7030A0"/>
                          </a:solidFill>
                          <a:latin typeface="微软雅黑" pitchFamily="34" charset="-122"/>
                          <a:ea typeface="微软雅黑" pitchFamily="34" charset="-122"/>
                          <a:cs typeface="+mn-cs"/>
                        </a:rPr>
                        <a:t>第</a:t>
                      </a:r>
                      <a:r>
                        <a:rPr lang="en-US" altLang="zh-CN" sz="1050" b="1" i="0" u="none" strike="noStrike" kern="1200" dirty="0" smtClean="0">
                          <a:solidFill>
                            <a:srgbClr val="7030A0"/>
                          </a:solidFill>
                          <a:latin typeface="微软雅黑" pitchFamily="34" charset="-122"/>
                          <a:ea typeface="微软雅黑" pitchFamily="34" charset="-122"/>
                          <a:cs typeface="+mn-cs"/>
                        </a:rPr>
                        <a:t>8</a:t>
                      </a:r>
                      <a:r>
                        <a:rPr lang="zh-CN" altLang="en-US" sz="105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ts val="1400"/>
                        </a:lnSpc>
                      </a:pPr>
                      <a:r>
                        <a:rPr lang="en-US" altLang="zh-CN" sz="1050" b="1" i="0" u="none" strike="noStrike" kern="1200" dirty="0" smtClean="0">
                          <a:solidFill>
                            <a:srgbClr val="0070C0"/>
                          </a:solidFill>
                          <a:latin typeface="微软雅黑" pitchFamily="34" charset="-122"/>
                          <a:ea typeface="微软雅黑" pitchFamily="34" charset="-122"/>
                          <a:cs typeface="+mn-cs"/>
                        </a:rPr>
                        <a:t>11.30</a:t>
                      </a:r>
                      <a:endParaRPr lang="zh-CN" altLang="en-US" sz="105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ts val="1400"/>
                        </a:lnSpc>
                      </a:pPr>
                      <a:r>
                        <a:rPr lang="zh-CN" altLang="en-US" sz="1050" b="1" i="0" u="none" strike="noStrike" kern="1200" dirty="0" smtClean="0">
                          <a:solidFill>
                            <a:srgbClr val="0070C0"/>
                          </a:solidFill>
                          <a:latin typeface="微软雅黑" pitchFamily="34" charset="-122"/>
                          <a:ea typeface="微软雅黑" pitchFamily="34" charset="-122"/>
                          <a:cs typeface="+mn-cs"/>
                        </a:rPr>
                        <a:t>白</a:t>
                      </a:r>
                      <a:endParaRPr lang="zh-CN" altLang="en-US" sz="105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ts val="1400"/>
                        </a:lnSpc>
                      </a:pPr>
                      <a:r>
                        <a:rPr lang="zh-CN" altLang="en-US" sz="1050" b="1" i="0" u="none" strike="noStrike" kern="1200" dirty="0" smtClean="0">
                          <a:solidFill>
                            <a:srgbClr val="0070C0"/>
                          </a:solidFill>
                          <a:latin typeface="微软雅黑" pitchFamily="34" charset="-122"/>
                          <a:ea typeface="微软雅黑" pitchFamily="34" charset="-122"/>
                          <a:cs typeface="+mn-cs"/>
                        </a:rPr>
                        <a:t>最近着急了√、吃早饭了√</a:t>
                      </a:r>
                      <a:endParaRPr lang="zh-CN" altLang="en-US" sz="105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ts val="1400"/>
                        </a:lnSpc>
                        <a:spcBef>
                          <a:spcPts val="0"/>
                        </a:spcBef>
                        <a:spcAft>
                          <a:spcPts val="0"/>
                        </a:spcAft>
                        <a:buClrTx/>
                        <a:buSzTx/>
                        <a:buFontTx/>
                        <a:buNone/>
                        <a:tabLst/>
                        <a:defRPr/>
                      </a:pPr>
                      <a:r>
                        <a:rPr lang="zh-CN" altLang="en-US" sz="1050" b="1" i="0" u="none" strike="noStrike" kern="1200" dirty="0" smtClean="0">
                          <a:solidFill>
                            <a:srgbClr val="0070C0"/>
                          </a:solidFill>
                          <a:latin typeface="微软雅黑" pitchFamily="34" charset="-122"/>
                          <a:ea typeface="微软雅黑" pitchFamily="34" charset="-122"/>
                          <a:cs typeface="+mn-cs"/>
                        </a:rPr>
                        <a:t>当归龙荟</a:t>
                      </a:r>
                      <a:r>
                        <a:rPr lang="en-US" altLang="zh-CN" sz="1050" b="1" i="0" u="none" strike="noStrike" kern="1200" dirty="0" smtClean="0">
                          <a:solidFill>
                            <a:srgbClr val="0070C0"/>
                          </a:solidFill>
                          <a:latin typeface="微软雅黑" pitchFamily="34" charset="-122"/>
                          <a:ea typeface="微软雅黑" pitchFamily="34" charset="-122"/>
                          <a:cs typeface="+mn-cs"/>
                        </a:rPr>
                        <a:t>-</a:t>
                      </a:r>
                      <a:r>
                        <a:rPr lang="zh-CN" altLang="en-US" sz="1050" b="1" i="0" u="none" strike="noStrike" kern="1200" dirty="0" smtClean="0">
                          <a:solidFill>
                            <a:srgbClr val="0070C0"/>
                          </a:solidFill>
                          <a:latin typeface="微软雅黑" pitchFamily="34" charset="-122"/>
                          <a:ea typeface="微软雅黑" pitchFamily="34" charset="-122"/>
                          <a:cs typeface="+mn-cs"/>
                        </a:rPr>
                        <a:t>未用</a:t>
                      </a:r>
                    </a:p>
                  </a:txBody>
                  <a:tcPr marL="68580" marR="68580" marT="34290" marB="34290"/>
                </a:tc>
                <a:tc>
                  <a:txBody>
                    <a:bodyPr/>
                    <a:lstStyle/>
                    <a:p>
                      <a:pPr marL="0" marR="0" indent="0" algn="l" defTabSz="914400" rtl="0" eaLnBrk="1" fontAlgn="ctr" latinLnBrk="0" hangingPunct="1">
                        <a:lnSpc>
                          <a:spcPts val="1400"/>
                        </a:lnSpc>
                        <a:spcBef>
                          <a:spcPts val="0"/>
                        </a:spcBef>
                        <a:spcAft>
                          <a:spcPts val="0"/>
                        </a:spcAft>
                        <a:buClrTx/>
                        <a:buSzTx/>
                        <a:buFontTx/>
                        <a:buNone/>
                        <a:tabLst/>
                        <a:defRPr/>
                      </a:pP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r>
              <a:tr h="351623">
                <a:tc>
                  <a:txBody>
                    <a:bodyPr/>
                    <a:lstStyle/>
                    <a:p>
                      <a:pPr marL="0" marR="0" indent="0" algn="l" defTabSz="914400" rtl="0" eaLnBrk="1" fontAlgn="ctr" latinLnBrk="0" hangingPunct="1">
                        <a:lnSpc>
                          <a:spcPts val="1400"/>
                        </a:lnSpc>
                        <a:spcBef>
                          <a:spcPts val="0"/>
                        </a:spcBef>
                        <a:spcAft>
                          <a:spcPts val="0"/>
                        </a:spcAft>
                        <a:buClrTx/>
                        <a:buSzTx/>
                        <a:buFontTx/>
                        <a:buNone/>
                        <a:tabLst/>
                        <a:defRPr/>
                      </a:pPr>
                      <a:r>
                        <a:rPr lang="zh-CN" altLang="en-US" sz="1050" b="1" i="0" u="none" strike="noStrike" kern="1200" dirty="0" smtClean="0">
                          <a:solidFill>
                            <a:srgbClr val="7030A0"/>
                          </a:solidFill>
                          <a:latin typeface="微软雅黑" pitchFamily="34" charset="-122"/>
                          <a:ea typeface="微软雅黑" pitchFamily="34" charset="-122"/>
                          <a:cs typeface="+mn-cs"/>
                        </a:rPr>
                        <a:t>第</a:t>
                      </a:r>
                      <a:r>
                        <a:rPr lang="en-US" altLang="zh-CN" sz="1050" b="1" i="0" u="none" strike="noStrike" kern="1200" dirty="0" smtClean="0">
                          <a:solidFill>
                            <a:srgbClr val="7030A0"/>
                          </a:solidFill>
                          <a:latin typeface="微软雅黑" pitchFamily="34" charset="-122"/>
                          <a:ea typeface="微软雅黑" pitchFamily="34" charset="-122"/>
                          <a:cs typeface="+mn-cs"/>
                        </a:rPr>
                        <a:t>9</a:t>
                      </a:r>
                      <a:r>
                        <a:rPr lang="zh-CN" altLang="en-US" sz="105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ts val="1400"/>
                        </a:lnSpc>
                      </a:pPr>
                      <a:r>
                        <a:rPr lang="en-US" altLang="zh-CN" sz="1050" b="1" i="0" u="none" strike="noStrike" kern="1200" dirty="0" smtClean="0">
                          <a:solidFill>
                            <a:srgbClr val="0070C0"/>
                          </a:solidFill>
                          <a:latin typeface="微软雅黑" pitchFamily="34" charset="-122"/>
                          <a:ea typeface="微软雅黑" pitchFamily="34" charset="-122"/>
                          <a:cs typeface="+mn-cs"/>
                        </a:rPr>
                        <a:t>12.14</a:t>
                      </a:r>
                      <a:endParaRPr lang="zh-CN" altLang="en-US" sz="105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ts val="1400"/>
                        </a:lnSpc>
                      </a:pPr>
                      <a:r>
                        <a:rPr lang="zh-CN" altLang="en-US" sz="1050" b="1" i="0" u="none" strike="noStrike" kern="1200" dirty="0" smtClean="0">
                          <a:solidFill>
                            <a:srgbClr val="0070C0"/>
                          </a:solidFill>
                          <a:latin typeface="微软雅黑" pitchFamily="34" charset="-122"/>
                          <a:ea typeface="微软雅黑" pitchFamily="34" charset="-122"/>
                          <a:cs typeface="+mn-cs"/>
                        </a:rPr>
                        <a:t>黄</a:t>
                      </a:r>
                      <a:endParaRPr lang="zh-CN" altLang="en-US" sz="105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ts val="1400"/>
                        </a:lnSpc>
                      </a:pPr>
                      <a:r>
                        <a:rPr lang="zh-CN" altLang="en-US" sz="1050" b="1" i="0" u="none" strike="noStrike" kern="1200" dirty="0" smtClean="0">
                          <a:solidFill>
                            <a:srgbClr val="0070C0"/>
                          </a:solidFill>
                          <a:latin typeface="微软雅黑" pitchFamily="34" charset="-122"/>
                          <a:ea typeface="微软雅黑" pitchFamily="34" charset="-122"/>
                          <a:cs typeface="+mn-cs"/>
                        </a:rPr>
                        <a:t>有烦心事、肝火旺</a:t>
                      </a:r>
                      <a:endParaRPr lang="zh-CN" altLang="en-US" sz="105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ts val="14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龙胆泻肝 </a:t>
                      </a:r>
                      <a:r>
                        <a:rPr lang="en-US" altLang="zh-CN" sz="900" b="1" i="0" u="none" strike="noStrike" kern="1200" dirty="0" smtClean="0">
                          <a:solidFill>
                            <a:srgbClr val="0070C0"/>
                          </a:solidFill>
                          <a:latin typeface="微软雅黑" pitchFamily="34" charset="-122"/>
                          <a:ea typeface="微软雅黑" pitchFamily="34" charset="-122"/>
                          <a:cs typeface="+mn-cs"/>
                        </a:rPr>
                        <a:t>Bid x 7d </a:t>
                      </a:r>
                      <a:r>
                        <a:rPr lang="zh-CN" altLang="en-US" sz="900" b="1" i="0" u="none" strike="noStrike" kern="1200" dirty="0" smtClean="0">
                          <a:solidFill>
                            <a:srgbClr val="0070C0"/>
                          </a:solidFill>
                          <a:latin typeface="微软雅黑" pitchFamily="34" charset="-122"/>
                          <a:ea typeface="微软雅黑" pitchFamily="34" charset="-122"/>
                          <a:cs typeface="+mn-cs"/>
                        </a:rPr>
                        <a:t>后</a:t>
                      </a:r>
                    </a:p>
                    <a:p>
                      <a:pPr marL="0" marR="0" indent="0" algn="l" defTabSz="914400" rtl="0" eaLnBrk="1" fontAlgn="ctr" latinLnBrk="0" hangingPunct="1">
                        <a:lnSpc>
                          <a:spcPts val="14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石斛夜光</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尿毒清</a:t>
                      </a:r>
                      <a:r>
                        <a:rPr lang="zh-CN" altLang="en-US" sz="900" b="1" i="0" u="none" strike="noStrike" kern="1200" baseline="0" dirty="0" smtClean="0">
                          <a:solidFill>
                            <a:srgbClr val="0070C0"/>
                          </a:solidFill>
                          <a:latin typeface="微软雅黑" pitchFamily="34" charset="-122"/>
                          <a:ea typeface="微软雅黑" pitchFamily="34" charset="-122"/>
                          <a:cs typeface="+mn-cs"/>
                        </a:rPr>
                        <a:t> </a:t>
                      </a:r>
                      <a:r>
                        <a:rPr lang="en-US" altLang="zh-CN" sz="900" b="1" i="0" u="none" strike="noStrike" kern="1200" baseline="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当归龙荟</a:t>
                      </a:r>
                      <a:endParaRPr lang="en-US" altLang="zh-CN"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ts val="14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和儿子生气</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不找对象</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敢怒不敢言</a:t>
                      </a:r>
                      <a:endParaRPr lang="en-US" altLang="zh-CN" sz="900" b="1" i="0" u="none" strike="noStrike" kern="1200" dirty="0" smtClean="0">
                        <a:solidFill>
                          <a:srgbClr val="0070C0"/>
                        </a:solidFill>
                        <a:latin typeface="微软雅黑" pitchFamily="34" charset="-122"/>
                        <a:ea typeface="微软雅黑" pitchFamily="34" charset="-122"/>
                        <a:cs typeface="+mn-cs"/>
                      </a:endParaRPr>
                    </a:p>
                    <a:p>
                      <a:pPr marL="0" marR="0" indent="0" algn="l" defTabSz="914400" rtl="0" eaLnBrk="1" fontAlgn="ctr" latinLnBrk="0" hangingPunct="1">
                        <a:lnSpc>
                          <a:spcPts val="14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双眼流泪</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水汪汪的</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难受</a:t>
                      </a:r>
                    </a:p>
                  </a:txBody>
                  <a:tcPr marL="68580" marR="68580" marT="34290" marB="34290"/>
                </a:tc>
              </a:tr>
            </a:tbl>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2184326" y="309523"/>
            <a:ext cx="6492875" cy="946150"/>
          </a:xfrm>
        </p:spPr>
        <p:txBody>
          <a:bodyPr>
            <a:noAutofit/>
          </a:bodyPr>
          <a:lstStyle/>
          <a:p>
            <a:pPr algn="l">
              <a:lnSpc>
                <a:spcPct val="150000"/>
              </a:lnSpc>
            </a:pPr>
            <a:r>
              <a:rPr lang="zh-CN" altLang="en-US" sz="1400" spc="-113" dirty="0" smtClean="0">
                <a:solidFill>
                  <a:srgbClr val="0070C0"/>
                </a:solidFill>
              </a:rPr>
              <a:t>王建*，男，</a:t>
            </a:r>
            <a:r>
              <a:rPr lang="en-US" altLang="zh-CN" sz="1400" spc="-113" dirty="0" smtClean="0">
                <a:solidFill>
                  <a:srgbClr val="0070C0"/>
                </a:solidFill>
              </a:rPr>
              <a:t>59</a:t>
            </a:r>
            <a:r>
              <a:rPr lang="zh-CN" altLang="en-US" sz="1400" spc="-113" dirty="0" smtClean="0">
                <a:solidFill>
                  <a:srgbClr val="0070C0"/>
                </a:solidFill>
              </a:rPr>
              <a:t>岁，主述：</a:t>
            </a:r>
            <a:r>
              <a:rPr lang="zh-CN" altLang="en-US" sz="1400" spc="-113" dirty="0" smtClean="0"/>
              <a:t>早醒、腹痛、慢性腹泻、遇冷后咳嗽、旦欲昧</a:t>
            </a:r>
            <a:r>
              <a:rPr lang="en-US" altLang="zh-CN" sz="1400" spc="-113" dirty="0" smtClean="0"/>
              <a:t/>
            </a:r>
            <a:br>
              <a:rPr lang="en-US" altLang="zh-CN" sz="1400" spc="-113" dirty="0" smtClean="0"/>
            </a:br>
            <a:r>
              <a:rPr lang="en-US" altLang="zh-CN" sz="1400" spc="-113" dirty="0" smtClean="0"/>
              <a:t>	</a:t>
            </a:r>
            <a:r>
              <a:rPr lang="zh-CN" altLang="en-US" sz="1400" spc="-113" dirty="0" smtClean="0">
                <a:solidFill>
                  <a:srgbClr val="0070C0"/>
                </a:solidFill>
              </a:rPr>
              <a:t>脉象：</a:t>
            </a:r>
            <a:r>
              <a:rPr lang="zh-CN" altLang="en-US" sz="1400" spc="-113" dirty="0" smtClean="0"/>
              <a:t>浮</a:t>
            </a:r>
            <a:r>
              <a:rPr lang="en-US" altLang="zh-CN" sz="1400" spc="-113" dirty="0" smtClean="0"/>
              <a:t>-</a:t>
            </a:r>
            <a:r>
              <a:rPr lang="zh-CN" altLang="en-US" sz="1400" spc="-113" dirty="0" smtClean="0"/>
              <a:t>弦</a:t>
            </a:r>
            <a:r>
              <a:rPr lang="en-US" altLang="zh-CN" sz="1400" spc="-113" dirty="0" smtClean="0"/>
              <a:t>-</a:t>
            </a:r>
            <a:r>
              <a:rPr lang="zh-CN" altLang="en-US" sz="1400" spc="-113" dirty="0" smtClean="0"/>
              <a:t>长</a:t>
            </a:r>
            <a:r>
              <a:rPr lang="en-US" altLang="zh-CN" sz="1400" spc="-113" dirty="0" smtClean="0"/>
              <a:t>-</a:t>
            </a:r>
            <a:r>
              <a:rPr lang="zh-CN" altLang="en-US" sz="1400" spc="-113" dirty="0" smtClean="0"/>
              <a:t>大 </a:t>
            </a:r>
            <a:r>
              <a:rPr lang="zh-CN" altLang="en-US" sz="1400" spc="-113" dirty="0" smtClean="0">
                <a:solidFill>
                  <a:srgbClr val="0070C0"/>
                </a:solidFill>
                <a:latin typeface="Times New Roman"/>
                <a:cs typeface="Times New Roman"/>
              </a:rPr>
              <a:t>►► </a:t>
            </a:r>
            <a:r>
              <a:rPr lang="zh-CN" altLang="en-US" sz="1400" spc="-113" dirty="0" smtClean="0"/>
              <a:t>浮</a:t>
            </a:r>
            <a:r>
              <a:rPr lang="en-US" altLang="zh-CN" sz="1400" spc="-113" dirty="0" smtClean="0"/>
              <a:t>-</a:t>
            </a:r>
            <a:r>
              <a:rPr lang="zh-CN" altLang="en-US" sz="1400" spc="-113" dirty="0" smtClean="0"/>
              <a:t>弦</a:t>
            </a:r>
            <a:r>
              <a:rPr lang="en-US" altLang="zh-CN" sz="1400" spc="-113" dirty="0" smtClean="0"/>
              <a:t>-</a:t>
            </a:r>
            <a:r>
              <a:rPr lang="zh-CN" altLang="en-US" sz="1400" spc="-113" dirty="0" smtClean="0"/>
              <a:t>长</a:t>
            </a:r>
            <a:r>
              <a:rPr lang="en-US" altLang="zh-CN" sz="1400" spc="-113" dirty="0" smtClean="0"/>
              <a:t>-</a:t>
            </a:r>
            <a:r>
              <a:rPr lang="zh-CN" altLang="en-US" sz="1400" spc="-113" dirty="0" smtClean="0"/>
              <a:t>大 </a:t>
            </a:r>
            <a:r>
              <a:rPr lang="en-US" altLang="zh-CN" sz="1400" spc="-113" dirty="0" smtClean="0"/>
              <a:t/>
            </a:r>
            <a:br>
              <a:rPr lang="en-US" altLang="zh-CN" sz="1400" spc="-113" dirty="0" smtClean="0"/>
            </a:br>
            <a:r>
              <a:rPr lang="en-US" altLang="zh-CN" sz="1400" spc="-113" dirty="0" smtClean="0"/>
              <a:t>	</a:t>
            </a:r>
            <a:r>
              <a:rPr lang="zh-CN" altLang="en-US" sz="1400" spc="-113" dirty="0" smtClean="0">
                <a:solidFill>
                  <a:srgbClr val="0070C0"/>
                </a:solidFill>
              </a:rPr>
              <a:t>诊断：</a:t>
            </a:r>
            <a:r>
              <a:rPr lang="zh-CN" altLang="en-US" sz="1400" spc="-113" dirty="0" smtClean="0"/>
              <a:t>糖尿病肾病</a:t>
            </a:r>
            <a:r>
              <a:rPr lang="en-US" altLang="zh-CN" sz="1400" spc="-113" dirty="0" smtClean="0">
                <a:solidFill>
                  <a:srgbClr val="0070C0"/>
                </a:solidFill>
              </a:rPr>
              <a:t>-CKD3</a:t>
            </a:r>
            <a:r>
              <a:rPr lang="zh-CN" altLang="en-US" sz="1400" spc="-113" dirty="0" smtClean="0">
                <a:solidFill>
                  <a:srgbClr val="0070C0"/>
                </a:solidFill>
              </a:rPr>
              <a:t>期，高血压</a:t>
            </a:r>
            <a:r>
              <a:rPr lang="en-US" altLang="zh-CN" sz="1400" spc="-113" dirty="0" smtClean="0">
                <a:solidFill>
                  <a:srgbClr val="0070C0"/>
                </a:solidFill>
              </a:rPr>
              <a:t>-3</a:t>
            </a:r>
            <a:r>
              <a:rPr lang="zh-CN" altLang="en-US" sz="1400" spc="-113" dirty="0" smtClean="0">
                <a:solidFill>
                  <a:srgbClr val="0070C0"/>
                </a:solidFill>
              </a:rPr>
              <a:t>级</a:t>
            </a:r>
            <a:endParaRPr lang="zh-CN" altLang="en-US" sz="1400" spc="-113" dirty="0">
              <a:solidFill>
                <a:srgbClr val="0070C0"/>
              </a:solidFill>
            </a:endParaRPr>
          </a:p>
        </p:txBody>
      </p:sp>
      <p:graphicFrame>
        <p:nvGraphicFramePr>
          <p:cNvPr id="4" name="内容占位符 3"/>
          <p:cNvGraphicFramePr>
            <a:graphicFrameLocks noGrp="1"/>
          </p:cNvGraphicFramePr>
          <p:nvPr>
            <p:ph idx="4294967295"/>
          </p:nvPr>
        </p:nvGraphicFramePr>
        <p:xfrm>
          <a:off x="755576" y="1317585"/>
          <a:ext cx="7920880" cy="3702437"/>
        </p:xfrm>
        <a:graphic>
          <a:graphicData uri="http://schemas.openxmlformats.org/drawingml/2006/table">
            <a:tbl>
              <a:tblPr firstRow="1" bandRow="1">
                <a:tableStyleId>{8799B23B-EC83-4686-B30A-512413B5E67A}</a:tableStyleId>
              </a:tblPr>
              <a:tblGrid>
                <a:gridCol w="598915"/>
                <a:gridCol w="525217"/>
                <a:gridCol w="549893"/>
                <a:gridCol w="1898851"/>
                <a:gridCol w="1710244"/>
                <a:gridCol w="2637760"/>
              </a:tblGrid>
              <a:tr h="238217">
                <a:tc>
                  <a:txBody>
                    <a:bodyPr/>
                    <a:lstStyle/>
                    <a:p>
                      <a:pPr marL="0" algn="l" defTabSz="914400" rtl="0" eaLnBrk="1" fontAlgn="ctr" latinLnBrk="0" hangingPunct="1">
                        <a:lnSpc>
                          <a:spcPct val="100000"/>
                        </a:lnSpc>
                      </a:pPr>
                      <a:r>
                        <a:rPr lang="en-US" altLang="zh-CN" sz="1000" b="1" i="0" u="none" strike="noStrike" kern="1200" dirty="0" smtClean="0">
                          <a:solidFill>
                            <a:srgbClr val="0070C0"/>
                          </a:solidFill>
                          <a:latin typeface="微软雅黑" pitchFamily="34" charset="-122"/>
                          <a:ea typeface="微软雅黑" pitchFamily="34" charset="-122"/>
                          <a:cs typeface="+mn-cs"/>
                        </a:rPr>
                        <a:t>2018</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algn="ctr" defTabSz="914400" rtl="0" eaLnBrk="1" fontAlgn="ctr" latinLnBrk="0" hangingPunct="1">
                        <a:lnSpc>
                          <a:spcPct val="100000"/>
                        </a:lnSpc>
                      </a:pPr>
                      <a:r>
                        <a:rPr lang="zh-CN" altLang="en-US" sz="1000" b="1" i="0" u="none" strike="noStrike" kern="1200" dirty="0" smtClean="0">
                          <a:solidFill>
                            <a:srgbClr val="7030A0"/>
                          </a:solidFill>
                          <a:latin typeface="微软雅黑" pitchFamily="34" charset="-122"/>
                          <a:ea typeface="微软雅黑" pitchFamily="34" charset="-122"/>
                          <a:cs typeface="+mn-cs"/>
                        </a:rPr>
                        <a:t>日期</a:t>
                      </a:r>
                      <a:endParaRPr lang="zh-CN" altLang="en-US" sz="1000" b="1" i="0" u="none" strike="noStrike" kern="1200" dirty="0">
                        <a:solidFill>
                          <a:srgbClr val="7030A0"/>
                        </a:solidFill>
                        <a:latin typeface="微软雅黑" pitchFamily="34" charset="-122"/>
                        <a:ea typeface="微软雅黑" pitchFamily="34" charset="-122"/>
                        <a:cs typeface="+mn-cs"/>
                      </a:endParaRPr>
                    </a:p>
                  </a:txBody>
                  <a:tcPr marL="68580" marR="68580" marT="34290" marB="34290"/>
                </a:tc>
                <a:tc>
                  <a:txBody>
                    <a:bodyPr/>
                    <a:lstStyle/>
                    <a:p>
                      <a:pPr marL="0" algn="ctr" defTabSz="914400" rtl="0" eaLnBrk="1" fontAlgn="ctr" latinLnBrk="0" hangingPunct="1">
                        <a:lnSpc>
                          <a:spcPct val="100000"/>
                        </a:lnSpc>
                      </a:pPr>
                      <a:r>
                        <a:rPr lang="zh-CN" altLang="en-US" sz="1000" b="1" i="0" u="none" strike="noStrike" kern="1200" dirty="0" smtClean="0">
                          <a:solidFill>
                            <a:srgbClr val="7030A0"/>
                          </a:solidFill>
                          <a:latin typeface="微软雅黑" pitchFamily="34" charset="-122"/>
                          <a:ea typeface="微软雅黑" pitchFamily="34" charset="-122"/>
                          <a:cs typeface="+mn-cs"/>
                        </a:rPr>
                        <a:t>舌苔</a:t>
                      </a:r>
                      <a:endParaRPr lang="zh-CN" altLang="en-US" sz="1000" b="1" i="0" u="none" strike="noStrike" kern="1200" dirty="0">
                        <a:solidFill>
                          <a:srgbClr val="7030A0"/>
                        </a:solidFill>
                        <a:latin typeface="微软雅黑" pitchFamily="34" charset="-122"/>
                        <a:ea typeface="微软雅黑" pitchFamily="34" charset="-122"/>
                        <a:cs typeface="+mn-cs"/>
                      </a:endParaRPr>
                    </a:p>
                  </a:txBody>
                  <a:tcPr marL="68580" marR="68580" marT="34290" marB="34290"/>
                </a:tc>
                <a:tc>
                  <a:txBody>
                    <a:bodyPr/>
                    <a:lstStyle/>
                    <a:p>
                      <a:pPr marL="0" algn="ctr" defTabSz="914400" rtl="0" eaLnBrk="1" fontAlgn="ctr" latinLnBrk="0" hangingPunct="1">
                        <a:lnSpc>
                          <a:spcPct val="100000"/>
                        </a:lnSpc>
                      </a:pPr>
                      <a:r>
                        <a:rPr lang="zh-CN" altLang="en-US" sz="1000" b="1" i="0" u="none" strike="noStrike" kern="1200" dirty="0" smtClean="0">
                          <a:solidFill>
                            <a:srgbClr val="7030A0"/>
                          </a:solidFill>
                          <a:latin typeface="微软雅黑" pitchFamily="34" charset="-122"/>
                          <a:ea typeface="微软雅黑" pitchFamily="34" charset="-122"/>
                          <a:cs typeface="+mn-cs"/>
                        </a:rPr>
                        <a:t>脉诊结果</a:t>
                      </a:r>
                      <a:endParaRPr lang="zh-CN" altLang="en-US" sz="1000" b="1" i="0" u="none" strike="noStrike" kern="1200" dirty="0">
                        <a:solidFill>
                          <a:srgbClr val="7030A0"/>
                        </a:solidFill>
                        <a:latin typeface="微软雅黑" pitchFamily="34" charset="-122"/>
                        <a:ea typeface="微软雅黑" pitchFamily="34" charset="-122"/>
                        <a:cs typeface="+mn-cs"/>
                      </a:endParaRPr>
                    </a:p>
                  </a:txBody>
                  <a:tcPr marL="68580" marR="68580" marT="34290" marB="34290"/>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7030A0"/>
                          </a:solidFill>
                          <a:latin typeface="微软雅黑" pitchFamily="34" charset="-122"/>
                          <a:ea typeface="微软雅黑" pitchFamily="34" charset="-122"/>
                          <a:cs typeface="+mn-cs"/>
                        </a:rPr>
                        <a:t>用药建议</a:t>
                      </a:r>
                    </a:p>
                  </a:txBody>
                  <a:tcPr marL="68580" marR="68580" marT="34290" marB="34290"/>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7030A0"/>
                          </a:solidFill>
                          <a:latin typeface="微软雅黑" pitchFamily="34" charset="-122"/>
                          <a:ea typeface="微软雅黑" pitchFamily="34" charset="-122"/>
                          <a:cs typeface="+mn-cs"/>
                        </a:rPr>
                        <a:t>疗效（雷公藤组）</a:t>
                      </a:r>
                    </a:p>
                  </a:txBody>
                  <a:tcPr marL="68580" marR="68580" marT="34290" marB="34290"/>
                </a:tc>
              </a:tr>
              <a:tr h="238217">
                <a:tc>
                  <a:txBody>
                    <a:bodyPr/>
                    <a:lstStyle/>
                    <a:p>
                      <a:pPr marL="0" algn="l" defTabSz="914400" rtl="0" eaLnBrk="1" fontAlgn="ctr" latinLnBrk="0" hangingPunct="1">
                        <a:lnSpc>
                          <a:spcPct val="100000"/>
                        </a:lnSpc>
                      </a:pPr>
                      <a:r>
                        <a:rPr lang="zh-CN" altLang="en-US" sz="1000" b="1" i="0" u="none" strike="noStrike" kern="1200" dirty="0" smtClean="0">
                          <a:solidFill>
                            <a:srgbClr val="7030A0"/>
                          </a:solidFill>
                          <a:latin typeface="微软雅黑" pitchFamily="34" charset="-122"/>
                          <a:ea typeface="微软雅黑" pitchFamily="34" charset="-122"/>
                          <a:cs typeface="+mn-cs"/>
                        </a:rPr>
                        <a:t>第</a:t>
                      </a:r>
                      <a:r>
                        <a:rPr lang="en-US" altLang="zh-CN" sz="1000" b="1" i="0" u="none" strike="noStrike" kern="1200" dirty="0" smtClean="0">
                          <a:solidFill>
                            <a:srgbClr val="7030A0"/>
                          </a:solidFill>
                          <a:latin typeface="微软雅黑" pitchFamily="34" charset="-122"/>
                          <a:ea typeface="微软雅黑" pitchFamily="34" charset="-122"/>
                          <a:cs typeface="+mn-cs"/>
                        </a:rPr>
                        <a:t>1</a:t>
                      </a:r>
                      <a:r>
                        <a:rPr lang="zh-CN" altLang="en-US" sz="1000" b="1" i="0" u="none" strike="noStrike" kern="1200" dirty="0" smtClean="0">
                          <a:solidFill>
                            <a:srgbClr val="7030A0"/>
                          </a:solidFill>
                          <a:latin typeface="微软雅黑" pitchFamily="34" charset="-122"/>
                          <a:ea typeface="微软雅黑" pitchFamily="34" charset="-122"/>
                          <a:cs typeface="+mn-cs"/>
                        </a:rPr>
                        <a:t>诊</a:t>
                      </a:r>
                      <a:endParaRPr lang="zh-CN" altLang="en-US" sz="1000" b="1" i="0" u="none" strike="noStrike" kern="1200" dirty="0">
                        <a:solidFill>
                          <a:srgbClr val="7030A0"/>
                        </a:solidFill>
                        <a:latin typeface="微软雅黑" pitchFamily="34" charset="-122"/>
                        <a:ea typeface="微软雅黑" pitchFamily="34" charset="-122"/>
                        <a:cs typeface="+mn-cs"/>
                      </a:endParaRPr>
                    </a:p>
                  </a:txBody>
                  <a:tcPr marL="68580" marR="68580" marT="34290" marB="34290"/>
                </a:tc>
                <a:tc>
                  <a:txBody>
                    <a:bodyPr/>
                    <a:lstStyle/>
                    <a:p>
                      <a:pPr marL="0" algn="ctr" defTabSz="914400" rtl="0" eaLnBrk="1" fontAlgn="ctr" latinLnBrk="0" hangingPunct="1">
                        <a:lnSpc>
                          <a:spcPct val="100000"/>
                        </a:lnSpc>
                      </a:pPr>
                      <a:r>
                        <a:rPr lang="en-US" altLang="zh-CN" sz="1000" b="1" i="0" u="none" strike="noStrike" kern="1200" dirty="0" smtClean="0">
                          <a:solidFill>
                            <a:srgbClr val="0070C0"/>
                          </a:solidFill>
                          <a:latin typeface="微软雅黑" pitchFamily="34" charset="-122"/>
                          <a:ea typeface="微软雅黑" pitchFamily="34" charset="-122"/>
                          <a:cs typeface="+mn-cs"/>
                        </a:rPr>
                        <a:t>5.11</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ct val="100000"/>
                        </a:lnSpc>
                      </a:pPr>
                      <a:r>
                        <a:rPr lang="zh-CN" altLang="en-US" sz="1000" b="1" i="0" u="none" strike="noStrike" kern="1200" dirty="0" smtClean="0">
                          <a:solidFill>
                            <a:srgbClr val="0070C0"/>
                          </a:solidFill>
                          <a:latin typeface="微软雅黑" pitchFamily="34" charset="-122"/>
                          <a:ea typeface="微软雅黑" pitchFamily="34" charset="-122"/>
                          <a:cs typeface="+mn-cs"/>
                        </a:rPr>
                        <a:t>无</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r>
                        <a:rPr lang="zh-CN" altLang="en-US" sz="1000" b="1" i="0" u="none" strike="noStrike" kern="1200" dirty="0">
                          <a:solidFill>
                            <a:srgbClr val="0070C0"/>
                          </a:solidFill>
                          <a:latin typeface="微软雅黑" pitchFamily="34" charset="-122"/>
                          <a:ea typeface="微软雅黑" pitchFamily="34" charset="-122"/>
                          <a:cs typeface="+mn-cs"/>
                        </a:rPr>
                        <a:t>睡眠差</a:t>
                      </a:r>
                      <a:r>
                        <a:rPr lang="zh-CN" altLang="en-US" sz="1000" b="1" i="0" u="none" strike="noStrike" kern="1200" dirty="0" smtClean="0">
                          <a:solidFill>
                            <a:srgbClr val="0070C0"/>
                          </a:solidFill>
                          <a:latin typeface="微软雅黑" pitchFamily="34" charset="-122"/>
                          <a:ea typeface="微软雅黑" pitchFamily="34" charset="-122"/>
                          <a:cs typeface="+mn-cs"/>
                        </a:rPr>
                        <a:t>、升结肠炎</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0070C0"/>
                          </a:solidFill>
                          <a:latin typeface="微软雅黑" pitchFamily="34" charset="-122"/>
                          <a:ea typeface="微软雅黑" pitchFamily="34" charset="-122"/>
                          <a:cs typeface="+mn-cs"/>
                        </a:rPr>
                        <a:t>黄连素</a:t>
                      </a:r>
                      <a:r>
                        <a:rPr lang="zh-CN" altLang="en-US" sz="1000" b="1" i="0" u="none" strike="noStrike" kern="1200" baseline="0" dirty="0" smtClean="0">
                          <a:solidFill>
                            <a:srgbClr val="0070C0"/>
                          </a:solidFill>
                          <a:latin typeface="微软雅黑" pitchFamily="34" charset="-122"/>
                          <a:ea typeface="微软雅黑" pitchFamily="34" charset="-122"/>
                          <a:cs typeface="+mn-cs"/>
                        </a:rPr>
                        <a:t> </a:t>
                      </a:r>
                      <a:r>
                        <a:rPr lang="en-US" altLang="zh-CN" sz="1000" b="1" i="0" u="none" strike="noStrike" kern="1200" baseline="0" dirty="0" smtClean="0">
                          <a:solidFill>
                            <a:srgbClr val="0070C0"/>
                          </a:solidFill>
                          <a:latin typeface="微软雅黑" pitchFamily="34" charset="-122"/>
                          <a:ea typeface="微软雅黑" pitchFamily="34" charset="-122"/>
                          <a:cs typeface="+mn-cs"/>
                        </a:rPr>
                        <a:t>2# </a:t>
                      </a:r>
                      <a:r>
                        <a:rPr lang="en-US" altLang="zh-CN" sz="1000" b="1" i="0" u="none" strike="noStrike" kern="1200" baseline="0" dirty="0" err="1" smtClean="0">
                          <a:solidFill>
                            <a:srgbClr val="0070C0"/>
                          </a:solidFill>
                          <a:latin typeface="微软雅黑" pitchFamily="34" charset="-122"/>
                          <a:ea typeface="微软雅黑" pitchFamily="34" charset="-122"/>
                          <a:cs typeface="+mn-cs"/>
                        </a:rPr>
                        <a:t>Qd</a:t>
                      </a:r>
                      <a:endParaRPr lang="zh-CN" altLang="en-US" sz="10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smtClean="0">
                          <a:solidFill>
                            <a:srgbClr val="0070C0"/>
                          </a:solidFill>
                          <a:latin typeface="微软雅黑" pitchFamily="34" charset="-122"/>
                          <a:ea typeface="微软雅黑" pitchFamily="34" charset="-122"/>
                          <a:cs typeface="+mn-cs"/>
                        </a:rPr>
                        <a:t>7d</a:t>
                      </a:r>
                      <a:r>
                        <a:rPr lang="zh-CN" altLang="en-US" sz="1000" b="1" i="0" u="none" strike="noStrike" kern="1200" dirty="0" smtClean="0">
                          <a:solidFill>
                            <a:srgbClr val="0070C0"/>
                          </a:solidFill>
                          <a:latin typeface="微软雅黑" pitchFamily="34" charset="-122"/>
                          <a:ea typeface="微软雅黑" pitchFamily="34" charset="-122"/>
                          <a:cs typeface="+mn-cs"/>
                        </a:rPr>
                        <a:t>后大便成形，睡眠好转、醒后能入睡</a:t>
                      </a:r>
                    </a:p>
                  </a:txBody>
                  <a:tcPr marL="68580" marR="68580" marT="34290" marB="34290"/>
                </a:tc>
              </a:tr>
              <a:tr h="23821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7030A0"/>
                          </a:solidFill>
                          <a:latin typeface="微软雅黑" pitchFamily="34" charset="-122"/>
                          <a:ea typeface="微软雅黑" pitchFamily="34" charset="-122"/>
                          <a:cs typeface="+mn-cs"/>
                        </a:rPr>
                        <a:t>第</a:t>
                      </a:r>
                      <a:r>
                        <a:rPr lang="en-US" altLang="zh-CN" sz="1000" b="1" i="0" u="none" strike="noStrike" kern="1200" dirty="0" smtClean="0">
                          <a:solidFill>
                            <a:srgbClr val="7030A0"/>
                          </a:solidFill>
                          <a:latin typeface="微软雅黑" pitchFamily="34" charset="-122"/>
                          <a:ea typeface="微软雅黑" pitchFamily="34" charset="-122"/>
                          <a:cs typeface="+mn-cs"/>
                        </a:rPr>
                        <a:t>2</a:t>
                      </a:r>
                      <a:r>
                        <a:rPr lang="zh-CN" altLang="en-US" sz="10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1000" b="1" i="0" u="none" strike="noStrike" kern="1200" dirty="0" smtClean="0">
                          <a:solidFill>
                            <a:srgbClr val="0070C0"/>
                          </a:solidFill>
                          <a:latin typeface="微软雅黑" pitchFamily="34" charset="-122"/>
                          <a:ea typeface="微软雅黑" pitchFamily="34" charset="-122"/>
                          <a:cs typeface="+mn-cs"/>
                        </a:rPr>
                        <a:t>5.25</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ct val="100000"/>
                        </a:lnSpc>
                      </a:pPr>
                      <a:r>
                        <a:rPr lang="zh-CN" altLang="en-US" sz="1000" b="1" i="0" u="none" strike="noStrike" kern="1200" dirty="0" smtClean="0">
                          <a:solidFill>
                            <a:srgbClr val="0070C0"/>
                          </a:solidFill>
                          <a:latin typeface="微软雅黑" pitchFamily="34" charset="-122"/>
                          <a:ea typeface="微软雅黑" pitchFamily="34" charset="-122"/>
                          <a:cs typeface="+mn-cs"/>
                        </a:rPr>
                        <a:t>薄黄</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r>
                        <a:rPr lang="zh-CN" altLang="en-US" sz="1000" b="1" i="0" u="none" strike="noStrike" kern="1200" dirty="0" smtClean="0">
                          <a:solidFill>
                            <a:srgbClr val="0070C0"/>
                          </a:solidFill>
                          <a:latin typeface="微软雅黑" pitchFamily="34" charset="-122"/>
                          <a:ea typeface="微软雅黑" pitchFamily="34" charset="-122"/>
                          <a:cs typeface="+mn-cs"/>
                        </a:rPr>
                        <a:t>肝郁</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0070C0"/>
                          </a:solidFill>
                          <a:latin typeface="微软雅黑" pitchFamily="34" charset="-122"/>
                          <a:ea typeface="微软雅黑" pitchFamily="34" charset="-122"/>
                          <a:cs typeface="+mn-cs"/>
                        </a:rPr>
                        <a:t>黄连素</a:t>
                      </a:r>
                      <a:r>
                        <a:rPr lang="zh-CN" altLang="en-US" sz="1000" b="1" i="0" u="none" strike="noStrike" kern="1200" baseline="0" dirty="0" smtClean="0">
                          <a:solidFill>
                            <a:srgbClr val="0070C0"/>
                          </a:solidFill>
                          <a:latin typeface="微软雅黑" pitchFamily="34" charset="-122"/>
                          <a:ea typeface="微软雅黑" pitchFamily="34" charset="-122"/>
                          <a:cs typeface="+mn-cs"/>
                        </a:rPr>
                        <a:t> </a:t>
                      </a:r>
                      <a:r>
                        <a:rPr lang="en-US" altLang="zh-CN" sz="1000" b="1" i="0" u="none" strike="noStrike" kern="1200" baseline="0" dirty="0" smtClean="0">
                          <a:solidFill>
                            <a:srgbClr val="0070C0"/>
                          </a:solidFill>
                          <a:latin typeface="微软雅黑" pitchFamily="34" charset="-122"/>
                          <a:ea typeface="微软雅黑" pitchFamily="34" charset="-122"/>
                          <a:cs typeface="+mn-cs"/>
                        </a:rPr>
                        <a:t>2# </a:t>
                      </a:r>
                      <a:r>
                        <a:rPr lang="en-US" altLang="zh-CN" sz="1000" b="1" i="0" u="none" strike="noStrike" kern="1200" baseline="0" dirty="0" err="1" smtClean="0">
                          <a:solidFill>
                            <a:srgbClr val="0070C0"/>
                          </a:solidFill>
                          <a:latin typeface="微软雅黑" pitchFamily="34" charset="-122"/>
                          <a:ea typeface="微软雅黑" pitchFamily="34" charset="-122"/>
                          <a:cs typeface="+mn-cs"/>
                        </a:rPr>
                        <a:t>Qd</a:t>
                      </a:r>
                      <a:endParaRPr lang="zh-CN" altLang="en-US" sz="10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smtClean="0">
                          <a:solidFill>
                            <a:srgbClr val="0070C0"/>
                          </a:solidFill>
                          <a:latin typeface="微软雅黑" pitchFamily="34" charset="-122"/>
                          <a:ea typeface="微软雅黑" pitchFamily="34" charset="-122"/>
                          <a:cs typeface="+mn-cs"/>
                        </a:rPr>
                        <a:t>血糖控制较前好了、白天不困了</a:t>
                      </a:r>
                      <a:endParaRPr lang="zh-CN" altLang="en-US" sz="10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r>
              <a:tr h="26083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7030A0"/>
                          </a:solidFill>
                          <a:latin typeface="微软雅黑" pitchFamily="34" charset="-122"/>
                          <a:ea typeface="微软雅黑" pitchFamily="34" charset="-122"/>
                          <a:cs typeface="+mn-cs"/>
                        </a:rPr>
                        <a:t>第</a:t>
                      </a:r>
                      <a:r>
                        <a:rPr lang="en-US" altLang="zh-CN" sz="1000" b="1" i="0" u="none" strike="noStrike" kern="1200" dirty="0" smtClean="0">
                          <a:solidFill>
                            <a:srgbClr val="7030A0"/>
                          </a:solidFill>
                          <a:latin typeface="微软雅黑" pitchFamily="34" charset="-122"/>
                          <a:ea typeface="微软雅黑" pitchFamily="34" charset="-122"/>
                          <a:cs typeface="+mn-cs"/>
                        </a:rPr>
                        <a:t>3</a:t>
                      </a:r>
                      <a:r>
                        <a:rPr lang="zh-CN" altLang="en-US" sz="10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1000" b="1" i="0" u="none" strike="noStrike" kern="1200" dirty="0" smtClean="0">
                          <a:solidFill>
                            <a:srgbClr val="0070C0"/>
                          </a:solidFill>
                          <a:latin typeface="微软雅黑" pitchFamily="34" charset="-122"/>
                          <a:ea typeface="微软雅黑" pitchFamily="34" charset="-122"/>
                          <a:cs typeface="+mn-cs"/>
                        </a:rPr>
                        <a:t>7.6</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ct val="100000"/>
                        </a:lnSpc>
                      </a:pPr>
                      <a:r>
                        <a:rPr lang="zh-CN" altLang="en-US" sz="1000" b="1" i="0" u="none" strike="noStrike" kern="1200" dirty="0" smtClean="0">
                          <a:solidFill>
                            <a:srgbClr val="0070C0"/>
                          </a:solidFill>
                          <a:latin typeface="微软雅黑" pitchFamily="34" charset="-122"/>
                          <a:ea typeface="微软雅黑" pitchFamily="34" charset="-122"/>
                          <a:cs typeface="+mn-cs"/>
                        </a:rPr>
                        <a:t>极薄</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r>
                        <a:rPr lang="zh-CN" altLang="en-US" sz="1000" b="1" i="0" u="none" strike="noStrike" kern="1200" dirty="0" smtClean="0">
                          <a:solidFill>
                            <a:srgbClr val="0070C0"/>
                          </a:solidFill>
                          <a:latin typeface="微软雅黑" pitchFamily="34" charset="-122"/>
                          <a:ea typeface="微软雅黑" pitchFamily="34" charset="-122"/>
                          <a:cs typeface="+mn-cs"/>
                        </a:rPr>
                        <a:t>升结肠炎症、眼不适、睡眠差</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0070C0"/>
                          </a:solidFill>
                          <a:latin typeface="微软雅黑" pitchFamily="34" charset="-122"/>
                          <a:ea typeface="微软雅黑" pitchFamily="34" charset="-122"/>
                          <a:cs typeface="+mn-cs"/>
                        </a:rPr>
                        <a:t>黄连素</a:t>
                      </a:r>
                      <a:r>
                        <a:rPr lang="zh-CN" altLang="en-US" sz="1000" b="1" i="0" u="none" strike="noStrike" kern="1200" baseline="0" dirty="0" smtClean="0">
                          <a:solidFill>
                            <a:srgbClr val="0070C0"/>
                          </a:solidFill>
                          <a:latin typeface="微软雅黑" pitchFamily="34" charset="-122"/>
                          <a:ea typeface="微软雅黑" pitchFamily="34" charset="-122"/>
                          <a:cs typeface="+mn-cs"/>
                        </a:rPr>
                        <a:t> </a:t>
                      </a:r>
                      <a:r>
                        <a:rPr lang="en-US" altLang="zh-CN" sz="1000" b="1" i="0" u="none" strike="noStrike" kern="1200" baseline="0" dirty="0" smtClean="0">
                          <a:solidFill>
                            <a:srgbClr val="0070C0"/>
                          </a:solidFill>
                          <a:latin typeface="微软雅黑" pitchFamily="34" charset="-122"/>
                          <a:ea typeface="微软雅黑" pitchFamily="34" charset="-122"/>
                          <a:cs typeface="+mn-cs"/>
                        </a:rPr>
                        <a:t>2# </a:t>
                      </a:r>
                      <a:r>
                        <a:rPr lang="en-US" altLang="zh-CN" sz="1000" b="1" i="0" u="none" strike="noStrike" kern="1200" baseline="0" dirty="0" err="1" smtClean="0">
                          <a:solidFill>
                            <a:srgbClr val="0070C0"/>
                          </a:solidFill>
                          <a:latin typeface="微软雅黑" pitchFamily="34" charset="-122"/>
                          <a:ea typeface="微软雅黑" pitchFamily="34" charset="-122"/>
                          <a:cs typeface="+mn-cs"/>
                        </a:rPr>
                        <a:t>Qd</a:t>
                      </a:r>
                      <a:endParaRPr lang="zh-CN" altLang="en-US" sz="10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0070C0"/>
                          </a:solidFill>
                          <a:latin typeface="微软雅黑" pitchFamily="34" charset="-122"/>
                          <a:ea typeface="微软雅黑" pitchFamily="34" charset="-122"/>
                          <a:cs typeface="+mn-cs"/>
                        </a:rPr>
                        <a:t>（看世界杯熬夜，总流眼泪）</a:t>
                      </a:r>
                    </a:p>
                  </a:txBody>
                  <a:tcPr marL="68580" marR="68580" marT="34290" marB="34290"/>
                </a:tc>
              </a:tr>
              <a:tr h="23821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7030A0"/>
                          </a:solidFill>
                          <a:latin typeface="微软雅黑" pitchFamily="34" charset="-122"/>
                          <a:ea typeface="微软雅黑" pitchFamily="34" charset="-122"/>
                          <a:cs typeface="+mn-cs"/>
                        </a:rPr>
                        <a:t>第</a:t>
                      </a:r>
                      <a:r>
                        <a:rPr lang="en-US" altLang="zh-CN" sz="1000" b="1" i="0" u="none" strike="noStrike" kern="1200" dirty="0" smtClean="0">
                          <a:solidFill>
                            <a:srgbClr val="7030A0"/>
                          </a:solidFill>
                          <a:latin typeface="微软雅黑" pitchFamily="34" charset="-122"/>
                          <a:ea typeface="微软雅黑" pitchFamily="34" charset="-122"/>
                          <a:cs typeface="+mn-cs"/>
                        </a:rPr>
                        <a:t>4</a:t>
                      </a:r>
                      <a:r>
                        <a:rPr lang="zh-CN" altLang="en-US" sz="10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1000" b="1" i="0" u="none" strike="noStrike" kern="1200" dirty="0" smtClean="0">
                          <a:solidFill>
                            <a:srgbClr val="0070C0"/>
                          </a:solidFill>
                          <a:latin typeface="微软雅黑" pitchFamily="34" charset="-122"/>
                          <a:ea typeface="微软雅黑" pitchFamily="34" charset="-122"/>
                          <a:cs typeface="+mn-cs"/>
                        </a:rPr>
                        <a:t>7.20</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ct val="100000"/>
                        </a:lnSpc>
                      </a:pPr>
                      <a:r>
                        <a:rPr lang="zh-CN" altLang="en-US" sz="1000" b="1" i="0" u="none" strike="noStrike" kern="1200" dirty="0" smtClean="0">
                          <a:solidFill>
                            <a:srgbClr val="0070C0"/>
                          </a:solidFill>
                          <a:latin typeface="微软雅黑" pitchFamily="34" charset="-122"/>
                          <a:ea typeface="微软雅黑" pitchFamily="34" charset="-122"/>
                          <a:cs typeface="+mn-cs"/>
                        </a:rPr>
                        <a:t>无</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r>
                        <a:rPr lang="zh-CN" altLang="en-US" sz="1000" b="1" i="0" u="none" strike="noStrike" kern="1200" dirty="0" smtClean="0">
                          <a:solidFill>
                            <a:srgbClr val="0070C0"/>
                          </a:solidFill>
                          <a:latin typeface="微软雅黑" pitchFamily="34" charset="-122"/>
                          <a:ea typeface="微软雅黑" pitchFamily="34" charset="-122"/>
                          <a:cs typeface="+mn-cs"/>
                        </a:rPr>
                        <a:t>有烦心事</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0070C0"/>
                          </a:solidFill>
                          <a:latin typeface="微软雅黑" pitchFamily="34" charset="-122"/>
                          <a:ea typeface="微软雅黑" pitchFamily="34" charset="-122"/>
                          <a:cs typeface="+mn-cs"/>
                        </a:rPr>
                        <a:t>黄连素</a:t>
                      </a:r>
                      <a:r>
                        <a:rPr lang="zh-CN" altLang="en-US" sz="1000" b="1" i="0" u="none" strike="noStrike" kern="1200" baseline="0" dirty="0" smtClean="0">
                          <a:solidFill>
                            <a:srgbClr val="0070C0"/>
                          </a:solidFill>
                          <a:latin typeface="微软雅黑" pitchFamily="34" charset="-122"/>
                          <a:ea typeface="微软雅黑" pitchFamily="34" charset="-122"/>
                          <a:cs typeface="+mn-cs"/>
                        </a:rPr>
                        <a:t> </a:t>
                      </a:r>
                      <a:r>
                        <a:rPr lang="en-US" altLang="zh-CN" sz="1000" b="1" i="0" u="none" strike="noStrike" kern="1200" baseline="0" dirty="0" smtClean="0">
                          <a:solidFill>
                            <a:srgbClr val="0070C0"/>
                          </a:solidFill>
                          <a:latin typeface="微软雅黑" pitchFamily="34" charset="-122"/>
                          <a:ea typeface="微软雅黑" pitchFamily="34" charset="-122"/>
                          <a:cs typeface="+mn-cs"/>
                        </a:rPr>
                        <a:t>2# </a:t>
                      </a:r>
                      <a:r>
                        <a:rPr lang="en-US" altLang="zh-CN" sz="1000" b="1" i="0" u="none" strike="noStrike" kern="1200" baseline="0" dirty="0" err="1" smtClean="0">
                          <a:solidFill>
                            <a:srgbClr val="0070C0"/>
                          </a:solidFill>
                          <a:latin typeface="微软雅黑" pitchFamily="34" charset="-122"/>
                          <a:ea typeface="微软雅黑" pitchFamily="34" charset="-122"/>
                          <a:cs typeface="+mn-cs"/>
                        </a:rPr>
                        <a:t>Qd</a:t>
                      </a:r>
                      <a:endParaRPr lang="zh-CN" altLang="en-US" sz="10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0070C0"/>
                          </a:solidFill>
                          <a:latin typeface="微软雅黑" pitchFamily="34" charset="-122"/>
                          <a:ea typeface="微软雅黑" pitchFamily="34" charset="-122"/>
                          <a:cs typeface="+mn-cs"/>
                        </a:rPr>
                        <a:t>（糟心事：儿子</a:t>
                      </a:r>
                      <a:r>
                        <a:rPr lang="en-US" altLang="zh-CN" sz="1000" b="1" i="0" u="none" strike="noStrike" kern="1200" dirty="0" smtClean="0">
                          <a:solidFill>
                            <a:srgbClr val="0070C0"/>
                          </a:solidFill>
                          <a:latin typeface="微软雅黑" pitchFamily="34" charset="-122"/>
                          <a:ea typeface="微软雅黑" pitchFamily="34" charset="-122"/>
                          <a:cs typeface="+mn-cs"/>
                        </a:rPr>
                        <a:t>30+</a:t>
                      </a:r>
                      <a:r>
                        <a:rPr lang="zh-CN" altLang="en-US" sz="1000" b="1" i="0" u="none" strike="noStrike" kern="1200" dirty="0" smtClean="0">
                          <a:solidFill>
                            <a:srgbClr val="0070C0"/>
                          </a:solidFill>
                          <a:latin typeface="微软雅黑" pitchFamily="34" charset="-122"/>
                          <a:ea typeface="微软雅黑" pitchFamily="34" charset="-122"/>
                          <a:cs typeface="+mn-cs"/>
                        </a:rPr>
                        <a:t>没工作、</a:t>
                      </a:r>
                      <a:r>
                        <a:rPr lang="en-US" altLang="zh-CN" sz="1000" b="1" i="0" u="none" strike="noStrike" kern="1200" dirty="0" smtClean="0">
                          <a:solidFill>
                            <a:srgbClr val="0070C0"/>
                          </a:solidFill>
                          <a:latin typeface="微软雅黑" pitchFamily="34" charset="-122"/>
                          <a:ea typeface="微软雅黑" pitchFamily="34" charset="-122"/>
                          <a:cs typeface="+mn-cs"/>
                        </a:rPr>
                        <a:t>2</a:t>
                      </a:r>
                      <a:r>
                        <a:rPr lang="zh-CN" altLang="en-US" sz="1000" b="1" i="0" u="none" strike="noStrike" kern="1200" dirty="0" smtClean="0">
                          <a:solidFill>
                            <a:srgbClr val="0070C0"/>
                          </a:solidFill>
                          <a:latin typeface="微软雅黑" pitchFamily="34" charset="-122"/>
                          <a:ea typeface="微软雅黑" pitchFamily="34" charset="-122"/>
                          <a:cs typeface="+mn-cs"/>
                        </a:rPr>
                        <a:t>房子不让租）</a:t>
                      </a:r>
                    </a:p>
                  </a:txBody>
                  <a:tcPr marL="68580" marR="68580" marT="34290" marB="34290"/>
                </a:tc>
              </a:tr>
              <a:tr h="40496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7030A0"/>
                          </a:solidFill>
                          <a:latin typeface="微软雅黑" pitchFamily="34" charset="-122"/>
                          <a:ea typeface="微软雅黑" pitchFamily="34" charset="-122"/>
                          <a:cs typeface="+mn-cs"/>
                        </a:rPr>
                        <a:t>第</a:t>
                      </a:r>
                      <a:r>
                        <a:rPr lang="en-US" altLang="zh-CN" sz="1000" b="1" i="0" u="none" strike="noStrike" kern="1200" dirty="0" smtClean="0">
                          <a:solidFill>
                            <a:srgbClr val="7030A0"/>
                          </a:solidFill>
                          <a:latin typeface="微软雅黑" pitchFamily="34" charset="-122"/>
                          <a:ea typeface="微软雅黑" pitchFamily="34" charset="-122"/>
                          <a:cs typeface="+mn-cs"/>
                        </a:rPr>
                        <a:t>5</a:t>
                      </a:r>
                      <a:r>
                        <a:rPr lang="zh-CN" altLang="en-US" sz="10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1000" b="1" i="0" u="none" strike="noStrike" kern="1200" dirty="0" smtClean="0">
                          <a:solidFill>
                            <a:srgbClr val="0070C0"/>
                          </a:solidFill>
                          <a:latin typeface="微软雅黑" pitchFamily="34" charset="-122"/>
                          <a:ea typeface="微软雅黑" pitchFamily="34" charset="-122"/>
                          <a:cs typeface="+mn-cs"/>
                        </a:rPr>
                        <a:t>8.17</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ct val="100000"/>
                        </a:lnSpc>
                      </a:pPr>
                      <a:r>
                        <a:rPr lang="zh-CN" altLang="en-US" sz="1000" b="1" i="0" u="none" strike="noStrike" kern="1200" dirty="0" smtClean="0">
                          <a:solidFill>
                            <a:srgbClr val="0070C0"/>
                          </a:solidFill>
                          <a:latin typeface="微软雅黑" pitchFamily="34" charset="-122"/>
                          <a:ea typeface="微软雅黑" pitchFamily="34" charset="-122"/>
                          <a:cs typeface="+mn-cs"/>
                        </a:rPr>
                        <a:t>薄白</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r>
                        <a:rPr lang="zh-CN" altLang="en-US" sz="1000" b="1" i="0" u="none" strike="noStrike" kern="1200" dirty="0" smtClean="0">
                          <a:solidFill>
                            <a:srgbClr val="0070C0"/>
                          </a:solidFill>
                          <a:latin typeface="微软雅黑" pitchFamily="34" charset="-122"/>
                          <a:ea typeface="微软雅黑" pitchFamily="34" charset="-122"/>
                          <a:cs typeface="+mn-cs"/>
                        </a:rPr>
                        <a:t>下焦湿热、肺湿热</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0070C0"/>
                          </a:solidFill>
                          <a:latin typeface="微软雅黑" pitchFamily="34" charset="-122"/>
                          <a:ea typeface="微软雅黑" pitchFamily="34" charset="-122"/>
                          <a:cs typeface="+mn-cs"/>
                        </a:rPr>
                        <a:t>黄连素</a:t>
                      </a:r>
                      <a:r>
                        <a:rPr lang="zh-CN" altLang="en-US" sz="1000" b="1" i="0" u="none" strike="noStrike" kern="1200" baseline="0" dirty="0" smtClean="0">
                          <a:solidFill>
                            <a:srgbClr val="0070C0"/>
                          </a:solidFill>
                          <a:latin typeface="微软雅黑" pitchFamily="34" charset="-122"/>
                          <a:ea typeface="微软雅黑" pitchFamily="34" charset="-122"/>
                          <a:cs typeface="+mn-cs"/>
                        </a:rPr>
                        <a:t> </a:t>
                      </a:r>
                      <a:r>
                        <a:rPr lang="en-US" altLang="zh-CN" sz="1000" b="1" i="0" u="none" strike="noStrike" kern="1200" baseline="0" dirty="0" smtClean="0">
                          <a:solidFill>
                            <a:srgbClr val="0070C0"/>
                          </a:solidFill>
                          <a:latin typeface="微软雅黑" pitchFamily="34" charset="-122"/>
                          <a:ea typeface="微软雅黑" pitchFamily="34" charset="-122"/>
                          <a:cs typeface="+mn-cs"/>
                        </a:rPr>
                        <a:t>3# </a:t>
                      </a:r>
                      <a:r>
                        <a:rPr lang="en-US" altLang="zh-CN" sz="1000" b="1" i="0" u="none" strike="noStrike" kern="1200" baseline="0" dirty="0" err="1" smtClean="0">
                          <a:solidFill>
                            <a:srgbClr val="0070C0"/>
                          </a:solidFill>
                          <a:latin typeface="微软雅黑" pitchFamily="34" charset="-122"/>
                          <a:ea typeface="微软雅黑" pitchFamily="34" charset="-122"/>
                          <a:cs typeface="+mn-cs"/>
                        </a:rPr>
                        <a:t>Qd</a:t>
                      </a:r>
                      <a:endParaRPr lang="en-US" altLang="zh-CN" sz="1000" b="1" i="0" u="none" strike="noStrike" kern="1200" baseline="0" dirty="0" smtClean="0">
                        <a:solidFill>
                          <a:srgbClr val="0070C0"/>
                        </a:solidFill>
                        <a:latin typeface="微软雅黑" pitchFamily="34" charset="-122"/>
                        <a:ea typeface="微软雅黑" pitchFamily="34" charset="-122"/>
                        <a:cs typeface="+mn-cs"/>
                      </a:endParaRPr>
                    </a:p>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baseline="0" dirty="0" smtClean="0">
                          <a:solidFill>
                            <a:srgbClr val="0070C0"/>
                          </a:solidFill>
                          <a:latin typeface="微软雅黑" pitchFamily="34" charset="-122"/>
                          <a:ea typeface="微软雅黑" pitchFamily="34" charset="-122"/>
                          <a:cs typeface="+mn-cs"/>
                        </a:rPr>
                        <a:t>知柏地黄丸 加倍 </a:t>
                      </a:r>
                      <a:r>
                        <a:rPr lang="en-US" altLang="zh-CN" sz="1000" b="1" i="0" u="none" strike="noStrike" kern="1200" baseline="0" dirty="0" smtClean="0">
                          <a:solidFill>
                            <a:srgbClr val="0070C0"/>
                          </a:solidFill>
                          <a:latin typeface="微软雅黑" pitchFamily="34" charset="-122"/>
                          <a:ea typeface="微软雅黑" pitchFamily="34" charset="-122"/>
                          <a:cs typeface="+mn-cs"/>
                        </a:rPr>
                        <a:t>Bid</a:t>
                      </a:r>
                      <a:endParaRPr lang="zh-CN" altLang="en-US" sz="10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smtClean="0">
                          <a:solidFill>
                            <a:srgbClr val="0070C0"/>
                          </a:solidFill>
                          <a:latin typeface="微软雅黑" pitchFamily="34" charset="-122"/>
                          <a:ea typeface="微软雅黑" pitchFamily="34" charset="-122"/>
                          <a:cs typeface="+mn-cs"/>
                        </a:rPr>
                        <a:t>8.1 </a:t>
                      </a:r>
                      <a:r>
                        <a:rPr lang="zh-CN" altLang="en-US" sz="1000" b="1" i="0" u="none" strike="noStrike" kern="1200" dirty="0" smtClean="0">
                          <a:solidFill>
                            <a:srgbClr val="0070C0"/>
                          </a:solidFill>
                          <a:latin typeface="微软雅黑" pitchFamily="34" charset="-122"/>
                          <a:ea typeface="微软雅黑" pitchFamily="34" charset="-122"/>
                          <a:cs typeface="+mn-cs"/>
                        </a:rPr>
                        <a:t>腹泻一周</a:t>
                      </a:r>
                    </a:p>
                  </a:txBody>
                  <a:tcPr marL="68580" marR="68580" marT="34290" marB="34290"/>
                </a:tc>
              </a:tr>
              <a:tr h="25726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7030A0"/>
                          </a:solidFill>
                          <a:latin typeface="微软雅黑" pitchFamily="34" charset="-122"/>
                          <a:ea typeface="微软雅黑" pitchFamily="34" charset="-122"/>
                          <a:cs typeface="+mn-cs"/>
                        </a:rPr>
                        <a:t>第</a:t>
                      </a:r>
                      <a:r>
                        <a:rPr lang="en-US" altLang="zh-CN" sz="1000" b="1" i="0" u="none" strike="noStrike" kern="1200" dirty="0" smtClean="0">
                          <a:solidFill>
                            <a:srgbClr val="7030A0"/>
                          </a:solidFill>
                          <a:latin typeface="微软雅黑" pitchFamily="34" charset="-122"/>
                          <a:ea typeface="微软雅黑" pitchFamily="34" charset="-122"/>
                          <a:cs typeface="+mn-cs"/>
                        </a:rPr>
                        <a:t>6</a:t>
                      </a:r>
                      <a:r>
                        <a:rPr lang="zh-CN" altLang="en-US" sz="10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1000" b="1" i="0" u="none" strike="noStrike" kern="1200" dirty="0" smtClean="0">
                          <a:solidFill>
                            <a:srgbClr val="0070C0"/>
                          </a:solidFill>
                          <a:latin typeface="微软雅黑" pitchFamily="34" charset="-122"/>
                          <a:ea typeface="微软雅黑" pitchFamily="34" charset="-122"/>
                          <a:cs typeface="+mn-cs"/>
                        </a:rPr>
                        <a:t>8.31</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ct val="100000"/>
                        </a:lnSpc>
                      </a:pPr>
                      <a:r>
                        <a:rPr lang="zh-CN" altLang="en-US" sz="1000" b="1" i="0" u="none" strike="noStrike" kern="1200" dirty="0" smtClean="0">
                          <a:solidFill>
                            <a:srgbClr val="0070C0"/>
                          </a:solidFill>
                          <a:latin typeface="微软雅黑" pitchFamily="34" charset="-122"/>
                          <a:ea typeface="微软雅黑" pitchFamily="34" charset="-122"/>
                          <a:cs typeface="+mn-cs"/>
                        </a:rPr>
                        <a:t>无</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r>
                        <a:rPr lang="zh-CN" altLang="en-US" sz="1000" b="1" i="0" u="none" strike="noStrike" kern="1200" dirty="0" smtClean="0">
                          <a:solidFill>
                            <a:srgbClr val="0070C0"/>
                          </a:solidFill>
                          <a:latin typeface="微软雅黑" pitchFamily="34" charset="-122"/>
                          <a:ea typeface="微软雅黑" pitchFamily="34" charset="-122"/>
                          <a:cs typeface="+mn-cs"/>
                        </a:rPr>
                        <a:t>眼胀，有火</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0070C0"/>
                          </a:solidFill>
                          <a:latin typeface="微软雅黑" pitchFamily="34" charset="-122"/>
                          <a:ea typeface="微软雅黑" pitchFamily="34" charset="-122"/>
                          <a:cs typeface="+mn-cs"/>
                        </a:rPr>
                        <a:t>黄连素</a:t>
                      </a:r>
                      <a:r>
                        <a:rPr lang="zh-CN" altLang="en-US" sz="1000" b="1" i="0" u="none" strike="noStrike" kern="1200" baseline="0" dirty="0" smtClean="0">
                          <a:solidFill>
                            <a:srgbClr val="0070C0"/>
                          </a:solidFill>
                          <a:latin typeface="微软雅黑" pitchFamily="34" charset="-122"/>
                          <a:ea typeface="微软雅黑" pitchFamily="34" charset="-122"/>
                          <a:cs typeface="+mn-cs"/>
                        </a:rPr>
                        <a:t> </a:t>
                      </a:r>
                      <a:r>
                        <a:rPr lang="en-US" altLang="zh-CN" sz="1000" b="1" i="0" u="none" strike="noStrike" kern="1200" baseline="0" dirty="0" smtClean="0">
                          <a:solidFill>
                            <a:srgbClr val="0070C0"/>
                          </a:solidFill>
                          <a:latin typeface="微软雅黑" pitchFamily="34" charset="-122"/>
                          <a:ea typeface="微软雅黑" pitchFamily="34" charset="-122"/>
                          <a:cs typeface="+mn-cs"/>
                        </a:rPr>
                        <a:t>+ </a:t>
                      </a:r>
                      <a:r>
                        <a:rPr lang="zh-CN" altLang="en-US" sz="1000" b="1" i="0" u="none" strike="noStrike" kern="1200" baseline="0" dirty="0" smtClean="0">
                          <a:solidFill>
                            <a:srgbClr val="0070C0"/>
                          </a:solidFill>
                          <a:latin typeface="微软雅黑" pitchFamily="34" charset="-122"/>
                          <a:ea typeface="微软雅黑" pitchFamily="34" charset="-122"/>
                          <a:cs typeface="+mn-cs"/>
                        </a:rPr>
                        <a:t>知柏地黄丸</a:t>
                      </a:r>
                      <a:endParaRPr lang="zh-CN" altLang="en-US" sz="10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a:lnSpc>
                          <a:spcPct val="100000"/>
                        </a:lnSpc>
                      </a:pPr>
                      <a:r>
                        <a:rPr lang="zh-CN" altLang="en-US" sz="1000" b="1" i="0" u="none" strike="noStrike" kern="1200" dirty="0" smtClean="0">
                          <a:solidFill>
                            <a:srgbClr val="0070C0"/>
                          </a:solidFill>
                          <a:latin typeface="微软雅黑" pitchFamily="34" charset="-122"/>
                          <a:ea typeface="微软雅黑" pitchFamily="34" charset="-122"/>
                          <a:cs typeface="+mn-cs"/>
                        </a:rPr>
                        <a:t>挺舒服</a:t>
                      </a:r>
                    </a:p>
                  </a:txBody>
                  <a:tcPr marL="68580" marR="68580" marT="34290" marB="34290"/>
                </a:tc>
              </a:tr>
              <a:tr h="23821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7030A0"/>
                          </a:solidFill>
                          <a:latin typeface="微软雅黑" pitchFamily="34" charset="-122"/>
                          <a:ea typeface="微软雅黑" pitchFamily="34" charset="-122"/>
                          <a:cs typeface="+mn-cs"/>
                        </a:rPr>
                        <a:t>第</a:t>
                      </a:r>
                      <a:r>
                        <a:rPr lang="en-US" altLang="zh-CN" sz="1000" b="1" i="0" u="none" strike="noStrike" kern="1200" dirty="0" smtClean="0">
                          <a:solidFill>
                            <a:srgbClr val="7030A0"/>
                          </a:solidFill>
                          <a:latin typeface="微软雅黑" pitchFamily="34" charset="-122"/>
                          <a:ea typeface="微软雅黑" pitchFamily="34" charset="-122"/>
                          <a:cs typeface="+mn-cs"/>
                        </a:rPr>
                        <a:t>7</a:t>
                      </a:r>
                      <a:r>
                        <a:rPr lang="zh-CN" altLang="en-US" sz="10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1000" b="1" i="0" u="none" strike="noStrike" kern="1200" dirty="0" smtClean="0">
                          <a:solidFill>
                            <a:srgbClr val="0070C0"/>
                          </a:solidFill>
                          <a:latin typeface="微软雅黑" pitchFamily="34" charset="-122"/>
                          <a:ea typeface="微软雅黑" pitchFamily="34" charset="-122"/>
                          <a:cs typeface="+mn-cs"/>
                        </a:rPr>
                        <a:t>10.12</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ct val="100000"/>
                        </a:lnSpc>
                      </a:pPr>
                      <a:r>
                        <a:rPr lang="zh-CN" altLang="en-US" sz="1000" b="1" i="0" u="none" strike="noStrike" kern="1200" dirty="0" smtClean="0">
                          <a:solidFill>
                            <a:srgbClr val="0070C0"/>
                          </a:solidFill>
                          <a:latin typeface="微软雅黑" pitchFamily="34" charset="-122"/>
                          <a:ea typeface="微软雅黑" pitchFamily="34" charset="-122"/>
                          <a:cs typeface="+mn-cs"/>
                        </a:rPr>
                        <a:t>无</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r>
                        <a:rPr lang="zh-CN" altLang="en-US" sz="1000" b="1" i="0" u="none" strike="noStrike" kern="1200" dirty="0" smtClean="0">
                          <a:solidFill>
                            <a:srgbClr val="0070C0"/>
                          </a:solidFill>
                          <a:latin typeface="微软雅黑" pitchFamily="34" charset="-122"/>
                          <a:ea typeface="微软雅黑" pitchFamily="34" charset="-122"/>
                          <a:cs typeface="+mn-cs"/>
                        </a:rPr>
                        <a:t>眼部不适、腹部不适、旦欲昧</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0070C0"/>
                          </a:solidFill>
                          <a:latin typeface="微软雅黑" pitchFamily="34" charset="-122"/>
                          <a:ea typeface="微软雅黑" pitchFamily="34" charset="-122"/>
                          <a:cs typeface="+mn-cs"/>
                        </a:rPr>
                        <a:t>黄连素</a:t>
                      </a:r>
                      <a:r>
                        <a:rPr lang="zh-CN" altLang="en-US" sz="1000" b="1" i="0" u="none" strike="noStrike" kern="1200" baseline="0" dirty="0" smtClean="0">
                          <a:solidFill>
                            <a:srgbClr val="0070C0"/>
                          </a:solidFill>
                          <a:latin typeface="微软雅黑" pitchFamily="34" charset="-122"/>
                          <a:ea typeface="微软雅黑" pitchFamily="34" charset="-122"/>
                          <a:cs typeface="+mn-cs"/>
                        </a:rPr>
                        <a:t> </a:t>
                      </a:r>
                      <a:r>
                        <a:rPr lang="en-US" altLang="zh-CN" sz="1000" b="1" i="0" u="none" strike="noStrike" kern="1200" baseline="0" dirty="0" smtClean="0">
                          <a:solidFill>
                            <a:srgbClr val="0070C0"/>
                          </a:solidFill>
                          <a:latin typeface="微软雅黑" pitchFamily="34" charset="-122"/>
                          <a:ea typeface="微软雅黑" pitchFamily="34" charset="-122"/>
                          <a:cs typeface="+mn-cs"/>
                        </a:rPr>
                        <a:t>+ </a:t>
                      </a:r>
                      <a:r>
                        <a:rPr lang="zh-CN" altLang="en-US" sz="1000" b="1" i="0" u="none" strike="noStrike" kern="1200" baseline="0" dirty="0" smtClean="0">
                          <a:solidFill>
                            <a:srgbClr val="0070C0"/>
                          </a:solidFill>
                          <a:latin typeface="微软雅黑" pitchFamily="34" charset="-122"/>
                          <a:ea typeface="微软雅黑" pitchFamily="34" charset="-122"/>
                          <a:cs typeface="+mn-cs"/>
                        </a:rPr>
                        <a:t>知柏地黄丸</a:t>
                      </a:r>
                      <a:endParaRPr lang="zh-CN" altLang="en-US" sz="10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0070C0"/>
                          </a:solidFill>
                          <a:latin typeface="微软雅黑" pitchFamily="34" charset="-122"/>
                          <a:ea typeface="微软雅黑" pitchFamily="34" charset="-122"/>
                          <a:cs typeface="+mn-cs"/>
                        </a:rPr>
                        <a:t>大便成形了、</a:t>
                      </a:r>
                      <a:r>
                        <a:rPr lang="en-US" altLang="zh-CN" sz="1000" b="1" i="0" u="none" strike="noStrike" kern="1200" dirty="0" smtClean="0">
                          <a:solidFill>
                            <a:srgbClr val="0070C0"/>
                          </a:solidFill>
                          <a:latin typeface="微软雅黑" pitchFamily="34" charset="-122"/>
                          <a:ea typeface="微软雅黑" pitchFamily="34" charset="-122"/>
                          <a:cs typeface="+mn-cs"/>
                        </a:rPr>
                        <a:t>10</a:t>
                      </a:r>
                      <a:r>
                        <a:rPr lang="zh-CN" altLang="en-US" sz="1000" b="1" i="0" u="none" strike="noStrike" kern="1200" dirty="0" smtClean="0">
                          <a:solidFill>
                            <a:srgbClr val="0070C0"/>
                          </a:solidFill>
                          <a:latin typeface="微软雅黑" pitchFamily="34" charset="-122"/>
                          <a:ea typeface="微软雅黑" pitchFamily="34" charset="-122"/>
                          <a:cs typeface="+mn-cs"/>
                        </a:rPr>
                        <a:t>点就困了</a:t>
                      </a:r>
                    </a:p>
                  </a:txBody>
                  <a:tcPr marL="68580" marR="68580" marT="34290" marB="34290"/>
                </a:tc>
              </a:tr>
              <a:tr h="40496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7030A0"/>
                          </a:solidFill>
                          <a:latin typeface="微软雅黑" pitchFamily="34" charset="-122"/>
                          <a:ea typeface="微软雅黑" pitchFamily="34" charset="-122"/>
                          <a:cs typeface="+mn-cs"/>
                        </a:rPr>
                        <a:t>第</a:t>
                      </a:r>
                      <a:r>
                        <a:rPr lang="en-US" altLang="zh-CN" sz="1000" b="1" i="0" u="none" strike="noStrike" kern="1200" dirty="0" smtClean="0">
                          <a:solidFill>
                            <a:srgbClr val="7030A0"/>
                          </a:solidFill>
                          <a:latin typeface="微软雅黑" pitchFamily="34" charset="-122"/>
                          <a:ea typeface="微软雅黑" pitchFamily="34" charset="-122"/>
                          <a:cs typeface="+mn-cs"/>
                        </a:rPr>
                        <a:t>8</a:t>
                      </a:r>
                      <a:r>
                        <a:rPr lang="zh-CN" altLang="en-US" sz="10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1000" b="1" i="0" u="none" strike="noStrike" kern="1200" dirty="0" smtClean="0">
                          <a:solidFill>
                            <a:srgbClr val="0070C0"/>
                          </a:solidFill>
                          <a:latin typeface="微软雅黑" pitchFamily="34" charset="-122"/>
                          <a:ea typeface="微软雅黑" pitchFamily="34" charset="-122"/>
                          <a:cs typeface="+mn-cs"/>
                        </a:rPr>
                        <a:t>10.25</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ct val="100000"/>
                        </a:lnSpc>
                      </a:pPr>
                      <a:r>
                        <a:rPr lang="zh-CN" altLang="en-US" sz="1000" b="1" i="0" u="none" strike="noStrike" kern="1200" dirty="0" smtClean="0">
                          <a:solidFill>
                            <a:srgbClr val="0070C0"/>
                          </a:solidFill>
                          <a:latin typeface="微软雅黑" pitchFamily="34" charset="-122"/>
                          <a:ea typeface="微软雅黑" pitchFamily="34" charset="-122"/>
                          <a:cs typeface="+mn-cs"/>
                        </a:rPr>
                        <a:t>无</a:t>
                      </a:r>
                      <a:r>
                        <a:rPr lang="en-US" altLang="zh-CN" sz="1000" b="1" i="0" u="none" strike="noStrike" kern="1200" dirty="0" smtClean="0">
                          <a:solidFill>
                            <a:srgbClr val="0070C0"/>
                          </a:solidFill>
                          <a:latin typeface="微软雅黑" pitchFamily="34" charset="-122"/>
                          <a:ea typeface="微软雅黑" pitchFamily="34" charset="-122"/>
                          <a:cs typeface="+mn-cs"/>
                        </a:rPr>
                        <a:t>-</a:t>
                      </a:r>
                      <a:r>
                        <a:rPr lang="zh-CN" altLang="en-US" sz="1000" b="1" i="0" u="none" strike="noStrike" kern="1200" dirty="0" smtClean="0">
                          <a:solidFill>
                            <a:srgbClr val="0070C0"/>
                          </a:solidFill>
                          <a:latin typeface="微软雅黑" pitchFamily="34" charset="-122"/>
                          <a:ea typeface="微软雅黑" pitchFamily="34" charset="-122"/>
                          <a:cs typeface="+mn-cs"/>
                        </a:rPr>
                        <a:t>裂</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0070C0"/>
                          </a:solidFill>
                          <a:latin typeface="微软雅黑" pitchFamily="34" charset="-122"/>
                          <a:ea typeface="微软雅黑" pitchFamily="34" charset="-122"/>
                          <a:cs typeface="+mn-cs"/>
                        </a:rPr>
                        <a:t>黄连素</a:t>
                      </a:r>
                      <a:r>
                        <a:rPr lang="zh-CN" altLang="en-US" sz="1000" b="1" i="0" u="none" strike="noStrike" kern="1200" baseline="0" dirty="0" smtClean="0">
                          <a:solidFill>
                            <a:srgbClr val="0070C0"/>
                          </a:solidFill>
                          <a:latin typeface="微软雅黑" pitchFamily="34" charset="-122"/>
                          <a:ea typeface="微软雅黑" pitchFamily="34" charset="-122"/>
                          <a:cs typeface="+mn-cs"/>
                        </a:rPr>
                        <a:t> </a:t>
                      </a:r>
                      <a:r>
                        <a:rPr lang="en-US" altLang="zh-CN" sz="1000" b="1" i="0" u="none" strike="noStrike" kern="1200" baseline="0" dirty="0" smtClean="0">
                          <a:solidFill>
                            <a:srgbClr val="0070C0"/>
                          </a:solidFill>
                          <a:latin typeface="微软雅黑" pitchFamily="34" charset="-122"/>
                          <a:ea typeface="微软雅黑" pitchFamily="34" charset="-122"/>
                          <a:cs typeface="+mn-cs"/>
                        </a:rPr>
                        <a:t>+ </a:t>
                      </a:r>
                      <a:r>
                        <a:rPr lang="zh-CN" altLang="en-US" sz="1000" b="1" i="0" u="none" strike="noStrike" kern="1200" baseline="0" dirty="0" smtClean="0">
                          <a:solidFill>
                            <a:srgbClr val="0070C0"/>
                          </a:solidFill>
                          <a:latin typeface="微软雅黑" pitchFamily="34" charset="-122"/>
                          <a:ea typeface="微软雅黑" pitchFamily="34" charset="-122"/>
                          <a:cs typeface="+mn-cs"/>
                        </a:rPr>
                        <a:t>知柏地黄丸</a:t>
                      </a:r>
                      <a:endParaRPr lang="zh-CN" altLang="en-US" sz="1000" b="1" i="0" u="none" strike="noStrike" kern="1200" dirty="0" smtClean="0">
                        <a:solidFill>
                          <a:srgbClr val="0070C0"/>
                        </a:solidFill>
                        <a:latin typeface="微软雅黑" pitchFamily="34" charset="-122"/>
                        <a:ea typeface="微软雅黑" pitchFamily="34" charset="-122"/>
                        <a:cs typeface="+mn-cs"/>
                      </a:endParaRPr>
                    </a:p>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0070C0"/>
                          </a:solidFill>
                          <a:latin typeface="微软雅黑" pitchFamily="34" charset="-122"/>
                          <a:ea typeface="微软雅黑" pitchFamily="34" charset="-122"/>
                          <a:cs typeface="+mn-cs"/>
                        </a:rPr>
                        <a:t>小柴胡</a:t>
                      </a: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0070C0"/>
                          </a:solidFill>
                          <a:latin typeface="微软雅黑" pitchFamily="34" charset="-122"/>
                          <a:ea typeface="微软雅黑" pitchFamily="34" charset="-122"/>
                          <a:cs typeface="+mn-cs"/>
                        </a:rPr>
                        <a:t>睡眠好了，白天不困了、腹胀好些</a:t>
                      </a:r>
                      <a:endParaRPr lang="en-US" altLang="zh-CN" sz="1000" b="1" i="0" u="none" strike="noStrike" kern="1200" dirty="0" smtClean="0">
                        <a:solidFill>
                          <a:srgbClr val="0070C0"/>
                        </a:solidFill>
                        <a:latin typeface="微软雅黑" pitchFamily="34" charset="-122"/>
                        <a:ea typeface="微软雅黑" pitchFamily="34" charset="-122"/>
                        <a:cs typeface="+mn-cs"/>
                      </a:endParaRPr>
                    </a:p>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0070C0"/>
                          </a:solidFill>
                          <a:latin typeface="微软雅黑" pitchFamily="34" charset="-122"/>
                          <a:ea typeface="微软雅黑" pitchFamily="34" charset="-122"/>
                          <a:cs typeface="+mn-cs"/>
                        </a:rPr>
                        <a:t>还怕冷、眼花</a:t>
                      </a:r>
                    </a:p>
                  </a:txBody>
                  <a:tcPr marL="68580" marR="68580" marT="34290" marB="34290"/>
                </a:tc>
              </a:tr>
              <a:tr h="40496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7030A0"/>
                          </a:solidFill>
                          <a:latin typeface="微软雅黑" pitchFamily="34" charset="-122"/>
                          <a:ea typeface="微软雅黑" pitchFamily="34" charset="-122"/>
                          <a:cs typeface="+mn-cs"/>
                        </a:rPr>
                        <a:t>第</a:t>
                      </a:r>
                      <a:r>
                        <a:rPr lang="en-US" altLang="zh-CN" sz="1000" b="1" i="0" u="none" strike="noStrike" kern="1200" dirty="0" smtClean="0">
                          <a:solidFill>
                            <a:srgbClr val="7030A0"/>
                          </a:solidFill>
                          <a:latin typeface="微软雅黑" pitchFamily="34" charset="-122"/>
                          <a:ea typeface="微软雅黑" pitchFamily="34" charset="-122"/>
                          <a:cs typeface="+mn-cs"/>
                        </a:rPr>
                        <a:t>9</a:t>
                      </a:r>
                      <a:r>
                        <a:rPr lang="zh-CN" altLang="en-US" sz="10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1000" b="1" i="0" u="none" strike="noStrike" kern="1200" dirty="0" smtClean="0">
                          <a:solidFill>
                            <a:srgbClr val="0070C0"/>
                          </a:solidFill>
                          <a:latin typeface="微软雅黑" pitchFamily="34" charset="-122"/>
                          <a:ea typeface="微软雅黑" pitchFamily="34" charset="-122"/>
                          <a:cs typeface="+mn-cs"/>
                        </a:rPr>
                        <a:t>11.9</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ct val="100000"/>
                        </a:lnSpc>
                      </a:pPr>
                      <a:r>
                        <a:rPr lang="zh-CN" altLang="en-US" sz="1000" b="1" i="0" u="none" strike="noStrike" kern="1200" dirty="0" smtClean="0">
                          <a:solidFill>
                            <a:srgbClr val="0070C0"/>
                          </a:solidFill>
                          <a:latin typeface="微软雅黑" pitchFamily="34" charset="-122"/>
                          <a:ea typeface="微软雅黑" pitchFamily="34" charset="-122"/>
                          <a:cs typeface="+mn-cs"/>
                        </a:rPr>
                        <a:t>无</a:t>
                      </a:r>
                      <a:r>
                        <a:rPr lang="en-US" altLang="zh-CN" sz="1000" b="1" i="0" u="none" strike="noStrike" kern="1200" dirty="0" smtClean="0">
                          <a:solidFill>
                            <a:srgbClr val="0070C0"/>
                          </a:solidFill>
                          <a:latin typeface="微软雅黑" pitchFamily="34" charset="-122"/>
                          <a:ea typeface="微软雅黑" pitchFamily="34" charset="-122"/>
                          <a:cs typeface="+mn-cs"/>
                        </a:rPr>
                        <a:t>-</a:t>
                      </a:r>
                      <a:r>
                        <a:rPr lang="zh-CN" altLang="en-US" sz="1000" b="1" i="0" u="none" strike="noStrike" kern="1200" dirty="0" smtClean="0">
                          <a:solidFill>
                            <a:srgbClr val="0070C0"/>
                          </a:solidFill>
                          <a:latin typeface="微软雅黑" pitchFamily="34" charset="-122"/>
                          <a:ea typeface="微软雅黑" pitchFamily="34" charset="-122"/>
                          <a:cs typeface="+mn-cs"/>
                        </a:rPr>
                        <a:t>裂</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r>
                        <a:rPr lang="zh-CN" altLang="en-US" sz="1000" b="1" i="0" u="none" strike="noStrike" kern="1200" dirty="0" smtClean="0">
                          <a:solidFill>
                            <a:srgbClr val="0070C0"/>
                          </a:solidFill>
                          <a:latin typeface="微软雅黑" pitchFamily="34" charset="-122"/>
                          <a:ea typeface="微软雅黑" pitchFamily="34" charset="-122"/>
                          <a:cs typeface="+mn-cs"/>
                        </a:rPr>
                        <a:t>怕冷，</a:t>
                      </a:r>
                      <a:r>
                        <a:rPr lang="en-US" altLang="zh-CN" sz="1000" b="1" i="0" u="none" strike="noStrike" kern="1200" dirty="0" smtClean="0">
                          <a:solidFill>
                            <a:srgbClr val="0070C0"/>
                          </a:solidFill>
                          <a:latin typeface="微软雅黑" pitchFamily="34" charset="-122"/>
                          <a:ea typeface="微软雅黑" pitchFamily="34" charset="-122"/>
                          <a:cs typeface="+mn-cs"/>
                        </a:rPr>
                        <a:t>6</a:t>
                      </a:r>
                      <a:r>
                        <a:rPr lang="zh-CN" altLang="en-US" sz="1000" b="1" i="0" u="none" strike="noStrike" kern="1200" dirty="0" smtClean="0">
                          <a:solidFill>
                            <a:srgbClr val="0070C0"/>
                          </a:solidFill>
                          <a:latin typeface="微软雅黑" pitchFamily="34" charset="-122"/>
                          <a:ea typeface="微软雅黑" pitchFamily="34" charset="-122"/>
                          <a:cs typeface="+mn-cs"/>
                        </a:rPr>
                        <a:t>号胸口痛，半夜饿醒</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0070C0"/>
                          </a:solidFill>
                          <a:latin typeface="微软雅黑" pitchFamily="34" charset="-122"/>
                          <a:ea typeface="微软雅黑" pitchFamily="34" charset="-122"/>
                          <a:cs typeface="+mn-cs"/>
                        </a:rPr>
                        <a:t>黄连素</a:t>
                      </a:r>
                      <a:r>
                        <a:rPr lang="zh-CN" altLang="en-US" sz="1000" b="1" i="0" u="none" strike="noStrike" kern="1200" baseline="0" dirty="0" smtClean="0">
                          <a:solidFill>
                            <a:srgbClr val="0070C0"/>
                          </a:solidFill>
                          <a:latin typeface="微软雅黑" pitchFamily="34" charset="-122"/>
                          <a:ea typeface="微软雅黑" pitchFamily="34" charset="-122"/>
                          <a:cs typeface="+mn-cs"/>
                        </a:rPr>
                        <a:t> </a:t>
                      </a:r>
                      <a:r>
                        <a:rPr lang="en-US" altLang="zh-CN" sz="1000" b="1" i="0" u="none" strike="noStrike" kern="1200" baseline="0" dirty="0" smtClean="0">
                          <a:solidFill>
                            <a:srgbClr val="0070C0"/>
                          </a:solidFill>
                          <a:latin typeface="微软雅黑" pitchFamily="34" charset="-122"/>
                          <a:ea typeface="微软雅黑" pitchFamily="34" charset="-122"/>
                          <a:cs typeface="+mn-cs"/>
                        </a:rPr>
                        <a:t>+ </a:t>
                      </a:r>
                      <a:r>
                        <a:rPr lang="zh-CN" altLang="en-US" sz="1000" b="1" i="0" u="none" strike="noStrike" kern="1200" baseline="0" dirty="0" smtClean="0">
                          <a:solidFill>
                            <a:srgbClr val="0070C0"/>
                          </a:solidFill>
                          <a:latin typeface="微软雅黑" pitchFamily="34" charset="-122"/>
                          <a:ea typeface="微软雅黑" pitchFamily="34" charset="-122"/>
                          <a:cs typeface="+mn-cs"/>
                        </a:rPr>
                        <a:t>知柏地黄丸</a:t>
                      </a:r>
                      <a:endParaRPr lang="zh-CN" altLang="en-US" sz="1000" b="1" i="0" u="none" strike="noStrike" kern="1200" dirty="0" smtClean="0">
                        <a:solidFill>
                          <a:srgbClr val="0070C0"/>
                        </a:solidFill>
                        <a:latin typeface="微软雅黑" pitchFamily="34" charset="-122"/>
                        <a:ea typeface="微软雅黑" pitchFamily="34" charset="-122"/>
                        <a:cs typeface="+mn-cs"/>
                      </a:endParaRPr>
                    </a:p>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FF0000"/>
                          </a:solidFill>
                          <a:latin typeface="微软雅黑" pitchFamily="34" charset="-122"/>
                          <a:ea typeface="微软雅黑" pitchFamily="34" charset="-122"/>
                          <a:cs typeface="+mn-cs"/>
                        </a:rPr>
                        <a:t>优泌林</a:t>
                      </a:r>
                      <a:r>
                        <a:rPr lang="en-US" altLang="zh-CN" sz="1000" b="1" i="0" u="none" strike="noStrike" kern="1200" dirty="0" smtClean="0">
                          <a:solidFill>
                            <a:srgbClr val="FF0000"/>
                          </a:solidFill>
                          <a:latin typeface="微软雅黑" pitchFamily="34" charset="-122"/>
                          <a:ea typeface="微软雅黑" pitchFamily="34" charset="-122"/>
                          <a:cs typeface="+mn-cs"/>
                        </a:rPr>
                        <a:t>N</a:t>
                      </a:r>
                      <a:r>
                        <a:rPr lang="en-US" altLang="zh-CN" sz="1000" b="1" i="0" u="none" strike="noStrike" kern="1200" baseline="0" dirty="0" smtClean="0">
                          <a:solidFill>
                            <a:srgbClr val="FF0000"/>
                          </a:solidFill>
                          <a:latin typeface="微软雅黑" pitchFamily="34" charset="-122"/>
                          <a:ea typeface="微软雅黑" pitchFamily="34" charset="-122"/>
                          <a:cs typeface="+mn-cs"/>
                        </a:rPr>
                        <a:t> </a:t>
                      </a:r>
                      <a:r>
                        <a:rPr lang="zh-CN" altLang="en-US" sz="1000" b="1" i="0" u="none" strike="noStrike" kern="1200" baseline="0" dirty="0" smtClean="0">
                          <a:solidFill>
                            <a:srgbClr val="FF0000"/>
                          </a:solidFill>
                          <a:latin typeface="微软雅黑" pitchFamily="34" charset="-122"/>
                          <a:ea typeface="微软雅黑" pitchFamily="34" charset="-122"/>
                          <a:cs typeface="+mn-cs"/>
                        </a:rPr>
                        <a:t>减半</a:t>
                      </a:r>
                      <a:endParaRPr lang="zh-CN" altLang="en-US" sz="1000" b="1" i="0" u="none" strike="noStrike" kern="1200" dirty="0" smtClean="0">
                        <a:solidFill>
                          <a:srgbClr val="FF000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smtClean="0">
                          <a:solidFill>
                            <a:srgbClr val="0070C0"/>
                          </a:solidFill>
                          <a:latin typeface="微软雅黑" pitchFamily="34" charset="-122"/>
                          <a:ea typeface="微软雅黑" pitchFamily="34" charset="-122"/>
                          <a:cs typeface="+mn-cs"/>
                        </a:rPr>
                        <a:t>19</a:t>
                      </a:r>
                      <a:r>
                        <a:rPr lang="zh-CN" altLang="en-US" sz="1000" b="1" i="0" u="none" strike="noStrike" kern="1200" dirty="0" smtClean="0">
                          <a:solidFill>
                            <a:srgbClr val="0070C0"/>
                          </a:solidFill>
                          <a:latin typeface="微软雅黑" pitchFamily="34" charset="-122"/>
                          <a:ea typeface="微软雅黑" pitchFamily="34" charset="-122"/>
                          <a:cs typeface="+mn-cs"/>
                        </a:rPr>
                        <a:t>号停知柏</a:t>
                      </a:r>
                    </a:p>
                  </a:txBody>
                  <a:tcPr marL="68580" marR="68580" marT="34290" marB="34290"/>
                </a:tc>
              </a:tr>
              <a:tr h="40496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7030A0"/>
                          </a:solidFill>
                          <a:latin typeface="微软雅黑" pitchFamily="34" charset="-122"/>
                          <a:ea typeface="微软雅黑" pitchFamily="34" charset="-122"/>
                          <a:cs typeface="+mn-cs"/>
                        </a:rPr>
                        <a:t>第</a:t>
                      </a:r>
                      <a:r>
                        <a:rPr lang="en-US" altLang="zh-CN" sz="1000" b="1" i="0" u="none" strike="noStrike" kern="1200" dirty="0" smtClean="0">
                          <a:solidFill>
                            <a:srgbClr val="7030A0"/>
                          </a:solidFill>
                          <a:latin typeface="微软雅黑" pitchFamily="34" charset="-122"/>
                          <a:ea typeface="微软雅黑" pitchFamily="34" charset="-122"/>
                          <a:cs typeface="+mn-cs"/>
                        </a:rPr>
                        <a:t>10</a:t>
                      </a:r>
                      <a:r>
                        <a:rPr lang="zh-CN" altLang="en-US" sz="10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1000" b="1" i="0" u="none" strike="noStrike" kern="1200" dirty="0" smtClean="0">
                          <a:solidFill>
                            <a:srgbClr val="0070C0"/>
                          </a:solidFill>
                          <a:latin typeface="微软雅黑" pitchFamily="34" charset="-122"/>
                          <a:ea typeface="微软雅黑" pitchFamily="34" charset="-122"/>
                          <a:cs typeface="+mn-cs"/>
                        </a:rPr>
                        <a:t>11.23</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ct val="100000"/>
                        </a:lnSpc>
                      </a:pPr>
                      <a:r>
                        <a:rPr lang="zh-CN" altLang="en-US" sz="1000" b="1" i="0" u="none" strike="noStrike" kern="1200" dirty="0" smtClean="0">
                          <a:solidFill>
                            <a:srgbClr val="0070C0"/>
                          </a:solidFill>
                          <a:latin typeface="微软雅黑" pitchFamily="34" charset="-122"/>
                          <a:ea typeface="微软雅黑" pitchFamily="34" charset="-122"/>
                          <a:cs typeface="+mn-cs"/>
                        </a:rPr>
                        <a:t>无</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r>
                        <a:rPr lang="en-US" altLang="zh-CN" sz="1000" b="1" i="0" u="none" strike="noStrike" kern="1200" dirty="0" smtClean="0">
                          <a:solidFill>
                            <a:srgbClr val="0070C0"/>
                          </a:solidFill>
                          <a:latin typeface="微软雅黑" pitchFamily="34" charset="-122"/>
                          <a:ea typeface="微软雅黑" pitchFamily="34" charset="-122"/>
                          <a:cs typeface="+mn-cs"/>
                        </a:rPr>
                        <a:t>11</a:t>
                      </a:r>
                      <a:r>
                        <a:rPr lang="zh-CN" altLang="en-US" sz="1000" b="1" i="0" u="none" strike="noStrike" kern="1200" dirty="0" smtClean="0">
                          <a:solidFill>
                            <a:srgbClr val="0070C0"/>
                          </a:solidFill>
                          <a:latin typeface="微软雅黑" pitchFamily="34" charset="-122"/>
                          <a:ea typeface="微软雅黑" pitchFamily="34" charset="-122"/>
                          <a:cs typeface="+mn-cs"/>
                        </a:rPr>
                        <a:t>号带状疱疹</a:t>
                      </a:r>
                      <a:r>
                        <a:rPr lang="en-US" altLang="zh-CN" sz="1000" b="1" i="0" u="none" strike="noStrike" kern="1200" dirty="0" smtClean="0">
                          <a:solidFill>
                            <a:srgbClr val="0070C0"/>
                          </a:solidFill>
                          <a:latin typeface="微软雅黑" pitchFamily="34" charset="-122"/>
                          <a:ea typeface="微软雅黑" pitchFamily="34" charset="-122"/>
                          <a:cs typeface="+mn-cs"/>
                        </a:rPr>
                        <a:t>-</a:t>
                      </a:r>
                      <a:r>
                        <a:rPr lang="zh-CN" altLang="en-US" sz="800" b="1" i="0" u="none" strike="noStrike" kern="1200" dirty="0" smtClean="0">
                          <a:solidFill>
                            <a:srgbClr val="0070C0"/>
                          </a:solidFill>
                          <a:latin typeface="微软雅黑" pitchFamily="34" charset="-122"/>
                          <a:ea typeface="微软雅黑" pitchFamily="34" charset="-122"/>
                          <a:cs typeface="+mn-cs"/>
                        </a:rPr>
                        <a:t>泛昔洛韦草乌甲素</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0070C0"/>
                          </a:solidFill>
                          <a:latin typeface="微软雅黑" pitchFamily="34" charset="-122"/>
                          <a:ea typeface="微软雅黑" pitchFamily="34" charset="-122"/>
                          <a:cs typeface="+mn-cs"/>
                        </a:rPr>
                        <a:t>黄连素</a:t>
                      </a:r>
                      <a:endParaRPr lang="en-US" altLang="zh-CN" sz="1000" b="1" i="0" u="none" strike="noStrike" kern="1200" dirty="0" smtClean="0">
                        <a:solidFill>
                          <a:srgbClr val="0070C0"/>
                        </a:solidFill>
                        <a:latin typeface="微软雅黑" pitchFamily="34" charset="-122"/>
                        <a:ea typeface="微软雅黑" pitchFamily="34" charset="-122"/>
                        <a:cs typeface="+mn-cs"/>
                      </a:endParaRPr>
                    </a:p>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FF0000"/>
                          </a:solidFill>
                          <a:latin typeface="微软雅黑" pitchFamily="34" charset="-122"/>
                          <a:ea typeface="微软雅黑" pitchFamily="34" charset="-122"/>
                          <a:cs typeface="+mn-cs"/>
                        </a:rPr>
                        <a:t>优泌林</a:t>
                      </a:r>
                      <a:r>
                        <a:rPr lang="en-US" altLang="zh-CN" sz="1000" b="1" i="0" u="none" strike="noStrike" kern="1200" dirty="0" smtClean="0">
                          <a:solidFill>
                            <a:srgbClr val="FF0000"/>
                          </a:solidFill>
                          <a:latin typeface="微软雅黑" pitchFamily="34" charset="-122"/>
                          <a:ea typeface="微软雅黑" pitchFamily="34" charset="-122"/>
                          <a:cs typeface="+mn-cs"/>
                        </a:rPr>
                        <a:t>N</a:t>
                      </a:r>
                      <a:r>
                        <a:rPr lang="en-US" altLang="zh-CN" sz="1000" b="1" i="0" u="none" strike="noStrike" kern="1200" baseline="0" dirty="0" smtClean="0">
                          <a:solidFill>
                            <a:srgbClr val="FF0000"/>
                          </a:solidFill>
                          <a:latin typeface="微软雅黑" pitchFamily="34" charset="-122"/>
                          <a:ea typeface="微软雅黑" pitchFamily="34" charset="-122"/>
                          <a:cs typeface="+mn-cs"/>
                        </a:rPr>
                        <a:t> </a:t>
                      </a:r>
                      <a:r>
                        <a:rPr lang="zh-CN" altLang="en-US" sz="1000" b="1" i="0" u="none" strike="noStrike" kern="1200" baseline="0" dirty="0" smtClean="0">
                          <a:solidFill>
                            <a:srgbClr val="FF0000"/>
                          </a:solidFill>
                          <a:latin typeface="微软雅黑" pitchFamily="34" charset="-122"/>
                          <a:ea typeface="微软雅黑" pitchFamily="34" charset="-122"/>
                          <a:cs typeface="+mn-cs"/>
                        </a:rPr>
                        <a:t>减半</a:t>
                      </a:r>
                      <a:r>
                        <a:rPr lang="zh-CN" altLang="en-US" sz="1000" b="1" i="0" u="none" strike="noStrike" kern="1200" baseline="0" dirty="0" smtClean="0">
                          <a:solidFill>
                            <a:srgbClr val="0070C0"/>
                          </a:solidFill>
                          <a:latin typeface="微软雅黑" pitchFamily="34" charset="-122"/>
                          <a:ea typeface="微软雅黑" pitchFamily="34" charset="-122"/>
                          <a:cs typeface="+mn-cs"/>
                        </a:rPr>
                        <a:t> </a:t>
                      </a:r>
                      <a:endParaRPr lang="zh-CN" altLang="en-US" sz="10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0070C0"/>
                          </a:solidFill>
                          <a:latin typeface="微软雅黑" pitchFamily="34" charset="-122"/>
                          <a:ea typeface="微软雅黑" pitchFamily="34" charset="-122"/>
                          <a:cs typeface="+mn-cs"/>
                        </a:rPr>
                        <a:t>血糖控制很好，开始知道渴了</a:t>
                      </a:r>
                    </a:p>
                  </a:txBody>
                  <a:tcPr marL="68580" marR="68580" marT="34290" marB="34290"/>
                </a:tc>
              </a:tr>
              <a:tr h="23821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7030A0"/>
                          </a:solidFill>
                          <a:latin typeface="微软雅黑" pitchFamily="34" charset="-122"/>
                          <a:ea typeface="微软雅黑" pitchFamily="34" charset="-122"/>
                          <a:cs typeface="+mn-cs"/>
                        </a:rPr>
                        <a:t>第</a:t>
                      </a:r>
                      <a:r>
                        <a:rPr lang="en-US" altLang="zh-CN" sz="1000" b="1" i="0" u="none" strike="noStrike" kern="1200" dirty="0" smtClean="0">
                          <a:solidFill>
                            <a:srgbClr val="7030A0"/>
                          </a:solidFill>
                          <a:latin typeface="微软雅黑" pitchFamily="34" charset="-122"/>
                          <a:ea typeface="微软雅黑" pitchFamily="34" charset="-122"/>
                          <a:cs typeface="+mn-cs"/>
                        </a:rPr>
                        <a:t>11</a:t>
                      </a:r>
                      <a:r>
                        <a:rPr lang="zh-CN" altLang="en-US" sz="10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1000" b="1" i="0" u="none" strike="noStrike" kern="1200" dirty="0" smtClean="0">
                          <a:solidFill>
                            <a:srgbClr val="0070C0"/>
                          </a:solidFill>
                          <a:latin typeface="微软雅黑" pitchFamily="34" charset="-122"/>
                          <a:ea typeface="微软雅黑" pitchFamily="34" charset="-122"/>
                          <a:cs typeface="+mn-cs"/>
                        </a:rPr>
                        <a:t>12.7</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ct val="100000"/>
                        </a:lnSpc>
                      </a:pPr>
                      <a:r>
                        <a:rPr lang="zh-CN" altLang="en-US" sz="1000" b="1" i="0" u="none" strike="noStrike" kern="1200" dirty="0" smtClean="0">
                          <a:solidFill>
                            <a:srgbClr val="0070C0"/>
                          </a:solidFill>
                          <a:latin typeface="微软雅黑" pitchFamily="34" charset="-122"/>
                          <a:ea typeface="微软雅黑" pitchFamily="34" charset="-122"/>
                          <a:cs typeface="+mn-cs"/>
                        </a:rPr>
                        <a:t>无</a:t>
                      </a: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endParaRPr lang="zh-CN" altLang="en-US" sz="10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0070C0"/>
                          </a:solidFill>
                          <a:latin typeface="微软雅黑" pitchFamily="34" charset="-122"/>
                          <a:ea typeface="微软雅黑" pitchFamily="34" charset="-122"/>
                          <a:cs typeface="+mn-cs"/>
                        </a:rPr>
                        <a:t>黄连素</a:t>
                      </a:r>
                      <a:r>
                        <a:rPr lang="zh-CN" altLang="en-US" sz="1000" b="1" i="0" u="none" strike="noStrike" kern="1200" baseline="0" dirty="0" smtClean="0">
                          <a:solidFill>
                            <a:srgbClr val="0070C0"/>
                          </a:solidFill>
                          <a:latin typeface="微软雅黑" pitchFamily="34" charset="-122"/>
                          <a:ea typeface="微软雅黑" pitchFamily="34" charset="-122"/>
                          <a:cs typeface="+mn-cs"/>
                        </a:rPr>
                        <a:t> </a:t>
                      </a:r>
                      <a:r>
                        <a:rPr lang="en-US" altLang="zh-CN" sz="1000" b="1" i="0" u="none" strike="noStrike" kern="1200" baseline="0" dirty="0" smtClean="0">
                          <a:solidFill>
                            <a:srgbClr val="0070C0"/>
                          </a:solidFill>
                          <a:latin typeface="微软雅黑" pitchFamily="34" charset="-122"/>
                          <a:ea typeface="微软雅黑" pitchFamily="34" charset="-122"/>
                          <a:cs typeface="+mn-cs"/>
                        </a:rPr>
                        <a:t>+ </a:t>
                      </a:r>
                      <a:r>
                        <a:rPr lang="zh-CN" altLang="en-US" sz="1000" b="1" i="0" u="none" strike="noStrike" kern="1200" baseline="0" dirty="0" smtClean="0">
                          <a:solidFill>
                            <a:srgbClr val="0070C0"/>
                          </a:solidFill>
                          <a:latin typeface="微软雅黑" pitchFamily="34" charset="-122"/>
                          <a:ea typeface="微软雅黑" pitchFamily="34" charset="-122"/>
                          <a:cs typeface="+mn-cs"/>
                        </a:rPr>
                        <a:t>知柏地黄丸</a:t>
                      </a:r>
                      <a:endParaRPr lang="zh-CN" altLang="en-US" sz="1000" b="1" i="0" u="none" strike="noStrike" kern="1200" dirty="0" smtClean="0">
                        <a:solidFill>
                          <a:srgbClr val="0070C0"/>
                        </a:solidFill>
                        <a:latin typeface="微软雅黑" pitchFamily="34" charset="-122"/>
                        <a:ea typeface="微软雅黑" pitchFamily="34" charset="-122"/>
                        <a:cs typeface="+mn-cs"/>
                      </a:endParaRPr>
                    </a:p>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FF0000"/>
                          </a:solidFill>
                          <a:latin typeface="微软雅黑" pitchFamily="34" charset="-122"/>
                          <a:ea typeface="微软雅黑" pitchFamily="34" charset="-122"/>
                          <a:cs typeface="+mn-cs"/>
                        </a:rPr>
                        <a:t>优泌林</a:t>
                      </a:r>
                      <a:r>
                        <a:rPr lang="en-US" altLang="zh-CN" sz="1000" b="1" i="0" u="none" strike="noStrike" kern="1200" dirty="0" smtClean="0">
                          <a:solidFill>
                            <a:srgbClr val="FF0000"/>
                          </a:solidFill>
                          <a:latin typeface="微软雅黑" pitchFamily="34" charset="-122"/>
                          <a:ea typeface="微软雅黑" pitchFamily="34" charset="-122"/>
                          <a:cs typeface="+mn-cs"/>
                        </a:rPr>
                        <a:t>N</a:t>
                      </a:r>
                      <a:r>
                        <a:rPr lang="en-US" altLang="zh-CN" sz="1000" b="1" i="0" u="none" strike="noStrike" kern="1200" baseline="0" dirty="0" smtClean="0">
                          <a:solidFill>
                            <a:srgbClr val="FF0000"/>
                          </a:solidFill>
                          <a:latin typeface="微软雅黑" pitchFamily="34" charset="-122"/>
                          <a:ea typeface="微软雅黑" pitchFamily="34" charset="-122"/>
                          <a:cs typeface="+mn-cs"/>
                        </a:rPr>
                        <a:t> </a:t>
                      </a:r>
                      <a:r>
                        <a:rPr lang="zh-CN" altLang="en-US" sz="1000" b="1" i="0" u="none" strike="noStrike" kern="1200" baseline="0" dirty="0" smtClean="0">
                          <a:solidFill>
                            <a:srgbClr val="FF0000"/>
                          </a:solidFill>
                          <a:latin typeface="微软雅黑" pitchFamily="34" charset="-122"/>
                          <a:ea typeface="微软雅黑" pitchFamily="34" charset="-122"/>
                          <a:cs typeface="+mn-cs"/>
                        </a:rPr>
                        <a:t>减半</a:t>
                      </a:r>
                      <a:endParaRPr lang="zh-CN" altLang="en-US" sz="10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b="1" i="0" u="none" strike="noStrike" kern="1200" dirty="0" smtClean="0">
                          <a:solidFill>
                            <a:srgbClr val="0070C0"/>
                          </a:solidFill>
                          <a:latin typeface="微软雅黑" pitchFamily="34" charset="-122"/>
                          <a:ea typeface="微软雅黑" pitchFamily="34" charset="-122"/>
                          <a:cs typeface="+mn-cs"/>
                        </a:rPr>
                        <a:t>带状疱疹串着痛</a:t>
                      </a:r>
                    </a:p>
                  </a:txBody>
                  <a:tcPr marL="68580" marR="68580" marT="34290" marB="34290"/>
                </a:tc>
              </a:tr>
            </a:tbl>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1634555" y="195515"/>
            <a:ext cx="7437437" cy="1203325"/>
          </a:xfrm>
        </p:spPr>
        <p:txBody>
          <a:bodyPr>
            <a:normAutofit/>
          </a:bodyPr>
          <a:lstStyle/>
          <a:p>
            <a:pPr algn="l">
              <a:lnSpc>
                <a:spcPct val="150000"/>
              </a:lnSpc>
            </a:pPr>
            <a:r>
              <a:rPr lang="zh-CN" altLang="en-US" sz="1400" spc="-113" dirty="0" smtClean="0">
                <a:solidFill>
                  <a:srgbClr val="0070C0"/>
                </a:solidFill>
              </a:rPr>
              <a:t>李长*，男，</a:t>
            </a:r>
            <a:r>
              <a:rPr lang="en-US" altLang="zh-CN" sz="1400" spc="-113" dirty="0" smtClean="0">
                <a:solidFill>
                  <a:srgbClr val="0070C0"/>
                </a:solidFill>
              </a:rPr>
              <a:t>65</a:t>
            </a:r>
            <a:r>
              <a:rPr lang="zh-CN" altLang="en-US" sz="1400" spc="-113" dirty="0" smtClean="0">
                <a:solidFill>
                  <a:srgbClr val="0070C0"/>
                </a:solidFill>
              </a:rPr>
              <a:t>岁，主述：</a:t>
            </a:r>
            <a:r>
              <a:rPr lang="zh-CN" altLang="en-US" sz="1400" spc="-113" dirty="0" smtClean="0"/>
              <a:t>怕光、腿沉、腰痛不能下弯</a:t>
            </a:r>
            <a:r>
              <a:rPr lang="zh-CN" altLang="en-US" sz="1400" spc="-113" dirty="0" smtClean="0">
                <a:solidFill>
                  <a:srgbClr val="0070C0"/>
                </a:solidFill>
              </a:rPr>
              <a:t>。</a:t>
            </a:r>
            <a:r>
              <a:rPr lang="en-US" altLang="zh-CN" sz="1400" spc="-113" dirty="0" smtClean="0">
                <a:solidFill>
                  <a:srgbClr val="0070C0"/>
                </a:solidFill>
              </a:rPr>
              <a:t/>
            </a:r>
            <a:br>
              <a:rPr lang="en-US" altLang="zh-CN" sz="1400" spc="-113" dirty="0" smtClean="0">
                <a:solidFill>
                  <a:srgbClr val="0070C0"/>
                </a:solidFill>
              </a:rPr>
            </a:br>
            <a:r>
              <a:rPr lang="en-US" altLang="zh-CN" sz="1400" spc="-113" dirty="0" smtClean="0">
                <a:solidFill>
                  <a:srgbClr val="0070C0"/>
                </a:solidFill>
              </a:rPr>
              <a:t>	</a:t>
            </a:r>
            <a:r>
              <a:rPr lang="zh-CN" altLang="en-US" sz="1400" spc="-113" dirty="0" smtClean="0">
                <a:solidFill>
                  <a:srgbClr val="0070C0"/>
                </a:solidFill>
              </a:rPr>
              <a:t>脉象：</a:t>
            </a:r>
            <a:r>
              <a:rPr lang="zh-CN" altLang="en-US" sz="1400" spc="-113" dirty="0" smtClean="0"/>
              <a:t>浮</a:t>
            </a:r>
            <a:r>
              <a:rPr lang="en-US" altLang="zh-CN" sz="1400" spc="-113" dirty="0" smtClean="0"/>
              <a:t>-</a:t>
            </a:r>
            <a:r>
              <a:rPr lang="zh-CN" altLang="en-US" sz="1400" spc="-113" dirty="0" smtClean="0"/>
              <a:t>弦</a:t>
            </a:r>
            <a:r>
              <a:rPr lang="en-US" altLang="zh-CN" sz="1400" spc="-113" dirty="0" smtClean="0"/>
              <a:t>-</a:t>
            </a:r>
            <a:r>
              <a:rPr lang="zh-CN" altLang="en-US" sz="1400" spc="-113" dirty="0" smtClean="0"/>
              <a:t>长</a:t>
            </a:r>
            <a:r>
              <a:rPr lang="en-US" altLang="zh-CN" sz="1400" spc="-113" dirty="0" smtClean="0"/>
              <a:t>-</a:t>
            </a:r>
            <a:r>
              <a:rPr lang="zh-CN" altLang="en-US" sz="1400" spc="-113" dirty="0" smtClean="0"/>
              <a:t>大</a:t>
            </a:r>
            <a:r>
              <a:rPr lang="zh-CN" altLang="en-US" sz="1400" spc="-113" dirty="0" smtClean="0">
                <a:solidFill>
                  <a:srgbClr val="0070C0"/>
                </a:solidFill>
              </a:rPr>
              <a:t> </a:t>
            </a:r>
            <a:r>
              <a:rPr lang="zh-CN" altLang="en-US" sz="1400" spc="-113" dirty="0" smtClean="0">
                <a:solidFill>
                  <a:srgbClr val="0070C0"/>
                </a:solidFill>
                <a:latin typeface="Times New Roman"/>
                <a:cs typeface="Times New Roman"/>
              </a:rPr>
              <a:t>►► </a:t>
            </a:r>
            <a:r>
              <a:rPr lang="zh-CN" altLang="en-US" sz="1400" spc="-113" dirty="0" smtClean="0"/>
              <a:t>浮中</a:t>
            </a:r>
            <a:r>
              <a:rPr lang="en-US" altLang="zh-CN" sz="1400" spc="-113" dirty="0" smtClean="0"/>
              <a:t>-</a:t>
            </a:r>
            <a:r>
              <a:rPr lang="zh-CN" altLang="en-US" sz="1400" spc="-113" dirty="0" smtClean="0"/>
              <a:t>弦软</a:t>
            </a:r>
            <a:r>
              <a:rPr lang="en-US" altLang="zh-CN" sz="1400" spc="-113" dirty="0" smtClean="0"/>
              <a:t>-</a:t>
            </a:r>
            <a:r>
              <a:rPr lang="zh-CN" altLang="en-US" sz="1400" spc="-113" dirty="0" smtClean="0"/>
              <a:t>小长</a:t>
            </a:r>
            <a:r>
              <a:rPr lang="en-US" altLang="zh-CN" sz="1400" spc="-113" dirty="0" smtClean="0"/>
              <a:t>-</a:t>
            </a:r>
            <a:r>
              <a:rPr lang="zh-CN" altLang="en-US" sz="1400" spc="-113" dirty="0" smtClean="0"/>
              <a:t>小细 </a:t>
            </a:r>
            <a:r>
              <a:rPr lang="en-US" altLang="zh-CN" sz="1400" spc="-113" dirty="0" smtClean="0">
                <a:solidFill>
                  <a:srgbClr val="0070C0"/>
                </a:solidFill>
              </a:rPr>
              <a:t/>
            </a:r>
            <a:br>
              <a:rPr lang="en-US" altLang="zh-CN" sz="1400" spc="-113" dirty="0" smtClean="0">
                <a:solidFill>
                  <a:srgbClr val="0070C0"/>
                </a:solidFill>
              </a:rPr>
            </a:br>
            <a:r>
              <a:rPr lang="en-US" altLang="zh-CN" sz="1400" spc="-113" dirty="0" smtClean="0">
                <a:solidFill>
                  <a:srgbClr val="0070C0"/>
                </a:solidFill>
              </a:rPr>
              <a:t>	</a:t>
            </a:r>
            <a:r>
              <a:rPr lang="zh-CN" altLang="en-US" sz="1400" spc="-113" dirty="0" smtClean="0">
                <a:solidFill>
                  <a:srgbClr val="0070C0"/>
                </a:solidFill>
              </a:rPr>
              <a:t>诊断：</a:t>
            </a:r>
            <a:r>
              <a:rPr lang="en-US" altLang="zh-CN" sz="1400" spc="-113" dirty="0" smtClean="0">
                <a:solidFill>
                  <a:srgbClr val="0070C0"/>
                </a:solidFill>
              </a:rPr>
              <a:t>1986-</a:t>
            </a:r>
            <a:r>
              <a:rPr lang="zh-CN" altLang="en-US" sz="1400" spc="-113" dirty="0" smtClean="0"/>
              <a:t>糖尿病、</a:t>
            </a:r>
            <a:r>
              <a:rPr lang="en-US" altLang="zh-CN" sz="1400" spc="-113" dirty="0" smtClean="0"/>
              <a:t>1997-</a:t>
            </a:r>
            <a:r>
              <a:rPr lang="zh-CN" altLang="en-US" sz="1400" spc="-113" dirty="0" smtClean="0"/>
              <a:t>肾病、</a:t>
            </a:r>
            <a:r>
              <a:rPr lang="en-US" altLang="zh-CN" sz="1400" spc="-113" dirty="0" smtClean="0">
                <a:solidFill>
                  <a:srgbClr val="0070C0"/>
                </a:solidFill>
              </a:rPr>
              <a:t>2005</a:t>
            </a:r>
            <a:r>
              <a:rPr lang="zh-CN" altLang="en-US" sz="1400" spc="-113" dirty="0" smtClean="0">
                <a:solidFill>
                  <a:srgbClr val="0070C0"/>
                </a:solidFill>
              </a:rPr>
              <a:t>年眼底出血术后怕光</a:t>
            </a:r>
            <a:endParaRPr lang="zh-CN" altLang="en-US" sz="2400" dirty="0"/>
          </a:p>
        </p:txBody>
      </p:sp>
      <p:graphicFrame>
        <p:nvGraphicFramePr>
          <p:cNvPr id="6" name="内容占位符 3"/>
          <p:cNvGraphicFramePr>
            <a:graphicFrameLocks/>
          </p:cNvGraphicFramePr>
          <p:nvPr/>
        </p:nvGraphicFramePr>
        <p:xfrm>
          <a:off x="611560" y="1249692"/>
          <a:ext cx="8222014" cy="3842338"/>
        </p:xfrm>
        <a:graphic>
          <a:graphicData uri="http://schemas.openxmlformats.org/drawingml/2006/table">
            <a:tbl>
              <a:tblPr firstRow="1" bandRow="1">
                <a:tableStyleId>{8799B23B-EC83-4686-B30A-512413B5E67A}</a:tableStyleId>
              </a:tblPr>
              <a:tblGrid>
                <a:gridCol w="594541"/>
                <a:gridCol w="521381"/>
                <a:gridCol w="545877"/>
                <a:gridCol w="1884982"/>
                <a:gridCol w="2010937"/>
                <a:gridCol w="2664296"/>
              </a:tblGrid>
              <a:tr h="215026">
                <a:tc>
                  <a:txBody>
                    <a:bodyPr/>
                    <a:lstStyle/>
                    <a:p>
                      <a:pPr marL="0" algn="l" defTabSz="914400" rtl="0" eaLnBrk="1" fontAlgn="ctr" latinLnBrk="0" hangingPunct="1">
                        <a:lnSpc>
                          <a:spcPct val="100000"/>
                        </a:lnSpc>
                      </a:pPr>
                      <a:r>
                        <a:rPr lang="en-US" altLang="zh-CN" sz="900" b="1" i="0" u="none" strike="noStrike" kern="1200" dirty="0" smtClean="0">
                          <a:solidFill>
                            <a:srgbClr val="0070C0"/>
                          </a:solidFill>
                          <a:latin typeface="微软雅黑" pitchFamily="34" charset="-122"/>
                          <a:ea typeface="微软雅黑" pitchFamily="34" charset="-122"/>
                          <a:cs typeface="+mn-cs"/>
                        </a:rPr>
                        <a:t>2018</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algn="ctr" defTabSz="914400" rtl="0" eaLnBrk="1" fontAlgn="ctr" latinLnBrk="0" hangingPunct="1">
                        <a:lnSpc>
                          <a:spcPct val="100000"/>
                        </a:lnSpc>
                      </a:pPr>
                      <a:r>
                        <a:rPr lang="zh-CN" altLang="en-US" sz="900" b="1" i="0" u="none" strike="noStrike" kern="1200" dirty="0" smtClean="0">
                          <a:solidFill>
                            <a:srgbClr val="7030A0"/>
                          </a:solidFill>
                          <a:latin typeface="微软雅黑" pitchFamily="34" charset="-122"/>
                          <a:ea typeface="微软雅黑" pitchFamily="34" charset="-122"/>
                          <a:cs typeface="+mn-cs"/>
                        </a:rPr>
                        <a:t>日期</a:t>
                      </a:r>
                      <a:endParaRPr lang="zh-CN" altLang="en-US" sz="900" b="1" i="0" u="none" strike="noStrike" kern="1200" dirty="0">
                        <a:solidFill>
                          <a:srgbClr val="7030A0"/>
                        </a:solidFill>
                        <a:latin typeface="微软雅黑" pitchFamily="34" charset="-122"/>
                        <a:ea typeface="微软雅黑" pitchFamily="34" charset="-122"/>
                        <a:cs typeface="+mn-cs"/>
                      </a:endParaRPr>
                    </a:p>
                  </a:txBody>
                  <a:tcPr marL="68580" marR="68580" marT="34290" marB="34290"/>
                </a:tc>
                <a:tc>
                  <a:txBody>
                    <a:bodyPr/>
                    <a:lstStyle/>
                    <a:p>
                      <a:pPr marL="0" algn="ctr" defTabSz="914400" rtl="0" eaLnBrk="1" fontAlgn="ctr" latinLnBrk="0" hangingPunct="1">
                        <a:lnSpc>
                          <a:spcPct val="100000"/>
                        </a:lnSpc>
                      </a:pPr>
                      <a:r>
                        <a:rPr lang="zh-CN" altLang="en-US" sz="900" b="1" i="0" u="none" strike="noStrike" kern="1200" dirty="0" smtClean="0">
                          <a:solidFill>
                            <a:srgbClr val="7030A0"/>
                          </a:solidFill>
                          <a:latin typeface="微软雅黑" pitchFamily="34" charset="-122"/>
                          <a:ea typeface="微软雅黑" pitchFamily="34" charset="-122"/>
                          <a:cs typeface="+mn-cs"/>
                        </a:rPr>
                        <a:t>舌苔</a:t>
                      </a:r>
                      <a:endParaRPr lang="zh-CN" altLang="en-US" sz="900" b="1" i="0" u="none" strike="noStrike" kern="1200" dirty="0">
                        <a:solidFill>
                          <a:srgbClr val="7030A0"/>
                        </a:solidFill>
                        <a:latin typeface="微软雅黑" pitchFamily="34" charset="-122"/>
                        <a:ea typeface="微软雅黑" pitchFamily="34" charset="-122"/>
                        <a:cs typeface="+mn-cs"/>
                      </a:endParaRPr>
                    </a:p>
                  </a:txBody>
                  <a:tcPr marL="68580" marR="68580" marT="34290" marB="34290"/>
                </a:tc>
                <a:tc>
                  <a:txBody>
                    <a:bodyPr/>
                    <a:lstStyle/>
                    <a:p>
                      <a:pPr marL="0" algn="ctr" defTabSz="914400" rtl="0" eaLnBrk="1" fontAlgn="ctr" latinLnBrk="0" hangingPunct="1">
                        <a:lnSpc>
                          <a:spcPct val="100000"/>
                        </a:lnSpc>
                      </a:pPr>
                      <a:r>
                        <a:rPr lang="zh-CN" altLang="en-US" sz="900" b="1" i="0" u="none" strike="noStrike" kern="1200" dirty="0" smtClean="0">
                          <a:solidFill>
                            <a:srgbClr val="7030A0"/>
                          </a:solidFill>
                          <a:latin typeface="微软雅黑" pitchFamily="34" charset="-122"/>
                          <a:ea typeface="微软雅黑" pitchFamily="34" charset="-122"/>
                          <a:cs typeface="+mn-cs"/>
                        </a:rPr>
                        <a:t>脉诊结果</a:t>
                      </a:r>
                      <a:endParaRPr lang="zh-CN" altLang="en-US" sz="900" b="1" i="0" u="none" strike="noStrike" kern="1200" dirty="0">
                        <a:solidFill>
                          <a:srgbClr val="7030A0"/>
                        </a:solidFill>
                        <a:latin typeface="微软雅黑" pitchFamily="34" charset="-122"/>
                        <a:ea typeface="微软雅黑" pitchFamily="34" charset="-122"/>
                        <a:cs typeface="+mn-cs"/>
                      </a:endParaRPr>
                    </a:p>
                  </a:txBody>
                  <a:tcPr marL="68580" marR="68580" marT="34290" marB="34290"/>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用药建议</a:t>
                      </a:r>
                    </a:p>
                  </a:txBody>
                  <a:tcPr marL="68580" marR="68580" marT="34290" marB="34290"/>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疗效（雷公藤组）</a:t>
                      </a:r>
                    </a:p>
                  </a:txBody>
                  <a:tcPr marL="68580" marR="68580" marT="34290" marB="34290"/>
                </a:tc>
              </a:tr>
              <a:tr h="215026">
                <a:tc>
                  <a:txBody>
                    <a:bodyPr/>
                    <a:lstStyle/>
                    <a:p>
                      <a:pPr marL="0" algn="l" defTabSz="914400" rtl="0" eaLnBrk="1" fontAlgn="ctr" latinLnBrk="0" hangingPunct="1">
                        <a:lnSpc>
                          <a:spcPct val="100000"/>
                        </a:lnSpc>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1</a:t>
                      </a:r>
                      <a:r>
                        <a:rPr lang="zh-CN" altLang="en-US" sz="900" b="1" i="0" u="none" strike="noStrike" kern="1200" dirty="0" smtClean="0">
                          <a:solidFill>
                            <a:srgbClr val="7030A0"/>
                          </a:solidFill>
                          <a:latin typeface="微软雅黑" pitchFamily="34" charset="-122"/>
                          <a:ea typeface="微软雅黑" pitchFamily="34" charset="-122"/>
                          <a:cs typeface="+mn-cs"/>
                        </a:rPr>
                        <a:t>诊</a:t>
                      </a:r>
                      <a:endParaRPr lang="zh-CN" altLang="en-US" sz="900" b="1" i="0" u="none" strike="noStrike" kern="1200" dirty="0">
                        <a:solidFill>
                          <a:srgbClr val="7030A0"/>
                        </a:solidFill>
                        <a:latin typeface="微软雅黑" pitchFamily="34" charset="-122"/>
                        <a:ea typeface="微软雅黑" pitchFamily="34" charset="-122"/>
                        <a:cs typeface="+mn-cs"/>
                      </a:endParaRPr>
                    </a:p>
                  </a:txBody>
                  <a:tcPr marL="68580" marR="68580" marT="34290" marB="34290"/>
                </a:tc>
                <a:tc>
                  <a:txBody>
                    <a:bodyPr/>
                    <a:lstStyle/>
                    <a:p>
                      <a:pPr marL="0" algn="ctr" defTabSz="914400" rtl="0" eaLnBrk="1" fontAlgn="ctr" latinLnBrk="0" hangingPunct="1">
                        <a:lnSpc>
                          <a:spcPct val="100000"/>
                        </a:lnSpc>
                      </a:pPr>
                      <a:r>
                        <a:rPr lang="en-US" altLang="zh-CN" sz="900" b="1" i="0" u="none" strike="noStrike" kern="1200" dirty="0" smtClean="0">
                          <a:solidFill>
                            <a:srgbClr val="0070C0"/>
                          </a:solidFill>
                          <a:latin typeface="微软雅黑" pitchFamily="34" charset="-122"/>
                          <a:ea typeface="微软雅黑" pitchFamily="34" charset="-122"/>
                          <a:cs typeface="+mn-cs"/>
                        </a:rPr>
                        <a:t>1.19</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无</a:t>
                      </a: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高血压 血管硬化 肺寒实 性急易怒</a:t>
                      </a: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无</a:t>
                      </a: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（室内也带着墨镜）</a:t>
                      </a:r>
                    </a:p>
                  </a:txBody>
                  <a:tcPr marL="68580" marR="68580" marT="34290" marB="34290"/>
                </a:tc>
              </a:tr>
              <a:tr h="22570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2</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900" b="1" i="0" u="none" strike="noStrike" kern="1200" dirty="0" smtClean="0">
                          <a:solidFill>
                            <a:srgbClr val="0070C0"/>
                          </a:solidFill>
                          <a:latin typeface="微软雅黑" pitchFamily="34" charset="-122"/>
                          <a:ea typeface="微软雅黑" pitchFamily="34" charset="-122"/>
                          <a:cs typeface="+mn-cs"/>
                        </a:rPr>
                        <a:t>2.2</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白腻</a:t>
                      </a:r>
                    </a:p>
                  </a:txBody>
                  <a:tcPr marL="7144" marR="7144" marT="7144" marB="0" anchor="ctr"/>
                </a:tc>
                <a:tc>
                  <a:txBody>
                    <a:bodyPr/>
                    <a:lstStyle/>
                    <a:p>
                      <a:pPr marL="0" algn="l" defTabSz="914400" rtl="0" eaLnBrk="1" fontAlgn="ctr" latinLnBrk="0" hangingPunct="1">
                        <a:lnSpc>
                          <a:spcPct val="100000"/>
                        </a:lnSpc>
                      </a:pP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endParaRPr lang="zh-CN" altLang="en-US" sz="1050" dirty="0"/>
                    </a:p>
                  </a:txBody>
                  <a:tcPr marL="68580" marR="68580" marT="34290" marB="34290"/>
                </a:tc>
                <a:tc>
                  <a:txBody>
                    <a:bodyPr/>
                    <a:lstStyle/>
                    <a:p>
                      <a:endParaRPr lang="zh-CN" altLang="en-US" sz="1100" dirty="0"/>
                    </a:p>
                  </a:txBody>
                  <a:tcPr marL="68580" marR="68580" marT="34290" marB="34290"/>
                </a:tc>
              </a:tr>
              <a:tr h="21502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3</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900" b="1" i="0" u="none" strike="noStrike" kern="1200" dirty="0" smtClean="0">
                          <a:solidFill>
                            <a:srgbClr val="0070C0"/>
                          </a:solidFill>
                          <a:latin typeface="微软雅黑" pitchFamily="34" charset="-122"/>
                          <a:ea typeface="微软雅黑" pitchFamily="34" charset="-122"/>
                          <a:cs typeface="+mn-cs"/>
                        </a:rPr>
                        <a:t>3.2</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ct val="100000"/>
                        </a:lnSpc>
                      </a:pPr>
                      <a:r>
                        <a:rPr lang="zh-CN" altLang="en-US" sz="900" b="1" i="0" u="none" strike="noStrike" kern="1200" dirty="0" smtClean="0">
                          <a:solidFill>
                            <a:srgbClr val="0070C0"/>
                          </a:solidFill>
                          <a:latin typeface="微软雅黑" pitchFamily="34" charset="-122"/>
                          <a:ea typeface="微软雅黑" pitchFamily="34" charset="-122"/>
                          <a:cs typeface="+mn-cs"/>
                        </a:rPr>
                        <a:t>淡薄</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r>
                        <a:rPr lang="zh-CN" altLang="en-US" sz="900" b="1" i="0" u="none" strike="noStrike" kern="1200" dirty="0" smtClean="0">
                          <a:solidFill>
                            <a:srgbClr val="0070C0"/>
                          </a:solidFill>
                          <a:latin typeface="微软雅黑" pitchFamily="34" charset="-122"/>
                          <a:ea typeface="微软雅黑" pitchFamily="34" charset="-122"/>
                          <a:cs typeface="+mn-cs"/>
                        </a:rPr>
                        <a:t>下焦湿热、相火旺、咽炎、肝郁</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r>
              <a:tr h="21502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4</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900" b="1" i="0" u="none" strike="noStrike" kern="1200" dirty="0" smtClean="0">
                          <a:solidFill>
                            <a:srgbClr val="0070C0"/>
                          </a:solidFill>
                          <a:latin typeface="微软雅黑" pitchFamily="34" charset="-122"/>
                          <a:ea typeface="微软雅黑" pitchFamily="34" charset="-122"/>
                          <a:cs typeface="+mn-cs"/>
                        </a:rPr>
                        <a:t>3.16</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ct val="100000"/>
                        </a:lnSpc>
                      </a:pPr>
                      <a:r>
                        <a:rPr lang="zh-CN" altLang="en-US" sz="900" b="1" i="0" u="none" strike="noStrike" kern="1200" dirty="0" smtClean="0">
                          <a:solidFill>
                            <a:srgbClr val="0070C0"/>
                          </a:solidFill>
                          <a:latin typeface="微软雅黑" pitchFamily="34" charset="-122"/>
                          <a:ea typeface="微软雅黑" pitchFamily="34" charset="-122"/>
                          <a:cs typeface="+mn-cs"/>
                        </a:rPr>
                        <a:t>白薄</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r>
              <a:tr h="21502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5</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900" b="1" i="0" u="none" strike="noStrike" kern="1200" dirty="0" smtClean="0">
                          <a:solidFill>
                            <a:srgbClr val="0070C0"/>
                          </a:solidFill>
                          <a:latin typeface="微软雅黑" pitchFamily="34" charset="-122"/>
                          <a:ea typeface="微软雅黑" pitchFamily="34" charset="-122"/>
                          <a:cs typeface="+mn-cs"/>
                        </a:rPr>
                        <a:t>3.30</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ct val="100000"/>
                        </a:lnSpc>
                      </a:pPr>
                      <a:r>
                        <a:rPr lang="zh-CN" altLang="en-US" sz="900" b="1" i="0" u="none" strike="noStrike" kern="1200" dirty="0" smtClean="0">
                          <a:solidFill>
                            <a:srgbClr val="0070C0"/>
                          </a:solidFill>
                          <a:latin typeface="微软雅黑" pitchFamily="34" charset="-122"/>
                          <a:ea typeface="微软雅黑" pitchFamily="34" charset="-122"/>
                          <a:cs typeface="+mn-cs"/>
                        </a:rPr>
                        <a:t>薄</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r>
                        <a:rPr lang="zh-CN" altLang="en-US" sz="900" b="1" i="0" u="none" strike="noStrike" kern="1200" dirty="0" smtClean="0">
                          <a:solidFill>
                            <a:srgbClr val="0070C0"/>
                          </a:solidFill>
                          <a:latin typeface="微软雅黑" pitchFamily="34" charset="-122"/>
                          <a:ea typeface="微软雅黑" pitchFamily="34" charset="-122"/>
                          <a:cs typeface="+mn-cs"/>
                        </a:rPr>
                        <a:t>下焦湿热、头胀、易起急、有无名火</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知柏地黄 </a:t>
                      </a:r>
                      <a:r>
                        <a:rPr lang="en-US" altLang="zh-CN" sz="900" b="1" i="0" u="none" strike="noStrike" kern="1200" dirty="0" smtClean="0">
                          <a:solidFill>
                            <a:srgbClr val="0070C0"/>
                          </a:solidFill>
                          <a:latin typeface="微软雅黑" pitchFamily="34" charset="-122"/>
                          <a:ea typeface="微软雅黑" pitchFamily="34" charset="-122"/>
                          <a:cs typeface="+mn-cs"/>
                        </a:rPr>
                        <a:t>30# </a:t>
                      </a:r>
                      <a:r>
                        <a:rPr lang="zh-CN" altLang="en-US" sz="900" b="1" i="0" u="none" strike="noStrike" kern="1200" dirty="0" smtClean="0">
                          <a:solidFill>
                            <a:srgbClr val="0070C0"/>
                          </a:solidFill>
                          <a:latin typeface="微软雅黑" pitchFamily="34" charset="-122"/>
                          <a:ea typeface="微软雅黑" pitchFamily="34" charset="-122"/>
                          <a:cs typeface="+mn-cs"/>
                        </a:rPr>
                        <a:t>早晚</a:t>
                      </a: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清脑复神</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心脑宁</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中医科，当归补血</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皮科</a:t>
                      </a:r>
                      <a:r>
                        <a:rPr lang="en-US" altLang="zh-CN" sz="900" b="1" i="0" u="none" strike="noStrike" kern="1200" dirty="0" smtClean="0">
                          <a:solidFill>
                            <a:srgbClr val="0070C0"/>
                          </a:solidFill>
                          <a:latin typeface="微软雅黑" pitchFamily="34" charset="-122"/>
                          <a:ea typeface="微软雅黑" pitchFamily="34" charset="-122"/>
                          <a:cs typeface="+mn-cs"/>
                        </a:rPr>
                        <a:t>)</a:t>
                      </a: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r>
              <a:tr h="23613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6</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900" b="1" i="0" u="none" strike="noStrike" kern="1200" dirty="0" smtClean="0">
                          <a:solidFill>
                            <a:srgbClr val="0070C0"/>
                          </a:solidFill>
                          <a:latin typeface="微软雅黑" pitchFamily="34" charset="-122"/>
                          <a:ea typeface="微软雅黑" pitchFamily="34" charset="-122"/>
                          <a:cs typeface="+mn-cs"/>
                        </a:rPr>
                        <a:t>4.27</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薄</a:t>
                      </a:r>
                    </a:p>
                  </a:txBody>
                  <a:tcPr marL="7144" marR="7144" marT="7144" marB="0" anchor="ctr"/>
                </a:tc>
                <a:tc>
                  <a:txBody>
                    <a:bodyPr/>
                    <a:lstStyle/>
                    <a:p>
                      <a:r>
                        <a:rPr lang="zh-CN" altLang="en-US" sz="900" b="1" i="0" u="none" strike="noStrike" kern="1200" dirty="0" smtClean="0">
                          <a:solidFill>
                            <a:srgbClr val="0070C0"/>
                          </a:solidFill>
                          <a:latin typeface="微软雅黑" pitchFamily="34" charset="-122"/>
                          <a:ea typeface="微软雅黑" pitchFamily="34" charset="-122"/>
                          <a:cs typeface="+mn-cs"/>
                        </a:rPr>
                        <a:t>头痛、烦</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心想事不成</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主述</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头懵</a:t>
                      </a:r>
                      <a:r>
                        <a:rPr lang="en-US" altLang="zh-CN" sz="900" b="1" i="0" u="none" strike="noStrike" kern="1200" dirty="0" smtClean="0">
                          <a:solidFill>
                            <a:srgbClr val="0070C0"/>
                          </a:solidFill>
                          <a:latin typeface="微软雅黑" pitchFamily="34" charset="-122"/>
                          <a:ea typeface="微软雅黑" pitchFamily="34" charset="-122"/>
                          <a:cs typeface="+mn-cs"/>
                        </a:rPr>
                        <a:t>)</a:t>
                      </a: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知柏地黄 </a:t>
                      </a:r>
                      <a:r>
                        <a:rPr lang="en-US" altLang="zh-CN" sz="900" b="1" i="0" u="none" strike="noStrike" kern="1200" dirty="0" smtClean="0">
                          <a:solidFill>
                            <a:srgbClr val="0070C0"/>
                          </a:solidFill>
                          <a:latin typeface="微软雅黑" pitchFamily="34" charset="-122"/>
                          <a:ea typeface="微软雅黑" pitchFamily="34" charset="-122"/>
                          <a:cs typeface="+mn-cs"/>
                        </a:rPr>
                        <a:t>30# </a:t>
                      </a:r>
                      <a:r>
                        <a:rPr lang="zh-CN" altLang="en-US" sz="900" b="1" i="0" u="none" strike="noStrike" kern="1200" dirty="0" smtClean="0">
                          <a:solidFill>
                            <a:srgbClr val="0070C0"/>
                          </a:solidFill>
                          <a:latin typeface="微软雅黑" pitchFamily="34" charset="-122"/>
                          <a:ea typeface="微软雅黑" pitchFamily="34" charset="-122"/>
                          <a:cs typeface="+mn-cs"/>
                        </a:rPr>
                        <a:t>早晚</a:t>
                      </a:r>
                      <a:endParaRPr lang="en-US" altLang="zh-CN" sz="900" b="1" i="0" u="none" strike="noStrike" kern="1200" dirty="0" smtClean="0">
                        <a:solidFill>
                          <a:srgbClr val="0070C0"/>
                        </a:solidFill>
                        <a:latin typeface="微软雅黑" pitchFamily="34" charset="-122"/>
                        <a:ea typeface="微软雅黑" pitchFamily="34" charset="-122"/>
                        <a:cs typeface="+mn-cs"/>
                      </a:endParaRPr>
                    </a:p>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龙胆泻肝</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没有</a:t>
                      </a: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smtClean="0">
                          <a:solidFill>
                            <a:srgbClr val="7030A0"/>
                          </a:solidFill>
                          <a:latin typeface="微软雅黑" pitchFamily="34" charset="-122"/>
                          <a:ea typeface="微软雅黑" pitchFamily="34" charset="-122"/>
                          <a:cs typeface="+mn-cs"/>
                        </a:rPr>
                        <a:t>JY-</a:t>
                      </a:r>
                      <a:r>
                        <a:rPr lang="zh-CN" altLang="en-US" sz="900" b="1" i="0" u="none" strike="noStrike" kern="1200" dirty="0" smtClean="0">
                          <a:solidFill>
                            <a:srgbClr val="7030A0"/>
                          </a:solidFill>
                          <a:latin typeface="微软雅黑" pitchFamily="34" charset="-122"/>
                          <a:ea typeface="微软雅黑" pitchFamily="34" charset="-122"/>
                          <a:cs typeface="+mn-cs"/>
                        </a:rPr>
                        <a:t>停</a:t>
                      </a:r>
                      <a:r>
                        <a:rPr lang="en-US" altLang="zh-CN" sz="900" b="1" i="0" u="none" strike="noStrike" kern="1200" baseline="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清脑复神</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心脑宁</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中医科，当归补血</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皮科</a:t>
                      </a:r>
                    </a:p>
                  </a:txBody>
                  <a:tcPr marL="68580" marR="68580" marT="34290" marB="34290"/>
                </a:tc>
              </a:tr>
              <a:tr h="21727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7</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900" b="1" i="0" u="none" strike="noStrike" kern="1200" dirty="0" smtClean="0">
                          <a:solidFill>
                            <a:srgbClr val="0070C0"/>
                          </a:solidFill>
                          <a:latin typeface="微软雅黑" pitchFamily="34" charset="-122"/>
                          <a:ea typeface="微软雅黑" pitchFamily="34" charset="-122"/>
                          <a:cs typeface="+mn-cs"/>
                        </a:rPr>
                        <a:t>5.11</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ct val="100000"/>
                        </a:lnSpc>
                      </a:pPr>
                      <a:r>
                        <a:rPr lang="zh-CN" altLang="en-US" sz="900" b="1" i="0" u="none" strike="noStrike" kern="1200" dirty="0" smtClean="0">
                          <a:solidFill>
                            <a:srgbClr val="0070C0"/>
                          </a:solidFill>
                          <a:latin typeface="微软雅黑" pitchFamily="34" charset="-122"/>
                          <a:ea typeface="微软雅黑" pitchFamily="34" charset="-122"/>
                          <a:cs typeface="+mn-cs"/>
                        </a:rPr>
                        <a:t>薄黄</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r>
                        <a:rPr lang="zh-CN" altLang="en-US" sz="900" b="1" i="0" u="none" strike="noStrike" kern="1200" dirty="0" smtClean="0">
                          <a:solidFill>
                            <a:srgbClr val="0070C0"/>
                          </a:solidFill>
                          <a:latin typeface="微软雅黑" pitchFamily="34" charset="-122"/>
                          <a:ea typeface="微软雅黑" pitchFamily="34" charset="-122"/>
                          <a:cs typeface="+mn-cs"/>
                        </a:rPr>
                        <a:t>胆结石？</a:t>
                      </a:r>
                      <a:r>
                        <a:rPr lang="en-US" altLang="zh-CN" sz="900" b="1" i="0" u="none" strike="noStrike" kern="1200" dirty="0" smtClean="0">
                          <a:solidFill>
                            <a:srgbClr val="0070C0"/>
                          </a:solidFill>
                          <a:latin typeface="微软雅黑" pitchFamily="34" charset="-122"/>
                          <a:ea typeface="微软雅黑" pitchFamily="34" charset="-122"/>
                          <a:cs typeface="+mn-cs"/>
                        </a:rPr>
                        <a:t>or </a:t>
                      </a:r>
                      <a:r>
                        <a:rPr lang="zh-CN" altLang="en-US" sz="900" b="1" i="0" u="none" strike="noStrike" kern="1200" dirty="0" smtClean="0">
                          <a:solidFill>
                            <a:srgbClr val="0070C0"/>
                          </a:solidFill>
                          <a:latin typeface="微软雅黑" pitchFamily="34" charset="-122"/>
                          <a:ea typeface="微软雅黑" pitchFamily="34" charset="-122"/>
                          <a:cs typeface="+mn-cs"/>
                        </a:rPr>
                        <a:t>息肉？</a:t>
                      </a:r>
                      <a:endParaRPr lang="en-US" altLang="zh-CN" sz="900" b="1" i="0" u="none" strike="noStrike" kern="1200" dirty="0" smtClean="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知柏地黄  </a:t>
                      </a:r>
                      <a:r>
                        <a:rPr lang="en-US" altLang="zh-CN" sz="900" b="1" i="0" u="none" strike="noStrike" kern="1200" dirty="0" smtClean="0">
                          <a:solidFill>
                            <a:srgbClr val="0070C0"/>
                          </a:solidFill>
                          <a:latin typeface="微软雅黑" pitchFamily="34" charset="-122"/>
                          <a:ea typeface="微软雅黑" pitchFamily="34" charset="-122"/>
                          <a:cs typeface="+mn-cs"/>
                        </a:rPr>
                        <a:t>+  </a:t>
                      </a:r>
                      <a:r>
                        <a:rPr lang="zh-CN" altLang="en-US" sz="900" b="1" i="0" u="none" strike="noStrike" kern="1200" dirty="0" smtClean="0">
                          <a:solidFill>
                            <a:srgbClr val="0070C0"/>
                          </a:solidFill>
                          <a:latin typeface="微软雅黑" pitchFamily="34" charset="-122"/>
                          <a:ea typeface="微软雅黑" pitchFamily="34" charset="-122"/>
                          <a:cs typeface="+mn-cs"/>
                        </a:rPr>
                        <a:t>泌淋清</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摘去墨镜</a:t>
                      </a:r>
                    </a:p>
                  </a:txBody>
                  <a:tcPr marL="68580" marR="68580" marT="34290" marB="34290"/>
                </a:tc>
              </a:tr>
              <a:tr h="21502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8</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900" b="1" i="0" u="none" strike="noStrike" kern="1200" dirty="0" smtClean="0">
                          <a:solidFill>
                            <a:srgbClr val="0070C0"/>
                          </a:solidFill>
                          <a:latin typeface="微软雅黑" pitchFamily="34" charset="-122"/>
                          <a:ea typeface="微软雅黑" pitchFamily="34" charset="-122"/>
                          <a:cs typeface="+mn-cs"/>
                        </a:rPr>
                        <a:t>5.27</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ct val="100000"/>
                        </a:lnSpc>
                      </a:pPr>
                      <a:r>
                        <a:rPr lang="zh-CN" altLang="en-US" sz="900" b="1" i="0" u="none" strike="noStrike" kern="1200" dirty="0" smtClean="0">
                          <a:solidFill>
                            <a:srgbClr val="0070C0"/>
                          </a:solidFill>
                          <a:latin typeface="微软雅黑" pitchFamily="34" charset="-122"/>
                          <a:ea typeface="微软雅黑" pitchFamily="34" charset="-122"/>
                          <a:cs typeface="+mn-cs"/>
                        </a:rPr>
                        <a:t>光</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知柏地黄  </a:t>
                      </a:r>
                      <a:r>
                        <a:rPr lang="en-US" altLang="zh-CN" sz="900" b="1" i="0" u="none" strike="noStrike" kern="1200" dirty="0" smtClean="0">
                          <a:solidFill>
                            <a:srgbClr val="0070C0"/>
                          </a:solidFill>
                          <a:latin typeface="微软雅黑" pitchFamily="34" charset="-122"/>
                          <a:ea typeface="微软雅黑" pitchFamily="34" charset="-122"/>
                          <a:cs typeface="+mn-cs"/>
                        </a:rPr>
                        <a:t>+  </a:t>
                      </a:r>
                      <a:r>
                        <a:rPr lang="zh-CN" altLang="en-US" sz="900" b="1" i="0" u="none" strike="noStrike" kern="1200" dirty="0" smtClean="0">
                          <a:solidFill>
                            <a:srgbClr val="0070C0"/>
                          </a:solidFill>
                          <a:latin typeface="微软雅黑" pitchFamily="34" charset="-122"/>
                          <a:ea typeface="微软雅黑" pitchFamily="34" charset="-122"/>
                          <a:cs typeface="+mn-cs"/>
                        </a:rPr>
                        <a:t>泌淋清</a:t>
                      </a: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头不懵了</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不胀了</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不抑郁了</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心情好了</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想得少了</a:t>
                      </a:r>
                    </a:p>
                  </a:txBody>
                  <a:tcPr marL="68580" marR="68580" marT="34290" marB="34290"/>
                </a:tc>
              </a:tr>
              <a:tr h="21502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9</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900" b="1" i="0" u="none" strike="noStrike" kern="1200" dirty="0" smtClean="0">
                          <a:solidFill>
                            <a:srgbClr val="0070C0"/>
                          </a:solidFill>
                          <a:latin typeface="微软雅黑" pitchFamily="34" charset="-122"/>
                          <a:ea typeface="微软雅黑" pitchFamily="34" charset="-122"/>
                          <a:cs typeface="+mn-cs"/>
                        </a:rPr>
                        <a:t>7.6</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ct val="100000"/>
                        </a:lnSpc>
                      </a:pPr>
                      <a:r>
                        <a:rPr lang="zh-CN" altLang="en-US" sz="900" b="1" i="0" u="none" strike="noStrike" kern="1200" dirty="0" smtClean="0">
                          <a:solidFill>
                            <a:srgbClr val="0070C0"/>
                          </a:solidFill>
                          <a:latin typeface="微软雅黑" pitchFamily="34" charset="-122"/>
                          <a:ea typeface="微软雅黑" pitchFamily="34" charset="-122"/>
                          <a:cs typeface="+mn-cs"/>
                        </a:rPr>
                        <a:t>无</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r>
                        <a:rPr lang="zh-CN" altLang="en-US" sz="900" b="1" i="0" u="none" strike="noStrike" kern="1200" dirty="0" smtClean="0">
                          <a:solidFill>
                            <a:srgbClr val="0070C0"/>
                          </a:solidFill>
                          <a:latin typeface="微软雅黑" pitchFamily="34" charset="-122"/>
                          <a:ea typeface="微软雅黑" pitchFamily="34" charset="-122"/>
                          <a:cs typeface="+mn-cs"/>
                        </a:rPr>
                        <a:t>少阳相火上越，眼部不适</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停</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知柏地黄</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泌淋清 </a:t>
                      </a:r>
                      <a:r>
                        <a:rPr lang="en-US" altLang="zh-CN" sz="900" b="1" i="0" u="none" strike="noStrike" kern="1200" dirty="0" smtClean="0">
                          <a:solidFill>
                            <a:srgbClr val="0070C0"/>
                          </a:solidFill>
                          <a:latin typeface="微软雅黑" pitchFamily="34" charset="-122"/>
                          <a:ea typeface="微软雅黑" pitchFamily="34" charset="-122"/>
                          <a:cs typeface="+mn-cs"/>
                        </a:rPr>
                        <a:t>(6.22)</a:t>
                      </a:r>
                      <a:endParaRPr lang="zh-CN" altLang="en-US" sz="900" b="1" i="0" u="none" strike="noStrike" kern="1200" dirty="0" smtClean="0">
                        <a:solidFill>
                          <a:srgbClr val="0070C0"/>
                        </a:solidFill>
                        <a:latin typeface="微软雅黑" pitchFamily="34" charset="-122"/>
                        <a:ea typeface="微软雅黑" pitchFamily="34" charset="-122"/>
                        <a:cs typeface="+mn-cs"/>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smtClean="0">
                          <a:solidFill>
                            <a:srgbClr val="0070C0"/>
                          </a:solidFill>
                          <a:latin typeface="微软雅黑" pitchFamily="34" charset="-122"/>
                          <a:ea typeface="微软雅黑" pitchFamily="34" charset="-122"/>
                          <a:cs typeface="+mn-cs"/>
                        </a:rPr>
                        <a:t>JX-</a:t>
                      </a:r>
                      <a:r>
                        <a:rPr lang="zh-CN" altLang="en-US" sz="900" b="1" i="0" u="none" strike="noStrike" kern="1200" dirty="0" smtClean="0">
                          <a:solidFill>
                            <a:srgbClr val="0070C0"/>
                          </a:solidFill>
                          <a:latin typeface="微软雅黑" pitchFamily="34" charset="-122"/>
                          <a:ea typeface="微软雅黑" pitchFamily="34" charset="-122"/>
                          <a:cs typeface="+mn-cs"/>
                        </a:rPr>
                        <a:t>知柏地黄 </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杞菊地黄</a:t>
                      </a:r>
                      <a:r>
                        <a:rPr lang="en-US" altLang="zh-CN" sz="900" b="1" i="0" u="none" strike="noStrike" kern="1200" dirty="0" smtClean="0">
                          <a:solidFill>
                            <a:srgbClr val="0070C0"/>
                          </a:solidFill>
                          <a:latin typeface="微软雅黑" pitchFamily="34" charset="-122"/>
                          <a:ea typeface="微软雅黑" pitchFamily="34" charset="-122"/>
                          <a:cs typeface="+mn-cs"/>
                        </a:rPr>
                        <a:t>1#bid</a:t>
                      </a: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室内可以不带着墨镜</a:t>
                      </a:r>
                    </a:p>
                  </a:txBody>
                  <a:tcPr marL="68580" marR="68580" marT="34290" marB="34290"/>
                </a:tc>
              </a:tr>
              <a:tr h="21502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10</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900" b="1" i="0" u="none" strike="noStrike" kern="1200" dirty="0" smtClean="0">
                          <a:solidFill>
                            <a:srgbClr val="0070C0"/>
                          </a:solidFill>
                          <a:latin typeface="微软雅黑" pitchFamily="34" charset="-122"/>
                          <a:ea typeface="微软雅黑" pitchFamily="34" charset="-122"/>
                          <a:cs typeface="+mn-cs"/>
                        </a:rPr>
                        <a:t>7.20</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ct val="100000"/>
                        </a:lnSpc>
                      </a:pP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知柏地黄</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杞菊地黄</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小柴胡</a:t>
                      </a:r>
                      <a:r>
                        <a:rPr lang="en-US" altLang="zh-CN" sz="900" b="1" i="0" u="none" strike="noStrike" kern="1200" dirty="0" smtClean="0">
                          <a:solidFill>
                            <a:srgbClr val="0070C0"/>
                          </a:solidFill>
                          <a:latin typeface="微软雅黑" pitchFamily="34" charset="-122"/>
                          <a:ea typeface="微软雅黑" pitchFamily="34" charset="-122"/>
                          <a:cs typeface="+mn-cs"/>
                        </a:rPr>
                        <a:t>5#bid</a:t>
                      </a: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头胀没有了</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腿不沉了</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但膝盖疼</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en-US" altLang="zh-CN" sz="900" b="1" i="0" u="none" strike="noStrike" kern="1200" baseline="0" dirty="0" smtClean="0">
                          <a:solidFill>
                            <a:srgbClr val="0070C0"/>
                          </a:solidFill>
                          <a:latin typeface="微软雅黑" pitchFamily="34" charset="-122"/>
                          <a:ea typeface="微软雅黑" pitchFamily="34" charset="-122"/>
                          <a:cs typeface="+mn-cs"/>
                        </a:rPr>
                        <a:t> </a:t>
                      </a:r>
                      <a:r>
                        <a:rPr lang="zh-CN" altLang="en-US" sz="900" b="1" i="0" u="none" strike="noStrike" kern="1200" baseline="0" dirty="0" smtClean="0">
                          <a:solidFill>
                            <a:srgbClr val="0070C0"/>
                          </a:solidFill>
                          <a:latin typeface="微软雅黑" pitchFamily="34" charset="-122"/>
                          <a:ea typeface="微软雅黑" pitchFamily="34" charset="-122"/>
                          <a:cs typeface="+mn-cs"/>
                        </a:rPr>
                        <a:t>不能着力</a:t>
                      </a: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r>
              <a:tr h="21640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11</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algn="ctr" defTabSz="914400" rtl="0" eaLnBrk="1" fontAlgn="ctr" latinLnBrk="0" hangingPunct="1">
                        <a:lnSpc>
                          <a:spcPct val="100000"/>
                        </a:lnSpc>
                      </a:pPr>
                      <a:r>
                        <a:rPr lang="en-US" altLang="zh-CN" sz="900" b="1" i="0" u="none" strike="noStrike" kern="1200" dirty="0" smtClean="0">
                          <a:solidFill>
                            <a:srgbClr val="0070C0"/>
                          </a:solidFill>
                          <a:latin typeface="微软雅黑" pitchFamily="34" charset="-122"/>
                          <a:ea typeface="微软雅黑" pitchFamily="34" charset="-122"/>
                          <a:cs typeface="+mn-cs"/>
                        </a:rPr>
                        <a:t>8.17</a:t>
                      </a: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ctr" defTabSz="914400" rtl="0" eaLnBrk="1" fontAlgn="ctr" latinLnBrk="0" hangingPunct="1">
                        <a:lnSpc>
                          <a:spcPct val="100000"/>
                        </a:lnSpc>
                      </a:pP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algn="l" defTabSz="914400" rtl="0" eaLnBrk="1" fontAlgn="ctr" latinLnBrk="0" hangingPunct="1">
                        <a:lnSpc>
                          <a:spcPct val="100000"/>
                        </a:lnSpc>
                      </a:pPr>
                      <a:endParaRPr lang="zh-CN" altLang="en-US" sz="900" b="1" i="0" u="none" strike="noStrike" kern="1200" dirty="0">
                        <a:solidFill>
                          <a:srgbClr val="0070C0"/>
                        </a:solidFill>
                        <a:latin typeface="微软雅黑" pitchFamily="34" charset="-122"/>
                        <a:ea typeface="微软雅黑" pitchFamily="34" charset="-122"/>
                        <a:cs typeface="+mn-cs"/>
                      </a:endParaRPr>
                    </a:p>
                  </a:txBody>
                  <a:tcPr marL="7144" marR="7144" marT="714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知柏地黄</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杞菊地黄</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小柴胡</a:t>
                      </a:r>
                      <a:r>
                        <a:rPr lang="en-US" altLang="zh-CN" sz="900" b="1" i="0" u="none" strike="noStrike" kern="1200" dirty="0" smtClean="0">
                          <a:solidFill>
                            <a:srgbClr val="0070C0"/>
                          </a:solidFill>
                          <a:latin typeface="微软雅黑" pitchFamily="34" charset="-122"/>
                          <a:ea typeface="微软雅黑" pitchFamily="34" charset="-122"/>
                          <a:cs typeface="+mn-cs"/>
                        </a:rPr>
                        <a:t>5#bid</a:t>
                      </a: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心不慌了</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baseline="0" dirty="0" smtClean="0">
                          <a:solidFill>
                            <a:srgbClr val="0070C0"/>
                          </a:solidFill>
                          <a:latin typeface="微软雅黑" pitchFamily="34" charset="-122"/>
                          <a:ea typeface="微软雅黑" pitchFamily="34" charset="-122"/>
                          <a:cs typeface="+mn-cs"/>
                        </a:rPr>
                        <a:t>不烦了</a:t>
                      </a:r>
                      <a:r>
                        <a:rPr lang="en-US" altLang="zh-CN" sz="900" b="1" i="0" u="none" strike="noStrike" kern="1200" baseline="0" dirty="0" smtClean="0">
                          <a:solidFill>
                            <a:srgbClr val="0070C0"/>
                          </a:solidFill>
                          <a:latin typeface="微软雅黑" pitchFamily="34" charset="-122"/>
                          <a:ea typeface="微软雅黑" pitchFamily="34" charset="-122"/>
                          <a:cs typeface="+mn-cs"/>
                        </a:rPr>
                        <a:t>,</a:t>
                      </a:r>
                      <a:r>
                        <a:rPr lang="zh-CN" altLang="en-US" sz="900" b="1" i="0" u="none" strike="noStrike" kern="1200" baseline="0" dirty="0" smtClean="0">
                          <a:solidFill>
                            <a:srgbClr val="0070C0"/>
                          </a:solidFill>
                          <a:latin typeface="微软雅黑" pitchFamily="34" charset="-122"/>
                          <a:ea typeface="微软雅黑" pitchFamily="34" charset="-122"/>
                          <a:cs typeface="+mn-cs"/>
                        </a:rPr>
                        <a:t>眼睛能睁开了</a:t>
                      </a:r>
                      <a:r>
                        <a:rPr lang="en-US" altLang="zh-CN" sz="900" b="1" i="0" u="none" strike="noStrike" kern="1200" baseline="0" dirty="0" smtClean="0">
                          <a:solidFill>
                            <a:srgbClr val="0070C0"/>
                          </a:solidFill>
                          <a:latin typeface="微软雅黑" pitchFamily="34" charset="-122"/>
                          <a:ea typeface="微软雅黑" pitchFamily="34" charset="-122"/>
                          <a:cs typeface="+mn-cs"/>
                        </a:rPr>
                        <a:t>,</a:t>
                      </a:r>
                      <a:r>
                        <a:rPr lang="zh-CN" altLang="en-US" sz="900" b="1" i="0" u="none" strike="noStrike" kern="1200" baseline="0" dirty="0" smtClean="0">
                          <a:solidFill>
                            <a:srgbClr val="0070C0"/>
                          </a:solidFill>
                          <a:latin typeface="微软雅黑" pitchFamily="34" charset="-122"/>
                          <a:ea typeface="微软雅黑" pitchFamily="34" charset="-122"/>
                          <a:cs typeface="+mn-cs"/>
                        </a:rPr>
                        <a:t>膝盖能持力了</a:t>
                      </a: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r>
              <a:tr h="21984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12</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smtClean="0">
                          <a:solidFill>
                            <a:srgbClr val="0070C0"/>
                          </a:solidFill>
                          <a:latin typeface="微软雅黑" pitchFamily="34" charset="-122"/>
                          <a:ea typeface="微软雅黑" pitchFamily="34" charset="-122"/>
                          <a:cs typeface="+mn-cs"/>
                        </a:rPr>
                        <a:t>8.31</a:t>
                      </a: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知柏地黄</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小柴胡</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石斛夜光</a:t>
                      </a:r>
                      <a:r>
                        <a:rPr lang="en-US" altLang="zh-CN" sz="900" b="1" i="0" u="none" strike="noStrike" kern="1200" dirty="0" smtClean="0">
                          <a:solidFill>
                            <a:srgbClr val="0070C0"/>
                          </a:solidFill>
                          <a:latin typeface="微软雅黑" pitchFamily="34" charset="-122"/>
                          <a:ea typeface="微软雅黑" pitchFamily="34" charset="-122"/>
                          <a:cs typeface="+mn-cs"/>
                        </a:rPr>
                        <a:t>1#tid</a:t>
                      </a:r>
                    </a:p>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停</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杞菊地黄</a:t>
                      </a: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心情好了</a:t>
                      </a:r>
                    </a:p>
                  </a:txBody>
                  <a:tcPr marL="68580" marR="68580" marT="34290" marB="34290"/>
                </a:tc>
              </a:tr>
              <a:tr h="21640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13</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smtClean="0">
                          <a:solidFill>
                            <a:srgbClr val="0070C0"/>
                          </a:solidFill>
                          <a:latin typeface="微软雅黑" pitchFamily="34" charset="-122"/>
                          <a:ea typeface="微软雅黑" pitchFamily="34" charset="-122"/>
                          <a:cs typeface="+mn-cs"/>
                        </a:rPr>
                        <a:t>10.25</a:t>
                      </a: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知柏地黄</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石斛夜光</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小柴胡</a:t>
                      </a: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精力好了</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不着急了</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大便好了</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以前一直用泻药</a:t>
                      </a:r>
                    </a:p>
                  </a:txBody>
                  <a:tcPr marL="68580" marR="68580" marT="34290" marB="34290"/>
                </a:tc>
              </a:tr>
              <a:tr h="21640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14</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smtClean="0">
                          <a:solidFill>
                            <a:srgbClr val="0070C0"/>
                          </a:solidFill>
                          <a:latin typeface="微软雅黑" pitchFamily="34" charset="-122"/>
                          <a:ea typeface="微软雅黑" pitchFamily="34" charset="-122"/>
                          <a:cs typeface="+mn-cs"/>
                        </a:rPr>
                        <a:t>11.23</a:t>
                      </a: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知柏地黄</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石斛夜光</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小柴胡</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泌淋清</a:t>
                      </a: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都挺好的了，近</a:t>
                      </a:r>
                      <a:r>
                        <a:rPr lang="en-US" altLang="zh-CN" sz="900" b="1" i="0" u="none" strike="noStrike" kern="1200" dirty="0" smtClean="0">
                          <a:solidFill>
                            <a:srgbClr val="0070C0"/>
                          </a:solidFill>
                          <a:latin typeface="微软雅黑" pitchFamily="34" charset="-122"/>
                          <a:ea typeface="微软雅黑" pitchFamily="34" charset="-122"/>
                          <a:cs typeface="+mn-cs"/>
                        </a:rPr>
                        <a:t>2-3</a:t>
                      </a:r>
                      <a:r>
                        <a:rPr lang="zh-CN" altLang="en-US" sz="900" b="1" i="0" u="none" strike="noStrike" kern="1200" dirty="0" smtClean="0">
                          <a:solidFill>
                            <a:srgbClr val="0070C0"/>
                          </a:solidFill>
                          <a:latin typeface="微软雅黑" pitchFamily="34" charset="-122"/>
                          <a:ea typeface="微软雅黑" pitchFamily="34" charset="-122"/>
                          <a:cs typeface="+mn-cs"/>
                        </a:rPr>
                        <a:t>日多梦</a:t>
                      </a:r>
                    </a:p>
                  </a:txBody>
                  <a:tcPr marL="68580" marR="68580" marT="34290" marB="34290"/>
                </a:tc>
              </a:tr>
              <a:tr h="1847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7030A0"/>
                          </a:solidFill>
                          <a:latin typeface="微软雅黑" pitchFamily="34" charset="-122"/>
                          <a:ea typeface="微软雅黑" pitchFamily="34" charset="-122"/>
                          <a:cs typeface="+mn-cs"/>
                        </a:rPr>
                        <a:t>第</a:t>
                      </a:r>
                      <a:r>
                        <a:rPr lang="en-US" altLang="zh-CN" sz="900" b="1" i="0" u="none" strike="noStrike" kern="1200" dirty="0" smtClean="0">
                          <a:solidFill>
                            <a:srgbClr val="7030A0"/>
                          </a:solidFill>
                          <a:latin typeface="微软雅黑" pitchFamily="34" charset="-122"/>
                          <a:ea typeface="微软雅黑" pitchFamily="34" charset="-122"/>
                          <a:cs typeface="+mn-cs"/>
                        </a:rPr>
                        <a:t>15</a:t>
                      </a:r>
                      <a:r>
                        <a:rPr lang="zh-CN" altLang="en-US" sz="900" b="1" i="0" u="none" strike="noStrike" kern="1200" dirty="0" smtClean="0">
                          <a:solidFill>
                            <a:srgbClr val="7030A0"/>
                          </a:solidFill>
                          <a:latin typeface="微软雅黑" pitchFamily="34" charset="-122"/>
                          <a:ea typeface="微软雅黑" pitchFamily="34" charset="-122"/>
                          <a:cs typeface="+mn-cs"/>
                        </a:rPr>
                        <a:t>诊</a:t>
                      </a:r>
                    </a:p>
                  </a:txBody>
                  <a:tcPr marL="68580" marR="68580" marT="34290" marB="34290"/>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smtClean="0">
                          <a:solidFill>
                            <a:srgbClr val="0070C0"/>
                          </a:solidFill>
                          <a:latin typeface="微软雅黑" pitchFamily="34" charset="-122"/>
                          <a:ea typeface="微软雅黑" pitchFamily="34" charset="-122"/>
                          <a:cs typeface="+mn-cs"/>
                        </a:rPr>
                        <a:t>12.7</a:t>
                      </a: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smtClean="0">
                          <a:solidFill>
                            <a:srgbClr val="0070C0"/>
                          </a:solidFill>
                          <a:latin typeface="微软雅黑" pitchFamily="34" charset="-122"/>
                          <a:ea typeface="微软雅黑" pitchFamily="34" charset="-122"/>
                          <a:cs typeface="+mn-cs"/>
                        </a:rPr>
                        <a:t>JY-</a:t>
                      </a:r>
                      <a:r>
                        <a:rPr lang="zh-CN" altLang="en-US" sz="900" b="1" i="0" u="none" strike="noStrike" kern="1200" dirty="0" smtClean="0">
                          <a:solidFill>
                            <a:srgbClr val="0070C0"/>
                          </a:solidFill>
                          <a:latin typeface="微软雅黑" pitchFamily="34" charset="-122"/>
                          <a:ea typeface="微软雅黑" pitchFamily="34" charset="-122"/>
                          <a:cs typeface="+mn-cs"/>
                        </a:rPr>
                        <a:t>黄芪建中</a:t>
                      </a:r>
                      <a:r>
                        <a:rPr lang="zh-CN" altLang="en-US" sz="900" b="1" i="0" u="none" strike="noStrike" kern="1200" baseline="0" dirty="0" smtClean="0">
                          <a:solidFill>
                            <a:srgbClr val="0070C0"/>
                          </a:solidFill>
                          <a:latin typeface="微软雅黑" pitchFamily="34" charset="-122"/>
                          <a:ea typeface="微软雅黑" pitchFamily="34" charset="-122"/>
                          <a:cs typeface="+mn-cs"/>
                        </a:rPr>
                        <a:t> </a:t>
                      </a:r>
                      <a:r>
                        <a:rPr lang="en-US" altLang="zh-CN" sz="900" b="1" i="0" u="none" strike="noStrike" kern="1200" baseline="0" dirty="0" smtClean="0">
                          <a:solidFill>
                            <a:srgbClr val="0070C0"/>
                          </a:solidFill>
                          <a:latin typeface="微软雅黑" pitchFamily="34" charset="-122"/>
                          <a:ea typeface="微软雅黑" pitchFamily="34" charset="-122"/>
                          <a:cs typeface="+mn-cs"/>
                        </a:rPr>
                        <a:t>or </a:t>
                      </a:r>
                      <a:r>
                        <a:rPr lang="zh-CN" altLang="en-US" sz="900" b="1" i="0" u="none" strike="noStrike" kern="1200" baseline="0" dirty="0" smtClean="0">
                          <a:solidFill>
                            <a:srgbClr val="0070C0"/>
                          </a:solidFill>
                          <a:latin typeface="微软雅黑" pitchFamily="34" charset="-122"/>
                          <a:ea typeface="微软雅黑" pitchFamily="34" charset="-122"/>
                          <a:cs typeface="+mn-cs"/>
                        </a:rPr>
                        <a:t>阿胶黄芪</a:t>
                      </a: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知柏地黄</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石斛夜光</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小柴胡</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泌淋清</a:t>
                      </a: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1" i="0" u="none" strike="noStrike" kern="1200" dirty="0" smtClean="0">
                          <a:solidFill>
                            <a:srgbClr val="0070C0"/>
                          </a:solidFill>
                          <a:latin typeface="微软雅黑" pitchFamily="34" charset="-122"/>
                          <a:ea typeface="微软雅黑" pitchFamily="34" charset="-122"/>
                          <a:cs typeface="+mn-cs"/>
                        </a:rPr>
                        <a:t>皮肤有血色了</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只怕强光了，盗汗</a:t>
                      </a:r>
                      <a:r>
                        <a:rPr lang="en-US" altLang="zh-CN" sz="900" b="1" i="0" u="none" strike="noStrike" kern="1200" dirty="0" smtClean="0">
                          <a:solidFill>
                            <a:srgbClr val="0070C0"/>
                          </a:solidFill>
                          <a:latin typeface="微软雅黑" pitchFamily="34" charset="-122"/>
                          <a:ea typeface="微软雅黑" pitchFamily="34" charset="-122"/>
                          <a:cs typeface="+mn-cs"/>
                        </a:rPr>
                        <a:t>-</a:t>
                      </a:r>
                      <a:r>
                        <a:rPr lang="zh-CN" altLang="en-US" sz="900" b="1" i="0" u="none" strike="noStrike" kern="1200" dirty="0" smtClean="0">
                          <a:solidFill>
                            <a:srgbClr val="0070C0"/>
                          </a:solidFill>
                          <a:latin typeface="微软雅黑" pitchFamily="34" charset="-122"/>
                          <a:ea typeface="微软雅黑" pitchFamily="34" charset="-122"/>
                          <a:cs typeface="+mn-cs"/>
                        </a:rPr>
                        <a:t>胸部 </a:t>
                      </a:r>
                      <a:r>
                        <a:rPr lang="en-US" altLang="zh-CN" sz="900" b="1" i="0" u="none" strike="noStrike" kern="1200" dirty="0" smtClean="0">
                          <a:solidFill>
                            <a:srgbClr val="0070C0"/>
                          </a:solidFill>
                          <a:latin typeface="微软雅黑" pitchFamily="34" charset="-122"/>
                          <a:ea typeface="微软雅黑" pitchFamily="34" charset="-122"/>
                          <a:cs typeface="+mn-cs"/>
                        </a:rPr>
                        <a:t>2-3am</a:t>
                      </a:r>
                      <a:endParaRPr lang="zh-CN" altLang="en-US" sz="900" b="1" i="0" u="none" strike="noStrike" kern="1200" dirty="0" smtClean="0">
                        <a:solidFill>
                          <a:srgbClr val="0070C0"/>
                        </a:solidFill>
                        <a:latin typeface="微软雅黑" pitchFamily="34" charset="-122"/>
                        <a:ea typeface="微软雅黑" pitchFamily="34" charset="-122"/>
                        <a:cs typeface="+mn-cs"/>
                      </a:endParaRPr>
                    </a:p>
                  </a:txBody>
                  <a:tcPr marL="68580" marR="68580" marT="34290" marB="34290"/>
                </a:tc>
              </a:tr>
            </a:tbl>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标题 3"/>
          <p:cNvSpPr>
            <a:spLocks noGrp="1"/>
          </p:cNvSpPr>
          <p:nvPr>
            <p:ph type="title"/>
          </p:nvPr>
        </p:nvSpPr>
        <p:spPr>
          <a:prstGeom prst="rect">
            <a:avLst/>
          </a:prstGeom>
        </p:spPr>
        <p:txBody>
          <a:bodyPr/>
          <a:lstStyle>
            <a:lvl1pPr>
              <a:defRPr spc="400"/>
            </a:lvl1pPr>
          </a:lstStyle>
          <a:p>
            <a:r>
              <a:t>中西药联合查房</a:t>
            </a:r>
          </a:p>
        </p:txBody>
      </p:sp>
      <p:sp>
        <p:nvSpPr>
          <p:cNvPr id="455" name="文本占位符 6"/>
          <p:cNvSpPr>
            <a:spLocks noGrp="1"/>
          </p:cNvSpPr>
          <p:nvPr>
            <p:ph type="body" sz="quarter" idx="4294967295"/>
          </p:nvPr>
        </p:nvSpPr>
        <p:spPr>
          <a:xfrm>
            <a:off x="216024" y="1059582"/>
            <a:ext cx="3347864" cy="818431"/>
          </a:xfrm>
          <a:prstGeom prst="rect">
            <a:avLst/>
          </a:prstGeom>
        </p:spPr>
        <p:txBody>
          <a:bodyPr>
            <a:normAutofit/>
          </a:bodyPr>
          <a:lstStyle/>
          <a:p>
            <a:pPr algn="ctr">
              <a:lnSpc>
                <a:spcPct val="110000"/>
              </a:lnSpc>
              <a:spcBef>
                <a:spcPts val="0"/>
              </a:spcBef>
              <a:defRPr sz="2100"/>
            </a:pPr>
            <a:r>
              <a:rPr lang="en-US" dirty="0" smtClean="0"/>
              <a:t>2007</a:t>
            </a:r>
          </a:p>
          <a:p>
            <a:pPr algn="ctr">
              <a:lnSpc>
                <a:spcPct val="110000"/>
              </a:lnSpc>
              <a:spcBef>
                <a:spcPts val="0"/>
              </a:spcBef>
              <a:defRPr sz="2100"/>
            </a:pPr>
            <a:r>
              <a:rPr dirty="0" err="1" smtClean="0">
                <a:solidFill>
                  <a:srgbClr val="C00000"/>
                </a:solidFill>
              </a:rPr>
              <a:t>西药</a:t>
            </a:r>
            <a:r>
              <a:rPr dirty="0" err="1"/>
              <a:t>-临床药师培训基地</a:t>
            </a:r>
            <a:endParaRPr dirty="0"/>
          </a:p>
        </p:txBody>
      </p:sp>
      <p:pic>
        <p:nvPicPr>
          <p:cNvPr id="456" name="内容占位符 10" descr="内容占位符 10"/>
          <p:cNvPicPr>
            <a:picLocks noChangeAspect="1"/>
          </p:cNvPicPr>
          <p:nvPr/>
        </p:nvPicPr>
        <p:blipFill>
          <a:blip r:embed="rId2" cstate="print">
            <a:extLst/>
          </a:blip>
          <a:stretch>
            <a:fillRect/>
          </a:stretch>
        </p:blipFill>
        <p:spPr>
          <a:xfrm>
            <a:off x="0" y="1968551"/>
            <a:ext cx="3563888" cy="2673299"/>
          </a:xfrm>
          <a:prstGeom prst="rect">
            <a:avLst/>
          </a:prstGeom>
          <a:ln w="12700">
            <a:miter lim="400000"/>
          </a:ln>
        </p:spPr>
      </p:pic>
      <p:sp>
        <p:nvSpPr>
          <p:cNvPr id="457" name="文本占位符 8"/>
          <p:cNvSpPr/>
          <p:nvPr/>
        </p:nvSpPr>
        <p:spPr>
          <a:xfrm>
            <a:off x="5580112" y="1131590"/>
            <a:ext cx="3491880" cy="720080"/>
          </a:xfrm>
          <a:prstGeom prst="rect">
            <a:avLst/>
          </a:prstGeom>
          <a:ln w="12700">
            <a:miter lim="400000"/>
          </a:ln>
          <a:extLst>
            <a:ext uri="{C572A759-6A51-4108-AA02-DFA0A04FC94B}">
              <ma14:wrappingTextBoxFlag xmlns:ma14="http://schemas.microsoft.com/office/mac/drawingml/2011/main" xmlns="" val="1"/>
            </a:ext>
          </a:extLst>
        </p:spPr>
        <p:txBody>
          <a:bodyPr lIns="45719" rIns="45719">
            <a:noAutofit/>
          </a:bodyPr>
          <a:lstStyle/>
          <a:p>
            <a:pPr marL="342900" indent="-342900" algn="ctr" hangingPunct="1">
              <a:defRPr sz="2100"/>
            </a:pPr>
            <a:r>
              <a:rPr lang="en-US" sz="2100" b="1" kern="1200" dirty="0" smtClean="0">
                <a:solidFill>
                  <a:srgbClr val="002060"/>
                </a:solidFill>
                <a:latin typeface="微软雅黑" panose="020B0503020204020204" pitchFamily="34" charset="-122"/>
                <a:ea typeface="微软雅黑" panose="020B0503020204020204" pitchFamily="34" charset="-122"/>
                <a:cs typeface="+mn-cs"/>
              </a:rPr>
              <a:t>2017</a:t>
            </a:r>
          </a:p>
          <a:p>
            <a:pPr marL="342900" indent="-342900" algn="ctr" hangingPunct="1">
              <a:defRPr sz="2100"/>
            </a:pPr>
            <a:r>
              <a:rPr lang="en-US" sz="2100" b="1" kern="1200" dirty="0" err="1" smtClean="0">
                <a:solidFill>
                  <a:srgbClr val="C00000"/>
                </a:solidFill>
                <a:latin typeface="微软雅黑" panose="020B0503020204020204" pitchFamily="34" charset="-122"/>
                <a:ea typeface="微软雅黑" panose="020B0503020204020204" pitchFamily="34" charset="-122"/>
                <a:cs typeface="+mn-cs"/>
              </a:rPr>
              <a:t>中药</a:t>
            </a:r>
            <a:r>
              <a:rPr lang="en-US" sz="2100" b="1" kern="1200" dirty="0" err="1" smtClean="0">
                <a:solidFill>
                  <a:srgbClr val="002060"/>
                </a:solidFill>
                <a:latin typeface="微软雅黑" panose="020B0503020204020204" pitchFamily="34" charset="-122"/>
                <a:ea typeface="微软雅黑" panose="020B0503020204020204" pitchFamily="34" charset="-122"/>
                <a:cs typeface="+mn-cs"/>
              </a:rPr>
              <a:t>-临床药师培训基地</a:t>
            </a:r>
            <a:endParaRPr lang="en-US" sz="2100" b="1" kern="1200" dirty="0" smtClean="0">
              <a:solidFill>
                <a:srgbClr val="002060"/>
              </a:solidFill>
              <a:latin typeface="微软雅黑" panose="020B0503020204020204" pitchFamily="34" charset="-122"/>
              <a:ea typeface="微软雅黑" panose="020B0503020204020204" pitchFamily="34" charset="-122"/>
              <a:cs typeface="+mn-cs"/>
            </a:endParaRPr>
          </a:p>
        </p:txBody>
      </p:sp>
      <p:pic>
        <p:nvPicPr>
          <p:cNvPr id="458" name="内容占位符 11" descr="内容占位符 11"/>
          <p:cNvPicPr>
            <a:picLocks noChangeAspect="1"/>
          </p:cNvPicPr>
          <p:nvPr/>
        </p:nvPicPr>
        <p:blipFill>
          <a:blip r:embed="rId3" cstate="print">
            <a:extLst/>
          </a:blip>
          <a:stretch>
            <a:fillRect/>
          </a:stretch>
        </p:blipFill>
        <p:spPr>
          <a:xfrm>
            <a:off x="5580112" y="1968552"/>
            <a:ext cx="3563887" cy="2673298"/>
          </a:xfrm>
          <a:prstGeom prst="rect">
            <a:avLst/>
          </a:prstGeom>
          <a:ln w="12700">
            <a:miter lim="400000"/>
          </a:ln>
        </p:spPr>
      </p:pic>
      <p:graphicFrame>
        <p:nvGraphicFramePr>
          <p:cNvPr id="8" name="表格 7"/>
          <p:cNvGraphicFramePr>
            <a:graphicFrameLocks noGrp="1"/>
          </p:cNvGraphicFramePr>
          <p:nvPr/>
        </p:nvGraphicFramePr>
        <p:xfrm>
          <a:off x="3563888" y="1977930"/>
          <a:ext cx="2016224" cy="2664291"/>
        </p:xfrm>
        <a:graphic>
          <a:graphicData uri="http://schemas.openxmlformats.org/drawingml/2006/table">
            <a:tbl>
              <a:tblPr/>
              <a:tblGrid>
                <a:gridCol w="2016224"/>
              </a:tblGrid>
              <a:tr h="188808">
                <a:tc>
                  <a:txBody>
                    <a:bodyPr/>
                    <a:lstStyle/>
                    <a:p>
                      <a:pPr algn="l" fontAlgn="ctr"/>
                      <a:r>
                        <a:rPr lang="zh-CN" altLang="en-US" sz="1000" b="1" i="0" u="none" strike="noStrike" dirty="0" smtClean="0">
                          <a:solidFill>
                            <a:srgbClr val="0070C0"/>
                          </a:solidFill>
                          <a:latin typeface="微软雅黑" pitchFamily="34" charset="-122"/>
                          <a:ea typeface="微软雅黑" pitchFamily="34" charset="-122"/>
                        </a:rPr>
                        <a:t> 首都</a:t>
                      </a:r>
                      <a:r>
                        <a:rPr lang="zh-CN" altLang="en-US" sz="1000" b="1" i="0" u="none" strike="noStrike" dirty="0">
                          <a:solidFill>
                            <a:srgbClr val="0070C0"/>
                          </a:solidFill>
                          <a:latin typeface="微软雅黑" pitchFamily="34" charset="-122"/>
                          <a:ea typeface="微软雅黑" pitchFamily="34" charset="-122"/>
                        </a:rPr>
                        <a:t>医科大学附属北京世纪坛医院</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6">
                        <a:lumMod val="20000"/>
                        <a:lumOff val="80000"/>
                      </a:schemeClr>
                    </a:solidFill>
                  </a:tcPr>
                </a:tc>
              </a:tr>
              <a:tr h="188808">
                <a:tc>
                  <a:txBody>
                    <a:bodyPr/>
                    <a:lstStyle/>
                    <a:p>
                      <a:pPr algn="l" fontAlgn="ctr"/>
                      <a:r>
                        <a:rPr lang="zh-CN" altLang="en-US" sz="1000" b="1" i="0" u="none" strike="noStrike" dirty="0" smtClean="0">
                          <a:solidFill>
                            <a:srgbClr val="0070C0"/>
                          </a:solidFill>
                          <a:latin typeface="微软雅黑" pitchFamily="34" charset="-122"/>
                          <a:ea typeface="微软雅黑" pitchFamily="34" charset="-122"/>
                        </a:rPr>
                        <a:t> 首都</a:t>
                      </a:r>
                      <a:r>
                        <a:rPr lang="zh-CN" altLang="en-US" sz="1000" b="1" i="0" u="none" strike="noStrike" dirty="0">
                          <a:solidFill>
                            <a:srgbClr val="0070C0"/>
                          </a:solidFill>
                          <a:latin typeface="微软雅黑" pitchFamily="34" charset="-122"/>
                          <a:ea typeface="微软雅黑" pitchFamily="34" charset="-122"/>
                        </a:rPr>
                        <a:t>医科大学附属北京佑安医院</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6">
                        <a:lumMod val="20000"/>
                        <a:lumOff val="80000"/>
                      </a:schemeClr>
                    </a:solidFill>
                  </a:tcPr>
                </a:tc>
              </a:tr>
              <a:tr h="188808">
                <a:tc>
                  <a:txBody>
                    <a:bodyPr/>
                    <a:lstStyle/>
                    <a:p>
                      <a:pPr algn="l" fontAlgn="ctr"/>
                      <a:r>
                        <a:rPr lang="zh-CN" altLang="en-US" sz="1000" b="1" i="0" u="none" strike="noStrike" dirty="0" smtClean="0">
                          <a:solidFill>
                            <a:srgbClr val="0070C0"/>
                          </a:solidFill>
                          <a:latin typeface="微软雅黑" pitchFamily="34" charset="-122"/>
                          <a:ea typeface="微软雅黑" pitchFamily="34" charset="-122"/>
                        </a:rPr>
                        <a:t> 首都</a:t>
                      </a:r>
                      <a:r>
                        <a:rPr lang="zh-CN" altLang="en-US" sz="1000" b="1" i="0" u="none" strike="noStrike" dirty="0">
                          <a:solidFill>
                            <a:srgbClr val="0070C0"/>
                          </a:solidFill>
                          <a:latin typeface="微软雅黑" pitchFamily="34" charset="-122"/>
                          <a:ea typeface="微软雅黑" pitchFamily="34" charset="-122"/>
                        </a:rPr>
                        <a:t>医科大学附属北京中医医院</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6">
                        <a:lumMod val="20000"/>
                        <a:lumOff val="80000"/>
                      </a:schemeClr>
                    </a:solidFill>
                  </a:tcPr>
                </a:tc>
              </a:tr>
              <a:tr h="188808">
                <a:tc>
                  <a:txBody>
                    <a:bodyPr/>
                    <a:lstStyle/>
                    <a:p>
                      <a:pPr algn="l" fontAlgn="ctr"/>
                      <a:r>
                        <a:rPr lang="zh-CN" altLang="en-US" sz="1000" b="1" i="0" u="none" strike="noStrike" dirty="0" smtClean="0">
                          <a:solidFill>
                            <a:srgbClr val="0070C0"/>
                          </a:solidFill>
                          <a:latin typeface="微软雅黑" pitchFamily="34" charset="-122"/>
                          <a:ea typeface="微软雅黑" pitchFamily="34" charset="-122"/>
                        </a:rPr>
                        <a:t> 中国</a:t>
                      </a:r>
                      <a:r>
                        <a:rPr lang="zh-CN" altLang="en-US" sz="1000" b="1" i="0" u="none" strike="noStrike" dirty="0">
                          <a:solidFill>
                            <a:srgbClr val="0070C0"/>
                          </a:solidFill>
                          <a:latin typeface="微软雅黑" pitchFamily="34" charset="-122"/>
                          <a:ea typeface="微软雅黑" pitchFamily="34" charset="-122"/>
                        </a:rPr>
                        <a:t>中医科学院西苑医院</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6">
                        <a:lumMod val="20000"/>
                        <a:lumOff val="80000"/>
                      </a:schemeClr>
                    </a:solidFill>
                  </a:tcPr>
                </a:tc>
              </a:tr>
              <a:tr h="188808">
                <a:tc>
                  <a:txBody>
                    <a:bodyPr/>
                    <a:lstStyle/>
                    <a:p>
                      <a:pPr algn="l" fontAlgn="ctr"/>
                      <a:r>
                        <a:rPr lang="zh-CN" altLang="en-US" sz="1000" b="1" i="0" u="none" strike="noStrike" dirty="0" smtClean="0">
                          <a:solidFill>
                            <a:srgbClr val="0070C0"/>
                          </a:solidFill>
                          <a:latin typeface="微软雅黑" pitchFamily="34" charset="-122"/>
                          <a:ea typeface="微软雅黑" pitchFamily="34" charset="-122"/>
                        </a:rPr>
                        <a:t> 北京市</a:t>
                      </a:r>
                      <a:r>
                        <a:rPr lang="zh-CN" altLang="en-US" sz="1000" b="1" i="0" u="none" strike="noStrike" dirty="0">
                          <a:solidFill>
                            <a:srgbClr val="0070C0"/>
                          </a:solidFill>
                          <a:latin typeface="微软雅黑" pitchFamily="34" charset="-122"/>
                          <a:ea typeface="微软雅黑" pitchFamily="34" charset="-122"/>
                        </a:rPr>
                        <a:t>大兴区中西医结合医院</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6">
                        <a:lumMod val="20000"/>
                        <a:lumOff val="80000"/>
                      </a:schemeClr>
                    </a:solidFill>
                  </a:tcPr>
                </a:tc>
              </a:tr>
              <a:tr h="188808">
                <a:tc>
                  <a:txBody>
                    <a:bodyPr/>
                    <a:lstStyle/>
                    <a:p>
                      <a:pPr algn="l" fontAlgn="ctr"/>
                      <a:r>
                        <a:rPr lang="zh-CN" altLang="en-US" sz="1000" b="1" i="0" u="none" strike="noStrike" dirty="0" smtClean="0">
                          <a:solidFill>
                            <a:srgbClr val="0070C0"/>
                          </a:solidFill>
                          <a:latin typeface="微软雅黑" pitchFamily="34" charset="-122"/>
                          <a:ea typeface="微软雅黑" pitchFamily="34" charset="-122"/>
                        </a:rPr>
                        <a:t> 北京市</a:t>
                      </a:r>
                      <a:r>
                        <a:rPr lang="zh-CN" altLang="en-US" sz="1000" b="1" i="0" u="none" strike="noStrike" dirty="0">
                          <a:solidFill>
                            <a:srgbClr val="0070C0"/>
                          </a:solidFill>
                          <a:latin typeface="微软雅黑" pitchFamily="34" charset="-122"/>
                          <a:ea typeface="微软雅黑" pitchFamily="34" charset="-122"/>
                        </a:rPr>
                        <a:t>平谷区中医医院</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6">
                        <a:lumMod val="20000"/>
                        <a:lumOff val="80000"/>
                      </a:schemeClr>
                    </a:solidFill>
                  </a:tcPr>
                </a:tc>
              </a:tr>
              <a:tr h="178319">
                <a:tc>
                  <a:txBody>
                    <a:bodyPr/>
                    <a:lstStyle/>
                    <a:p>
                      <a:pPr algn="l" fontAlgn="ctr"/>
                      <a:r>
                        <a:rPr lang="zh-CN" altLang="en-US" sz="1000" b="1" i="0" u="none" strike="noStrike" dirty="0" smtClean="0">
                          <a:solidFill>
                            <a:srgbClr val="0070C0"/>
                          </a:solidFill>
                          <a:latin typeface="微软雅黑" pitchFamily="34" charset="-122"/>
                          <a:ea typeface="微软雅黑" pitchFamily="34" charset="-122"/>
                        </a:rPr>
                        <a:t> 北京市</a:t>
                      </a:r>
                      <a:r>
                        <a:rPr lang="zh-CN" altLang="en-US" sz="1000" b="1" i="0" u="none" strike="noStrike" dirty="0">
                          <a:solidFill>
                            <a:srgbClr val="0070C0"/>
                          </a:solidFill>
                          <a:latin typeface="微软雅黑" pitchFamily="34" charset="-122"/>
                          <a:ea typeface="微软雅黑" pitchFamily="34" charset="-122"/>
                        </a:rPr>
                        <a:t>监狱管理局中心医院</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6">
                        <a:lumMod val="20000"/>
                        <a:lumOff val="80000"/>
                      </a:schemeClr>
                    </a:solidFill>
                  </a:tcPr>
                </a:tc>
              </a:tr>
              <a:tr h="220276">
                <a:tc>
                  <a:txBody>
                    <a:bodyPr/>
                    <a:lstStyle/>
                    <a:p>
                      <a:pPr algn="l" fontAlgn="ctr"/>
                      <a:r>
                        <a:rPr lang="zh-CN" altLang="en-US" sz="1000" b="1" i="0" u="none" strike="noStrike" dirty="0" smtClean="0">
                          <a:solidFill>
                            <a:srgbClr val="0070C0"/>
                          </a:solidFill>
                          <a:latin typeface="微软雅黑" pitchFamily="34" charset="-122"/>
                          <a:ea typeface="微软雅黑" pitchFamily="34" charset="-122"/>
                        </a:rPr>
                        <a:t> 赤峰</a:t>
                      </a:r>
                      <a:r>
                        <a:rPr lang="zh-CN" altLang="en-US" sz="1000" b="1" i="0" u="none" strike="noStrike" dirty="0">
                          <a:solidFill>
                            <a:srgbClr val="0070C0"/>
                          </a:solidFill>
                          <a:latin typeface="微软雅黑" pitchFamily="34" charset="-122"/>
                          <a:ea typeface="微软雅黑" pitchFamily="34" charset="-122"/>
                        </a:rPr>
                        <a:t>松山医院</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6">
                        <a:lumMod val="20000"/>
                        <a:lumOff val="80000"/>
                      </a:schemeClr>
                    </a:solidFill>
                  </a:tcPr>
                </a:tc>
              </a:tr>
              <a:tr h="188808">
                <a:tc>
                  <a:txBody>
                    <a:bodyPr/>
                    <a:lstStyle/>
                    <a:p>
                      <a:pPr algn="l" fontAlgn="ctr"/>
                      <a:r>
                        <a:rPr lang="zh-CN" altLang="en-US" sz="1000" b="1" i="0" u="none" strike="noStrike" dirty="0" smtClean="0">
                          <a:solidFill>
                            <a:srgbClr val="0070C0"/>
                          </a:solidFill>
                          <a:latin typeface="微软雅黑" pitchFamily="34" charset="-122"/>
                          <a:ea typeface="微软雅黑" pitchFamily="34" charset="-122"/>
                        </a:rPr>
                        <a:t> 江苏省</a:t>
                      </a:r>
                      <a:r>
                        <a:rPr lang="zh-CN" altLang="en-US" sz="1000" b="1" i="0" u="none" strike="noStrike" dirty="0">
                          <a:solidFill>
                            <a:srgbClr val="0070C0"/>
                          </a:solidFill>
                          <a:latin typeface="微软雅黑" pitchFamily="34" charset="-122"/>
                          <a:ea typeface="微软雅黑" pitchFamily="34" charset="-122"/>
                        </a:rPr>
                        <a:t>太仓市中医医院</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6">
                        <a:lumMod val="20000"/>
                        <a:lumOff val="80000"/>
                      </a:schemeClr>
                    </a:solidFill>
                  </a:tcPr>
                </a:tc>
              </a:tr>
              <a:tr h="188808">
                <a:tc>
                  <a:txBody>
                    <a:bodyPr/>
                    <a:lstStyle/>
                    <a:p>
                      <a:pPr algn="l" fontAlgn="ctr"/>
                      <a:r>
                        <a:rPr lang="zh-CN" altLang="en-US" sz="1000" b="1" i="0" u="none" strike="noStrike" dirty="0" smtClean="0">
                          <a:solidFill>
                            <a:srgbClr val="0070C0"/>
                          </a:solidFill>
                          <a:latin typeface="微软雅黑" pitchFamily="34" charset="-122"/>
                          <a:ea typeface="微软雅黑" pitchFamily="34" charset="-122"/>
                        </a:rPr>
                        <a:t> 南通</a:t>
                      </a:r>
                      <a:r>
                        <a:rPr lang="zh-CN" altLang="en-US" sz="1000" b="1" i="0" u="none" strike="noStrike" dirty="0">
                          <a:solidFill>
                            <a:srgbClr val="0070C0"/>
                          </a:solidFill>
                          <a:latin typeface="微软雅黑" pitchFamily="34" charset="-122"/>
                          <a:ea typeface="微软雅黑" pitchFamily="34" charset="-122"/>
                        </a:rPr>
                        <a:t>市中医院</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6">
                        <a:lumMod val="20000"/>
                        <a:lumOff val="80000"/>
                      </a:schemeClr>
                    </a:solidFill>
                  </a:tcPr>
                </a:tc>
              </a:tr>
              <a:tr h="188808">
                <a:tc>
                  <a:txBody>
                    <a:bodyPr/>
                    <a:lstStyle/>
                    <a:p>
                      <a:pPr algn="l" fontAlgn="ctr"/>
                      <a:r>
                        <a:rPr lang="zh-CN" altLang="en-US" sz="1000" b="1" i="0" u="none" strike="noStrike" dirty="0" smtClean="0">
                          <a:solidFill>
                            <a:srgbClr val="0070C0"/>
                          </a:solidFill>
                          <a:latin typeface="微软雅黑" pitchFamily="34" charset="-122"/>
                          <a:ea typeface="微软雅黑" pitchFamily="34" charset="-122"/>
                        </a:rPr>
                        <a:t> 上海市</a:t>
                      </a:r>
                      <a:r>
                        <a:rPr lang="zh-CN" altLang="en-US" sz="1000" b="1" i="0" u="none" strike="noStrike" dirty="0">
                          <a:solidFill>
                            <a:srgbClr val="0070C0"/>
                          </a:solidFill>
                          <a:latin typeface="微软雅黑" pitchFamily="34" charset="-122"/>
                          <a:ea typeface="微软雅黑" pitchFamily="34" charset="-122"/>
                        </a:rPr>
                        <a:t>第六人民医院</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6">
                        <a:lumMod val="20000"/>
                        <a:lumOff val="80000"/>
                      </a:schemeClr>
                    </a:solidFill>
                  </a:tcPr>
                </a:tc>
              </a:tr>
              <a:tr h="188808">
                <a:tc>
                  <a:txBody>
                    <a:bodyPr/>
                    <a:lstStyle/>
                    <a:p>
                      <a:pPr algn="l" fontAlgn="ctr"/>
                      <a:r>
                        <a:rPr lang="zh-CN" altLang="en-US" sz="1000" b="1" i="0" u="none" strike="noStrike" dirty="0" smtClean="0">
                          <a:solidFill>
                            <a:srgbClr val="0070C0"/>
                          </a:solidFill>
                          <a:latin typeface="微软雅黑" pitchFamily="34" charset="-122"/>
                          <a:ea typeface="微软雅黑" pitchFamily="34" charset="-122"/>
                        </a:rPr>
                        <a:t> 四川省</a:t>
                      </a:r>
                      <a:r>
                        <a:rPr lang="zh-CN" altLang="en-US" sz="1000" b="1" i="0" u="none" strike="noStrike" dirty="0">
                          <a:solidFill>
                            <a:srgbClr val="0070C0"/>
                          </a:solidFill>
                          <a:latin typeface="微软雅黑" pitchFamily="34" charset="-122"/>
                          <a:ea typeface="微软雅黑" pitchFamily="34" charset="-122"/>
                        </a:rPr>
                        <a:t>骨科医院</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6">
                        <a:lumMod val="20000"/>
                        <a:lumOff val="80000"/>
                      </a:schemeClr>
                    </a:solidFill>
                  </a:tcPr>
                </a:tc>
              </a:tr>
              <a:tr h="188808">
                <a:tc>
                  <a:txBody>
                    <a:bodyPr/>
                    <a:lstStyle/>
                    <a:p>
                      <a:pPr algn="l" fontAlgn="ctr"/>
                      <a:r>
                        <a:rPr lang="zh-CN" altLang="en-US" sz="1000" b="1" i="0" u="none" strike="noStrike" dirty="0" smtClean="0">
                          <a:solidFill>
                            <a:srgbClr val="0070C0"/>
                          </a:solidFill>
                          <a:latin typeface="微软雅黑" pitchFamily="34" charset="-122"/>
                          <a:ea typeface="微软雅黑" pitchFamily="34" charset="-122"/>
                        </a:rPr>
                        <a:t> 泰安</a:t>
                      </a:r>
                      <a:r>
                        <a:rPr lang="zh-CN" altLang="en-US" sz="1000" b="1" i="0" u="none" strike="noStrike" dirty="0">
                          <a:solidFill>
                            <a:srgbClr val="0070C0"/>
                          </a:solidFill>
                          <a:latin typeface="微软雅黑" pitchFamily="34" charset="-122"/>
                          <a:ea typeface="微软雅黑" pitchFamily="34" charset="-122"/>
                        </a:rPr>
                        <a:t>市中医医院</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6">
                        <a:lumMod val="20000"/>
                        <a:lumOff val="80000"/>
                      </a:schemeClr>
                    </a:solidFill>
                  </a:tcPr>
                </a:tc>
              </a:tr>
              <a:tr h="188808">
                <a:tc>
                  <a:txBody>
                    <a:bodyPr/>
                    <a:lstStyle/>
                    <a:p>
                      <a:pPr algn="l" fontAlgn="ctr"/>
                      <a:r>
                        <a:rPr lang="zh-CN" altLang="en-US" sz="1000" b="1" i="0" u="none" strike="noStrike" dirty="0" smtClean="0">
                          <a:solidFill>
                            <a:srgbClr val="0070C0"/>
                          </a:solidFill>
                          <a:latin typeface="微软雅黑" pitchFamily="34" charset="-122"/>
                          <a:ea typeface="微软雅黑" pitchFamily="34" charset="-122"/>
                        </a:rPr>
                        <a:t> 潍坊</a:t>
                      </a:r>
                      <a:r>
                        <a:rPr lang="zh-CN" altLang="en-US" sz="1000" b="1" i="0" u="none" strike="noStrike" dirty="0">
                          <a:solidFill>
                            <a:srgbClr val="0070C0"/>
                          </a:solidFill>
                          <a:latin typeface="微软雅黑" pitchFamily="34" charset="-122"/>
                          <a:ea typeface="微软雅黑" pitchFamily="34" charset="-122"/>
                        </a:rPr>
                        <a:t>市人民医院</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a:normAutofit/>
          </a:bodyPr>
          <a:lstStyle/>
          <a:p>
            <a:r>
              <a:rPr lang="zh-CN" altLang="en-US" sz="3600" dirty="0" smtClean="0"/>
              <a:t>内   容</a:t>
            </a:r>
            <a:endParaRPr lang="zh-CN" altLang="en-US" sz="3600" dirty="0"/>
          </a:p>
        </p:txBody>
      </p:sp>
      <p:sp>
        <p:nvSpPr>
          <p:cNvPr id="56" name="AutoShape 2"/>
          <p:cNvSpPr>
            <a:spLocks noChangeArrowheads="1"/>
          </p:cNvSpPr>
          <p:nvPr/>
        </p:nvSpPr>
        <p:spPr bwMode="gray">
          <a:xfrm>
            <a:off x="1985168" y="1223268"/>
            <a:ext cx="1023938" cy="1004888"/>
          </a:xfrm>
          <a:prstGeom prst="flowChartConnector">
            <a:avLst/>
          </a:prstGeom>
          <a:solidFill>
            <a:srgbClr val="C00000"/>
          </a:solidFill>
          <a:ln w="88900" cmpd="thinThick" algn="ctr">
            <a:solidFill>
              <a:srgbClr val="C0C0C0"/>
            </a:solidFill>
            <a:round/>
            <a:headEnd/>
            <a:tailEnd/>
          </a:ln>
          <a:effectLst/>
        </p:spPr>
        <p:txBody>
          <a:bodyPr wrap="none" lIns="68580" tIns="34290" rIns="68580" bIns="34290" anchor="ctr"/>
          <a:lstStyle/>
          <a:p>
            <a:pPr algn="ctr">
              <a:defRPr/>
            </a:pPr>
            <a:r>
              <a:rPr lang="en-US" altLang="zh-CN" sz="3600" dirty="0" smtClean="0">
                <a:solidFill>
                  <a:schemeClr val="bg1"/>
                </a:solidFill>
                <a:latin typeface="Arial Black" pitchFamily="34" charset="0"/>
              </a:rPr>
              <a:t>1</a:t>
            </a:r>
            <a:endParaRPr lang="zh-CN" altLang="en-US" sz="3600" dirty="0">
              <a:solidFill>
                <a:schemeClr val="bg1"/>
              </a:solidFill>
              <a:latin typeface="Arial Black" pitchFamily="34" charset="0"/>
            </a:endParaRPr>
          </a:p>
        </p:txBody>
      </p:sp>
      <p:sp>
        <p:nvSpPr>
          <p:cNvPr id="58" name="AutoShape 4"/>
          <p:cNvSpPr>
            <a:spLocks noChangeArrowheads="1"/>
          </p:cNvSpPr>
          <p:nvPr/>
        </p:nvSpPr>
        <p:spPr bwMode="gray">
          <a:xfrm>
            <a:off x="1997928" y="3583086"/>
            <a:ext cx="1023938" cy="1004888"/>
          </a:xfrm>
          <a:prstGeom prst="flowChartConnector">
            <a:avLst/>
          </a:prstGeom>
          <a:solidFill>
            <a:srgbClr val="0070C0"/>
          </a:solidFill>
          <a:ln w="88900" cmpd="thinThick" algn="ctr">
            <a:solidFill>
              <a:srgbClr val="C0C0C0"/>
            </a:solidFill>
            <a:round/>
            <a:headEnd/>
            <a:tailEnd/>
          </a:ln>
          <a:effectLst/>
        </p:spPr>
        <p:txBody>
          <a:bodyPr wrap="none" lIns="68580" tIns="34290" rIns="68580" bIns="34290" anchor="ctr"/>
          <a:lstStyle/>
          <a:p>
            <a:pPr algn="ctr">
              <a:defRPr/>
            </a:pPr>
            <a:r>
              <a:rPr lang="en-US" altLang="zh-CN" sz="3600" dirty="0" smtClean="0">
                <a:solidFill>
                  <a:schemeClr val="bg1"/>
                </a:solidFill>
                <a:latin typeface="Arial Black" pitchFamily="34" charset="0"/>
              </a:rPr>
              <a:t>3</a:t>
            </a:r>
            <a:endParaRPr lang="zh-CN" altLang="en-US" sz="3600" dirty="0">
              <a:solidFill>
                <a:schemeClr val="bg1"/>
              </a:solidFill>
              <a:latin typeface="Arial Black" pitchFamily="34" charset="0"/>
            </a:endParaRPr>
          </a:p>
        </p:txBody>
      </p:sp>
      <p:sp>
        <p:nvSpPr>
          <p:cNvPr id="39941" name="Rectangle 5"/>
          <p:cNvSpPr>
            <a:spLocks noChangeArrowheads="1"/>
          </p:cNvSpPr>
          <p:nvPr/>
        </p:nvSpPr>
        <p:spPr bwMode="auto">
          <a:xfrm>
            <a:off x="3111053" y="3953544"/>
            <a:ext cx="4400550" cy="438582"/>
          </a:xfrm>
          <a:prstGeom prst="rect">
            <a:avLst/>
          </a:prstGeom>
          <a:noFill/>
          <a:ln w="9525">
            <a:noFill/>
            <a:miter lim="800000"/>
            <a:headEnd/>
            <a:tailEnd/>
          </a:ln>
        </p:spPr>
        <p:txBody>
          <a:bodyPr lIns="68580" tIns="34290" rIns="68580" bIns="34290">
            <a:spAutoFit/>
          </a:bodyPr>
          <a:lstStyle/>
          <a:p>
            <a:pPr defTabSz="684610"/>
            <a:r>
              <a:rPr lang="zh-CN" altLang="en-US" sz="2400" b="1" dirty="0" smtClean="0">
                <a:solidFill>
                  <a:srgbClr val="0070C0"/>
                </a:solidFill>
                <a:latin typeface="微软雅黑" pitchFamily="34" charset="-122"/>
                <a:ea typeface="微软雅黑" pitchFamily="34" charset="-122"/>
                <a:sym typeface="微软雅黑" pitchFamily="34" charset="-122"/>
              </a:rPr>
              <a:t>药学与肾内科</a:t>
            </a:r>
            <a:r>
              <a:rPr lang="en-US" altLang="zh-CN" sz="2400" b="1" dirty="0" smtClean="0">
                <a:solidFill>
                  <a:srgbClr val="0070C0"/>
                </a:solidFill>
                <a:latin typeface="微软雅黑" pitchFamily="34" charset="-122"/>
                <a:ea typeface="微软雅黑" pitchFamily="34" charset="-122"/>
                <a:sym typeface="微软雅黑" pitchFamily="34" charset="-122"/>
              </a:rPr>
              <a:t>MDT</a:t>
            </a:r>
            <a:r>
              <a:rPr lang="zh-CN" altLang="en-US" sz="2400" b="1" dirty="0" smtClean="0">
                <a:solidFill>
                  <a:srgbClr val="0070C0"/>
                </a:solidFill>
                <a:latin typeface="微软雅黑" pitchFamily="34" charset="-122"/>
                <a:ea typeface="微软雅黑" pitchFamily="34" charset="-122"/>
                <a:sym typeface="微软雅黑" pitchFamily="34" charset="-122"/>
              </a:rPr>
              <a:t>门诊病例</a:t>
            </a:r>
            <a:endParaRPr lang="zh-CN" altLang="en-US" sz="2400" b="1" dirty="0">
              <a:solidFill>
                <a:srgbClr val="0070C0"/>
              </a:solidFill>
              <a:latin typeface="微软雅黑" pitchFamily="34" charset="-122"/>
              <a:ea typeface="微软雅黑" pitchFamily="34" charset="-122"/>
              <a:sym typeface="微软雅黑" pitchFamily="34" charset="-122"/>
            </a:endParaRPr>
          </a:p>
        </p:txBody>
      </p:sp>
      <p:sp>
        <p:nvSpPr>
          <p:cNvPr id="39942" name="Rectangle 6"/>
          <p:cNvSpPr>
            <a:spLocks noChangeArrowheads="1"/>
          </p:cNvSpPr>
          <p:nvPr/>
        </p:nvSpPr>
        <p:spPr bwMode="auto">
          <a:xfrm>
            <a:off x="3148410" y="2585580"/>
            <a:ext cx="3923083" cy="438582"/>
          </a:xfrm>
          <a:prstGeom prst="rect">
            <a:avLst/>
          </a:prstGeom>
          <a:noFill/>
          <a:ln w="9525" algn="ctr">
            <a:noFill/>
            <a:miter lim="800000"/>
            <a:headEnd/>
            <a:tailEnd/>
          </a:ln>
        </p:spPr>
        <p:txBody>
          <a:bodyPr wrap="square" lIns="68580" tIns="34290" rIns="68580" bIns="34290">
            <a:spAutoFit/>
          </a:bodyPr>
          <a:lstStyle/>
          <a:p>
            <a:pPr defTabSz="684610"/>
            <a:r>
              <a:rPr lang="zh-CN" altLang="en-US" sz="2400" b="1" dirty="0" smtClean="0">
                <a:solidFill>
                  <a:srgbClr val="0070C0"/>
                </a:solidFill>
                <a:latin typeface="微软雅黑" pitchFamily="34" charset="-122"/>
                <a:ea typeface="微软雅黑" pitchFamily="34" charset="-122"/>
              </a:rPr>
              <a:t>糖尿病与高血压</a:t>
            </a:r>
            <a:endParaRPr lang="zh-CN" altLang="en-US" sz="2400" b="1" dirty="0" smtClean="0">
              <a:solidFill>
                <a:srgbClr val="0070C0"/>
              </a:solidFill>
              <a:latin typeface="微软雅黑" pitchFamily="34" charset="-122"/>
              <a:ea typeface="微软雅黑" pitchFamily="34" charset="-122"/>
              <a:sym typeface="微软雅黑" pitchFamily="34" charset="-122"/>
            </a:endParaRPr>
          </a:p>
        </p:txBody>
      </p:sp>
      <p:sp>
        <p:nvSpPr>
          <p:cNvPr id="39943" name="Rectangle 7"/>
          <p:cNvSpPr>
            <a:spLocks noChangeArrowheads="1"/>
          </p:cNvSpPr>
          <p:nvPr/>
        </p:nvSpPr>
        <p:spPr bwMode="auto">
          <a:xfrm>
            <a:off x="3111053" y="1433264"/>
            <a:ext cx="5061347" cy="438582"/>
          </a:xfrm>
          <a:prstGeom prst="rect">
            <a:avLst/>
          </a:prstGeom>
          <a:noFill/>
          <a:ln w="9525" algn="ctr">
            <a:noFill/>
            <a:miter lim="800000"/>
            <a:headEnd/>
            <a:tailEnd/>
          </a:ln>
        </p:spPr>
        <p:txBody>
          <a:bodyPr lIns="68580" tIns="34290" rIns="68580" bIns="34290">
            <a:spAutoFit/>
          </a:bodyPr>
          <a:lstStyle/>
          <a:p>
            <a:pPr defTabSz="684610"/>
            <a:r>
              <a:rPr lang="zh-CN" altLang="en-US" sz="2400" b="1" dirty="0" smtClean="0">
                <a:solidFill>
                  <a:srgbClr val="FF0000"/>
                </a:solidFill>
                <a:latin typeface="微软雅黑" pitchFamily="34" charset="-122"/>
                <a:ea typeface="微软雅黑" pitchFamily="34" charset="-122"/>
              </a:rPr>
              <a:t>糖尿病</a:t>
            </a:r>
            <a:r>
              <a:rPr lang="zh-CN" altLang="en-US" sz="2400" b="1" dirty="0" smtClean="0">
                <a:solidFill>
                  <a:srgbClr val="FF0000"/>
                </a:solidFill>
                <a:latin typeface="微软雅黑" pitchFamily="34" charset="-122"/>
                <a:ea typeface="微软雅黑" pitchFamily="34" charset="-122"/>
              </a:rPr>
              <a:t>与</a:t>
            </a:r>
            <a:r>
              <a:rPr lang="zh-CN" altLang="en-US" sz="2400" b="1" dirty="0" smtClean="0">
                <a:solidFill>
                  <a:srgbClr val="FF0000"/>
                </a:solidFill>
                <a:latin typeface="微软雅黑" pitchFamily="34" charset="-122"/>
                <a:ea typeface="微软雅黑" pitchFamily="34" charset="-122"/>
              </a:rPr>
              <a:t>慢性</a:t>
            </a:r>
            <a:r>
              <a:rPr lang="zh-CN" altLang="en-US" sz="2400" b="1" dirty="0" smtClean="0">
                <a:solidFill>
                  <a:srgbClr val="FF0000"/>
                </a:solidFill>
                <a:latin typeface="微软雅黑" pitchFamily="34" charset="-122"/>
                <a:ea typeface="微软雅黑" pitchFamily="34" charset="-122"/>
              </a:rPr>
              <a:t>肾脏病</a:t>
            </a:r>
            <a:endParaRPr lang="zh-CN" altLang="en-US" sz="2400" b="1" dirty="0">
              <a:solidFill>
                <a:srgbClr val="FF0000"/>
              </a:solidFill>
              <a:latin typeface="微软雅黑" pitchFamily="34" charset="-122"/>
              <a:ea typeface="微软雅黑" pitchFamily="34" charset="-122"/>
              <a:sym typeface="微软雅黑" pitchFamily="34" charset="-122"/>
            </a:endParaRPr>
          </a:p>
        </p:txBody>
      </p:sp>
      <p:sp>
        <p:nvSpPr>
          <p:cNvPr id="12" name="AutoShape 4"/>
          <p:cNvSpPr>
            <a:spLocks noChangeArrowheads="1"/>
          </p:cNvSpPr>
          <p:nvPr/>
        </p:nvSpPr>
        <p:spPr bwMode="gray">
          <a:xfrm>
            <a:off x="1967803" y="2405864"/>
            <a:ext cx="1023938" cy="1004888"/>
          </a:xfrm>
          <a:prstGeom prst="flowChartConnector">
            <a:avLst/>
          </a:prstGeom>
          <a:solidFill>
            <a:srgbClr val="0070C0"/>
          </a:solidFill>
          <a:ln w="88900" cmpd="thinThick" algn="ctr">
            <a:solidFill>
              <a:srgbClr val="C0C0C0"/>
            </a:solidFill>
            <a:round/>
            <a:headEnd/>
            <a:tailEnd/>
          </a:ln>
          <a:effectLst/>
        </p:spPr>
        <p:txBody>
          <a:bodyPr wrap="none" lIns="68580" tIns="34290" rIns="68580" bIns="34290" anchor="ctr"/>
          <a:lstStyle/>
          <a:p>
            <a:pPr algn="ctr">
              <a:defRPr/>
            </a:pPr>
            <a:r>
              <a:rPr lang="en-US" altLang="zh-CN" sz="3600" dirty="0" smtClean="0">
                <a:solidFill>
                  <a:schemeClr val="bg1"/>
                </a:solidFill>
                <a:latin typeface="Arial Black" pitchFamily="34" charset="0"/>
              </a:rPr>
              <a:t>2</a:t>
            </a:r>
            <a:endParaRPr lang="zh-CN" altLang="en-US" sz="3600" dirty="0">
              <a:solidFill>
                <a:schemeClr val="bg1"/>
              </a:solidFill>
              <a:latin typeface="Arial Black" pitchFamily="34" charset="0"/>
            </a:endParaRPr>
          </a:p>
        </p:txBody>
      </p:sp>
    </p:spTree>
    <p:extLst>
      <p:ext uri="{BB962C8B-B14F-4D97-AF65-F5344CB8AC3E}">
        <p14:creationId xmlns="" xmlns:p14="http://schemas.microsoft.com/office/powerpoint/2010/main" val="41353055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9144000" cy="5143500"/>
          </a:xfrm>
          <a:prstGeom prst="rect">
            <a:avLst/>
          </a:prstGeom>
        </p:spPr>
        <p:style>
          <a:lnRef idx="1">
            <a:schemeClr val="dk1"/>
          </a:lnRef>
          <a:fillRef idx="3">
            <a:schemeClr val="dk1"/>
          </a:fillRef>
          <a:effectRef idx="2">
            <a:schemeClr val="dk1"/>
          </a:effectRef>
          <a:fontRef idx="minor">
            <a:schemeClr val="lt1"/>
          </a:fontRef>
        </p:style>
        <p:txBody>
          <a:bodyPr lIns="91435" tIns="45717" rIns="91435" bIns="45717" rtlCol="0" anchor="ctr"/>
          <a:lstStyle/>
          <a:p>
            <a:pPr algn="ctr"/>
            <a:endParaRPr lang="zh-CN" altLang="en-US"/>
          </a:p>
        </p:txBody>
      </p:sp>
      <p:pic>
        <p:nvPicPr>
          <p:cNvPr id="9" name="图片 8" descr="莫斯塔尔的桥.jpg"/>
          <p:cNvPicPr>
            <a:picLocks noChangeAspect="1"/>
          </p:cNvPicPr>
          <p:nvPr/>
        </p:nvPicPr>
        <p:blipFill>
          <a:blip r:embed="rId2" cstate="print">
            <a:lum bright="-10000" contrast="10000"/>
          </a:blip>
          <a:stretch>
            <a:fillRect/>
          </a:stretch>
        </p:blipFill>
        <p:spPr>
          <a:xfrm>
            <a:off x="1432518" y="0"/>
            <a:ext cx="7711485" cy="5143500"/>
          </a:xfrm>
          <a:prstGeom prst="rect">
            <a:avLst/>
          </a:prstGeom>
        </p:spPr>
      </p:pic>
      <p:sp>
        <p:nvSpPr>
          <p:cNvPr id="5" name="TextBox 4"/>
          <p:cNvSpPr txBox="1"/>
          <p:nvPr/>
        </p:nvSpPr>
        <p:spPr>
          <a:xfrm>
            <a:off x="107517" y="339503"/>
            <a:ext cx="1200318" cy="4032449"/>
          </a:xfrm>
          <a:prstGeom prst="rect">
            <a:avLst/>
          </a:prstGeom>
          <a:noFill/>
        </p:spPr>
        <p:txBody>
          <a:bodyPr vert="eaVert" wrap="square" lIns="91435" tIns="45717" rIns="91435" bIns="45717"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zh-CN" altLang="en-US" sz="6600" b="1" i="1" spc="600" dirty="0" smtClean="0">
                <a:ln w="11430"/>
                <a:solidFill>
                  <a:srgbClr val="FFFF00"/>
                </a:solidFill>
                <a:effectLst>
                  <a:outerShdw blurRad="80000" dist="40000" dir="5040000" algn="tl">
                    <a:srgbClr val="000000">
                      <a:alpha val="30000"/>
                    </a:srgbClr>
                  </a:outerShdw>
                </a:effectLst>
                <a:latin typeface="华文新魏" pitchFamily="2" charset="-122"/>
                <a:ea typeface="华文新魏" pitchFamily="2" charset="-122"/>
              </a:rPr>
              <a:t>谢谢聆听</a:t>
            </a:r>
            <a:endParaRPr lang="zh-CN" altLang="en-US" sz="6600" b="1" i="1" spc="600" dirty="0">
              <a:ln w="11430"/>
              <a:solidFill>
                <a:srgbClr val="FFFF00"/>
              </a:solidFill>
              <a:effectLst>
                <a:outerShdw blurRad="80000" dist="40000" dir="5040000" algn="tl">
                  <a:srgbClr val="000000">
                    <a:alpha val="30000"/>
                  </a:srgbClr>
                </a:outerShdw>
              </a:effectLst>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慢性肾脏</a:t>
            </a:r>
            <a:r>
              <a:rPr lang="zh-CN" altLang="en-US" dirty="0" smtClean="0"/>
              <a:t>病</a:t>
            </a:r>
            <a:r>
              <a:rPr lang="en-US" altLang="zh-CN" sz="2000" dirty="0" smtClean="0">
                <a:solidFill>
                  <a:srgbClr val="0070C0"/>
                </a:solidFill>
              </a:rPr>
              <a:t>&amp;</a:t>
            </a:r>
            <a:r>
              <a:rPr lang="zh-CN" altLang="en-US" dirty="0" smtClean="0"/>
              <a:t>糖尿病</a:t>
            </a:r>
            <a:r>
              <a:rPr lang="zh-CN" altLang="en-US" dirty="0" smtClean="0"/>
              <a:t>的</a:t>
            </a:r>
            <a:r>
              <a:rPr lang="zh-CN" altLang="en-US" dirty="0" smtClean="0"/>
              <a:t>流行病学 </a:t>
            </a:r>
            <a:endParaRPr lang="zh-CN" altLang="en-US" dirty="0"/>
          </a:p>
        </p:txBody>
      </p:sp>
      <p:sp>
        <p:nvSpPr>
          <p:cNvPr id="3" name="内容占位符 2"/>
          <p:cNvSpPr>
            <a:spLocks noGrp="1"/>
          </p:cNvSpPr>
          <p:nvPr>
            <p:ph idx="1"/>
          </p:nvPr>
        </p:nvSpPr>
        <p:spPr/>
        <p:txBody>
          <a:bodyPr>
            <a:normAutofit/>
          </a:bodyPr>
          <a:lstStyle/>
          <a:p>
            <a:r>
              <a:rPr lang="zh-CN" altLang="en-US" dirty="0" smtClean="0"/>
              <a:t>流行病学调查</a:t>
            </a:r>
            <a:endParaRPr lang="en-US" altLang="zh-CN" dirty="0" smtClean="0"/>
          </a:p>
          <a:p>
            <a:pPr lvl="1"/>
            <a:r>
              <a:rPr lang="zh-CN" altLang="en-US" dirty="0" smtClean="0"/>
              <a:t>中国</a:t>
            </a:r>
            <a:r>
              <a:rPr lang="zh-CN" altLang="en-US" dirty="0" smtClean="0"/>
              <a:t>慢性肾脏</a:t>
            </a:r>
            <a:r>
              <a:rPr lang="zh-CN" altLang="en-US" dirty="0" smtClean="0"/>
              <a:t>病：成人</a:t>
            </a:r>
            <a:r>
              <a:rPr lang="en-US" altLang="zh-CN" dirty="0" smtClean="0"/>
              <a:t>-</a:t>
            </a:r>
            <a:r>
              <a:rPr lang="zh-CN" altLang="en-US" dirty="0" smtClean="0"/>
              <a:t>患病率</a:t>
            </a:r>
            <a:r>
              <a:rPr lang="zh-CN" altLang="en-US" dirty="0" smtClean="0"/>
              <a:t>为</a:t>
            </a:r>
            <a:r>
              <a:rPr lang="en-US" altLang="zh-CN" dirty="0" smtClean="0"/>
              <a:t>10.8</a:t>
            </a:r>
            <a:r>
              <a:rPr lang="en-US" altLang="zh-CN" dirty="0" smtClean="0"/>
              <a:t>%</a:t>
            </a:r>
            <a:r>
              <a:rPr lang="zh-CN" altLang="en-US" dirty="0" smtClean="0"/>
              <a:t>，</a:t>
            </a:r>
            <a:r>
              <a:rPr lang="zh-CN" altLang="en-US" dirty="0" smtClean="0"/>
              <a:t>据此</a:t>
            </a:r>
            <a:r>
              <a:rPr lang="zh-CN" altLang="en-US" dirty="0" smtClean="0"/>
              <a:t>估算</a:t>
            </a:r>
            <a:r>
              <a:rPr lang="en-US" altLang="zh-CN" dirty="0" smtClean="0"/>
              <a:t>18</a:t>
            </a:r>
            <a:r>
              <a:rPr lang="zh-CN" altLang="en-US" dirty="0" smtClean="0"/>
              <a:t>岁</a:t>
            </a:r>
            <a:r>
              <a:rPr lang="zh-CN" altLang="en-US" dirty="0" smtClean="0"/>
              <a:t>以上慢性</a:t>
            </a:r>
            <a:r>
              <a:rPr lang="zh-CN" altLang="en-US" dirty="0" smtClean="0"/>
              <a:t>肾脏</a:t>
            </a:r>
            <a:r>
              <a:rPr lang="zh-CN" altLang="en-US" dirty="0" smtClean="0"/>
              <a:t>病人数约</a:t>
            </a:r>
            <a:r>
              <a:rPr lang="en-US" altLang="zh-CN" dirty="0" smtClean="0"/>
              <a:t>1.195</a:t>
            </a:r>
            <a:r>
              <a:rPr lang="zh-CN" altLang="en-US" dirty="0" smtClean="0"/>
              <a:t>亿</a:t>
            </a:r>
            <a:endParaRPr lang="en-US" altLang="zh-CN" baseline="30000" dirty="0" smtClean="0"/>
          </a:p>
          <a:p>
            <a:pPr lvl="1"/>
            <a:r>
              <a:rPr lang="en-US" altLang="zh-CN" dirty="0" smtClean="0"/>
              <a:t>			45</a:t>
            </a:r>
            <a:r>
              <a:rPr lang="zh-CN" altLang="en-US" dirty="0" smtClean="0"/>
              <a:t>岁以上中年及老年人群中，慢性肾脏病患病率达到</a:t>
            </a:r>
            <a:r>
              <a:rPr lang="en-US" altLang="zh-CN" dirty="0" smtClean="0"/>
              <a:t>11.5%</a:t>
            </a:r>
          </a:p>
          <a:p>
            <a:pPr lvl="1"/>
            <a:r>
              <a:rPr lang="zh-CN" altLang="en-US" dirty="0" smtClean="0"/>
              <a:t>中国糖尿病：成人</a:t>
            </a:r>
            <a:r>
              <a:rPr lang="en-US" altLang="zh-CN" dirty="0" smtClean="0"/>
              <a:t>-</a:t>
            </a:r>
            <a:r>
              <a:rPr lang="zh-CN" altLang="en-US" dirty="0" smtClean="0"/>
              <a:t>患病率达</a:t>
            </a:r>
            <a:r>
              <a:rPr lang="en-US" altLang="zh-CN" dirty="0" smtClean="0"/>
              <a:t>11.6%</a:t>
            </a:r>
            <a:r>
              <a:rPr lang="zh-CN" altLang="en-US" dirty="0" smtClean="0"/>
              <a:t>，据此估计我国糖尿病患者人数约</a:t>
            </a:r>
            <a:r>
              <a:rPr lang="en-US" altLang="zh-CN" dirty="0" smtClean="0"/>
              <a:t>1.139</a:t>
            </a:r>
            <a:r>
              <a:rPr lang="zh-CN" altLang="en-US" dirty="0" smtClean="0"/>
              <a:t>亿</a:t>
            </a:r>
            <a:endParaRPr lang="en-US" altLang="zh-CN" baseline="30000" dirty="0" smtClean="0"/>
          </a:p>
          <a:p>
            <a:r>
              <a:rPr lang="zh-CN" altLang="en-US" dirty="0" smtClean="0"/>
              <a:t>糖尿病</a:t>
            </a:r>
            <a:r>
              <a:rPr lang="zh-CN" altLang="en-US" dirty="0" smtClean="0"/>
              <a:t>患者慢性肾脏病发生风险较非糖尿病患者增加</a:t>
            </a:r>
            <a:r>
              <a:rPr lang="en-US" altLang="zh-CN" dirty="0" smtClean="0"/>
              <a:t>2.6</a:t>
            </a:r>
            <a:r>
              <a:rPr lang="zh-CN" altLang="en-US" dirty="0" smtClean="0"/>
              <a:t>倍</a:t>
            </a:r>
            <a:endParaRPr lang="en-US" altLang="zh-CN" baseline="30000" dirty="0" smtClean="0"/>
          </a:p>
          <a:p>
            <a:pPr lvl="1"/>
            <a:r>
              <a:rPr lang="zh-CN" altLang="en-US" dirty="0" smtClean="0"/>
              <a:t>美国</a:t>
            </a:r>
            <a:r>
              <a:rPr lang="zh-CN" altLang="en-US" dirty="0" smtClean="0"/>
              <a:t>流行病学调查显示，年龄≥</a:t>
            </a:r>
            <a:r>
              <a:rPr lang="en-US" altLang="zh-CN" dirty="0" smtClean="0"/>
              <a:t>20</a:t>
            </a:r>
            <a:r>
              <a:rPr lang="zh-CN" altLang="en-US" dirty="0" smtClean="0"/>
              <a:t>岁的</a:t>
            </a:r>
            <a:r>
              <a:rPr lang="en-US" altLang="zh-CN" dirty="0" smtClean="0"/>
              <a:t>2</a:t>
            </a:r>
            <a:r>
              <a:rPr lang="zh-CN" altLang="en-US" dirty="0" smtClean="0"/>
              <a:t>型糖尿病患者有</a:t>
            </a:r>
            <a:r>
              <a:rPr lang="en-US" altLang="zh-CN" dirty="0" smtClean="0"/>
              <a:t>39.7%</a:t>
            </a:r>
            <a:r>
              <a:rPr lang="zh-CN" altLang="en-US" dirty="0" smtClean="0"/>
              <a:t>合并慢性肾脏</a:t>
            </a:r>
            <a:r>
              <a:rPr lang="zh-CN" altLang="en-US" dirty="0" smtClean="0"/>
              <a:t>病</a:t>
            </a:r>
            <a:endParaRPr lang="en-US" altLang="zh-CN" baseline="30000" dirty="0" smtClean="0"/>
          </a:p>
          <a:p>
            <a:pPr lvl="1"/>
            <a:r>
              <a:rPr lang="zh-CN" altLang="en-US" dirty="0" smtClean="0"/>
              <a:t>我国</a:t>
            </a:r>
            <a:r>
              <a:rPr lang="zh-CN" altLang="en-US" dirty="0" smtClean="0"/>
              <a:t>住院糖尿病患者的回顾性研究表明，</a:t>
            </a:r>
            <a:r>
              <a:rPr lang="en-US" altLang="zh-CN" dirty="0" smtClean="0"/>
              <a:t>52.25%</a:t>
            </a:r>
            <a:r>
              <a:rPr lang="zh-CN" altLang="en-US" dirty="0" smtClean="0"/>
              <a:t>的糖尿病患者合并肾脏</a:t>
            </a:r>
            <a:r>
              <a:rPr lang="zh-CN" altLang="en-US" dirty="0" smtClean="0"/>
              <a:t>并发症</a:t>
            </a:r>
            <a:endParaRPr lang="en-US" altLang="zh-CN" baseline="30000" dirty="0" smtClean="0"/>
          </a:p>
          <a:p>
            <a:pPr lvl="1"/>
            <a:r>
              <a:rPr lang="zh-CN" altLang="en-US" dirty="0" smtClean="0"/>
              <a:t>上海</a:t>
            </a:r>
            <a:r>
              <a:rPr lang="zh-CN" altLang="en-US" dirty="0" smtClean="0"/>
              <a:t>市区</a:t>
            </a:r>
            <a:r>
              <a:rPr lang="en-US" altLang="zh-CN" dirty="0" smtClean="0"/>
              <a:t>30</a:t>
            </a:r>
            <a:r>
              <a:rPr lang="zh-CN" altLang="en-US" dirty="0" smtClean="0"/>
              <a:t>岁以上</a:t>
            </a:r>
            <a:r>
              <a:rPr lang="en-US" altLang="zh-CN" dirty="0" smtClean="0"/>
              <a:t>2</a:t>
            </a:r>
            <a:r>
              <a:rPr lang="zh-CN" altLang="en-US" dirty="0" smtClean="0"/>
              <a:t>型糖尿病患者慢性肾脏病患病率可达</a:t>
            </a:r>
            <a:r>
              <a:rPr lang="en-US" altLang="zh-CN" dirty="0" smtClean="0"/>
              <a:t>63.9</a:t>
            </a:r>
            <a:r>
              <a:rPr lang="en-US" altLang="zh-CN" dirty="0" smtClean="0"/>
              <a:t>%</a:t>
            </a:r>
            <a:endParaRPr lang="en-US" altLang="zh-CN" baseline="30000" dirty="0" smtClean="0"/>
          </a:p>
          <a:p>
            <a:endParaRPr lang="zh-CN" altLang="en-US" dirty="0"/>
          </a:p>
        </p:txBody>
      </p:sp>
      <p:sp>
        <p:nvSpPr>
          <p:cNvPr id="4" name="矩形 3"/>
          <p:cNvSpPr/>
          <p:nvPr/>
        </p:nvSpPr>
        <p:spPr>
          <a:xfrm>
            <a:off x="2483768" y="4731990"/>
            <a:ext cx="4680520" cy="276999"/>
          </a:xfrm>
          <a:prstGeom prst="rect">
            <a:avLst/>
          </a:prstGeom>
        </p:spPr>
        <p:txBody>
          <a:bodyPr wrap="square">
            <a:spAutoFit/>
          </a:bodyPr>
          <a:lstStyle/>
          <a:p>
            <a:r>
              <a:rPr lang="en-US" altLang="zh-CN" sz="1200" dirty="0" smtClean="0"/>
              <a:t>2</a:t>
            </a:r>
            <a:r>
              <a:rPr lang="zh-CN" altLang="en-US" sz="1200" dirty="0" smtClean="0"/>
              <a:t>型糖尿病合并慢性肾脏病口服降糖药用药原则中国专家共识</a:t>
            </a:r>
            <a:r>
              <a:rPr lang="en-US" altLang="zh-CN" sz="1200" dirty="0" smtClean="0"/>
              <a:t>2015</a:t>
            </a:r>
            <a:endParaRPr lang="zh-CN" alt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CKD </a:t>
            </a:r>
            <a:r>
              <a:rPr lang="zh-CN" altLang="en-US" dirty="0" smtClean="0"/>
              <a:t>和 </a:t>
            </a:r>
            <a:r>
              <a:rPr lang="en-US" altLang="zh-CN" dirty="0" smtClean="0"/>
              <a:t>DKD</a:t>
            </a:r>
            <a:endParaRPr lang="zh-CN" altLang="en-US" dirty="0"/>
          </a:p>
        </p:txBody>
      </p:sp>
      <p:sp>
        <p:nvSpPr>
          <p:cNvPr id="3" name="内容占位符 2"/>
          <p:cNvSpPr>
            <a:spLocks noGrp="1"/>
          </p:cNvSpPr>
          <p:nvPr>
            <p:ph idx="1"/>
          </p:nvPr>
        </p:nvSpPr>
        <p:spPr/>
        <p:txBody>
          <a:bodyPr>
            <a:normAutofit/>
          </a:bodyPr>
          <a:lstStyle/>
          <a:p>
            <a:r>
              <a:rPr lang="zh-CN" altLang="en-US" dirty="0" smtClean="0"/>
              <a:t>慢性</a:t>
            </a:r>
            <a:r>
              <a:rPr lang="zh-CN" altLang="en-US" dirty="0" smtClean="0"/>
              <a:t>肾脏</a:t>
            </a:r>
            <a:r>
              <a:rPr lang="zh-CN" altLang="en-US" dirty="0" smtClean="0"/>
              <a:t>疾病</a:t>
            </a:r>
            <a:r>
              <a:rPr lang="zh-CN" altLang="en-US" dirty="0" smtClean="0"/>
              <a:t>：</a:t>
            </a:r>
            <a:r>
              <a:rPr lang="en-US" altLang="zh-CN" sz="1400" dirty="0" smtClean="0">
                <a:solidFill>
                  <a:srgbClr val="0070C0"/>
                </a:solidFill>
              </a:rPr>
              <a:t>chronic</a:t>
            </a:r>
            <a:r>
              <a:rPr lang="en-US" altLang="zh-CN" sz="1400" dirty="0" smtClean="0">
                <a:solidFill>
                  <a:srgbClr val="0070C0"/>
                </a:solidFill>
              </a:rPr>
              <a:t> kidney disease</a:t>
            </a:r>
            <a:r>
              <a:rPr lang="zh-CN" altLang="en-US" sz="1400" dirty="0" smtClean="0">
                <a:solidFill>
                  <a:srgbClr val="0070C0"/>
                </a:solidFill>
              </a:rPr>
              <a:t>，</a:t>
            </a:r>
            <a:r>
              <a:rPr lang="en-US" altLang="zh-CN" sz="1400" dirty="0" smtClean="0">
                <a:solidFill>
                  <a:srgbClr val="0070C0"/>
                </a:solidFill>
              </a:rPr>
              <a:t>CKD</a:t>
            </a:r>
            <a:endParaRPr lang="en-US" altLang="zh-CN" dirty="0" smtClean="0">
              <a:solidFill>
                <a:srgbClr val="0070C0"/>
              </a:solidFill>
            </a:endParaRPr>
          </a:p>
          <a:p>
            <a:r>
              <a:rPr lang="zh-CN" altLang="en-US" dirty="0" smtClean="0"/>
              <a:t>糖尿病肾脏</a:t>
            </a:r>
            <a:r>
              <a:rPr lang="zh-CN" altLang="en-US" dirty="0" smtClean="0"/>
              <a:t>病：</a:t>
            </a:r>
            <a:r>
              <a:rPr lang="en-US" altLang="zh-CN" sz="1400" dirty="0" smtClean="0">
                <a:solidFill>
                  <a:srgbClr val="0070C0"/>
                </a:solidFill>
              </a:rPr>
              <a:t>diabetic</a:t>
            </a:r>
            <a:r>
              <a:rPr lang="en-US" altLang="zh-CN" sz="1400" dirty="0" smtClean="0">
                <a:solidFill>
                  <a:srgbClr val="0070C0"/>
                </a:solidFill>
              </a:rPr>
              <a:t> kidney disease</a:t>
            </a:r>
            <a:r>
              <a:rPr lang="zh-CN" altLang="en-US" sz="1400" dirty="0" smtClean="0">
                <a:solidFill>
                  <a:srgbClr val="0070C0"/>
                </a:solidFill>
              </a:rPr>
              <a:t>，</a:t>
            </a:r>
            <a:r>
              <a:rPr lang="en-US" altLang="zh-CN" sz="1400" dirty="0" smtClean="0">
                <a:solidFill>
                  <a:srgbClr val="0070C0"/>
                </a:solidFill>
              </a:rPr>
              <a:t>DKD</a:t>
            </a:r>
            <a:endParaRPr lang="en-US" altLang="zh-CN" dirty="0" smtClean="0">
              <a:solidFill>
                <a:srgbClr val="0070C0"/>
              </a:solidFill>
            </a:endParaRPr>
          </a:p>
          <a:p>
            <a:r>
              <a:rPr lang="en-US" altLang="zh-CN" dirty="0" smtClean="0"/>
              <a:t>CKD</a:t>
            </a:r>
            <a:r>
              <a:rPr lang="zh-CN" altLang="en-US" dirty="0" smtClean="0"/>
              <a:t>是严重</a:t>
            </a:r>
            <a:r>
              <a:rPr lang="zh-CN" altLang="en-US" dirty="0" smtClean="0"/>
              <a:t>的公共卫生</a:t>
            </a:r>
            <a:r>
              <a:rPr lang="zh-CN" altLang="en-US" dirty="0" smtClean="0"/>
              <a:t>问题、</a:t>
            </a:r>
            <a:endParaRPr lang="en-US" altLang="zh-CN" dirty="0" smtClean="0"/>
          </a:p>
          <a:p>
            <a:pPr lvl="1"/>
            <a:r>
              <a:rPr lang="zh-CN" altLang="en-US" dirty="0" smtClean="0"/>
              <a:t>首位病因：慢性肾小球肾炎 ； 重要病因：</a:t>
            </a:r>
            <a:r>
              <a:rPr lang="zh-CN" altLang="en-US" dirty="0" smtClean="0"/>
              <a:t>糖尿病肾脏</a:t>
            </a:r>
            <a:r>
              <a:rPr lang="zh-CN" altLang="en-US" dirty="0" smtClean="0"/>
              <a:t>病</a:t>
            </a:r>
            <a:r>
              <a:rPr lang="en-US" altLang="zh-CN" dirty="0" smtClean="0"/>
              <a:t>-DKD</a:t>
            </a:r>
          </a:p>
          <a:p>
            <a:pPr lvl="1"/>
            <a:r>
              <a:rPr lang="zh-CN" altLang="en-US" dirty="0" smtClean="0"/>
              <a:t>糖尿病正逐渐成为慢性肾脏病的主要致病原因</a:t>
            </a:r>
            <a:endParaRPr lang="en-US" altLang="zh-CN" dirty="0" smtClean="0"/>
          </a:p>
          <a:p>
            <a:r>
              <a:rPr lang="en-US" altLang="zh-CN" dirty="0" smtClean="0"/>
              <a:t>DKD</a:t>
            </a:r>
            <a:r>
              <a:rPr lang="zh-CN" altLang="en-US" dirty="0" smtClean="0"/>
              <a:t>在终末期肾病</a:t>
            </a:r>
            <a:r>
              <a:rPr lang="en-US" altLang="zh-CN" dirty="0" smtClean="0"/>
              <a:t>(ESRD)</a:t>
            </a:r>
            <a:r>
              <a:rPr lang="zh-CN" altLang="en-US" dirty="0" smtClean="0"/>
              <a:t>中</a:t>
            </a:r>
            <a:endParaRPr lang="en-US" altLang="zh-CN" dirty="0" smtClean="0"/>
          </a:p>
          <a:p>
            <a:pPr lvl="1"/>
            <a:r>
              <a:rPr lang="zh-CN" altLang="en-US" dirty="0" smtClean="0"/>
              <a:t>占</a:t>
            </a:r>
            <a:r>
              <a:rPr lang="en-US" altLang="zh-CN" dirty="0" smtClean="0"/>
              <a:t>16.4</a:t>
            </a:r>
            <a:r>
              <a:rPr lang="en-US" altLang="zh-CN" dirty="0" smtClean="0"/>
              <a:t>%</a:t>
            </a:r>
            <a:r>
              <a:rPr lang="zh-CN" altLang="en-US" dirty="0" smtClean="0"/>
              <a:t>，未来</a:t>
            </a:r>
            <a:r>
              <a:rPr lang="zh-CN" altLang="en-US" dirty="0" smtClean="0"/>
              <a:t>可能会成为</a:t>
            </a:r>
            <a:r>
              <a:rPr lang="en-US" altLang="zh-CN" dirty="0" smtClean="0"/>
              <a:t>ESRD</a:t>
            </a:r>
            <a:r>
              <a:rPr lang="zh-CN" altLang="en-US" dirty="0" smtClean="0"/>
              <a:t>的首位</a:t>
            </a:r>
            <a:r>
              <a:rPr lang="zh-CN" altLang="en-US" dirty="0" smtClean="0"/>
              <a:t>病因</a:t>
            </a:r>
            <a:endParaRPr lang="en-US" altLang="zh-CN" dirty="0" smtClean="0"/>
          </a:p>
          <a:p>
            <a:pPr lvl="1"/>
            <a:r>
              <a:rPr lang="zh-CN" altLang="en-US" dirty="0" smtClean="0"/>
              <a:t>是我国糖尿病研究和治疗领域面临的重大问题</a:t>
            </a:r>
          </a:p>
          <a:p>
            <a:pPr lvl="1"/>
            <a:endParaRPr lang="zh-CN" altLang="en-US" dirty="0"/>
          </a:p>
        </p:txBody>
      </p:sp>
      <p:sp>
        <p:nvSpPr>
          <p:cNvPr id="5" name="矩形 4"/>
          <p:cNvSpPr/>
          <p:nvPr/>
        </p:nvSpPr>
        <p:spPr>
          <a:xfrm>
            <a:off x="3938853" y="4614396"/>
            <a:ext cx="3153427" cy="261610"/>
          </a:xfrm>
          <a:prstGeom prst="rect">
            <a:avLst/>
          </a:prstGeom>
        </p:spPr>
        <p:txBody>
          <a:bodyPr wrap="none">
            <a:spAutoFit/>
          </a:bodyPr>
          <a:lstStyle/>
          <a:p>
            <a:r>
              <a:rPr lang="en-US" altLang="zh-CN" sz="1100" dirty="0" smtClean="0"/>
              <a:t>2015</a:t>
            </a:r>
            <a:r>
              <a:rPr lang="zh-CN" altLang="en-US" sz="1100" dirty="0" smtClean="0"/>
              <a:t>中国成人糖尿病肾脏病临床诊断的专家共识</a:t>
            </a:r>
            <a:endParaRPr lang="zh-CN" alt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dirty="0" smtClean="0"/>
              <a:t>慢性肾脏病的诊断标准</a:t>
            </a:r>
            <a:endParaRPr lang="zh-CN" altLang="en-US" dirty="0"/>
          </a:p>
        </p:txBody>
      </p:sp>
      <p:graphicFrame>
        <p:nvGraphicFramePr>
          <p:cNvPr id="3" name="表格 2"/>
          <p:cNvGraphicFramePr>
            <a:graphicFrameLocks noGrp="1"/>
          </p:cNvGraphicFramePr>
          <p:nvPr/>
        </p:nvGraphicFramePr>
        <p:xfrm>
          <a:off x="1043608" y="1131590"/>
          <a:ext cx="7128792" cy="3099302"/>
        </p:xfrm>
        <a:graphic>
          <a:graphicData uri="http://schemas.openxmlformats.org/drawingml/2006/table">
            <a:tbl>
              <a:tblPr/>
              <a:tblGrid>
                <a:gridCol w="1224136"/>
                <a:gridCol w="5904656"/>
              </a:tblGrid>
              <a:tr h="407790">
                <a:tc gridSpan="2">
                  <a:txBody>
                    <a:bodyPr/>
                    <a:lstStyle/>
                    <a:p>
                      <a:pPr algn="ctr">
                        <a:lnSpc>
                          <a:spcPct val="180000"/>
                        </a:lnSpc>
                        <a:spcAft>
                          <a:spcPts val="0"/>
                        </a:spcAft>
                      </a:pPr>
                      <a:r>
                        <a:rPr lang="zh-CN" sz="1400" b="1" kern="0" dirty="0">
                          <a:solidFill>
                            <a:srgbClr val="002060"/>
                          </a:solidFill>
                          <a:latin typeface="微软雅黑" pitchFamily="34" charset="-122"/>
                          <a:ea typeface="微软雅黑" pitchFamily="34" charset="-122"/>
                          <a:cs typeface="宋体"/>
                        </a:rPr>
                        <a:t>以下任何一种表现持续时间超过</a:t>
                      </a:r>
                      <a:r>
                        <a:rPr lang="en-US" sz="1400" b="1" kern="0" dirty="0">
                          <a:solidFill>
                            <a:srgbClr val="002060"/>
                          </a:solidFill>
                          <a:latin typeface="微软雅黑" pitchFamily="34" charset="-122"/>
                          <a:ea typeface="微软雅黑" pitchFamily="34" charset="-122"/>
                          <a:cs typeface="宋体"/>
                        </a:rPr>
                        <a:t>3</a:t>
                      </a:r>
                      <a:r>
                        <a:rPr lang="zh-CN" sz="1400" b="1" kern="0" dirty="0">
                          <a:solidFill>
                            <a:srgbClr val="002060"/>
                          </a:solidFill>
                          <a:latin typeface="微软雅黑" pitchFamily="34" charset="-122"/>
                          <a:ea typeface="微软雅黑" pitchFamily="34" charset="-122"/>
                          <a:cs typeface="宋体"/>
                        </a:rPr>
                        <a:t>个月</a:t>
                      </a:r>
                      <a:endParaRPr lang="zh-CN" sz="2000" b="1" kern="100" dirty="0">
                        <a:solidFill>
                          <a:srgbClr val="002060"/>
                        </a:solidFill>
                        <a:latin typeface="微软雅黑" pitchFamily="34" charset="-122"/>
                        <a:ea typeface="微软雅黑" pitchFamily="34" charset="-122"/>
                        <a:cs typeface="Times New Roman"/>
                      </a:endParaRPr>
                    </a:p>
                  </a:txBody>
                  <a:tcPr marL="73025" marR="73025" marT="22225" marB="22225">
                    <a:lnL>
                      <a:noFill/>
                    </a:lnL>
                    <a:lnR>
                      <a:noFill/>
                    </a:lnR>
                    <a:lnT w="12700" cap="flat" cmpd="sng" algn="ctr">
                      <a:solidFill>
                        <a:schemeClr val="tx1"/>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hMerge="1">
                  <a:txBody>
                    <a:bodyPr/>
                    <a:lstStyle/>
                    <a:p>
                      <a:endParaRPr lang="zh-CN" altLang="en-US"/>
                    </a:p>
                  </a:txBody>
                  <a:tcPr/>
                </a:tc>
              </a:tr>
              <a:tr h="528314">
                <a:tc rowSpan="5">
                  <a:txBody>
                    <a:bodyPr/>
                    <a:lstStyle/>
                    <a:p>
                      <a:pPr algn="l">
                        <a:lnSpc>
                          <a:spcPct val="180000"/>
                        </a:lnSpc>
                        <a:spcAft>
                          <a:spcPts val="0"/>
                        </a:spcAft>
                      </a:pPr>
                      <a:r>
                        <a:rPr lang="zh-CN" sz="1200" b="1" kern="0" dirty="0">
                          <a:solidFill>
                            <a:srgbClr val="002060"/>
                          </a:solidFill>
                          <a:latin typeface="微软雅黑" pitchFamily="34" charset="-122"/>
                          <a:ea typeface="微软雅黑" pitchFamily="34" charset="-122"/>
                          <a:cs typeface="宋体"/>
                        </a:rPr>
                        <a:t>肾脏受损的</a:t>
                      </a:r>
                      <a:r>
                        <a:rPr lang="zh-CN" sz="1200" b="1" kern="0" dirty="0" smtClean="0">
                          <a:solidFill>
                            <a:srgbClr val="002060"/>
                          </a:solidFill>
                          <a:latin typeface="微软雅黑" pitchFamily="34" charset="-122"/>
                          <a:ea typeface="微软雅黑" pitchFamily="34" charset="-122"/>
                          <a:cs typeface="宋体"/>
                        </a:rPr>
                        <a:t>标志</a:t>
                      </a:r>
                      <a:endParaRPr lang="en-US" altLang="zh-CN" sz="1200" b="1" kern="0" dirty="0" smtClean="0">
                        <a:solidFill>
                          <a:srgbClr val="002060"/>
                        </a:solidFill>
                        <a:latin typeface="微软雅黑" pitchFamily="34" charset="-122"/>
                        <a:ea typeface="微软雅黑" pitchFamily="34" charset="-122"/>
                        <a:cs typeface="宋体"/>
                      </a:endParaRPr>
                    </a:p>
                    <a:p>
                      <a:pPr algn="l">
                        <a:lnSpc>
                          <a:spcPct val="180000"/>
                        </a:lnSpc>
                        <a:spcAft>
                          <a:spcPts val="0"/>
                        </a:spcAft>
                      </a:pPr>
                      <a:r>
                        <a:rPr lang="en-US" sz="1200" b="1" kern="0" dirty="0" smtClean="0">
                          <a:solidFill>
                            <a:srgbClr val="002060"/>
                          </a:solidFill>
                          <a:latin typeface="微软雅黑" pitchFamily="34" charset="-122"/>
                          <a:ea typeface="微软雅黑" pitchFamily="34" charset="-122"/>
                          <a:cs typeface="宋体"/>
                        </a:rPr>
                        <a:t>(</a:t>
                      </a:r>
                      <a:r>
                        <a:rPr lang="en-US" sz="1200" b="1" kern="0" dirty="0">
                          <a:solidFill>
                            <a:srgbClr val="002060"/>
                          </a:solidFill>
                          <a:latin typeface="微软雅黑" pitchFamily="34" charset="-122"/>
                          <a:ea typeface="微软雅黑" pitchFamily="34" charset="-122"/>
                          <a:cs typeface="宋体"/>
                        </a:rPr>
                        <a:t>1</a:t>
                      </a:r>
                      <a:r>
                        <a:rPr lang="zh-CN" sz="1200" b="1" kern="0" dirty="0">
                          <a:solidFill>
                            <a:srgbClr val="002060"/>
                          </a:solidFill>
                          <a:latin typeface="微软雅黑" pitchFamily="34" charset="-122"/>
                          <a:ea typeface="微软雅黑" pitchFamily="34" charset="-122"/>
                          <a:cs typeface="宋体"/>
                        </a:rPr>
                        <a:t>个或更多</a:t>
                      </a:r>
                      <a:r>
                        <a:rPr lang="en-US" sz="1200" b="1" kern="0" dirty="0">
                          <a:solidFill>
                            <a:srgbClr val="002060"/>
                          </a:solidFill>
                          <a:latin typeface="微软雅黑" pitchFamily="34" charset="-122"/>
                          <a:ea typeface="微软雅黑" pitchFamily="34" charset="-122"/>
                          <a:cs typeface="宋体"/>
                        </a:rPr>
                        <a:t>)</a:t>
                      </a:r>
                      <a:endParaRPr lang="zh-CN" sz="1800" b="1" kern="100" dirty="0">
                        <a:solidFill>
                          <a:srgbClr val="002060"/>
                        </a:solidFill>
                        <a:latin typeface="微软雅黑" pitchFamily="34" charset="-122"/>
                        <a:ea typeface="微软雅黑" pitchFamily="34" charset="-122"/>
                        <a:cs typeface="Times New Roman"/>
                      </a:endParaRPr>
                    </a:p>
                  </a:txBody>
                  <a:tcPr marL="73025" marR="73025" marT="22225" marB="22225">
                    <a:lnL>
                      <a:noFill/>
                    </a:lnL>
                    <a:lnR>
                      <a:noFill/>
                    </a:lnR>
                    <a:lnT w="12700" cap="flat" cmpd="sng" algn="ctr">
                      <a:solidFill>
                        <a:srgbClr val="666666"/>
                      </a:solidFill>
                      <a:prstDash val="solid"/>
                      <a:round/>
                      <a:headEnd type="none" w="med" len="med"/>
                      <a:tailEnd type="none" w="med" len="med"/>
                    </a:lnT>
                    <a:lnB>
                      <a:noFill/>
                    </a:lnB>
                  </a:tcPr>
                </a:tc>
                <a:tc>
                  <a:txBody>
                    <a:bodyPr/>
                    <a:lstStyle/>
                    <a:p>
                      <a:pPr algn="l">
                        <a:lnSpc>
                          <a:spcPct val="180000"/>
                        </a:lnSpc>
                        <a:spcAft>
                          <a:spcPts val="0"/>
                        </a:spcAft>
                      </a:pPr>
                      <a:r>
                        <a:rPr lang="zh-CN" sz="1200" b="1" kern="0" dirty="0">
                          <a:solidFill>
                            <a:srgbClr val="0070C0"/>
                          </a:solidFill>
                          <a:latin typeface="微软雅黑" pitchFamily="34" charset="-122"/>
                          <a:ea typeface="微软雅黑" pitchFamily="34" charset="-122"/>
                          <a:cs typeface="宋体"/>
                        </a:rPr>
                        <a:t>白蛋白尿</a:t>
                      </a:r>
                      <a:r>
                        <a:rPr lang="en-US" sz="1200" b="1" kern="0" dirty="0">
                          <a:solidFill>
                            <a:srgbClr val="0070C0"/>
                          </a:solidFill>
                          <a:latin typeface="微软雅黑" pitchFamily="34" charset="-122"/>
                          <a:ea typeface="微软雅黑" pitchFamily="34" charset="-122"/>
                          <a:cs typeface="宋体"/>
                        </a:rPr>
                        <a:t>[UAER</a:t>
                      </a:r>
                      <a:r>
                        <a:rPr lang="zh-CN" sz="1200" b="1" kern="0" dirty="0">
                          <a:solidFill>
                            <a:srgbClr val="0070C0"/>
                          </a:solidFill>
                          <a:latin typeface="微软雅黑" pitchFamily="34" charset="-122"/>
                          <a:ea typeface="微软雅黑" pitchFamily="34" charset="-122"/>
                          <a:cs typeface="宋体"/>
                        </a:rPr>
                        <a:t>≥</a:t>
                      </a:r>
                      <a:r>
                        <a:rPr lang="en-US" sz="1200" b="1" kern="0" dirty="0">
                          <a:solidFill>
                            <a:srgbClr val="0070C0"/>
                          </a:solidFill>
                          <a:latin typeface="微软雅黑" pitchFamily="34" charset="-122"/>
                          <a:ea typeface="微软雅黑" pitchFamily="34" charset="-122"/>
                          <a:cs typeface="宋体"/>
                        </a:rPr>
                        <a:t>30mg/24h</a:t>
                      </a:r>
                      <a:r>
                        <a:rPr lang="zh-CN" sz="1200" b="1" kern="0" dirty="0">
                          <a:solidFill>
                            <a:srgbClr val="0070C0"/>
                          </a:solidFill>
                          <a:latin typeface="微软雅黑" pitchFamily="34" charset="-122"/>
                          <a:ea typeface="微软雅黑" pitchFamily="34" charset="-122"/>
                          <a:cs typeface="宋体"/>
                        </a:rPr>
                        <a:t>，</a:t>
                      </a:r>
                      <a:r>
                        <a:rPr lang="en-US" sz="1200" b="1" kern="0" dirty="0">
                          <a:solidFill>
                            <a:srgbClr val="0070C0"/>
                          </a:solidFill>
                          <a:latin typeface="微软雅黑" pitchFamily="34" charset="-122"/>
                          <a:ea typeface="微软雅黑" pitchFamily="34" charset="-122"/>
                          <a:cs typeface="宋体"/>
                        </a:rPr>
                        <a:t>UACR</a:t>
                      </a:r>
                      <a:r>
                        <a:rPr lang="zh-CN" sz="1200" b="1" kern="0" dirty="0">
                          <a:solidFill>
                            <a:srgbClr val="0070C0"/>
                          </a:solidFill>
                          <a:latin typeface="微软雅黑" pitchFamily="34" charset="-122"/>
                          <a:ea typeface="微软雅黑" pitchFamily="34" charset="-122"/>
                          <a:cs typeface="宋体"/>
                        </a:rPr>
                        <a:t>≥</a:t>
                      </a:r>
                      <a:r>
                        <a:rPr lang="en-US" sz="1200" b="1" kern="0" dirty="0">
                          <a:solidFill>
                            <a:srgbClr val="0070C0"/>
                          </a:solidFill>
                          <a:latin typeface="微软雅黑" pitchFamily="34" charset="-122"/>
                          <a:ea typeface="微软雅黑" pitchFamily="34" charset="-122"/>
                          <a:cs typeface="宋体"/>
                        </a:rPr>
                        <a:t>30mg/g(</a:t>
                      </a:r>
                      <a:r>
                        <a:rPr lang="zh-CN" sz="1200" b="1" kern="0" dirty="0">
                          <a:solidFill>
                            <a:srgbClr val="0070C0"/>
                          </a:solidFill>
                          <a:latin typeface="微软雅黑" pitchFamily="34" charset="-122"/>
                          <a:ea typeface="微软雅黑" pitchFamily="34" charset="-122"/>
                          <a:cs typeface="宋体"/>
                        </a:rPr>
                        <a:t>≥</a:t>
                      </a:r>
                      <a:r>
                        <a:rPr lang="en-US" sz="1200" b="1" kern="0" dirty="0">
                          <a:solidFill>
                            <a:srgbClr val="0070C0"/>
                          </a:solidFill>
                          <a:latin typeface="微软雅黑" pitchFamily="34" charset="-122"/>
                          <a:ea typeface="微软雅黑" pitchFamily="34" charset="-122"/>
                          <a:cs typeface="宋体"/>
                        </a:rPr>
                        <a:t>3mg/</a:t>
                      </a:r>
                      <a:r>
                        <a:rPr lang="en-US" sz="1200" b="1" kern="0" dirty="0" err="1">
                          <a:solidFill>
                            <a:srgbClr val="0070C0"/>
                          </a:solidFill>
                          <a:latin typeface="微软雅黑" pitchFamily="34" charset="-122"/>
                          <a:ea typeface="微软雅黑" pitchFamily="34" charset="-122"/>
                          <a:cs typeface="宋体"/>
                        </a:rPr>
                        <a:t>mmol</a:t>
                      </a:r>
                      <a:r>
                        <a:rPr lang="en-US" sz="1200" b="1" kern="0" dirty="0">
                          <a:solidFill>
                            <a:srgbClr val="0070C0"/>
                          </a:solidFill>
                          <a:latin typeface="微软雅黑" pitchFamily="34" charset="-122"/>
                          <a:ea typeface="微软雅黑" pitchFamily="34" charset="-122"/>
                          <a:cs typeface="宋体"/>
                        </a:rPr>
                        <a:t>)]</a:t>
                      </a:r>
                      <a:r>
                        <a:rPr lang="zh-CN" sz="1200" b="1" kern="0" dirty="0">
                          <a:solidFill>
                            <a:srgbClr val="0070C0"/>
                          </a:solidFill>
                          <a:latin typeface="微软雅黑" pitchFamily="34" charset="-122"/>
                          <a:ea typeface="微软雅黑" pitchFamily="34" charset="-122"/>
                          <a:cs typeface="宋体"/>
                        </a:rPr>
                        <a:t>，尿沉渣异常</a:t>
                      </a:r>
                      <a:endParaRPr lang="zh-CN" sz="1800" b="1" kern="100" dirty="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w="12700" cap="flat" cmpd="sng" algn="ctr">
                      <a:solidFill>
                        <a:srgbClr val="666666"/>
                      </a:solidFill>
                      <a:prstDash val="solid"/>
                      <a:round/>
                      <a:headEnd type="none" w="med" len="med"/>
                      <a:tailEnd type="none" w="med" len="med"/>
                    </a:lnT>
                    <a:lnB>
                      <a:noFill/>
                    </a:lnB>
                  </a:tcPr>
                </a:tc>
              </a:tr>
              <a:tr h="407790">
                <a:tc vMerge="1">
                  <a:txBody>
                    <a:bodyPr/>
                    <a:lstStyle/>
                    <a:p>
                      <a:endParaRPr lang="zh-CN" altLang="en-US"/>
                    </a:p>
                  </a:txBody>
                  <a:tcPr/>
                </a:tc>
                <a:tc>
                  <a:txBody>
                    <a:bodyPr/>
                    <a:lstStyle/>
                    <a:p>
                      <a:pPr algn="l">
                        <a:lnSpc>
                          <a:spcPct val="180000"/>
                        </a:lnSpc>
                        <a:spcAft>
                          <a:spcPts val="0"/>
                        </a:spcAft>
                      </a:pPr>
                      <a:r>
                        <a:rPr lang="zh-CN" sz="1400" b="1" kern="0" dirty="0">
                          <a:solidFill>
                            <a:srgbClr val="0070C0"/>
                          </a:solidFill>
                          <a:latin typeface="微软雅黑" pitchFamily="34" charset="-122"/>
                          <a:ea typeface="微软雅黑" pitchFamily="34" charset="-122"/>
                          <a:cs typeface="宋体"/>
                        </a:rPr>
                        <a:t>由于肾小管功能紊乱导致的电解质及其他异常</a:t>
                      </a:r>
                      <a:endParaRPr lang="zh-CN" sz="2000" b="1" kern="100" dirty="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a:noFill/>
                    </a:lnT>
                    <a:lnB>
                      <a:noFill/>
                    </a:lnB>
                  </a:tcPr>
                </a:tc>
              </a:tr>
              <a:tr h="407790">
                <a:tc vMerge="1">
                  <a:txBody>
                    <a:bodyPr/>
                    <a:lstStyle/>
                    <a:p>
                      <a:endParaRPr lang="zh-CN" altLang="en-US"/>
                    </a:p>
                  </a:txBody>
                  <a:tcPr/>
                </a:tc>
                <a:tc>
                  <a:txBody>
                    <a:bodyPr/>
                    <a:lstStyle/>
                    <a:p>
                      <a:pPr algn="l">
                        <a:lnSpc>
                          <a:spcPct val="180000"/>
                        </a:lnSpc>
                        <a:spcAft>
                          <a:spcPts val="0"/>
                        </a:spcAft>
                      </a:pPr>
                      <a:r>
                        <a:rPr lang="zh-CN" sz="1400" b="1" kern="0" dirty="0">
                          <a:solidFill>
                            <a:srgbClr val="0070C0"/>
                          </a:solidFill>
                          <a:latin typeface="微软雅黑" pitchFamily="34" charset="-122"/>
                          <a:ea typeface="微软雅黑" pitchFamily="34" charset="-122"/>
                          <a:cs typeface="宋体"/>
                        </a:rPr>
                        <a:t>组织学检测异常</a:t>
                      </a:r>
                      <a:endParaRPr lang="zh-CN" sz="2000" b="1" kern="100" dirty="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a:noFill/>
                    </a:lnT>
                    <a:lnB>
                      <a:noFill/>
                    </a:lnB>
                  </a:tcPr>
                </a:tc>
              </a:tr>
              <a:tr h="407790">
                <a:tc vMerge="1">
                  <a:txBody>
                    <a:bodyPr/>
                    <a:lstStyle/>
                    <a:p>
                      <a:endParaRPr lang="zh-CN" altLang="en-US"/>
                    </a:p>
                  </a:txBody>
                  <a:tcPr/>
                </a:tc>
                <a:tc>
                  <a:txBody>
                    <a:bodyPr/>
                    <a:lstStyle/>
                    <a:p>
                      <a:pPr algn="l">
                        <a:lnSpc>
                          <a:spcPct val="180000"/>
                        </a:lnSpc>
                        <a:spcAft>
                          <a:spcPts val="0"/>
                        </a:spcAft>
                      </a:pPr>
                      <a:r>
                        <a:rPr lang="zh-CN" sz="1400" b="1" kern="0">
                          <a:solidFill>
                            <a:srgbClr val="0070C0"/>
                          </a:solidFill>
                          <a:latin typeface="微软雅黑" pitchFamily="34" charset="-122"/>
                          <a:ea typeface="微软雅黑" pitchFamily="34" charset="-122"/>
                          <a:cs typeface="宋体"/>
                        </a:rPr>
                        <a:t>影像学检查有结构异常</a:t>
                      </a:r>
                      <a:endParaRPr lang="zh-CN" sz="2000" b="1" kern="10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a:noFill/>
                    </a:lnT>
                    <a:lnB>
                      <a:noFill/>
                    </a:lnB>
                  </a:tcPr>
                </a:tc>
              </a:tr>
              <a:tr h="407790">
                <a:tc vMerge="1">
                  <a:txBody>
                    <a:bodyPr/>
                    <a:lstStyle/>
                    <a:p>
                      <a:endParaRPr lang="zh-CN" altLang="en-US"/>
                    </a:p>
                  </a:txBody>
                  <a:tcPr/>
                </a:tc>
                <a:tc>
                  <a:txBody>
                    <a:bodyPr/>
                    <a:lstStyle/>
                    <a:p>
                      <a:pPr algn="l">
                        <a:lnSpc>
                          <a:spcPct val="180000"/>
                        </a:lnSpc>
                        <a:spcAft>
                          <a:spcPts val="0"/>
                        </a:spcAft>
                      </a:pPr>
                      <a:r>
                        <a:rPr lang="zh-CN" sz="1400" b="1" kern="0" dirty="0">
                          <a:solidFill>
                            <a:srgbClr val="0070C0"/>
                          </a:solidFill>
                          <a:latin typeface="微软雅黑" pitchFamily="34" charset="-122"/>
                          <a:ea typeface="微软雅黑" pitchFamily="34" charset="-122"/>
                          <a:cs typeface="宋体"/>
                        </a:rPr>
                        <a:t>有肾脏移植病史</a:t>
                      </a:r>
                      <a:endParaRPr lang="zh-CN" sz="2000" b="1" kern="100" dirty="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a:noFill/>
                    </a:lnT>
                    <a:lnB>
                      <a:noFill/>
                    </a:lnB>
                  </a:tcPr>
                </a:tc>
              </a:tr>
              <a:tr h="407790">
                <a:tc>
                  <a:txBody>
                    <a:bodyPr/>
                    <a:lstStyle/>
                    <a:p>
                      <a:pPr algn="l">
                        <a:lnSpc>
                          <a:spcPct val="180000"/>
                        </a:lnSpc>
                        <a:spcAft>
                          <a:spcPts val="0"/>
                        </a:spcAft>
                      </a:pPr>
                      <a:r>
                        <a:rPr lang="en-US" sz="1200" b="1" kern="0" dirty="0">
                          <a:solidFill>
                            <a:srgbClr val="002060"/>
                          </a:solidFill>
                          <a:latin typeface="微软雅黑" pitchFamily="34" charset="-122"/>
                          <a:ea typeface="微软雅黑" pitchFamily="34" charset="-122"/>
                          <a:cs typeface="宋体"/>
                        </a:rPr>
                        <a:t>GFR</a:t>
                      </a:r>
                      <a:r>
                        <a:rPr lang="zh-CN" sz="1200" b="1" kern="0" dirty="0">
                          <a:solidFill>
                            <a:srgbClr val="002060"/>
                          </a:solidFill>
                          <a:latin typeface="微软雅黑" pitchFamily="34" charset="-122"/>
                          <a:ea typeface="微软雅黑" pitchFamily="34" charset="-122"/>
                          <a:cs typeface="宋体"/>
                        </a:rPr>
                        <a:t>降低</a:t>
                      </a:r>
                      <a:endParaRPr lang="zh-CN" sz="1800" b="1" kern="100" dirty="0">
                        <a:solidFill>
                          <a:srgbClr val="002060"/>
                        </a:solidFill>
                        <a:latin typeface="微软雅黑" pitchFamily="34" charset="-122"/>
                        <a:ea typeface="微软雅黑" pitchFamily="34" charset="-122"/>
                        <a:cs typeface="Times New Roman"/>
                      </a:endParaRPr>
                    </a:p>
                  </a:txBody>
                  <a:tcPr marL="73025" marR="73025" marT="22225" marB="22225">
                    <a:lnL>
                      <a:noFill/>
                    </a:lnL>
                    <a:lnR>
                      <a:noFill/>
                    </a:lnR>
                    <a:lnT>
                      <a:noFill/>
                    </a:lnT>
                    <a:lnB w="12700" cap="flat" cmpd="sng" algn="ctr">
                      <a:solidFill>
                        <a:schemeClr val="tx1"/>
                      </a:solidFill>
                      <a:prstDash val="solid"/>
                      <a:round/>
                      <a:headEnd type="none" w="med" len="med"/>
                      <a:tailEnd type="none" w="med" len="med"/>
                    </a:lnB>
                  </a:tcPr>
                </a:tc>
                <a:tc>
                  <a:txBody>
                    <a:bodyPr/>
                    <a:lstStyle/>
                    <a:p>
                      <a:pPr algn="l">
                        <a:lnSpc>
                          <a:spcPct val="180000"/>
                        </a:lnSpc>
                        <a:spcAft>
                          <a:spcPts val="0"/>
                        </a:spcAft>
                      </a:pPr>
                      <a:r>
                        <a:rPr lang="en-US" sz="1400" b="1" kern="0" dirty="0">
                          <a:solidFill>
                            <a:srgbClr val="0070C0"/>
                          </a:solidFill>
                          <a:latin typeface="微软雅黑" pitchFamily="34" charset="-122"/>
                          <a:ea typeface="微软雅黑" pitchFamily="34" charset="-122"/>
                          <a:cs typeface="宋体"/>
                        </a:rPr>
                        <a:t>GFR</a:t>
                      </a:r>
                      <a:r>
                        <a:rPr lang="zh-CN" sz="1400" b="1" kern="0" dirty="0">
                          <a:solidFill>
                            <a:srgbClr val="0070C0"/>
                          </a:solidFill>
                          <a:latin typeface="微软雅黑" pitchFamily="34" charset="-122"/>
                          <a:ea typeface="微软雅黑" pitchFamily="34" charset="-122"/>
                          <a:cs typeface="宋体"/>
                        </a:rPr>
                        <a:t>＜</a:t>
                      </a:r>
                      <a:r>
                        <a:rPr lang="en-US" sz="1400" b="1" kern="0" dirty="0">
                          <a:solidFill>
                            <a:srgbClr val="0070C0"/>
                          </a:solidFill>
                          <a:latin typeface="微软雅黑" pitchFamily="34" charset="-122"/>
                          <a:ea typeface="微软雅黑" pitchFamily="34" charset="-122"/>
                          <a:cs typeface="宋体"/>
                        </a:rPr>
                        <a:t>60ml</a:t>
                      </a:r>
                      <a:r>
                        <a:rPr lang="zh-CN" sz="1400" b="1" kern="0" dirty="0">
                          <a:solidFill>
                            <a:srgbClr val="0070C0"/>
                          </a:solidFill>
                          <a:latin typeface="微软雅黑" pitchFamily="34" charset="-122"/>
                          <a:ea typeface="微软雅黑" pitchFamily="34" charset="-122"/>
                          <a:cs typeface="宋体"/>
                        </a:rPr>
                        <a:t>·</a:t>
                      </a:r>
                      <a:r>
                        <a:rPr lang="en-US" sz="1400" b="1" kern="0" dirty="0">
                          <a:solidFill>
                            <a:srgbClr val="0070C0"/>
                          </a:solidFill>
                          <a:latin typeface="微软雅黑" pitchFamily="34" charset="-122"/>
                          <a:ea typeface="微软雅黑" pitchFamily="34" charset="-122"/>
                          <a:cs typeface="宋体"/>
                        </a:rPr>
                        <a:t>min</a:t>
                      </a:r>
                      <a:r>
                        <a:rPr lang="en-US" sz="1400" b="1" kern="0" baseline="30000" dirty="0">
                          <a:solidFill>
                            <a:srgbClr val="0070C0"/>
                          </a:solidFill>
                          <a:latin typeface="微软雅黑" pitchFamily="34" charset="-122"/>
                          <a:ea typeface="微软雅黑" pitchFamily="34" charset="-122"/>
                          <a:cs typeface="宋体"/>
                        </a:rPr>
                        <a:t>-1</a:t>
                      </a:r>
                      <a:r>
                        <a:rPr lang="zh-CN" sz="1400" b="1" kern="0" dirty="0">
                          <a:solidFill>
                            <a:srgbClr val="0070C0"/>
                          </a:solidFill>
                          <a:latin typeface="微软雅黑" pitchFamily="34" charset="-122"/>
                          <a:ea typeface="微软雅黑" pitchFamily="34" charset="-122"/>
                          <a:cs typeface="宋体"/>
                        </a:rPr>
                        <a:t>·</a:t>
                      </a:r>
                      <a:r>
                        <a:rPr lang="en-US" sz="1400" b="1" kern="0" dirty="0">
                          <a:solidFill>
                            <a:srgbClr val="0070C0"/>
                          </a:solidFill>
                          <a:latin typeface="微软雅黑" pitchFamily="34" charset="-122"/>
                          <a:ea typeface="微软雅黑" pitchFamily="34" charset="-122"/>
                          <a:cs typeface="宋体"/>
                        </a:rPr>
                        <a:t>(1.73m</a:t>
                      </a:r>
                      <a:r>
                        <a:rPr lang="en-US" sz="1400" b="1" kern="0" baseline="30000" dirty="0">
                          <a:solidFill>
                            <a:srgbClr val="0070C0"/>
                          </a:solidFill>
                          <a:latin typeface="微软雅黑" pitchFamily="34" charset="-122"/>
                          <a:ea typeface="微软雅黑" pitchFamily="34" charset="-122"/>
                          <a:cs typeface="宋体"/>
                        </a:rPr>
                        <a:t>2</a:t>
                      </a:r>
                      <a:r>
                        <a:rPr lang="en-US" sz="1400" b="1" kern="0" dirty="0">
                          <a:solidFill>
                            <a:srgbClr val="0070C0"/>
                          </a:solidFill>
                          <a:latin typeface="微软雅黑" pitchFamily="34" charset="-122"/>
                          <a:ea typeface="微软雅黑" pitchFamily="34" charset="-122"/>
                          <a:cs typeface="宋体"/>
                        </a:rPr>
                        <a:t>)</a:t>
                      </a:r>
                      <a:r>
                        <a:rPr lang="en-US" sz="1400" b="1" kern="0" baseline="30000" dirty="0">
                          <a:solidFill>
                            <a:srgbClr val="0070C0"/>
                          </a:solidFill>
                          <a:latin typeface="微软雅黑" pitchFamily="34" charset="-122"/>
                          <a:ea typeface="微软雅黑" pitchFamily="34" charset="-122"/>
                          <a:cs typeface="宋体"/>
                        </a:rPr>
                        <a:t>-1</a:t>
                      </a:r>
                      <a:r>
                        <a:rPr lang="en-US" sz="1400" b="1" kern="0" dirty="0">
                          <a:solidFill>
                            <a:srgbClr val="0070C0"/>
                          </a:solidFill>
                          <a:latin typeface="微软雅黑" pitchFamily="34" charset="-122"/>
                          <a:ea typeface="微软雅黑" pitchFamily="34" charset="-122"/>
                          <a:cs typeface="宋体"/>
                        </a:rPr>
                        <a:t>(GFR</a:t>
                      </a:r>
                      <a:r>
                        <a:rPr lang="zh-CN" sz="1400" b="1" kern="0" dirty="0">
                          <a:solidFill>
                            <a:srgbClr val="0070C0"/>
                          </a:solidFill>
                          <a:latin typeface="微软雅黑" pitchFamily="34" charset="-122"/>
                          <a:ea typeface="微软雅黑" pitchFamily="34" charset="-122"/>
                          <a:cs typeface="宋体"/>
                        </a:rPr>
                        <a:t>分期的</a:t>
                      </a:r>
                      <a:r>
                        <a:rPr lang="en-US" sz="1400" b="1" kern="0" dirty="0">
                          <a:solidFill>
                            <a:srgbClr val="0070C0"/>
                          </a:solidFill>
                          <a:latin typeface="微软雅黑" pitchFamily="34" charset="-122"/>
                          <a:ea typeface="微软雅黑" pitchFamily="34" charset="-122"/>
                          <a:cs typeface="宋体"/>
                        </a:rPr>
                        <a:t>3a</a:t>
                      </a:r>
                      <a:r>
                        <a:rPr lang="zh-CN" sz="1400" b="1" kern="0" dirty="0">
                          <a:solidFill>
                            <a:srgbClr val="0070C0"/>
                          </a:solidFill>
                          <a:latin typeface="微软雅黑" pitchFamily="34" charset="-122"/>
                          <a:ea typeface="微软雅黑" pitchFamily="34" charset="-122"/>
                          <a:cs typeface="宋体"/>
                        </a:rPr>
                        <a:t>～</a:t>
                      </a:r>
                      <a:r>
                        <a:rPr lang="en-US" sz="1400" b="1" kern="0" dirty="0">
                          <a:solidFill>
                            <a:srgbClr val="0070C0"/>
                          </a:solidFill>
                          <a:latin typeface="微软雅黑" pitchFamily="34" charset="-122"/>
                          <a:ea typeface="微软雅黑" pitchFamily="34" charset="-122"/>
                          <a:cs typeface="宋体"/>
                        </a:rPr>
                        <a:t>5)</a:t>
                      </a:r>
                      <a:endParaRPr lang="zh-CN" sz="2000" b="1" kern="100" dirty="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a:noFill/>
                    </a:lnT>
                    <a:lnB w="12700" cap="flat" cmpd="sng" algn="ctr">
                      <a:solidFill>
                        <a:schemeClr val="tx1"/>
                      </a:solidFill>
                      <a:prstDash val="solid"/>
                      <a:round/>
                      <a:headEnd type="none" w="med" len="med"/>
                      <a:tailEnd type="none" w="med" len="med"/>
                    </a:lnB>
                  </a:tcPr>
                </a:tc>
              </a:tr>
            </a:tbl>
          </a:graphicData>
        </a:graphic>
      </p:graphicFrame>
      <p:sp>
        <p:nvSpPr>
          <p:cNvPr id="4" name="矩形 3"/>
          <p:cNvSpPr/>
          <p:nvPr/>
        </p:nvSpPr>
        <p:spPr>
          <a:xfrm>
            <a:off x="2339752" y="4299942"/>
            <a:ext cx="5184576" cy="261610"/>
          </a:xfrm>
          <a:prstGeom prst="rect">
            <a:avLst/>
          </a:prstGeom>
        </p:spPr>
        <p:txBody>
          <a:bodyPr wrap="square">
            <a:spAutoFit/>
          </a:bodyPr>
          <a:lstStyle/>
          <a:p>
            <a:r>
              <a:rPr lang="en-US" altLang="zh-CN" sz="1050" b="1" dirty="0" smtClean="0">
                <a:solidFill>
                  <a:srgbClr val="0070C0"/>
                </a:solidFill>
                <a:latin typeface="微软雅黑" pitchFamily="34" charset="-122"/>
                <a:ea typeface="微软雅黑" pitchFamily="34" charset="-122"/>
              </a:rPr>
              <a:t>GFR</a:t>
            </a:r>
            <a:r>
              <a:rPr lang="zh-CN" altLang="en-US" sz="1050" b="1" dirty="0" smtClean="0">
                <a:solidFill>
                  <a:srgbClr val="0070C0"/>
                </a:solidFill>
                <a:latin typeface="微软雅黑" pitchFamily="34" charset="-122"/>
                <a:ea typeface="微软雅黑" pitchFamily="34" charset="-122"/>
              </a:rPr>
              <a:t>：肾小球滤过率；</a:t>
            </a:r>
            <a:r>
              <a:rPr lang="en-US" altLang="zh-CN" sz="1050" b="1" dirty="0" smtClean="0">
                <a:solidFill>
                  <a:srgbClr val="0070C0"/>
                </a:solidFill>
                <a:latin typeface="微软雅黑" pitchFamily="34" charset="-122"/>
                <a:ea typeface="微软雅黑" pitchFamily="34" charset="-122"/>
              </a:rPr>
              <a:t>UAER</a:t>
            </a:r>
            <a:r>
              <a:rPr lang="zh-CN" altLang="en-US" sz="1050" b="1" dirty="0" smtClean="0">
                <a:solidFill>
                  <a:srgbClr val="0070C0"/>
                </a:solidFill>
                <a:latin typeface="微软雅黑" pitchFamily="34" charset="-122"/>
                <a:ea typeface="微软雅黑" pitchFamily="34" charset="-122"/>
              </a:rPr>
              <a:t>：尿白蛋白排泄率；</a:t>
            </a:r>
            <a:r>
              <a:rPr lang="en-US" altLang="zh-CN" sz="1050" b="1" dirty="0" smtClean="0">
                <a:solidFill>
                  <a:srgbClr val="0070C0"/>
                </a:solidFill>
                <a:latin typeface="微软雅黑" pitchFamily="34" charset="-122"/>
                <a:ea typeface="微软雅黑" pitchFamily="34" charset="-122"/>
              </a:rPr>
              <a:t>UACR</a:t>
            </a:r>
            <a:r>
              <a:rPr lang="zh-CN" altLang="en-US" sz="1050" b="1" dirty="0" smtClean="0">
                <a:solidFill>
                  <a:srgbClr val="0070C0"/>
                </a:solidFill>
                <a:latin typeface="微软雅黑" pitchFamily="34" charset="-122"/>
                <a:ea typeface="微软雅黑" pitchFamily="34" charset="-122"/>
              </a:rPr>
              <a:t>：尿白蛋白</a:t>
            </a:r>
            <a:r>
              <a:rPr lang="en-US" altLang="zh-CN" sz="1050" b="1" dirty="0" smtClean="0">
                <a:solidFill>
                  <a:srgbClr val="0070C0"/>
                </a:solidFill>
                <a:latin typeface="微软雅黑" pitchFamily="34" charset="-122"/>
                <a:ea typeface="微软雅黑" pitchFamily="34" charset="-122"/>
              </a:rPr>
              <a:t>/</a:t>
            </a:r>
            <a:r>
              <a:rPr lang="zh-CN" altLang="en-US" sz="1050" b="1" dirty="0" smtClean="0">
                <a:solidFill>
                  <a:srgbClr val="0070C0"/>
                </a:solidFill>
                <a:latin typeface="微软雅黑" pitchFamily="34" charset="-122"/>
                <a:ea typeface="微软雅黑" pitchFamily="34" charset="-122"/>
              </a:rPr>
              <a:t>肌酐比值</a:t>
            </a:r>
            <a:endParaRPr lang="zh-CN" altLang="en-US" sz="1050" b="1" dirty="0">
              <a:solidFill>
                <a:srgbClr val="0070C0"/>
              </a:solidFill>
              <a:latin typeface="微软雅黑" pitchFamily="34" charset="-122"/>
              <a:ea typeface="微软雅黑" pitchFamily="34" charset="-122"/>
            </a:endParaRPr>
          </a:p>
        </p:txBody>
      </p:sp>
      <p:sp>
        <p:nvSpPr>
          <p:cNvPr id="6" name="矩形 5"/>
          <p:cNvSpPr/>
          <p:nvPr/>
        </p:nvSpPr>
        <p:spPr>
          <a:xfrm>
            <a:off x="2483768" y="4731990"/>
            <a:ext cx="4680520" cy="276999"/>
          </a:xfrm>
          <a:prstGeom prst="rect">
            <a:avLst/>
          </a:prstGeom>
        </p:spPr>
        <p:txBody>
          <a:bodyPr wrap="square">
            <a:spAutoFit/>
          </a:bodyPr>
          <a:lstStyle/>
          <a:p>
            <a:r>
              <a:rPr lang="en-US" altLang="zh-CN" sz="1200" dirty="0" smtClean="0"/>
              <a:t>2</a:t>
            </a:r>
            <a:r>
              <a:rPr lang="zh-CN" altLang="en-US" sz="1200" dirty="0" smtClean="0"/>
              <a:t>型糖尿病合并慢性肾脏病口服降糖药用药原则中国专家共识</a:t>
            </a:r>
            <a:r>
              <a:rPr lang="en-US" altLang="zh-CN" sz="1200" dirty="0" smtClean="0"/>
              <a:t>2015</a:t>
            </a:r>
            <a:endParaRPr lang="zh-CN" alt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t>慢性肾脏病肾功能的分期</a:t>
            </a:r>
            <a:endParaRPr lang="zh-CN" altLang="en-US" dirty="0"/>
          </a:p>
        </p:txBody>
      </p:sp>
      <p:graphicFrame>
        <p:nvGraphicFramePr>
          <p:cNvPr id="3" name="表格 2"/>
          <p:cNvGraphicFramePr>
            <a:graphicFrameLocks noGrp="1"/>
          </p:cNvGraphicFramePr>
          <p:nvPr/>
        </p:nvGraphicFramePr>
        <p:xfrm>
          <a:off x="1547664" y="1203598"/>
          <a:ext cx="6912768" cy="2999486"/>
        </p:xfrm>
        <a:graphic>
          <a:graphicData uri="http://schemas.openxmlformats.org/drawingml/2006/table">
            <a:tbl>
              <a:tblPr/>
              <a:tblGrid>
                <a:gridCol w="1391816"/>
                <a:gridCol w="2672184"/>
                <a:gridCol w="2848768"/>
              </a:tblGrid>
              <a:tr h="0">
                <a:tc>
                  <a:txBody>
                    <a:bodyPr/>
                    <a:lstStyle/>
                    <a:p>
                      <a:pPr algn="l">
                        <a:lnSpc>
                          <a:spcPct val="180000"/>
                        </a:lnSpc>
                        <a:spcAft>
                          <a:spcPts val="0"/>
                        </a:spcAft>
                      </a:pPr>
                      <a:r>
                        <a:rPr lang="zh-CN" sz="1400" b="1" kern="0" dirty="0">
                          <a:solidFill>
                            <a:srgbClr val="0070C0"/>
                          </a:solidFill>
                          <a:latin typeface="微软雅黑" pitchFamily="34" charset="-122"/>
                          <a:ea typeface="微软雅黑" pitchFamily="34" charset="-122"/>
                          <a:cs typeface="宋体"/>
                        </a:rPr>
                        <a:t>分期</a:t>
                      </a:r>
                      <a:endParaRPr lang="zh-CN" sz="2000" b="1" kern="100" dirty="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w="12700" cap="flat" cmpd="sng" algn="ctr">
                      <a:solidFill>
                        <a:schemeClr val="tx1"/>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a:lnSpc>
                          <a:spcPct val="180000"/>
                        </a:lnSpc>
                        <a:spcAft>
                          <a:spcPts val="0"/>
                        </a:spcAft>
                      </a:pPr>
                      <a:r>
                        <a:rPr lang="zh-CN" sz="1400" b="1" kern="0">
                          <a:solidFill>
                            <a:srgbClr val="0070C0"/>
                          </a:solidFill>
                          <a:latin typeface="微软雅黑" pitchFamily="34" charset="-122"/>
                          <a:ea typeface="微软雅黑" pitchFamily="34" charset="-122"/>
                          <a:cs typeface="宋体"/>
                        </a:rPr>
                        <a:t>特征</a:t>
                      </a:r>
                      <a:endParaRPr lang="zh-CN" sz="2000" b="1" kern="10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w="12700" cap="flat" cmpd="sng" algn="ctr">
                      <a:solidFill>
                        <a:schemeClr val="tx1"/>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a:lnSpc>
                          <a:spcPct val="180000"/>
                        </a:lnSpc>
                        <a:spcAft>
                          <a:spcPts val="0"/>
                        </a:spcAft>
                      </a:pPr>
                      <a:r>
                        <a:rPr lang="en-US" sz="1400" b="1" kern="0">
                          <a:solidFill>
                            <a:srgbClr val="0070C0"/>
                          </a:solidFill>
                          <a:latin typeface="微软雅黑" pitchFamily="34" charset="-122"/>
                          <a:ea typeface="微软雅黑" pitchFamily="34" charset="-122"/>
                          <a:cs typeface="宋体"/>
                        </a:rPr>
                        <a:t>GFR[ml</a:t>
                      </a:r>
                      <a:r>
                        <a:rPr lang="zh-CN" sz="1400" b="1" kern="0">
                          <a:solidFill>
                            <a:srgbClr val="0070C0"/>
                          </a:solidFill>
                          <a:latin typeface="微软雅黑" pitchFamily="34" charset="-122"/>
                          <a:ea typeface="微软雅黑" pitchFamily="34" charset="-122"/>
                          <a:cs typeface="宋体"/>
                        </a:rPr>
                        <a:t>·</a:t>
                      </a:r>
                      <a:r>
                        <a:rPr lang="en-US" sz="1400" b="1" kern="0">
                          <a:solidFill>
                            <a:srgbClr val="0070C0"/>
                          </a:solidFill>
                          <a:latin typeface="微软雅黑" pitchFamily="34" charset="-122"/>
                          <a:ea typeface="微软雅黑" pitchFamily="34" charset="-122"/>
                          <a:cs typeface="宋体"/>
                        </a:rPr>
                        <a:t>min</a:t>
                      </a:r>
                      <a:r>
                        <a:rPr lang="en-US" sz="1400" b="1" kern="0" baseline="30000">
                          <a:solidFill>
                            <a:srgbClr val="0070C0"/>
                          </a:solidFill>
                          <a:latin typeface="微软雅黑" pitchFamily="34" charset="-122"/>
                          <a:ea typeface="微软雅黑" pitchFamily="34" charset="-122"/>
                          <a:cs typeface="宋体"/>
                        </a:rPr>
                        <a:t>-1</a:t>
                      </a:r>
                      <a:r>
                        <a:rPr lang="zh-CN" sz="1400" b="1" kern="0">
                          <a:solidFill>
                            <a:srgbClr val="0070C0"/>
                          </a:solidFill>
                          <a:latin typeface="微软雅黑" pitchFamily="34" charset="-122"/>
                          <a:ea typeface="微软雅黑" pitchFamily="34" charset="-122"/>
                          <a:cs typeface="宋体"/>
                        </a:rPr>
                        <a:t>·</a:t>
                      </a:r>
                      <a:r>
                        <a:rPr lang="en-US" sz="1400" b="1" kern="0">
                          <a:solidFill>
                            <a:srgbClr val="0070C0"/>
                          </a:solidFill>
                          <a:latin typeface="微软雅黑" pitchFamily="34" charset="-122"/>
                          <a:ea typeface="微软雅黑" pitchFamily="34" charset="-122"/>
                          <a:cs typeface="宋体"/>
                        </a:rPr>
                        <a:t>(1.73m</a:t>
                      </a:r>
                      <a:r>
                        <a:rPr lang="en-US" sz="1400" b="1" kern="0" baseline="30000">
                          <a:solidFill>
                            <a:srgbClr val="0070C0"/>
                          </a:solidFill>
                          <a:latin typeface="微软雅黑" pitchFamily="34" charset="-122"/>
                          <a:ea typeface="微软雅黑" pitchFamily="34" charset="-122"/>
                          <a:cs typeface="宋体"/>
                        </a:rPr>
                        <a:t>2</a:t>
                      </a:r>
                      <a:r>
                        <a:rPr lang="en-US" sz="1400" b="1" kern="0">
                          <a:solidFill>
                            <a:srgbClr val="0070C0"/>
                          </a:solidFill>
                          <a:latin typeface="微软雅黑" pitchFamily="34" charset="-122"/>
                          <a:ea typeface="微软雅黑" pitchFamily="34" charset="-122"/>
                          <a:cs typeface="宋体"/>
                        </a:rPr>
                        <a:t>)</a:t>
                      </a:r>
                      <a:r>
                        <a:rPr lang="en-US" sz="1400" b="1" kern="0" baseline="30000">
                          <a:solidFill>
                            <a:srgbClr val="0070C0"/>
                          </a:solidFill>
                          <a:latin typeface="微软雅黑" pitchFamily="34" charset="-122"/>
                          <a:ea typeface="微软雅黑" pitchFamily="34" charset="-122"/>
                          <a:cs typeface="宋体"/>
                        </a:rPr>
                        <a:t>-1</a:t>
                      </a:r>
                      <a:r>
                        <a:rPr lang="en-US" sz="1400" b="1" kern="0">
                          <a:solidFill>
                            <a:srgbClr val="0070C0"/>
                          </a:solidFill>
                          <a:latin typeface="微软雅黑" pitchFamily="34" charset="-122"/>
                          <a:ea typeface="微软雅黑" pitchFamily="34" charset="-122"/>
                          <a:cs typeface="宋体"/>
                        </a:rPr>
                        <a:t>]</a:t>
                      </a:r>
                      <a:endParaRPr lang="zh-CN" sz="2000" b="1" kern="10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w="12700" cap="flat" cmpd="sng" algn="ctr">
                      <a:solidFill>
                        <a:schemeClr val="tx1"/>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a:lstStyle/>
                    <a:p>
                      <a:pPr algn="l">
                        <a:lnSpc>
                          <a:spcPct val="180000"/>
                        </a:lnSpc>
                        <a:spcAft>
                          <a:spcPts val="0"/>
                        </a:spcAft>
                      </a:pPr>
                      <a:r>
                        <a:rPr lang="en-US" sz="1400" b="1" kern="0">
                          <a:solidFill>
                            <a:srgbClr val="0070C0"/>
                          </a:solidFill>
                          <a:latin typeface="微软雅黑" pitchFamily="34" charset="-122"/>
                          <a:ea typeface="微软雅黑" pitchFamily="34" charset="-122"/>
                          <a:cs typeface="宋体"/>
                        </a:rPr>
                        <a:t>1</a:t>
                      </a:r>
                      <a:endParaRPr lang="zh-CN" sz="2000" b="1" kern="10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w="12700" cap="flat" cmpd="sng" algn="ctr">
                      <a:solidFill>
                        <a:srgbClr val="666666"/>
                      </a:solidFill>
                      <a:prstDash val="solid"/>
                      <a:round/>
                      <a:headEnd type="none" w="med" len="med"/>
                      <a:tailEnd type="none" w="med" len="med"/>
                    </a:lnT>
                    <a:lnB>
                      <a:noFill/>
                    </a:lnB>
                  </a:tcPr>
                </a:tc>
                <a:tc>
                  <a:txBody>
                    <a:bodyPr/>
                    <a:lstStyle/>
                    <a:p>
                      <a:pPr algn="l">
                        <a:lnSpc>
                          <a:spcPct val="180000"/>
                        </a:lnSpc>
                        <a:spcAft>
                          <a:spcPts val="0"/>
                        </a:spcAft>
                      </a:pPr>
                      <a:r>
                        <a:rPr lang="zh-CN" sz="1400" b="1" kern="0">
                          <a:solidFill>
                            <a:srgbClr val="0070C0"/>
                          </a:solidFill>
                          <a:latin typeface="微软雅黑" pitchFamily="34" charset="-122"/>
                          <a:ea typeface="微软雅黑" pitchFamily="34" charset="-122"/>
                          <a:cs typeface="宋体"/>
                        </a:rPr>
                        <a:t>肾脏损害，</a:t>
                      </a:r>
                      <a:r>
                        <a:rPr lang="en-US" sz="1400" b="1" kern="0">
                          <a:solidFill>
                            <a:srgbClr val="0070C0"/>
                          </a:solidFill>
                          <a:latin typeface="微软雅黑" pitchFamily="34" charset="-122"/>
                          <a:ea typeface="微软雅黑" pitchFamily="34" charset="-122"/>
                          <a:cs typeface="宋体"/>
                        </a:rPr>
                        <a:t>GFR</a:t>
                      </a:r>
                      <a:r>
                        <a:rPr lang="zh-CN" sz="1400" b="1" kern="0">
                          <a:solidFill>
                            <a:srgbClr val="0070C0"/>
                          </a:solidFill>
                          <a:latin typeface="微软雅黑" pitchFamily="34" charset="-122"/>
                          <a:ea typeface="微软雅黑" pitchFamily="34" charset="-122"/>
                          <a:cs typeface="宋体"/>
                        </a:rPr>
                        <a:t>正常或升高</a:t>
                      </a:r>
                      <a:endParaRPr lang="zh-CN" sz="2000" b="1" kern="10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w="12700" cap="flat" cmpd="sng" algn="ctr">
                      <a:solidFill>
                        <a:srgbClr val="666666"/>
                      </a:solidFill>
                      <a:prstDash val="solid"/>
                      <a:round/>
                      <a:headEnd type="none" w="med" len="med"/>
                      <a:tailEnd type="none" w="med" len="med"/>
                    </a:lnT>
                    <a:lnB>
                      <a:noFill/>
                    </a:lnB>
                  </a:tcPr>
                </a:tc>
                <a:tc>
                  <a:txBody>
                    <a:bodyPr/>
                    <a:lstStyle/>
                    <a:p>
                      <a:pPr algn="l">
                        <a:lnSpc>
                          <a:spcPct val="180000"/>
                        </a:lnSpc>
                        <a:spcAft>
                          <a:spcPts val="0"/>
                        </a:spcAft>
                      </a:pPr>
                      <a:r>
                        <a:rPr lang="zh-CN" sz="1400" b="1" kern="0">
                          <a:solidFill>
                            <a:srgbClr val="0070C0"/>
                          </a:solidFill>
                          <a:latin typeface="微软雅黑" pitchFamily="34" charset="-122"/>
                          <a:ea typeface="微软雅黑" pitchFamily="34" charset="-122"/>
                          <a:cs typeface="宋体"/>
                        </a:rPr>
                        <a:t>≥</a:t>
                      </a:r>
                      <a:r>
                        <a:rPr lang="en-US" sz="1400" b="1" kern="0">
                          <a:solidFill>
                            <a:srgbClr val="0070C0"/>
                          </a:solidFill>
                          <a:latin typeface="微软雅黑" pitchFamily="34" charset="-122"/>
                          <a:ea typeface="微软雅黑" pitchFamily="34" charset="-122"/>
                          <a:cs typeface="宋体"/>
                        </a:rPr>
                        <a:t>90</a:t>
                      </a:r>
                      <a:endParaRPr lang="zh-CN" sz="2000" b="1" kern="10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w="12700" cap="flat" cmpd="sng" algn="ctr">
                      <a:solidFill>
                        <a:srgbClr val="666666"/>
                      </a:solidFill>
                      <a:prstDash val="solid"/>
                      <a:round/>
                      <a:headEnd type="none" w="med" len="med"/>
                      <a:tailEnd type="none" w="med" len="med"/>
                    </a:lnT>
                    <a:lnB>
                      <a:noFill/>
                    </a:lnB>
                  </a:tcPr>
                </a:tc>
              </a:tr>
              <a:tr h="0">
                <a:tc>
                  <a:txBody>
                    <a:bodyPr/>
                    <a:lstStyle/>
                    <a:p>
                      <a:pPr algn="l">
                        <a:lnSpc>
                          <a:spcPct val="180000"/>
                        </a:lnSpc>
                        <a:spcAft>
                          <a:spcPts val="0"/>
                        </a:spcAft>
                      </a:pPr>
                      <a:r>
                        <a:rPr lang="en-US" sz="1400" b="1" kern="0">
                          <a:solidFill>
                            <a:srgbClr val="0070C0"/>
                          </a:solidFill>
                          <a:latin typeface="微软雅黑" pitchFamily="34" charset="-122"/>
                          <a:ea typeface="微软雅黑" pitchFamily="34" charset="-122"/>
                          <a:cs typeface="宋体"/>
                        </a:rPr>
                        <a:t>2</a:t>
                      </a:r>
                      <a:endParaRPr lang="zh-CN" sz="2000" b="1" kern="10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a:noFill/>
                    </a:lnT>
                    <a:lnB>
                      <a:noFill/>
                    </a:lnB>
                  </a:tcPr>
                </a:tc>
                <a:tc>
                  <a:txBody>
                    <a:bodyPr/>
                    <a:lstStyle/>
                    <a:p>
                      <a:pPr algn="l">
                        <a:lnSpc>
                          <a:spcPct val="180000"/>
                        </a:lnSpc>
                        <a:spcAft>
                          <a:spcPts val="0"/>
                        </a:spcAft>
                      </a:pPr>
                      <a:r>
                        <a:rPr lang="zh-CN" sz="1400" b="1" kern="0">
                          <a:solidFill>
                            <a:srgbClr val="0070C0"/>
                          </a:solidFill>
                          <a:latin typeface="微软雅黑" pitchFamily="34" charset="-122"/>
                          <a:ea typeface="微软雅黑" pitchFamily="34" charset="-122"/>
                          <a:cs typeface="宋体"/>
                        </a:rPr>
                        <a:t>肾脏损害，</a:t>
                      </a:r>
                      <a:r>
                        <a:rPr lang="en-US" sz="1400" b="1" kern="0">
                          <a:solidFill>
                            <a:srgbClr val="0070C0"/>
                          </a:solidFill>
                          <a:latin typeface="微软雅黑" pitchFamily="34" charset="-122"/>
                          <a:ea typeface="微软雅黑" pitchFamily="34" charset="-122"/>
                          <a:cs typeface="宋体"/>
                        </a:rPr>
                        <a:t>GFR</a:t>
                      </a:r>
                      <a:r>
                        <a:rPr lang="zh-CN" sz="1400" b="1" kern="0">
                          <a:solidFill>
                            <a:srgbClr val="0070C0"/>
                          </a:solidFill>
                          <a:latin typeface="微软雅黑" pitchFamily="34" charset="-122"/>
                          <a:ea typeface="微软雅黑" pitchFamily="34" charset="-122"/>
                          <a:cs typeface="宋体"/>
                        </a:rPr>
                        <a:t>轻度降低</a:t>
                      </a:r>
                      <a:endParaRPr lang="zh-CN" sz="2000" b="1" kern="10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a:noFill/>
                    </a:lnT>
                    <a:lnB>
                      <a:noFill/>
                    </a:lnB>
                  </a:tcPr>
                </a:tc>
                <a:tc>
                  <a:txBody>
                    <a:bodyPr/>
                    <a:lstStyle/>
                    <a:p>
                      <a:pPr algn="l">
                        <a:lnSpc>
                          <a:spcPct val="180000"/>
                        </a:lnSpc>
                        <a:spcAft>
                          <a:spcPts val="0"/>
                        </a:spcAft>
                      </a:pPr>
                      <a:r>
                        <a:rPr lang="en-US" sz="1400" b="1" kern="0">
                          <a:solidFill>
                            <a:srgbClr val="0070C0"/>
                          </a:solidFill>
                          <a:latin typeface="微软雅黑" pitchFamily="34" charset="-122"/>
                          <a:ea typeface="微软雅黑" pitchFamily="34" charset="-122"/>
                          <a:cs typeface="宋体"/>
                        </a:rPr>
                        <a:t>60</a:t>
                      </a:r>
                      <a:r>
                        <a:rPr lang="zh-CN" sz="1400" b="1" kern="0">
                          <a:solidFill>
                            <a:srgbClr val="0070C0"/>
                          </a:solidFill>
                          <a:latin typeface="微软雅黑" pitchFamily="34" charset="-122"/>
                          <a:ea typeface="微软雅黑" pitchFamily="34" charset="-122"/>
                          <a:cs typeface="宋体"/>
                        </a:rPr>
                        <a:t>～</a:t>
                      </a:r>
                      <a:r>
                        <a:rPr lang="en-US" sz="1400" b="1" kern="0">
                          <a:solidFill>
                            <a:srgbClr val="0070C0"/>
                          </a:solidFill>
                          <a:latin typeface="微软雅黑" pitchFamily="34" charset="-122"/>
                          <a:ea typeface="微软雅黑" pitchFamily="34" charset="-122"/>
                          <a:cs typeface="宋体"/>
                        </a:rPr>
                        <a:t>89</a:t>
                      </a:r>
                      <a:endParaRPr lang="zh-CN" sz="2000" b="1" kern="10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a:noFill/>
                    </a:lnT>
                    <a:lnB>
                      <a:noFill/>
                    </a:lnB>
                  </a:tcPr>
                </a:tc>
              </a:tr>
              <a:tr h="0">
                <a:tc>
                  <a:txBody>
                    <a:bodyPr/>
                    <a:lstStyle/>
                    <a:p>
                      <a:pPr algn="l">
                        <a:lnSpc>
                          <a:spcPct val="180000"/>
                        </a:lnSpc>
                        <a:spcAft>
                          <a:spcPts val="0"/>
                        </a:spcAft>
                      </a:pPr>
                      <a:r>
                        <a:rPr lang="en-US" sz="1400" b="1" kern="0">
                          <a:solidFill>
                            <a:srgbClr val="0070C0"/>
                          </a:solidFill>
                          <a:latin typeface="微软雅黑" pitchFamily="34" charset="-122"/>
                          <a:ea typeface="微软雅黑" pitchFamily="34" charset="-122"/>
                          <a:cs typeface="宋体"/>
                        </a:rPr>
                        <a:t>3a</a:t>
                      </a:r>
                      <a:endParaRPr lang="zh-CN" sz="2000" b="1" kern="10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a:noFill/>
                    </a:lnT>
                    <a:lnB>
                      <a:noFill/>
                    </a:lnB>
                  </a:tcPr>
                </a:tc>
                <a:tc>
                  <a:txBody>
                    <a:bodyPr/>
                    <a:lstStyle/>
                    <a:p>
                      <a:pPr algn="l">
                        <a:lnSpc>
                          <a:spcPct val="180000"/>
                        </a:lnSpc>
                        <a:spcAft>
                          <a:spcPts val="0"/>
                        </a:spcAft>
                      </a:pPr>
                      <a:r>
                        <a:rPr lang="en-US" sz="1400" b="1" kern="0" dirty="0">
                          <a:solidFill>
                            <a:srgbClr val="0070C0"/>
                          </a:solidFill>
                          <a:latin typeface="微软雅黑" pitchFamily="34" charset="-122"/>
                          <a:ea typeface="微软雅黑" pitchFamily="34" charset="-122"/>
                          <a:cs typeface="宋体"/>
                        </a:rPr>
                        <a:t>GFR</a:t>
                      </a:r>
                      <a:r>
                        <a:rPr lang="zh-CN" sz="1400" b="1" kern="0" dirty="0">
                          <a:solidFill>
                            <a:srgbClr val="0070C0"/>
                          </a:solidFill>
                          <a:latin typeface="微软雅黑" pitchFamily="34" charset="-122"/>
                          <a:ea typeface="微软雅黑" pitchFamily="34" charset="-122"/>
                          <a:cs typeface="宋体"/>
                        </a:rPr>
                        <a:t>轻中度降低</a:t>
                      </a:r>
                      <a:endParaRPr lang="zh-CN" sz="2000" b="1" kern="100" dirty="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a:noFill/>
                    </a:lnT>
                    <a:lnB>
                      <a:noFill/>
                    </a:lnB>
                  </a:tcPr>
                </a:tc>
                <a:tc>
                  <a:txBody>
                    <a:bodyPr/>
                    <a:lstStyle/>
                    <a:p>
                      <a:pPr algn="l">
                        <a:lnSpc>
                          <a:spcPct val="180000"/>
                        </a:lnSpc>
                        <a:spcAft>
                          <a:spcPts val="0"/>
                        </a:spcAft>
                      </a:pPr>
                      <a:r>
                        <a:rPr lang="en-US" sz="1400" b="1" kern="0">
                          <a:solidFill>
                            <a:srgbClr val="0070C0"/>
                          </a:solidFill>
                          <a:latin typeface="微软雅黑" pitchFamily="34" charset="-122"/>
                          <a:ea typeface="微软雅黑" pitchFamily="34" charset="-122"/>
                          <a:cs typeface="宋体"/>
                        </a:rPr>
                        <a:t>45</a:t>
                      </a:r>
                      <a:r>
                        <a:rPr lang="zh-CN" sz="1400" b="1" kern="0">
                          <a:solidFill>
                            <a:srgbClr val="0070C0"/>
                          </a:solidFill>
                          <a:latin typeface="微软雅黑" pitchFamily="34" charset="-122"/>
                          <a:ea typeface="微软雅黑" pitchFamily="34" charset="-122"/>
                          <a:cs typeface="宋体"/>
                        </a:rPr>
                        <a:t>～</a:t>
                      </a:r>
                      <a:r>
                        <a:rPr lang="en-US" sz="1400" b="1" kern="0">
                          <a:solidFill>
                            <a:srgbClr val="0070C0"/>
                          </a:solidFill>
                          <a:latin typeface="微软雅黑" pitchFamily="34" charset="-122"/>
                          <a:ea typeface="微软雅黑" pitchFamily="34" charset="-122"/>
                          <a:cs typeface="宋体"/>
                        </a:rPr>
                        <a:t>59</a:t>
                      </a:r>
                      <a:endParaRPr lang="zh-CN" sz="2000" b="1" kern="10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a:noFill/>
                    </a:lnT>
                    <a:lnB>
                      <a:noFill/>
                    </a:lnB>
                  </a:tcPr>
                </a:tc>
              </a:tr>
              <a:tr h="0">
                <a:tc>
                  <a:txBody>
                    <a:bodyPr/>
                    <a:lstStyle/>
                    <a:p>
                      <a:pPr algn="l">
                        <a:lnSpc>
                          <a:spcPct val="180000"/>
                        </a:lnSpc>
                        <a:spcAft>
                          <a:spcPts val="0"/>
                        </a:spcAft>
                      </a:pPr>
                      <a:r>
                        <a:rPr lang="en-US" sz="1400" b="1" kern="0">
                          <a:solidFill>
                            <a:srgbClr val="0070C0"/>
                          </a:solidFill>
                          <a:latin typeface="微软雅黑" pitchFamily="34" charset="-122"/>
                          <a:ea typeface="微软雅黑" pitchFamily="34" charset="-122"/>
                          <a:cs typeface="宋体"/>
                        </a:rPr>
                        <a:t>3b</a:t>
                      </a:r>
                      <a:endParaRPr lang="zh-CN" sz="2000" b="1" kern="10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a:noFill/>
                    </a:lnT>
                    <a:lnB>
                      <a:noFill/>
                    </a:lnB>
                  </a:tcPr>
                </a:tc>
                <a:tc>
                  <a:txBody>
                    <a:bodyPr/>
                    <a:lstStyle/>
                    <a:p>
                      <a:pPr algn="l">
                        <a:lnSpc>
                          <a:spcPct val="180000"/>
                        </a:lnSpc>
                        <a:spcAft>
                          <a:spcPts val="0"/>
                        </a:spcAft>
                      </a:pPr>
                      <a:r>
                        <a:rPr lang="en-US" sz="1400" b="1" kern="0">
                          <a:solidFill>
                            <a:srgbClr val="0070C0"/>
                          </a:solidFill>
                          <a:latin typeface="微软雅黑" pitchFamily="34" charset="-122"/>
                          <a:ea typeface="微软雅黑" pitchFamily="34" charset="-122"/>
                          <a:cs typeface="宋体"/>
                        </a:rPr>
                        <a:t>GFR</a:t>
                      </a:r>
                      <a:r>
                        <a:rPr lang="zh-CN" sz="1400" b="1" kern="0">
                          <a:solidFill>
                            <a:srgbClr val="0070C0"/>
                          </a:solidFill>
                          <a:latin typeface="微软雅黑" pitchFamily="34" charset="-122"/>
                          <a:ea typeface="微软雅黑" pitchFamily="34" charset="-122"/>
                          <a:cs typeface="宋体"/>
                        </a:rPr>
                        <a:t>中重度降低</a:t>
                      </a:r>
                      <a:endParaRPr lang="zh-CN" sz="2000" b="1" kern="10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a:noFill/>
                    </a:lnT>
                    <a:lnB>
                      <a:noFill/>
                    </a:lnB>
                  </a:tcPr>
                </a:tc>
                <a:tc>
                  <a:txBody>
                    <a:bodyPr/>
                    <a:lstStyle/>
                    <a:p>
                      <a:pPr algn="l">
                        <a:lnSpc>
                          <a:spcPct val="180000"/>
                        </a:lnSpc>
                        <a:spcAft>
                          <a:spcPts val="0"/>
                        </a:spcAft>
                      </a:pPr>
                      <a:r>
                        <a:rPr lang="en-US" sz="1400" b="1" kern="0" dirty="0">
                          <a:solidFill>
                            <a:srgbClr val="0070C0"/>
                          </a:solidFill>
                          <a:latin typeface="微软雅黑" pitchFamily="34" charset="-122"/>
                          <a:ea typeface="微软雅黑" pitchFamily="34" charset="-122"/>
                          <a:cs typeface="宋体"/>
                        </a:rPr>
                        <a:t>30</a:t>
                      </a:r>
                      <a:r>
                        <a:rPr lang="zh-CN" sz="1400" b="1" kern="0" dirty="0">
                          <a:solidFill>
                            <a:srgbClr val="0070C0"/>
                          </a:solidFill>
                          <a:latin typeface="微软雅黑" pitchFamily="34" charset="-122"/>
                          <a:ea typeface="微软雅黑" pitchFamily="34" charset="-122"/>
                          <a:cs typeface="宋体"/>
                        </a:rPr>
                        <a:t>～</a:t>
                      </a:r>
                      <a:r>
                        <a:rPr lang="en-US" sz="1400" b="1" kern="0" dirty="0">
                          <a:solidFill>
                            <a:srgbClr val="0070C0"/>
                          </a:solidFill>
                          <a:latin typeface="微软雅黑" pitchFamily="34" charset="-122"/>
                          <a:ea typeface="微软雅黑" pitchFamily="34" charset="-122"/>
                          <a:cs typeface="宋体"/>
                        </a:rPr>
                        <a:t>44</a:t>
                      </a:r>
                      <a:endParaRPr lang="zh-CN" sz="2000" b="1" kern="100" dirty="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a:noFill/>
                    </a:lnT>
                    <a:lnB>
                      <a:noFill/>
                    </a:lnB>
                  </a:tcPr>
                </a:tc>
              </a:tr>
              <a:tr h="0">
                <a:tc>
                  <a:txBody>
                    <a:bodyPr/>
                    <a:lstStyle/>
                    <a:p>
                      <a:pPr algn="l">
                        <a:lnSpc>
                          <a:spcPct val="180000"/>
                        </a:lnSpc>
                        <a:spcAft>
                          <a:spcPts val="0"/>
                        </a:spcAft>
                      </a:pPr>
                      <a:r>
                        <a:rPr lang="en-US" sz="1400" b="1" kern="0">
                          <a:solidFill>
                            <a:srgbClr val="0070C0"/>
                          </a:solidFill>
                          <a:latin typeface="微软雅黑" pitchFamily="34" charset="-122"/>
                          <a:ea typeface="微软雅黑" pitchFamily="34" charset="-122"/>
                          <a:cs typeface="宋体"/>
                        </a:rPr>
                        <a:t>4</a:t>
                      </a:r>
                      <a:endParaRPr lang="zh-CN" sz="2000" b="1" kern="10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a:noFill/>
                    </a:lnT>
                    <a:lnB>
                      <a:noFill/>
                    </a:lnB>
                  </a:tcPr>
                </a:tc>
                <a:tc>
                  <a:txBody>
                    <a:bodyPr/>
                    <a:lstStyle/>
                    <a:p>
                      <a:pPr algn="l">
                        <a:lnSpc>
                          <a:spcPct val="180000"/>
                        </a:lnSpc>
                        <a:spcAft>
                          <a:spcPts val="0"/>
                        </a:spcAft>
                      </a:pPr>
                      <a:r>
                        <a:rPr lang="en-US" sz="1400" b="1" kern="0" dirty="0">
                          <a:solidFill>
                            <a:srgbClr val="0070C0"/>
                          </a:solidFill>
                          <a:latin typeface="微软雅黑" pitchFamily="34" charset="-122"/>
                          <a:ea typeface="微软雅黑" pitchFamily="34" charset="-122"/>
                          <a:cs typeface="宋体"/>
                        </a:rPr>
                        <a:t>GFR</a:t>
                      </a:r>
                      <a:r>
                        <a:rPr lang="zh-CN" sz="1400" b="1" kern="0" dirty="0">
                          <a:solidFill>
                            <a:srgbClr val="0070C0"/>
                          </a:solidFill>
                          <a:latin typeface="微软雅黑" pitchFamily="34" charset="-122"/>
                          <a:ea typeface="微软雅黑" pitchFamily="34" charset="-122"/>
                          <a:cs typeface="宋体"/>
                        </a:rPr>
                        <a:t>重度降低</a:t>
                      </a:r>
                      <a:endParaRPr lang="zh-CN" sz="2000" b="1" kern="100" dirty="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a:noFill/>
                    </a:lnT>
                    <a:lnB>
                      <a:noFill/>
                    </a:lnB>
                  </a:tcPr>
                </a:tc>
                <a:tc>
                  <a:txBody>
                    <a:bodyPr/>
                    <a:lstStyle/>
                    <a:p>
                      <a:pPr algn="l">
                        <a:lnSpc>
                          <a:spcPct val="180000"/>
                        </a:lnSpc>
                        <a:spcAft>
                          <a:spcPts val="0"/>
                        </a:spcAft>
                      </a:pPr>
                      <a:r>
                        <a:rPr lang="en-US" sz="1400" b="1" kern="0">
                          <a:solidFill>
                            <a:srgbClr val="0070C0"/>
                          </a:solidFill>
                          <a:latin typeface="微软雅黑" pitchFamily="34" charset="-122"/>
                          <a:ea typeface="微软雅黑" pitchFamily="34" charset="-122"/>
                          <a:cs typeface="宋体"/>
                        </a:rPr>
                        <a:t>15</a:t>
                      </a:r>
                      <a:r>
                        <a:rPr lang="zh-CN" sz="1400" b="1" kern="0">
                          <a:solidFill>
                            <a:srgbClr val="0070C0"/>
                          </a:solidFill>
                          <a:latin typeface="微软雅黑" pitchFamily="34" charset="-122"/>
                          <a:ea typeface="微软雅黑" pitchFamily="34" charset="-122"/>
                          <a:cs typeface="宋体"/>
                        </a:rPr>
                        <a:t>～</a:t>
                      </a:r>
                      <a:r>
                        <a:rPr lang="en-US" sz="1400" b="1" kern="0">
                          <a:solidFill>
                            <a:srgbClr val="0070C0"/>
                          </a:solidFill>
                          <a:latin typeface="微软雅黑" pitchFamily="34" charset="-122"/>
                          <a:ea typeface="微软雅黑" pitchFamily="34" charset="-122"/>
                          <a:cs typeface="宋体"/>
                        </a:rPr>
                        <a:t>29</a:t>
                      </a:r>
                      <a:endParaRPr lang="zh-CN" sz="2000" b="1" kern="10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a:noFill/>
                    </a:lnT>
                    <a:lnB>
                      <a:noFill/>
                    </a:lnB>
                  </a:tcPr>
                </a:tc>
              </a:tr>
              <a:tr h="0">
                <a:tc>
                  <a:txBody>
                    <a:bodyPr/>
                    <a:lstStyle/>
                    <a:p>
                      <a:pPr algn="l">
                        <a:lnSpc>
                          <a:spcPct val="180000"/>
                        </a:lnSpc>
                        <a:spcAft>
                          <a:spcPts val="0"/>
                        </a:spcAft>
                      </a:pPr>
                      <a:r>
                        <a:rPr lang="en-US" sz="1400" b="1" kern="0">
                          <a:solidFill>
                            <a:srgbClr val="0070C0"/>
                          </a:solidFill>
                          <a:latin typeface="微软雅黑" pitchFamily="34" charset="-122"/>
                          <a:ea typeface="微软雅黑" pitchFamily="34" charset="-122"/>
                          <a:cs typeface="宋体"/>
                        </a:rPr>
                        <a:t>5</a:t>
                      </a:r>
                      <a:endParaRPr lang="zh-CN" sz="2000" b="1" kern="10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a:noFill/>
                    </a:lnT>
                    <a:lnB w="12700" cap="flat" cmpd="sng" algn="ctr">
                      <a:solidFill>
                        <a:schemeClr val="tx1"/>
                      </a:solidFill>
                      <a:prstDash val="solid"/>
                      <a:round/>
                      <a:headEnd type="none" w="med" len="med"/>
                      <a:tailEnd type="none" w="med" len="med"/>
                    </a:lnB>
                  </a:tcPr>
                </a:tc>
                <a:tc>
                  <a:txBody>
                    <a:bodyPr/>
                    <a:lstStyle/>
                    <a:p>
                      <a:pPr algn="l">
                        <a:lnSpc>
                          <a:spcPct val="180000"/>
                        </a:lnSpc>
                        <a:spcAft>
                          <a:spcPts val="0"/>
                        </a:spcAft>
                      </a:pPr>
                      <a:r>
                        <a:rPr lang="zh-CN" sz="1400" b="1" kern="0">
                          <a:solidFill>
                            <a:srgbClr val="0070C0"/>
                          </a:solidFill>
                          <a:latin typeface="微软雅黑" pitchFamily="34" charset="-122"/>
                          <a:ea typeface="微软雅黑" pitchFamily="34" charset="-122"/>
                          <a:cs typeface="宋体"/>
                        </a:rPr>
                        <a:t>肾衰竭</a:t>
                      </a:r>
                      <a:endParaRPr lang="zh-CN" sz="2000" b="1" kern="10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a:noFill/>
                    </a:lnT>
                    <a:lnB w="12700" cap="flat" cmpd="sng" algn="ctr">
                      <a:solidFill>
                        <a:schemeClr val="tx1"/>
                      </a:solidFill>
                      <a:prstDash val="solid"/>
                      <a:round/>
                      <a:headEnd type="none" w="med" len="med"/>
                      <a:tailEnd type="none" w="med" len="med"/>
                    </a:lnB>
                  </a:tcPr>
                </a:tc>
                <a:tc>
                  <a:txBody>
                    <a:bodyPr/>
                    <a:lstStyle/>
                    <a:p>
                      <a:pPr algn="l">
                        <a:lnSpc>
                          <a:spcPct val="180000"/>
                        </a:lnSpc>
                        <a:spcAft>
                          <a:spcPts val="0"/>
                        </a:spcAft>
                      </a:pPr>
                      <a:r>
                        <a:rPr lang="zh-CN" sz="1400" b="1" kern="0" dirty="0">
                          <a:solidFill>
                            <a:srgbClr val="0070C0"/>
                          </a:solidFill>
                          <a:latin typeface="微软雅黑" pitchFamily="34" charset="-122"/>
                          <a:ea typeface="微软雅黑" pitchFamily="34" charset="-122"/>
                          <a:cs typeface="宋体"/>
                        </a:rPr>
                        <a:t>＜</a:t>
                      </a:r>
                      <a:r>
                        <a:rPr lang="en-US" sz="1400" b="1" kern="0" dirty="0">
                          <a:solidFill>
                            <a:srgbClr val="0070C0"/>
                          </a:solidFill>
                          <a:latin typeface="微软雅黑" pitchFamily="34" charset="-122"/>
                          <a:ea typeface="微软雅黑" pitchFamily="34" charset="-122"/>
                          <a:cs typeface="宋体"/>
                        </a:rPr>
                        <a:t>15</a:t>
                      </a:r>
                      <a:endParaRPr lang="zh-CN" sz="2000" b="1" kern="100" dirty="0">
                        <a:solidFill>
                          <a:srgbClr val="0070C0"/>
                        </a:solidFill>
                        <a:latin typeface="微软雅黑" pitchFamily="34" charset="-122"/>
                        <a:ea typeface="微软雅黑" pitchFamily="34" charset="-122"/>
                        <a:cs typeface="Times New Roman"/>
                      </a:endParaRPr>
                    </a:p>
                  </a:txBody>
                  <a:tcPr marL="73025" marR="73025" marT="22225" marB="22225">
                    <a:lnL>
                      <a:noFill/>
                    </a:lnL>
                    <a:lnR>
                      <a:noFill/>
                    </a:lnR>
                    <a:lnT>
                      <a:noFill/>
                    </a:lnT>
                    <a:lnB w="12700" cap="flat" cmpd="sng" algn="ctr">
                      <a:solidFill>
                        <a:schemeClr val="tx1"/>
                      </a:solidFill>
                      <a:prstDash val="solid"/>
                      <a:round/>
                      <a:headEnd type="none" w="med" len="med"/>
                      <a:tailEnd type="none" w="med" len="med"/>
                    </a:lnB>
                  </a:tcPr>
                </a:tc>
              </a:tr>
            </a:tbl>
          </a:graphicData>
        </a:graphic>
      </p:graphicFrame>
      <p:sp>
        <p:nvSpPr>
          <p:cNvPr id="5" name="矩形 4"/>
          <p:cNvSpPr/>
          <p:nvPr/>
        </p:nvSpPr>
        <p:spPr>
          <a:xfrm>
            <a:off x="2339752" y="4299942"/>
            <a:ext cx="5814392" cy="276999"/>
          </a:xfrm>
          <a:prstGeom prst="rect">
            <a:avLst/>
          </a:prstGeom>
        </p:spPr>
        <p:txBody>
          <a:bodyPr wrap="square">
            <a:spAutoFit/>
          </a:bodyPr>
          <a:lstStyle/>
          <a:p>
            <a:r>
              <a:rPr lang="zh-CN" altLang="en-US" sz="1200" b="1" dirty="0" smtClean="0">
                <a:solidFill>
                  <a:srgbClr val="0070C0"/>
                </a:solidFill>
                <a:latin typeface="微软雅黑" pitchFamily="34" charset="-122"/>
                <a:ea typeface="微软雅黑" pitchFamily="34" charset="-122"/>
              </a:rPr>
              <a:t>肾脏损害定义为病理学、尿液、血液异常或影像学检查异常；</a:t>
            </a:r>
            <a:r>
              <a:rPr lang="en-US" altLang="zh-CN" sz="1200" b="1" dirty="0" smtClean="0">
                <a:solidFill>
                  <a:srgbClr val="0070C0"/>
                </a:solidFill>
                <a:latin typeface="微软雅黑" pitchFamily="34" charset="-122"/>
                <a:ea typeface="微软雅黑" pitchFamily="34" charset="-122"/>
              </a:rPr>
              <a:t>GFR</a:t>
            </a:r>
            <a:r>
              <a:rPr lang="zh-CN" altLang="en-US" sz="1200" b="1" dirty="0" smtClean="0">
                <a:solidFill>
                  <a:srgbClr val="0070C0"/>
                </a:solidFill>
                <a:latin typeface="微软雅黑" pitchFamily="34" charset="-122"/>
                <a:ea typeface="微软雅黑" pitchFamily="34" charset="-122"/>
              </a:rPr>
              <a:t>：肾小球滤过率</a:t>
            </a:r>
            <a:endParaRPr lang="zh-CN" altLang="en-US" sz="1200" b="1" dirty="0">
              <a:solidFill>
                <a:srgbClr val="0070C0"/>
              </a:solidFill>
              <a:latin typeface="微软雅黑" pitchFamily="34" charset="-122"/>
              <a:ea typeface="微软雅黑" pitchFamily="34" charset="-122"/>
            </a:endParaRPr>
          </a:p>
        </p:txBody>
      </p:sp>
      <p:sp>
        <p:nvSpPr>
          <p:cNvPr id="7" name="矩形 6"/>
          <p:cNvSpPr/>
          <p:nvPr/>
        </p:nvSpPr>
        <p:spPr>
          <a:xfrm>
            <a:off x="2483768" y="4731990"/>
            <a:ext cx="4680520" cy="276999"/>
          </a:xfrm>
          <a:prstGeom prst="rect">
            <a:avLst/>
          </a:prstGeom>
        </p:spPr>
        <p:txBody>
          <a:bodyPr wrap="square">
            <a:spAutoFit/>
          </a:bodyPr>
          <a:lstStyle/>
          <a:p>
            <a:r>
              <a:rPr lang="en-US" altLang="zh-CN" sz="1200" dirty="0" smtClean="0"/>
              <a:t>2</a:t>
            </a:r>
            <a:r>
              <a:rPr lang="zh-CN" altLang="en-US" sz="1200" dirty="0" smtClean="0"/>
              <a:t>型糖尿病合并慢性肾脏病口服降糖药用药原则中国专家共识</a:t>
            </a:r>
            <a:r>
              <a:rPr lang="en-US" altLang="zh-CN" sz="1200" dirty="0" smtClean="0"/>
              <a:t>2015</a:t>
            </a:r>
            <a:endParaRPr lang="zh-CN" alt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糖尿病肾脏</a:t>
            </a:r>
            <a:r>
              <a:rPr lang="zh-CN" altLang="en-US" dirty="0" smtClean="0"/>
              <a:t>病</a:t>
            </a:r>
            <a:r>
              <a:rPr lang="zh-CN" altLang="en-US" dirty="0" smtClean="0"/>
              <a:t>的</a:t>
            </a:r>
            <a:r>
              <a:rPr lang="zh-CN" altLang="en-US" dirty="0" smtClean="0"/>
              <a:t>定义</a:t>
            </a:r>
            <a:endParaRPr lang="zh-CN" altLang="en-US" dirty="0"/>
          </a:p>
        </p:txBody>
      </p:sp>
      <p:sp>
        <p:nvSpPr>
          <p:cNvPr id="3" name="内容占位符 2"/>
          <p:cNvSpPr>
            <a:spLocks noGrp="1"/>
          </p:cNvSpPr>
          <p:nvPr>
            <p:ph idx="1"/>
          </p:nvPr>
        </p:nvSpPr>
        <p:spPr/>
        <p:txBody>
          <a:bodyPr>
            <a:normAutofit fontScale="92500" lnSpcReduction="10000"/>
          </a:bodyPr>
          <a:lstStyle/>
          <a:p>
            <a:r>
              <a:rPr lang="en-US" altLang="zh-CN" dirty="0" smtClean="0"/>
              <a:t>DKD</a:t>
            </a:r>
            <a:r>
              <a:rPr lang="zh-CN" altLang="en-US" dirty="0" smtClean="0"/>
              <a:t>系</a:t>
            </a:r>
            <a:endParaRPr lang="en-US" altLang="zh-CN" dirty="0" smtClean="0"/>
          </a:p>
          <a:p>
            <a:pPr lvl="1"/>
            <a:r>
              <a:rPr lang="zh-CN" altLang="en-US" dirty="0" smtClean="0"/>
              <a:t>慢性</a:t>
            </a:r>
            <a:r>
              <a:rPr lang="zh-CN" altLang="en-US" dirty="0" smtClean="0"/>
              <a:t>高血糖所致的肾脏损害，病变可累及全</a:t>
            </a:r>
            <a:r>
              <a:rPr lang="zh-CN" altLang="en-US" dirty="0" smtClean="0"/>
              <a:t>肾</a:t>
            </a:r>
            <a:endParaRPr lang="en-US" altLang="zh-CN" dirty="0" smtClean="0"/>
          </a:p>
          <a:p>
            <a:pPr lvl="1"/>
            <a:r>
              <a:rPr lang="zh-CN" altLang="en-US" dirty="0" smtClean="0"/>
              <a:t>包括</a:t>
            </a:r>
            <a:r>
              <a:rPr lang="zh-CN" altLang="en-US" dirty="0" smtClean="0"/>
              <a:t>：肾小球、肾小管肾间质、肾血管</a:t>
            </a:r>
            <a:r>
              <a:rPr lang="zh-CN" altLang="en-US" dirty="0" smtClean="0"/>
              <a:t>等</a:t>
            </a:r>
            <a:endParaRPr lang="en-US" altLang="zh-CN" dirty="0" smtClean="0"/>
          </a:p>
          <a:p>
            <a:r>
              <a:rPr lang="zh-CN" altLang="en-US" dirty="0" smtClean="0"/>
              <a:t>主要</a:t>
            </a:r>
            <a:r>
              <a:rPr lang="zh-CN" altLang="en-US" dirty="0" smtClean="0"/>
              <a:t>特征</a:t>
            </a:r>
            <a:endParaRPr lang="en-US" altLang="zh-CN" dirty="0" smtClean="0"/>
          </a:p>
          <a:p>
            <a:pPr lvl="1"/>
            <a:r>
              <a:rPr lang="zh-CN" altLang="en-US" dirty="0" smtClean="0"/>
              <a:t>持续性</a:t>
            </a:r>
            <a:r>
              <a:rPr lang="zh-CN" altLang="en-US" dirty="0" smtClean="0"/>
              <a:t>白蛋白</a:t>
            </a:r>
            <a:r>
              <a:rPr lang="zh-CN" altLang="en-US" dirty="0" smtClean="0"/>
              <a:t>尿、肾小球滤过率</a:t>
            </a:r>
            <a:r>
              <a:rPr lang="en-US" altLang="zh-CN" dirty="0" smtClean="0"/>
              <a:t>(GFR</a:t>
            </a:r>
            <a:r>
              <a:rPr lang="en-US" altLang="zh-CN" dirty="0" smtClean="0"/>
              <a:t>)</a:t>
            </a:r>
            <a:r>
              <a:rPr lang="zh-CN" altLang="en-US" dirty="0" smtClean="0"/>
              <a:t>进行性下降</a:t>
            </a:r>
            <a:r>
              <a:rPr lang="zh-CN" altLang="en-US" dirty="0" smtClean="0"/>
              <a:t>为，</a:t>
            </a:r>
            <a:r>
              <a:rPr lang="zh-CN" altLang="en-US" dirty="0" smtClean="0"/>
              <a:t>可进展为</a:t>
            </a:r>
            <a:r>
              <a:rPr lang="en-US" altLang="zh-CN" dirty="0" smtClean="0"/>
              <a:t>ESRD</a:t>
            </a:r>
          </a:p>
          <a:p>
            <a:r>
              <a:rPr lang="zh-CN" altLang="en-US" dirty="0" smtClean="0"/>
              <a:t>典型</a:t>
            </a:r>
            <a:r>
              <a:rPr lang="zh-CN" altLang="en-US" dirty="0" smtClean="0"/>
              <a:t>的肾脏形态学改变</a:t>
            </a:r>
            <a:r>
              <a:rPr lang="zh-CN" altLang="en-US" dirty="0" smtClean="0"/>
              <a:t>包括</a:t>
            </a:r>
            <a:endParaRPr lang="en-US" altLang="zh-CN" dirty="0" smtClean="0"/>
          </a:p>
          <a:p>
            <a:pPr lvl="1"/>
            <a:r>
              <a:rPr lang="zh-CN" altLang="en-US" dirty="0" smtClean="0"/>
              <a:t>肾小球</a:t>
            </a:r>
            <a:r>
              <a:rPr lang="zh-CN" altLang="en-US" dirty="0" smtClean="0"/>
              <a:t>基底膜增厚</a:t>
            </a:r>
            <a:r>
              <a:rPr lang="zh-CN" altLang="en-US" dirty="0" smtClean="0"/>
              <a:t>、肾小球硬化、系</a:t>
            </a:r>
            <a:r>
              <a:rPr lang="zh-CN" altLang="en-US" dirty="0" smtClean="0"/>
              <a:t>膜基质增宽</a:t>
            </a:r>
            <a:r>
              <a:rPr lang="zh-CN" altLang="en-US" dirty="0" smtClean="0"/>
              <a:t>、足细胞丢失</a:t>
            </a:r>
            <a:endParaRPr lang="en-US" altLang="zh-CN" dirty="0" smtClean="0"/>
          </a:p>
          <a:p>
            <a:pPr lvl="1"/>
            <a:r>
              <a:rPr lang="zh-CN" altLang="en-US" dirty="0" smtClean="0"/>
              <a:t>肾小管</a:t>
            </a:r>
            <a:r>
              <a:rPr lang="zh-CN" altLang="en-US" dirty="0" smtClean="0"/>
              <a:t>基底膜增厚、肾小管萎缩及细胞凋亡</a:t>
            </a:r>
            <a:r>
              <a:rPr lang="zh-CN" altLang="en-US" dirty="0" smtClean="0"/>
              <a:t>增加</a:t>
            </a:r>
            <a:endParaRPr lang="en-US" altLang="zh-CN" dirty="0" smtClean="0"/>
          </a:p>
          <a:p>
            <a:pPr lvl="1"/>
            <a:r>
              <a:rPr lang="zh-CN" altLang="en-US" dirty="0" smtClean="0"/>
              <a:t>肾</a:t>
            </a:r>
            <a:r>
              <a:rPr lang="zh-CN" altLang="en-US" dirty="0" smtClean="0"/>
              <a:t>间质炎性浸润、肾间质纤维化、管周毛细血管</a:t>
            </a:r>
            <a:r>
              <a:rPr lang="zh-CN" altLang="en-US" dirty="0" smtClean="0"/>
              <a:t>稀疏</a:t>
            </a:r>
            <a:endParaRPr lang="en-US" altLang="zh-CN" dirty="0" smtClean="0"/>
          </a:p>
          <a:p>
            <a:pPr lvl="1"/>
            <a:r>
              <a:rPr lang="zh-CN" altLang="en-US" dirty="0" smtClean="0"/>
              <a:t>出</a:t>
            </a:r>
            <a:r>
              <a:rPr lang="zh-CN" altLang="en-US" dirty="0" smtClean="0"/>
              <a:t>入球小动脉壁玻璃样变，尤以出球小动脉的玻璃样变更具特征</a:t>
            </a:r>
            <a:r>
              <a:rPr lang="zh-CN" altLang="en-US" dirty="0" smtClean="0"/>
              <a:t>性</a:t>
            </a:r>
            <a:endParaRPr lang="zh-CN" altLang="en-US" dirty="0" smtClean="0"/>
          </a:p>
          <a:p>
            <a:endParaRPr lang="zh-CN" altLang="en-US" dirty="0"/>
          </a:p>
        </p:txBody>
      </p:sp>
      <p:sp>
        <p:nvSpPr>
          <p:cNvPr id="4" name="矩形 3"/>
          <p:cNvSpPr/>
          <p:nvPr/>
        </p:nvSpPr>
        <p:spPr>
          <a:xfrm>
            <a:off x="3938853" y="4614396"/>
            <a:ext cx="3153427" cy="261610"/>
          </a:xfrm>
          <a:prstGeom prst="rect">
            <a:avLst/>
          </a:prstGeom>
        </p:spPr>
        <p:txBody>
          <a:bodyPr wrap="none">
            <a:spAutoFit/>
          </a:bodyPr>
          <a:lstStyle/>
          <a:p>
            <a:r>
              <a:rPr lang="en-US" altLang="zh-CN" sz="1100" dirty="0" smtClean="0"/>
              <a:t>2015</a:t>
            </a:r>
            <a:r>
              <a:rPr lang="zh-CN" altLang="en-US" sz="1100" dirty="0" smtClean="0"/>
              <a:t>中国成人糖尿病肾脏病临床诊断的专家共识</a:t>
            </a:r>
            <a:endParaRPr lang="zh-CN" alt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糖尿病肾病</a:t>
            </a:r>
            <a:endParaRPr lang="zh-CN" altLang="en-US" dirty="0"/>
          </a:p>
        </p:txBody>
      </p:sp>
      <p:sp>
        <p:nvSpPr>
          <p:cNvPr id="3" name="内容占位符 2"/>
          <p:cNvSpPr>
            <a:spLocks noGrp="1"/>
          </p:cNvSpPr>
          <p:nvPr>
            <p:ph idx="1"/>
          </p:nvPr>
        </p:nvSpPr>
        <p:spPr/>
        <p:txBody>
          <a:bodyPr>
            <a:normAutofit fontScale="85000" lnSpcReduction="20000"/>
          </a:bodyPr>
          <a:lstStyle/>
          <a:p>
            <a:r>
              <a:rPr lang="zh-CN" altLang="en-US" dirty="0" smtClean="0"/>
              <a:t> 糖尿病肾病的主要病理改变</a:t>
            </a:r>
            <a:endParaRPr lang="en-US" altLang="zh-CN" dirty="0" smtClean="0"/>
          </a:p>
          <a:p>
            <a:pPr lvl="1"/>
            <a:r>
              <a:rPr lang="zh-CN" altLang="en-US" dirty="0" smtClean="0"/>
              <a:t>肾小球基底膜增厚、肾小球系膜区细胞外基质沉积，最终肾小球硬化伴或不伴肾小管间质纤维化</a:t>
            </a:r>
            <a:endParaRPr lang="en-US" altLang="zh-CN" dirty="0" smtClean="0"/>
          </a:p>
          <a:p>
            <a:pPr lvl="1"/>
            <a:r>
              <a:rPr lang="zh-CN" altLang="en-US" dirty="0" smtClean="0"/>
              <a:t>肾小球受累临床主要表现为进行性肾小球滤过率降低和尿白蛋白排泄增多</a:t>
            </a:r>
            <a:endParaRPr lang="en-US" altLang="zh-CN" dirty="0" smtClean="0"/>
          </a:p>
          <a:p>
            <a:pPr lvl="1"/>
            <a:r>
              <a:rPr lang="zh-CN" altLang="en-US" dirty="0" smtClean="0"/>
              <a:t>随着病程的进展，当出现严重肾小球硬化时，肾脏会逐步缩小</a:t>
            </a:r>
            <a:endParaRPr lang="en-US" altLang="zh-CN" dirty="0" smtClean="0"/>
          </a:p>
          <a:p>
            <a:pPr lvl="1"/>
            <a:r>
              <a:rPr lang="zh-CN" altLang="en-US" dirty="0" smtClean="0"/>
              <a:t>微量白蛋白尿是糖尿病肾病的早期临床表现，也是诊断糖尿病肾病的重要依据</a:t>
            </a:r>
            <a:endParaRPr lang="en-US" altLang="zh-CN" dirty="0" smtClean="0"/>
          </a:p>
          <a:p>
            <a:r>
              <a:rPr lang="zh-CN" altLang="en-US" dirty="0" smtClean="0"/>
              <a:t>糖尿病肾病自然病程分为</a:t>
            </a:r>
            <a:r>
              <a:rPr lang="en-US" altLang="zh-CN" dirty="0" smtClean="0"/>
              <a:t>5</a:t>
            </a:r>
            <a:r>
              <a:rPr lang="zh-CN" altLang="en-US" dirty="0" smtClean="0"/>
              <a:t>期</a:t>
            </a:r>
            <a:endParaRPr lang="en-US" altLang="zh-CN" dirty="0" smtClean="0"/>
          </a:p>
          <a:p>
            <a:pPr lvl="1"/>
            <a:r>
              <a:rPr lang="zh-CN" altLang="en-US" dirty="0" smtClean="0"/>
              <a:t>急性肾小球高滤过期、正常白蛋白尿期</a:t>
            </a:r>
            <a:r>
              <a:rPr lang="en-US" altLang="zh-CN" dirty="0" smtClean="0"/>
              <a:t>(</a:t>
            </a:r>
            <a:r>
              <a:rPr lang="zh-CN" altLang="en-US" dirty="0" smtClean="0"/>
              <a:t>尿蛋白排泄正常或间歇性白蛋白尿</a:t>
            </a:r>
            <a:r>
              <a:rPr lang="en-US" altLang="zh-CN" dirty="0" smtClean="0"/>
              <a:t>)</a:t>
            </a:r>
          </a:p>
          <a:p>
            <a:pPr lvl="1"/>
            <a:r>
              <a:rPr lang="zh-CN" altLang="en-US" dirty="0" smtClean="0"/>
              <a:t>早期糖尿病肾病期</a:t>
            </a:r>
            <a:r>
              <a:rPr lang="en-US" altLang="zh-CN" dirty="0" smtClean="0"/>
              <a:t>(</a:t>
            </a:r>
            <a:r>
              <a:rPr lang="zh-CN" altLang="en-US" dirty="0" smtClean="0"/>
              <a:t>持续微量白蛋白尿</a:t>
            </a:r>
            <a:r>
              <a:rPr lang="en-US" altLang="zh-CN" dirty="0" smtClean="0"/>
              <a:t>)</a:t>
            </a:r>
          </a:p>
          <a:p>
            <a:pPr lvl="1"/>
            <a:r>
              <a:rPr lang="zh-CN" altLang="en-US" dirty="0" smtClean="0"/>
              <a:t>临床糖尿病肾病期</a:t>
            </a:r>
            <a:r>
              <a:rPr lang="en-US" altLang="zh-CN" dirty="0" smtClean="0"/>
              <a:t>(</a:t>
            </a:r>
            <a:r>
              <a:rPr lang="zh-CN" altLang="en-US" dirty="0" smtClean="0"/>
              <a:t>显性白蛋白尿，部分进展为肾病综合征</a:t>
            </a:r>
            <a:r>
              <a:rPr lang="en-US" altLang="zh-CN" dirty="0" smtClean="0"/>
              <a:t>)</a:t>
            </a:r>
            <a:r>
              <a:rPr lang="zh-CN" altLang="en-US" dirty="0" smtClean="0"/>
              <a:t>、肾衰竭期</a:t>
            </a:r>
            <a:endParaRPr lang="en-US" altLang="zh-CN" baseline="30000" dirty="0" smtClean="0"/>
          </a:p>
          <a:p>
            <a:r>
              <a:rPr lang="zh-CN" altLang="en-US" dirty="0" smtClean="0"/>
              <a:t>糖尿病肾病是糖尿病患者肾衰竭的主要原因</a:t>
            </a:r>
            <a:endParaRPr lang="en-US" altLang="zh-CN" dirty="0" smtClean="0"/>
          </a:p>
          <a:p>
            <a:pPr lvl="1"/>
            <a:r>
              <a:rPr lang="zh-CN" altLang="en-US" dirty="0" smtClean="0"/>
              <a:t>肾小管损伤在疾病的早期即可出现，可先于肾小球病变发生</a:t>
            </a:r>
          </a:p>
          <a:p>
            <a:endParaRPr lang="zh-CN" altLang="en-US" dirty="0"/>
          </a:p>
        </p:txBody>
      </p:sp>
      <p:sp>
        <p:nvSpPr>
          <p:cNvPr id="4" name="TextBox 3"/>
          <p:cNvSpPr txBox="1"/>
          <p:nvPr/>
        </p:nvSpPr>
        <p:spPr>
          <a:xfrm>
            <a:off x="4211960" y="4659982"/>
            <a:ext cx="2996333" cy="276999"/>
          </a:xfrm>
          <a:prstGeom prst="rect">
            <a:avLst/>
          </a:prstGeom>
          <a:noFill/>
        </p:spPr>
        <p:txBody>
          <a:bodyPr wrap="none" rtlCol="0">
            <a:spAutoFit/>
          </a:bodyPr>
          <a:lstStyle/>
          <a:p>
            <a:r>
              <a:rPr lang="en-US" altLang="zh-CN" sz="1200" dirty="0" smtClean="0"/>
              <a:t>2017 </a:t>
            </a:r>
            <a:r>
              <a:rPr lang="zh-CN" altLang="en-US" sz="1200" dirty="0" smtClean="0"/>
              <a:t>糖尿病微循环障碍临床用药专家共识</a:t>
            </a:r>
            <a:endParaRPr lang="zh-CN" altLang="en-US" sz="1200" dirty="0"/>
          </a:p>
        </p:txBody>
      </p:sp>
    </p:spTree>
  </p:cSld>
  <p:clrMapOvr>
    <a:masterClrMapping/>
  </p:clrMapOvr>
</p:sld>
</file>

<file path=ppt/theme/theme1.xml><?xml version="1.0" encoding="utf-8"?>
<a:theme xmlns:a="http://schemas.openxmlformats.org/drawingml/2006/main" name="太素脉法PPT模版">
  <a:themeElements>
    <a:clrScheme name="太素脉法PPT模版">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太素脉法PPT模版">
      <a:majorFont>
        <a:latin typeface="Calibri"/>
        <a:ea typeface="Calibri"/>
        <a:cs typeface="Calibri"/>
      </a:majorFont>
      <a:minorFont>
        <a:latin typeface="Helvetica"/>
        <a:ea typeface="Helvetica"/>
        <a:cs typeface="Helvetica"/>
      </a:minorFont>
    </a:fontScheme>
    <a:fmtScheme name="太素脉法PPT模版">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23518" tIns="23518" rIns="23518" bIns="23518" numCol="1" spcCol="38100" rtlCol="0" anchor="ctr">
        <a:spAutoFit/>
      </a:bodyPr>
      <a:lstStyle>
        <a:defPPr marL="0" marR="0" indent="0" algn="l" defTabSz="5080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23518" tIns="23518" rIns="23518" bIns="23518" numCol="1" spcCol="38100" rtlCol="0" anchor="t">
        <a:spAutoFit/>
      </a:bodyPr>
      <a:lstStyle>
        <a:defPPr marL="0" marR="0" indent="0" algn="l" defTabSz="5080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网络药理学与中医药理研究">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1580</TotalTime>
  <Words>4165</Words>
  <Application>Microsoft Office PowerPoint</Application>
  <PresentationFormat>全屏显示(16:9)</PresentationFormat>
  <Paragraphs>801</Paragraphs>
  <Slides>30</Slides>
  <Notes>1</Notes>
  <HiddenSlides>0</HiddenSlides>
  <MMClips>0</MMClips>
  <ScaleCrop>false</ScaleCrop>
  <HeadingPairs>
    <vt:vector size="4" baseType="variant">
      <vt:variant>
        <vt:lpstr>主题</vt:lpstr>
      </vt:variant>
      <vt:variant>
        <vt:i4>2</vt:i4>
      </vt:variant>
      <vt:variant>
        <vt:lpstr>幻灯片标题</vt:lpstr>
      </vt:variant>
      <vt:variant>
        <vt:i4>30</vt:i4>
      </vt:variant>
    </vt:vector>
  </HeadingPairs>
  <TitlesOfParts>
    <vt:vector size="32" baseType="lpstr">
      <vt:lpstr>太素脉法PPT模版</vt:lpstr>
      <vt:lpstr>网络药理学与中医药理研究</vt:lpstr>
      <vt:lpstr>杨莉萍</vt:lpstr>
      <vt:lpstr>糖尿病肾病高血压的调理</vt:lpstr>
      <vt:lpstr>内   容</vt:lpstr>
      <vt:lpstr>慢性肾脏病&amp;糖尿病的流行病学 </vt:lpstr>
      <vt:lpstr>CKD 和 DKD</vt:lpstr>
      <vt:lpstr>慢性肾脏病的诊断标准</vt:lpstr>
      <vt:lpstr>慢性肾脏病肾功能的分期</vt:lpstr>
      <vt:lpstr>糖尿病肾脏病的定义</vt:lpstr>
      <vt:lpstr>糖尿病肾病</vt:lpstr>
      <vt:lpstr>DKD肾小球受累的分期</vt:lpstr>
      <vt:lpstr>2012年KDIGO的CKD分期</vt:lpstr>
      <vt:lpstr>2010年RPS 的DKD肾小球病理分级标准</vt:lpstr>
      <vt:lpstr>内   容</vt:lpstr>
      <vt:lpstr>糖尿病与高血压</vt:lpstr>
      <vt:lpstr>预防心血管事件</vt:lpstr>
      <vt:lpstr>老年人群</vt:lpstr>
      <vt:lpstr>血压控制的靶目标-更低</vt:lpstr>
      <vt:lpstr>DKD临床表现 </vt:lpstr>
      <vt:lpstr>内   容</vt:lpstr>
      <vt:lpstr>MDT联合门诊：肾内科随诊与个体化用药门诊</vt:lpstr>
      <vt:lpstr>幻灯片 21</vt:lpstr>
      <vt:lpstr>张吉*，男，56岁，主述：头痛、反复感冒、尿少、便秘、忧虑  脉象：沉-数-弦-长-细 ►►  中-平-不弦-不长-不细  诊断：糖尿病肾病-2017，高血压-1979</vt:lpstr>
      <vt:lpstr>张凤*，男，55岁，症状：熬夜15年, 怕热/耳鸣10年, 全身肿3年, 今年怕冷, 食欲差,  旦欲昧, 带呼吸机睡觉  脉象：沉-弦-短-细-无力 ►► 中-弦-小长-细-有力   诊断：2014-糖尿病、2015-肾病、2016-脑梗，重度呼吸暂停综合征</vt:lpstr>
      <vt:lpstr>刘斌*，男，38岁，主述：怕冷 (2012眼底出血打激光后水肿，雷珠单抗10+诊)  脉象：沉-数-弦-长-细 ►►  中-数-不弦-短-细  诊断：糖尿病肾病，痛风-2010，高血压-2017，心脏脐桥</vt:lpstr>
      <vt:lpstr>姜亚*，男，65岁，主述：左侧头痛，2009-心脏搭桥，2015-换人工晶体-有眼底出血  脉象：沉-弦-长短-细 ►►  中-弦软-小长-小细   诊断：2008-糖尿病肾病、三高10年，2009-CABG术后，冠脉粥样硬化 双肾弥漫性病变</vt:lpstr>
      <vt:lpstr>陈金*，女，58岁，主述：慢性咽炎、白内障术后、视物不清  脉象：沉-数-软-短     诊断：糖尿病肾病，高血压-1991，2017椎间盘突出+骨刺-躺3个月</vt:lpstr>
      <vt:lpstr>王建*，男，59岁，主述：早醒、腹痛、慢性腹泻、遇冷后咳嗽、旦欲昧  脉象：浮-弦-长-大 ►► 浮-弦-长-大   诊断：糖尿病肾病-CKD3期，高血压-3级</vt:lpstr>
      <vt:lpstr>李长*，男，65岁，主述：怕光、腿沉、腰痛不能下弯。  脉象：浮-弦-长-大 ►► 浮中-弦软-小长-小细   诊断：1986-糖尿病、1997-肾病、2005年眼底出血术后怕光</vt:lpstr>
      <vt:lpstr>中西药联合查房</vt:lpstr>
      <vt:lpstr>幻灯片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YLP</dc:creator>
  <cp:lastModifiedBy>YLP</cp:lastModifiedBy>
  <cp:revision>37</cp:revision>
  <dcterms:created xsi:type="dcterms:W3CDTF">2019-09-19T02:12:52Z</dcterms:created>
  <dcterms:modified xsi:type="dcterms:W3CDTF">2019-10-21T12:29:31Z</dcterms:modified>
</cp:coreProperties>
</file>