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2.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2"/>
    <p:sldMasterId id="2147483667" r:id="rId3"/>
    <p:sldMasterId id="2147483678" r:id="rId4"/>
  </p:sldMasterIdLst>
  <p:notesMasterIdLst>
    <p:notesMasterId r:id="rId39"/>
  </p:notesMasterIdLst>
  <p:handoutMasterIdLst>
    <p:handoutMasterId r:id="rId40"/>
  </p:handoutMasterIdLst>
  <p:sldIdLst>
    <p:sldId id="257" r:id="rId5"/>
    <p:sldId id="470" r:id="rId6"/>
    <p:sldId id="350" r:id="rId7"/>
    <p:sldId id="410" r:id="rId8"/>
    <p:sldId id="421" r:id="rId9"/>
    <p:sldId id="422" r:id="rId10"/>
    <p:sldId id="420" r:id="rId11"/>
    <p:sldId id="423" r:id="rId12"/>
    <p:sldId id="424" r:id="rId13"/>
    <p:sldId id="426" r:id="rId14"/>
    <p:sldId id="427" r:id="rId15"/>
    <p:sldId id="451" r:id="rId16"/>
    <p:sldId id="428" r:id="rId17"/>
    <p:sldId id="418" r:id="rId18"/>
    <p:sldId id="448" r:id="rId19"/>
    <p:sldId id="450" r:id="rId20"/>
    <p:sldId id="432" r:id="rId21"/>
    <p:sldId id="433" r:id="rId22"/>
    <p:sldId id="434" r:id="rId23"/>
    <p:sldId id="435" r:id="rId24"/>
    <p:sldId id="436" r:id="rId25"/>
    <p:sldId id="429" r:id="rId26"/>
    <p:sldId id="419" r:id="rId27"/>
    <p:sldId id="459" r:id="rId28"/>
    <p:sldId id="460" r:id="rId29"/>
    <p:sldId id="461" r:id="rId30"/>
    <p:sldId id="462" r:id="rId31"/>
    <p:sldId id="464" r:id="rId32"/>
    <p:sldId id="465" r:id="rId33"/>
    <p:sldId id="466" r:id="rId34"/>
    <p:sldId id="467" r:id="rId35"/>
    <p:sldId id="468" r:id="rId36"/>
    <p:sldId id="469" r:id="rId37"/>
    <p:sldId id="330" r:id="rId38"/>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A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70" d="100"/>
          <a:sy n="70" d="100"/>
        </p:scale>
        <p:origin x="-138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0F9B84EA-7D68-4D60-9CB1-D50884785D1C}" type="datetimeFigureOut">
              <a:rPr lang="zh-CN" altLang="en-US" strike="noStrike" noProof="1" smtClean="0">
                <a:latin typeface="Arial" panose="020B0604020202020204" pitchFamily="34" charset="0"/>
                <a:ea typeface="宋体" panose="02010600030101010101" pitchFamily="2" charset="-122"/>
                <a:cs typeface="+mn-cs"/>
              </a:rPr>
              <a:t>2019/8/8</a:t>
            </a:fld>
            <a:endParaRPr lang="zh-CN" altLang="en-US" strike="noStrike" noProof="1"/>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8D4E0FC9-F1F8-4FAE-9988-3BA365CFD46F}"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extLst>
      <p:ext uri="{BB962C8B-B14F-4D97-AF65-F5344CB8AC3E}">
        <p14:creationId xmlns:p14="http://schemas.microsoft.com/office/powerpoint/2010/main" val="1130524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cs"/>
              </a:rPr>
              <a:t>2019/8/8</a:t>
            </a:fld>
            <a:endParaRPr lang="zh-CN" altLang="en-US" strike="noStrike" noProof="1"/>
          </a:p>
        </p:txBody>
      </p:sp>
      <p:sp>
        <p:nvSpPr>
          <p:cNvPr id="12292"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12293" name="备注占位符 4"/>
          <p:cNvSpPr>
            <a:spLocks noGrp="1"/>
          </p:cNvSpPr>
          <p:nvPr>
            <p:ph type="body" sz="quarter"/>
          </p:nvPr>
        </p:nvSpPr>
        <p:spPr>
          <a:xfrm>
            <a:off x="685800" y="4400550"/>
            <a:ext cx="5486400" cy="3600450"/>
          </a:xfrm>
          <a:prstGeom prst="rect">
            <a:avLst/>
          </a:prstGeom>
          <a:noFill/>
          <a:ln w="9525">
            <a:noFill/>
          </a:ln>
        </p:spPr>
        <p:txBody>
          <a:bodyPr lIns="91440" tIns="45720" rIns="91440" bIns="45720" anchor="t"/>
          <a:lstStyle/>
          <a:p>
            <a:pPr lvl="0"/>
            <a:r>
              <a:rPr lang="zh-CN" altLang="en-US"/>
              <a:t>单击此处编辑母版文本样式</a:t>
            </a:r>
          </a:p>
          <a:p>
            <a:pPr lvl="1" indent="0"/>
            <a:r>
              <a:rPr lang="zh-CN" altLang="en-US"/>
              <a:t>第二级</a:t>
            </a:r>
          </a:p>
          <a:p>
            <a:pPr lvl="2" indent="0"/>
            <a:r>
              <a:rPr lang="zh-CN" altLang="en-US"/>
              <a:t>第三级</a:t>
            </a:r>
          </a:p>
          <a:p>
            <a:pPr lvl="3" indent="0"/>
            <a:r>
              <a:rPr lang="zh-CN" altLang="en-US"/>
              <a:t>第四级</a:t>
            </a:r>
          </a:p>
          <a:p>
            <a:pPr lvl="4" indent="0"/>
            <a:r>
              <a:rPr lang="zh-CN" altLang="en-US"/>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extLst>
      <p:ext uri="{BB962C8B-B14F-4D97-AF65-F5344CB8AC3E}">
        <p14:creationId xmlns:p14="http://schemas.microsoft.com/office/powerpoint/2010/main" val="195761920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p:cNvSpPr>
          <p:nvPr>
            <p:ph type="sldImg"/>
          </p:nvPr>
        </p:nvSpPr>
        <p:spPr/>
      </p:sp>
      <p:sp>
        <p:nvSpPr>
          <p:cNvPr id="44034" name="文本占位符 2"/>
          <p:cNvSpPr>
            <a:spLocks noGrp="1"/>
          </p:cNvSpPr>
          <p:nvPr>
            <p:ph type="body"/>
          </p:nvPr>
        </p:nvSpPr>
        <p:spPr/>
        <p:txBody>
          <a:bodyPr lIns="91440" tIns="45720" rIns="91440" bIns="45720" anchor="t"/>
          <a:lstStyle/>
          <a:p>
            <a:pPr lvl="0"/>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幻灯片图像占位符 1"/>
          <p:cNvSpPr>
            <a:spLocks noGrp="1" noRot="1" noChangeAspect="1"/>
          </p:cNvSpPr>
          <p:nvPr>
            <p:ph type="sldImg"/>
          </p:nvPr>
        </p:nvSpPr>
        <p:spPr>
          <a:ln/>
        </p:spPr>
      </p:sp>
      <p:sp>
        <p:nvSpPr>
          <p:cNvPr id="58370" name="文本占位符 2"/>
          <p:cNvSpPr>
            <a:spLocks noGrp="1"/>
          </p:cNvSpPr>
          <p:nvPr>
            <p:ph type="body"/>
          </p:nvPr>
        </p:nvSpPr>
        <p:spPr>
          <a:ln/>
        </p:spPr>
        <p:txBody>
          <a:bodyPr wrap="square" lIns="91440" tIns="45720" rIns="91440" bIns="45720" anchor="t"/>
          <a:lstStyle/>
          <a:p>
            <a:pPr lvl="0"/>
            <a:r>
              <a:rPr lang="zh-CN" altLang="en-US"/>
              <a:t>本研究结论无疑将对动脉粥样硬化性血管疾病患者抗栓治疗临床实践以及今后的指南修订产生一定影响。但考虑到出血风险，新型口服抗凝剂利伐沙班的适应证暂不宜盲目扩大，临床医生将需要充分考虑获益风险比，为患者提供最佳的治疗方案。</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8650" y="39370"/>
            <a:ext cx="7675880" cy="908685"/>
          </a:xfrm>
        </p:spPr>
        <p:txBody>
          <a:bodyPr>
            <a:normAutofit/>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normAutofit/>
          </a:bodyPr>
          <a:lstStyle>
            <a:lvl1pPr>
              <a:defRPr sz="2400"/>
            </a:lvl1pPr>
            <a:lvl2pPr>
              <a:defRPr sz="2000"/>
            </a:lvl2pPr>
            <a:lvl3pPr>
              <a:defRPr sz="1800"/>
            </a:lvl3pPr>
            <a:lvl4pPr>
              <a:defRPr sz="1800"/>
            </a:lvl4pPr>
            <a:lvl5pPr>
              <a:defRPr sz="1800"/>
            </a:lvl5p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6" name="灯片编号占位符 5"/>
          <p:cNvSpPr>
            <a:spLocks noGrp="1"/>
          </p:cNvSpPr>
          <p:nvPr>
            <p:ph type="sldNum" sz="quarter" idx="12"/>
          </p:nvPr>
        </p:nvSpPr>
        <p:spPr>
          <a:xfrm>
            <a:off x="6853238" y="6356350"/>
            <a:ext cx="2057400" cy="365125"/>
          </a:xfrm>
          <a:prstGeom prst="rect">
            <a:avLst/>
          </a:prstGeom>
        </p:spPr>
        <p:txBody>
          <a:bodyPr vert="horz" lIns="91440" tIns="45720" rIns="91440" bIns="45720" rtlCol="0" anchor="ctr">
            <a:normAutofit/>
          </a:bodyPr>
          <a:lstStyle>
            <a:lvl1pPr>
              <a:defRPr sz="1200"/>
            </a:lvl1pPr>
          </a:lstStyle>
          <a:p>
            <a:pPr fontAlgn="base"/>
            <a:fld id="{DB0D119E-49F6-4292-8477-FC7010F20669}" type="slidenum">
              <a:rPr lang="zh-CN" altLang="en-US" strike="noStrike" noProof="1" smtClean="0">
                <a:latin typeface="微软雅黑" panose="020B0503020204020204" charset="-122"/>
                <a:ea typeface="微软雅黑" panose="020B0503020204020204" charset="-122"/>
                <a:cs typeface="+mn-cs"/>
              </a:rPr>
              <a:t>‹#›</a:t>
            </a:fld>
            <a:endParaRPr lang="zh-CN" altLang="en-US" strike="noStrike" noProof="1"/>
          </a:p>
        </p:txBody>
      </p:sp>
      <p:sp>
        <p:nvSpPr>
          <p:cNvPr id="4" name="日期占位符 3"/>
          <p:cNvSpPr>
            <a:spLocks noGrp="1"/>
          </p:cNvSpPr>
          <p:nvPr>
            <p:ph type="dt" sz="half" idx="13"/>
          </p:nvPr>
        </p:nvSpPr>
        <p:spPr>
          <a:xfrm>
            <a:off x="628650" y="6356350"/>
            <a:ext cx="2057400" cy="365125"/>
          </a:xfrm>
          <a:prstGeom prst="rect">
            <a:avLst/>
          </a:prstGeom>
        </p:spPr>
        <p:txBody>
          <a:bodyPr vert="horz" lIns="91440" tIns="45720" rIns="91440" bIns="45720" rtlCol="0" anchor="ctr">
            <a:normAutofit/>
          </a:bodyPr>
          <a:lstStyle/>
          <a:p>
            <a:pPr fontAlgn="base"/>
            <a:fld id="{A2C3C1E0-99D8-4741-B0DC-C8C4A0F4B53B}" type="datetimeFigureOut">
              <a:rPr lang="zh-CN" altLang="en-US" strike="noStrike" noProof="1" smtClean="0">
                <a:latin typeface="Arial" panose="020B0604020202020204" pitchFamily="34" charset="0"/>
                <a:ea typeface="宋体" panose="02010600030101010101" pitchFamily="2" charset="-122"/>
                <a:cs typeface="+mn-cs"/>
              </a:rPr>
              <a:t>2019/8/8</a:t>
            </a:fld>
            <a:endParaRPr lang="zh-CN" altLang="en-US" strike="noStrike" noProof="1"/>
          </a:p>
        </p:txBody>
      </p:sp>
      <p:sp>
        <p:nvSpPr>
          <p:cNvPr id="5" name="页脚占位符 4"/>
          <p:cNvSpPr>
            <a:spLocks noGrp="1"/>
          </p:cNvSpPr>
          <p:nvPr>
            <p:ph type="ftr" sz="quarter" idx="14"/>
          </p:nvPr>
        </p:nvSpPr>
        <p:spPr>
          <a:xfrm>
            <a:off x="3028950" y="6356350"/>
            <a:ext cx="3086100" cy="365125"/>
          </a:xfrm>
          <a:prstGeom prst="rect">
            <a:avLst/>
          </a:prstGeom>
        </p:spPr>
        <p:txBody>
          <a:bodyPr vert="horz" lIns="91440" tIns="45720" rIns="91440" bIns="45720" rtlCol="0" anchor="ctr">
            <a:normAutofit/>
          </a:bodyPr>
          <a:lstStyle/>
          <a:p>
            <a:pPr fontAlgn="base"/>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auto"/>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t>2019/8/8</a:t>
            </a:fld>
            <a:endParaRPr lang="zh-CN" altLang="en-US" strike="noStrike" noProof="1"/>
          </a:p>
        </p:txBody>
      </p:sp>
      <p:sp>
        <p:nvSpPr>
          <p:cNvPr id="5" name="页脚占位符 4"/>
          <p:cNvSpPr>
            <a:spLocks noGrp="1"/>
          </p:cNvSpPr>
          <p:nvPr>
            <p:ph type="ftr" sz="quarter" idx="11"/>
          </p:nvPr>
        </p:nvSpPr>
        <p:spPr/>
        <p:txBody>
          <a:bodyPr/>
          <a:lstStyle/>
          <a:p>
            <a:pPr fontAlgn="base"/>
            <a:endParaRPr lang="zh-CN" altLang="en-US" strike="noStrike" noProof="1"/>
          </a:p>
        </p:txBody>
      </p:sp>
      <p:sp>
        <p:nvSpPr>
          <p:cNvPr id="6" name="灯片编号占位符 5"/>
          <p:cNvSpPr>
            <a:spLocks noGrp="1"/>
          </p:cNvSpPr>
          <p:nvPr>
            <p:ph type="sldNum" sz="quarter" idx="12"/>
          </p:nvPr>
        </p:nvSpPr>
        <p:spPr/>
        <p:txBody>
          <a:bodyPr/>
          <a:lstStyle/>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28650" y="1825625"/>
            <a:ext cx="3886200" cy="4351338"/>
          </a:xfrm>
        </p:spPr>
        <p:txBody>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z="1350" strike="noStrike" noProof="1" smtClean="0"/>
              <a:t>第四级</a:t>
            </a:r>
            <a:endParaRPr lang="zh-CN" altLang="en-US" strike="noStrike" noProof="1" smtClean="0"/>
          </a:p>
          <a:p>
            <a:pPr lvl="4" fontAlgn="auto"/>
            <a:r>
              <a:rPr lang="zh-CN" altLang="en-US" sz="1350"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p:spPr>
        <p:txBody>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z="1350" strike="noStrike" noProof="1" smtClean="0"/>
              <a:t>第四级</a:t>
            </a:r>
            <a:endParaRPr lang="zh-CN" altLang="en-US" strike="noStrike" noProof="1" smtClean="0"/>
          </a:p>
          <a:p>
            <a:pPr lvl="4" fontAlgn="auto"/>
            <a:r>
              <a:rPr lang="zh-CN" altLang="en-US" sz="1350"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t>2019/8/8</a:t>
            </a:fld>
            <a:endParaRPr lang="zh-CN" altLang="en-US" strike="noStrike" noProof="1"/>
          </a:p>
        </p:txBody>
      </p:sp>
      <p:sp>
        <p:nvSpPr>
          <p:cNvPr id="6" name="页脚占位符 5"/>
          <p:cNvSpPr>
            <a:spLocks noGrp="1"/>
          </p:cNvSpPr>
          <p:nvPr>
            <p:ph type="ftr" sz="quarter" idx="11"/>
          </p:nvPr>
        </p:nvSpPr>
        <p:spPr/>
        <p:txBody>
          <a:bodyPr/>
          <a:lstStyle/>
          <a:p>
            <a:pPr fontAlgn="base"/>
            <a:endParaRPr lang="zh-CN" altLang="en-US" strike="noStrike" noProof="1"/>
          </a:p>
        </p:txBody>
      </p:sp>
      <p:sp>
        <p:nvSpPr>
          <p:cNvPr id="7" name="灯片编号占位符 6"/>
          <p:cNvSpPr>
            <a:spLocks noGrp="1"/>
          </p:cNvSpPr>
          <p:nvPr>
            <p:ph type="sldNum" sz="quarter" idx="12"/>
          </p:nvPr>
        </p:nvSpPr>
        <p:spPr/>
        <p:txBody>
          <a:bodyPr/>
          <a:lstStyle/>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auto"/>
            <a:r>
              <a:rPr lang="zh-CN" altLang="en-US" strike="noStrike" noProof="1"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z="1350" strike="noStrike" noProof="1" smtClean="0"/>
              <a:t>第四级</a:t>
            </a:r>
            <a:endParaRPr lang="zh-CN" altLang="en-US" strike="noStrike" noProof="1" smtClean="0"/>
          </a:p>
          <a:p>
            <a:pPr lvl="4" fontAlgn="auto"/>
            <a:r>
              <a:rPr lang="zh-CN" altLang="en-US" sz="1350"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auto"/>
            <a:r>
              <a:rPr lang="zh-CN" altLang="en-US" strike="noStrike" noProof="1"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z="1350" strike="noStrike" noProof="1" smtClean="0"/>
              <a:t>第四级</a:t>
            </a:r>
            <a:endParaRPr lang="zh-CN" altLang="en-US" strike="noStrike" noProof="1" smtClean="0"/>
          </a:p>
          <a:p>
            <a:pPr lvl="4" fontAlgn="auto"/>
            <a:r>
              <a:rPr lang="zh-CN" altLang="en-US" sz="1350"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t>2019/8/8</a:t>
            </a:fld>
            <a:endParaRPr lang="zh-CN" altLang="en-US" strike="noStrike" noProof="1"/>
          </a:p>
        </p:txBody>
      </p:sp>
      <p:sp>
        <p:nvSpPr>
          <p:cNvPr id="8" name="页脚占位符 7"/>
          <p:cNvSpPr>
            <a:spLocks noGrp="1"/>
          </p:cNvSpPr>
          <p:nvPr>
            <p:ph type="ftr" sz="quarter" idx="11"/>
          </p:nvPr>
        </p:nvSpPr>
        <p:spPr/>
        <p:txBody>
          <a:bodyPr/>
          <a:lstStyle/>
          <a:p>
            <a:pPr fontAlgn="base"/>
            <a:endParaRPr lang="zh-CN" altLang="en-US" strike="noStrike" noProof="1"/>
          </a:p>
        </p:txBody>
      </p:sp>
      <p:sp>
        <p:nvSpPr>
          <p:cNvPr id="9" name="灯片编号占位符 8"/>
          <p:cNvSpPr>
            <a:spLocks noGrp="1"/>
          </p:cNvSpPr>
          <p:nvPr>
            <p:ph type="sldNum" sz="quarter" idx="12"/>
          </p:nvPr>
        </p:nvSpPr>
        <p:spPr/>
        <p:txBody>
          <a:bodyPr/>
          <a:lstStyle/>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t>2019/8/8</a:t>
            </a:fld>
            <a:endParaRPr lang="zh-CN" altLang="en-US" strike="noStrike" noProof="1"/>
          </a:p>
        </p:txBody>
      </p:sp>
      <p:sp>
        <p:nvSpPr>
          <p:cNvPr id="4" name="页脚占位符 3"/>
          <p:cNvSpPr>
            <a:spLocks noGrp="1"/>
          </p:cNvSpPr>
          <p:nvPr>
            <p:ph type="ftr" sz="quarter" idx="11"/>
          </p:nvPr>
        </p:nvSpPr>
        <p:spPr/>
        <p:txBody>
          <a:bodyPr/>
          <a:lstStyle/>
          <a:p>
            <a:pPr fontAlgn="base"/>
            <a:endParaRPr lang="zh-CN" altLang="en-US" strike="noStrike" noProof="1"/>
          </a:p>
        </p:txBody>
      </p:sp>
      <p:sp>
        <p:nvSpPr>
          <p:cNvPr id="5" name="灯片编号占位符 4"/>
          <p:cNvSpPr>
            <a:spLocks noGrp="1"/>
          </p:cNvSpPr>
          <p:nvPr>
            <p:ph type="sldNum" sz="quarter" idx="12"/>
          </p:nvPr>
        </p:nvSpPr>
        <p:spPr/>
        <p:txBody>
          <a:bodyPr/>
          <a:lstStyle/>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t>2019/8/8</a:t>
            </a:fld>
            <a:endParaRPr lang="zh-CN" altLang="en-US" strike="noStrike" noProof="1"/>
          </a:p>
        </p:txBody>
      </p:sp>
      <p:sp>
        <p:nvSpPr>
          <p:cNvPr id="3" name="页脚占位符 2"/>
          <p:cNvSpPr>
            <a:spLocks noGrp="1"/>
          </p:cNvSpPr>
          <p:nvPr>
            <p:ph type="ftr" sz="quarter" idx="11"/>
          </p:nvPr>
        </p:nvSpPr>
        <p:spPr/>
        <p:txBody>
          <a:bodyPr/>
          <a:lstStyle/>
          <a:p>
            <a:pPr fontAlgn="base"/>
            <a:endParaRPr lang="zh-CN" altLang="en-US" strike="noStrike" noProof="1"/>
          </a:p>
        </p:txBody>
      </p:sp>
      <p:sp>
        <p:nvSpPr>
          <p:cNvPr id="4" name="灯片编号占位符 3"/>
          <p:cNvSpPr>
            <a:spLocks noGrp="1"/>
          </p:cNvSpPr>
          <p:nvPr>
            <p:ph type="sldNum" sz="quarter" idx="12"/>
          </p:nvPr>
        </p:nvSpPr>
        <p:spPr/>
        <p:txBody>
          <a:bodyPr/>
          <a:lstStyle/>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auto"/>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auto"/>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auto"/>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t>2019/8/8</a:t>
            </a:fld>
            <a:endParaRPr lang="zh-CN" altLang="en-US" strike="noStrike" noProof="1"/>
          </a:p>
        </p:txBody>
      </p:sp>
      <p:sp>
        <p:nvSpPr>
          <p:cNvPr id="6" name="页脚占位符 5"/>
          <p:cNvSpPr>
            <a:spLocks noGrp="1"/>
          </p:cNvSpPr>
          <p:nvPr>
            <p:ph type="ftr" sz="quarter" idx="11"/>
          </p:nvPr>
        </p:nvSpPr>
        <p:spPr/>
        <p:txBody>
          <a:bodyPr/>
          <a:lstStyle/>
          <a:p>
            <a:pPr fontAlgn="base"/>
            <a:endParaRPr lang="zh-CN" altLang="en-US" strike="noStrike" noProof="1"/>
          </a:p>
        </p:txBody>
      </p:sp>
      <p:sp>
        <p:nvSpPr>
          <p:cNvPr id="7" name="灯片编号占位符 6"/>
          <p:cNvSpPr>
            <a:spLocks noGrp="1"/>
          </p:cNvSpPr>
          <p:nvPr>
            <p:ph type="sldNum" sz="quarter" idx="12"/>
          </p:nvPr>
        </p:nvSpPr>
        <p:spPr/>
        <p:txBody>
          <a:bodyPr/>
          <a:lstStyle/>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28650" y="365125"/>
            <a:ext cx="5800725" cy="5811838"/>
          </a:xfrm>
        </p:spPr>
        <p:txBody>
          <a:bodyPr vert="eaVert"/>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z="1350" strike="noStrike" noProof="1" smtClean="0"/>
              <a:t>第四级</a:t>
            </a:r>
            <a:endParaRPr lang="zh-CN" altLang="en-US" strike="noStrike" noProof="1" smtClean="0"/>
          </a:p>
          <a:p>
            <a:pPr lvl="4" fontAlgn="auto"/>
            <a:r>
              <a:rPr lang="zh-CN" altLang="en-US" sz="1350"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t>2019/8/8</a:t>
            </a:fld>
            <a:endParaRPr lang="zh-CN" altLang="en-US" strike="noStrike" noProof="1"/>
          </a:p>
        </p:txBody>
      </p:sp>
      <p:sp>
        <p:nvSpPr>
          <p:cNvPr id="5" name="页脚占位符 4"/>
          <p:cNvSpPr>
            <a:spLocks noGrp="1"/>
          </p:cNvSpPr>
          <p:nvPr>
            <p:ph type="ftr" sz="quarter" idx="11"/>
          </p:nvPr>
        </p:nvSpPr>
        <p:spPr/>
        <p:txBody>
          <a:bodyPr/>
          <a:lstStyle/>
          <a:p>
            <a:pPr fontAlgn="base"/>
            <a:endParaRPr lang="zh-CN" altLang="en-US" strike="noStrike" noProof="1"/>
          </a:p>
        </p:txBody>
      </p:sp>
      <p:sp>
        <p:nvSpPr>
          <p:cNvPr id="6" name="灯片编号占位符 5"/>
          <p:cNvSpPr>
            <a:spLocks noGrp="1"/>
          </p:cNvSpPr>
          <p:nvPr>
            <p:ph type="sldNum" sz="quarter" idx="12"/>
          </p:nvPr>
        </p:nvSpPr>
        <p:spPr/>
        <p:txBody>
          <a:bodyPr/>
          <a:lstStyle/>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125"/>
            <a:ext cx="7886700" cy="5811838"/>
          </a:xfrm>
        </p:spPr>
        <p:txBody>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z="1350" strike="noStrike" noProof="1" smtClean="0"/>
              <a:t>第四级</a:t>
            </a:r>
            <a:endParaRPr lang="zh-CN" altLang="en-US" strike="noStrike" noProof="1" smtClean="0"/>
          </a:p>
          <a:p>
            <a:pPr lvl="4" fontAlgn="auto"/>
            <a:r>
              <a:rPr lang="zh-CN" altLang="en-US" sz="1350" strike="noStrike" noProof="1" smtClean="0"/>
              <a:t>第五级</a:t>
            </a:r>
            <a:endParaRPr lang="zh-CN" altLang="en-US" strike="noStrike" noProof="1"/>
          </a:p>
        </p:txBody>
      </p:sp>
      <p:sp>
        <p:nvSpPr>
          <p:cNvPr id="3" name="日期占位符 2"/>
          <p:cNvSpPr>
            <a:spLocks noGrp="1"/>
          </p:cNvSpPr>
          <p:nvPr>
            <p:ph type="dt" sz="half" idx="10"/>
          </p:nvPr>
        </p:nvSpPr>
        <p:spPr/>
        <p:txBody>
          <a:bodyPr/>
          <a:lstStyle/>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t>2019/8/8</a:t>
            </a:fld>
            <a:endParaRPr lang="zh-CN" altLang="en-US" strike="noStrike" noProof="1"/>
          </a:p>
        </p:txBody>
      </p:sp>
      <p:sp>
        <p:nvSpPr>
          <p:cNvPr id="4" name="页脚占位符 3"/>
          <p:cNvSpPr>
            <a:spLocks noGrp="1"/>
          </p:cNvSpPr>
          <p:nvPr>
            <p:ph type="ftr" sz="quarter" idx="11"/>
          </p:nvPr>
        </p:nvSpPr>
        <p:spPr/>
        <p:txBody>
          <a:bodyPr/>
          <a:lstStyle/>
          <a:p>
            <a:pPr fontAlgn="base"/>
            <a:endParaRPr lang="zh-CN" altLang="en-US" strike="noStrike" noProof="1"/>
          </a:p>
        </p:txBody>
      </p:sp>
      <p:sp>
        <p:nvSpPr>
          <p:cNvPr id="5" name="灯片编号占位符 4"/>
          <p:cNvSpPr>
            <a:spLocks noGrp="1"/>
          </p:cNvSpPr>
          <p:nvPr>
            <p:ph type="sldNum" sz="quarter" idx="12"/>
          </p:nvPr>
        </p:nvSpPr>
        <p:spPr/>
        <p:txBody>
          <a:bodyPr/>
          <a:lstStyle/>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auto"/>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t>2019/8/8</a:t>
            </a:fld>
            <a:endParaRPr lang="zh-CN" altLang="en-US" strike="noStrike" noProof="1"/>
          </a:p>
        </p:txBody>
      </p:sp>
      <p:sp>
        <p:nvSpPr>
          <p:cNvPr id="5" name="页脚占位符 4"/>
          <p:cNvSpPr>
            <a:spLocks noGrp="1"/>
          </p:cNvSpPr>
          <p:nvPr>
            <p:ph type="ftr" sz="quarter" idx="11"/>
          </p:nvPr>
        </p:nvSpPr>
        <p:spPr/>
        <p:txBody>
          <a:bodyPr/>
          <a:lstStyle/>
          <a:p>
            <a:pPr fontAlgn="base"/>
            <a:endParaRPr lang="zh-CN" altLang="en-US" strike="noStrike" noProof="1"/>
          </a:p>
        </p:txBody>
      </p:sp>
      <p:sp>
        <p:nvSpPr>
          <p:cNvPr id="6" name="灯片编号占位符 5"/>
          <p:cNvSpPr>
            <a:spLocks noGrp="1"/>
          </p:cNvSpPr>
          <p:nvPr>
            <p:ph type="sldNum" sz="quarter" idx="12"/>
          </p:nvPr>
        </p:nvSpPr>
        <p:spPr/>
        <p:txBody>
          <a:bodyPr/>
          <a:lstStyle/>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628650" y="1825625"/>
            <a:ext cx="7886700" cy="4351338"/>
          </a:xfrm>
        </p:spPr>
        <p:txBody>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z="1350" strike="noStrike" noProof="1" smtClean="0"/>
              <a:t>第四级</a:t>
            </a:r>
            <a:endParaRPr lang="zh-CN" altLang="en-US" strike="noStrike" noProof="1" smtClean="0"/>
          </a:p>
          <a:p>
            <a:pPr lvl="4" fontAlgn="auto"/>
            <a:r>
              <a:rPr lang="zh-CN" altLang="en-US" sz="1350"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t>2019/8/8</a:t>
            </a:fld>
            <a:endParaRPr lang="zh-CN" altLang="en-US" strike="noStrike" noProof="1"/>
          </a:p>
        </p:txBody>
      </p:sp>
      <p:sp>
        <p:nvSpPr>
          <p:cNvPr id="5" name="页脚占位符 4"/>
          <p:cNvSpPr>
            <a:spLocks noGrp="1"/>
          </p:cNvSpPr>
          <p:nvPr>
            <p:ph type="ftr" sz="quarter" idx="11"/>
          </p:nvPr>
        </p:nvSpPr>
        <p:spPr/>
        <p:txBody>
          <a:bodyPr/>
          <a:lstStyle/>
          <a:p>
            <a:pPr fontAlgn="base"/>
            <a:endParaRPr lang="zh-CN" altLang="en-US" strike="noStrike" noProof="1"/>
          </a:p>
        </p:txBody>
      </p:sp>
      <p:sp>
        <p:nvSpPr>
          <p:cNvPr id="6" name="灯片编号占位符 5"/>
          <p:cNvSpPr>
            <a:spLocks noGrp="1"/>
          </p:cNvSpPr>
          <p:nvPr>
            <p:ph type="sldNum" sz="quarter" idx="12"/>
          </p:nvPr>
        </p:nvSpPr>
        <p:spPr/>
        <p:txBody>
          <a:bodyPr/>
          <a:lstStyle/>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28650" y="1587501"/>
            <a:ext cx="3886200" cy="4589463"/>
          </a:xfrm>
        </p:spPr>
        <p:txBody>
          <a:bodyPr>
            <a:normAutofit/>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587501"/>
            <a:ext cx="3886200" cy="4589463"/>
          </a:xfrm>
        </p:spPr>
        <p:txBody>
          <a:bodyPr>
            <a:normAutofit/>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lstStyle>
            <a:lvl1pPr>
              <a:defRPr sz="1200"/>
            </a:lvl1pPr>
          </a:lstStyle>
          <a:p>
            <a:pPr fontAlgn="base"/>
            <a:fld id="{A2C3C1E0-99D8-4741-B0DC-C8C4A0F4B53B}" type="datetimeFigureOut">
              <a:rPr lang="zh-CN" altLang="en-US" strike="noStrike" noProof="1" smtClean="0">
                <a:latin typeface="Arial" panose="020B0604020202020204" pitchFamily="34" charset="0"/>
                <a:ea typeface="宋体" panose="02010600030101010101" pitchFamily="2" charset="-122"/>
                <a:cs typeface="+mn-cs"/>
              </a:rPr>
              <a:t>2019/8/8</a:t>
            </a:fld>
            <a:endParaRPr lang="zh-CN" altLang="en-US" strike="noStrike" noProof="1"/>
          </a:p>
        </p:txBody>
      </p:sp>
      <p:sp>
        <p:nvSpPr>
          <p:cNvPr id="6" name="页脚占位符 5"/>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fontAlgn="base"/>
            <a:endParaRPr lang="zh-CN" altLang="en-US" strike="noStrike" noProof="1"/>
          </a:p>
        </p:txBody>
      </p:sp>
      <p:sp>
        <p:nvSpPr>
          <p:cNvPr id="7" name="灯片编号占位符 6"/>
          <p:cNvSpPr>
            <a:spLocks noGrp="1"/>
          </p:cNvSpPr>
          <p:nvPr>
            <p:ph type="sldNum" sz="quarter" idx="12"/>
          </p:nvPr>
        </p:nvSpPr>
        <p:spPr>
          <a:xfrm>
            <a:off x="6853238" y="6356350"/>
            <a:ext cx="2057400" cy="365125"/>
          </a:xfrm>
          <a:prstGeom prst="rect">
            <a:avLst/>
          </a:prstGeom>
        </p:spPr>
        <p:txBody>
          <a:bodyPr vert="horz" lIns="91440" tIns="45720" rIns="91440" bIns="45720" rtlCol="0" anchor="ctr">
            <a:normAutofit/>
          </a:bodyPr>
          <a:lstStyle>
            <a:lvl1pPr>
              <a:defRPr sz="1200"/>
            </a:lvl1pPr>
          </a:lstStyle>
          <a:p>
            <a:pPr fontAlgn="base"/>
            <a:fld id="{DB0D119E-49F6-4292-8477-FC7010F20669}" type="slidenum">
              <a:rPr lang="zh-CN" altLang="en-US" strike="noStrike" noProof="1" smtClean="0">
                <a:latin typeface="微软雅黑" panose="020B0503020204020204" charset="-122"/>
                <a:ea typeface="微软雅黑" panose="020B0503020204020204" charset="-122"/>
                <a:cs typeface="+mn-cs"/>
              </a:rPr>
              <a:t>‹#›</a:t>
            </a:fld>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auto"/>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t>2019/8/8</a:t>
            </a:fld>
            <a:endParaRPr lang="zh-CN" altLang="en-US" strike="noStrike" noProof="1"/>
          </a:p>
        </p:txBody>
      </p:sp>
      <p:sp>
        <p:nvSpPr>
          <p:cNvPr id="5" name="页脚占位符 4"/>
          <p:cNvSpPr>
            <a:spLocks noGrp="1"/>
          </p:cNvSpPr>
          <p:nvPr>
            <p:ph type="ftr" sz="quarter" idx="11"/>
          </p:nvPr>
        </p:nvSpPr>
        <p:spPr/>
        <p:txBody>
          <a:bodyPr/>
          <a:lstStyle/>
          <a:p>
            <a:pPr fontAlgn="base"/>
            <a:endParaRPr lang="zh-CN" altLang="en-US" strike="noStrike" noProof="1"/>
          </a:p>
        </p:txBody>
      </p:sp>
      <p:sp>
        <p:nvSpPr>
          <p:cNvPr id="6" name="灯片编号占位符 5"/>
          <p:cNvSpPr>
            <a:spLocks noGrp="1"/>
          </p:cNvSpPr>
          <p:nvPr>
            <p:ph type="sldNum" sz="quarter" idx="12"/>
          </p:nvPr>
        </p:nvSpPr>
        <p:spPr/>
        <p:txBody>
          <a:bodyPr/>
          <a:lstStyle/>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28650" y="1825625"/>
            <a:ext cx="3886200" cy="4351338"/>
          </a:xfrm>
        </p:spPr>
        <p:txBody>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z="1350" strike="noStrike" noProof="1" smtClean="0"/>
              <a:t>第四级</a:t>
            </a:r>
            <a:endParaRPr lang="zh-CN" altLang="en-US" strike="noStrike" noProof="1" smtClean="0"/>
          </a:p>
          <a:p>
            <a:pPr lvl="4" fontAlgn="auto"/>
            <a:r>
              <a:rPr lang="zh-CN" altLang="en-US" sz="1350"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p:spPr>
        <p:txBody>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z="1350" strike="noStrike" noProof="1" smtClean="0"/>
              <a:t>第四级</a:t>
            </a:r>
            <a:endParaRPr lang="zh-CN" altLang="en-US" strike="noStrike" noProof="1" smtClean="0"/>
          </a:p>
          <a:p>
            <a:pPr lvl="4" fontAlgn="auto"/>
            <a:r>
              <a:rPr lang="zh-CN" altLang="en-US" sz="1350"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t>2019/8/8</a:t>
            </a:fld>
            <a:endParaRPr lang="zh-CN" altLang="en-US" strike="noStrike" noProof="1"/>
          </a:p>
        </p:txBody>
      </p:sp>
      <p:sp>
        <p:nvSpPr>
          <p:cNvPr id="6" name="页脚占位符 5"/>
          <p:cNvSpPr>
            <a:spLocks noGrp="1"/>
          </p:cNvSpPr>
          <p:nvPr>
            <p:ph type="ftr" sz="quarter" idx="11"/>
          </p:nvPr>
        </p:nvSpPr>
        <p:spPr/>
        <p:txBody>
          <a:bodyPr/>
          <a:lstStyle/>
          <a:p>
            <a:pPr fontAlgn="base"/>
            <a:endParaRPr lang="zh-CN" altLang="en-US" strike="noStrike" noProof="1"/>
          </a:p>
        </p:txBody>
      </p:sp>
      <p:sp>
        <p:nvSpPr>
          <p:cNvPr id="7" name="灯片编号占位符 6"/>
          <p:cNvSpPr>
            <a:spLocks noGrp="1"/>
          </p:cNvSpPr>
          <p:nvPr>
            <p:ph type="sldNum" sz="quarter" idx="12"/>
          </p:nvPr>
        </p:nvSpPr>
        <p:spPr/>
        <p:txBody>
          <a:bodyPr/>
          <a:lstStyle/>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auto"/>
            <a:r>
              <a:rPr lang="zh-CN" altLang="en-US" strike="noStrike" noProof="1"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z="1350" strike="noStrike" noProof="1" smtClean="0"/>
              <a:t>第四级</a:t>
            </a:r>
            <a:endParaRPr lang="zh-CN" altLang="en-US" strike="noStrike" noProof="1" smtClean="0"/>
          </a:p>
          <a:p>
            <a:pPr lvl="4" fontAlgn="auto"/>
            <a:r>
              <a:rPr lang="zh-CN" altLang="en-US" sz="1350"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auto"/>
            <a:r>
              <a:rPr lang="zh-CN" altLang="en-US" strike="noStrike" noProof="1"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z="1350" strike="noStrike" noProof="1" smtClean="0"/>
              <a:t>第四级</a:t>
            </a:r>
            <a:endParaRPr lang="zh-CN" altLang="en-US" strike="noStrike" noProof="1" smtClean="0"/>
          </a:p>
          <a:p>
            <a:pPr lvl="4" fontAlgn="auto"/>
            <a:r>
              <a:rPr lang="zh-CN" altLang="en-US" sz="1350"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t>2019/8/8</a:t>
            </a:fld>
            <a:endParaRPr lang="zh-CN" altLang="en-US" strike="noStrike" noProof="1"/>
          </a:p>
        </p:txBody>
      </p:sp>
      <p:sp>
        <p:nvSpPr>
          <p:cNvPr id="8" name="页脚占位符 7"/>
          <p:cNvSpPr>
            <a:spLocks noGrp="1"/>
          </p:cNvSpPr>
          <p:nvPr>
            <p:ph type="ftr" sz="quarter" idx="11"/>
          </p:nvPr>
        </p:nvSpPr>
        <p:spPr/>
        <p:txBody>
          <a:bodyPr/>
          <a:lstStyle/>
          <a:p>
            <a:pPr fontAlgn="base"/>
            <a:endParaRPr lang="zh-CN" altLang="en-US" strike="noStrike" noProof="1"/>
          </a:p>
        </p:txBody>
      </p:sp>
      <p:sp>
        <p:nvSpPr>
          <p:cNvPr id="9" name="灯片编号占位符 8"/>
          <p:cNvSpPr>
            <a:spLocks noGrp="1"/>
          </p:cNvSpPr>
          <p:nvPr>
            <p:ph type="sldNum" sz="quarter" idx="12"/>
          </p:nvPr>
        </p:nvSpPr>
        <p:spPr/>
        <p:txBody>
          <a:bodyPr/>
          <a:lstStyle/>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t>2019/8/8</a:t>
            </a:fld>
            <a:endParaRPr lang="zh-CN" altLang="en-US" strike="noStrike" noProof="1"/>
          </a:p>
        </p:txBody>
      </p:sp>
      <p:sp>
        <p:nvSpPr>
          <p:cNvPr id="4" name="页脚占位符 3"/>
          <p:cNvSpPr>
            <a:spLocks noGrp="1"/>
          </p:cNvSpPr>
          <p:nvPr>
            <p:ph type="ftr" sz="quarter" idx="11"/>
          </p:nvPr>
        </p:nvSpPr>
        <p:spPr/>
        <p:txBody>
          <a:bodyPr/>
          <a:lstStyle/>
          <a:p>
            <a:pPr fontAlgn="base"/>
            <a:endParaRPr lang="zh-CN" altLang="en-US" strike="noStrike" noProof="1"/>
          </a:p>
        </p:txBody>
      </p:sp>
      <p:sp>
        <p:nvSpPr>
          <p:cNvPr id="5" name="灯片编号占位符 4"/>
          <p:cNvSpPr>
            <a:spLocks noGrp="1"/>
          </p:cNvSpPr>
          <p:nvPr>
            <p:ph type="sldNum" sz="quarter" idx="12"/>
          </p:nvPr>
        </p:nvSpPr>
        <p:spPr/>
        <p:txBody>
          <a:bodyPr/>
          <a:lstStyle/>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t>2019/8/8</a:t>
            </a:fld>
            <a:endParaRPr lang="zh-CN" altLang="en-US" strike="noStrike" noProof="1"/>
          </a:p>
        </p:txBody>
      </p:sp>
      <p:sp>
        <p:nvSpPr>
          <p:cNvPr id="3" name="页脚占位符 2"/>
          <p:cNvSpPr>
            <a:spLocks noGrp="1"/>
          </p:cNvSpPr>
          <p:nvPr>
            <p:ph type="ftr" sz="quarter" idx="11"/>
          </p:nvPr>
        </p:nvSpPr>
        <p:spPr/>
        <p:txBody>
          <a:bodyPr/>
          <a:lstStyle/>
          <a:p>
            <a:pPr fontAlgn="base"/>
            <a:endParaRPr lang="zh-CN" altLang="en-US" strike="noStrike" noProof="1"/>
          </a:p>
        </p:txBody>
      </p:sp>
      <p:sp>
        <p:nvSpPr>
          <p:cNvPr id="4" name="灯片编号占位符 3"/>
          <p:cNvSpPr>
            <a:spLocks noGrp="1"/>
          </p:cNvSpPr>
          <p:nvPr>
            <p:ph type="sldNum" sz="quarter" idx="12"/>
          </p:nvPr>
        </p:nvSpPr>
        <p:spPr/>
        <p:txBody>
          <a:bodyPr/>
          <a:lstStyle/>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auto"/>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auto"/>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auto"/>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t>2019/8/8</a:t>
            </a:fld>
            <a:endParaRPr lang="zh-CN" altLang="en-US" strike="noStrike" noProof="1"/>
          </a:p>
        </p:txBody>
      </p:sp>
      <p:sp>
        <p:nvSpPr>
          <p:cNvPr id="6" name="页脚占位符 5"/>
          <p:cNvSpPr>
            <a:spLocks noGrp="1"/>
          </p:cNvSpPr>
          <p:nvPr>
            <p:ph type="ftr" sz="quarter" idx="11"/>
          </p:nvPr>
        </p:nvSpPr>
        <p:spPr/>
        <p:txBody>
          <a:bodyPr/>
          <a:lstStyle/>
          <a:p>
            <a:pPr fontAlgn="base"/>
            <a:endParaRPr lang="zh-CN" altLang="en-US" strike="noStrike" noProof="1"/>
          </a:p>
        </p:txBody>
      </p:sp>
      <p:sp>
        <p:nvSpPr>
          <p:cNvPr id="7" name="灯片编号占位符 6"/>
          <p:cNvSpPr>
            <a:spLocks noGrp="1"/>
          </p:cNvSpPr>
          <p:nvPr>
            <p:ph type="sldNum" sz="quarter" idx="12"/>
          </p:nvPr>
        </p:nvSpPr>
        <p:spPr/>
        <p:txBody>
          <a:bodyPr/>
          <a:lstStyle/>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28650" y="365125"/>
            <a:ext cx="5800725" cy="5811838"/>
          </a:xfrm>
        </p:spPr>
        <p:txBody>
          <a:bodyPr vert="eaVert"/>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z="1350" strike="noStrike" noProof="1" smtClean="0"/>
              <a:t>第四级</a:t>
            </a:r>
            <a:endParaRPr lang="zh-CN" altLang="en-US" strike="noStrike" noProof="1" smtClean="0"/>
          </a:p>
          <a:p>
            <a:pPr lvl="4" fontAlgn="auto"/>
            <a:r>
              <a:rPr lang="zh-CN" altLang="en-US" sz="1350"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t>2019/8/8</a:t>
            </a:fld>
            <a:endParaRPr lang="zh-CN" altLang="en-US" strike="noStrike" noProof="1"/>
          </a:p>
        </p:txBody>
      </p:sp>
      <p:sp>
        <p:nvSpPr>
          <p:cNvPr id="5" name="页脚占位符 4"/>
          <p:cNvSpPr>
            <a:spLocks noGrp="1"/>
          </p:cNvSpPr>
          <p:nvPr>
            <p:ph type="ftr" sz="quarter" idx="11"/>
          </p:nvPr>
        </p:nvSpPr>
        <p:spPr/>
        <p:txBody>
          <a:bodyPr/>
          <a:lstStyle/>
          <a:p>
            <a:pPr fontAlgn="base"/>
            <a:endParaRPr lang="zh-CN" altLang="en-US" strike="noStrike" noProof="1"/>
          </a:p>
        </p:txBody>
      </p:sp>
      <p:sp>
        <p:nvSpPr>
          <p:cNvPr id="6" name="灯片编号占位符 5"/>
          <p:cNvSpPr>
            <a:spLocks noGrp="1"/>
          </p:cNvSpPr>
          <p:nvPr>
            <p:ph type="sldNum" sz="quarter" idx="12"/>
          </p:nvPr>
        </p:nvSpPr>
        <p:spPr/>
        <p:txBody>
          <a:bodyPr/>
          <a:lstStyle/>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125"/>
            <a:ext cx="7886700" cy="5811838"/>
          </a:xfrm>
        </p:spPr>
        <p:txBody>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z="1350" strike="noStrike" noProof="1" smtClean="0"/>
              <a:t>第四级</a:t>
            </a:r>
            <a:endParaRPr lang="zh-CN" altLang="en-US" strike="noStrike" noProof="1" smtClean="0"/>
          </a:p>
          <a:p>
            <a:pPr lvl="4" fontAlgn="auto"/>
            <a:r>
              <a:rPr lang="zh-CN" altLang="en-US" sz="1350" strike="noStrike" noProof="1" smtClean="0"/>
              <a:t>第五级</a:t>
            </a:r>
            <a:endParaRPr lang="zh-CN" altLang="en-US" strike="noStrike" noProof="1"/>
          </a:p>
        </p:txBody>
      </p:sp>
      <p:sp>
        <p:nvSpPr>
          <p:cNvPr id="3" name="日期占位符 2"/>
          <p:cNvSpPr>
            <a:spLocks noGrp="1"/>
          </p:cNvSpPr>
          <p:nvPr>
            <p:ph type="dt" sz="half" idx="10"/>
          </p:nvPr>
        </p:nvSpPr>
        <p:spPr/>
        <p:txBody>
          <a:bodyPr/>
          <a:lstStyle/>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t>2019/8/8</a:t>
            </a:fld>
            <a:endParaRPr lang="zh-CN" altLang="en-US" strike="noStrike" noProof="1"/>
          </a:p>
        </p:txBody>
      </p:sp>
      <p:sp>
        <p:nvSpPr>
          <p:cNvPr id="4" name="页脚占位符 3"/>
          <p:cNvSpPr>
            <a:spLocks noGrp="1"/>
          </p:cNvSpPr>
          <p:nvPr>
            <p:ph type="ftr" sz="quarter" idx="11"/>
          </p:nvPr>
        </p:nvSpPr>
        <p:spPr/>
        <p:txBody>
          <a:bodyPr/>
          <a:lstStyle/>
          <a:p>
            <a:pPr fontAlgn="base"/>
            <a:endParaRPr lang="zh-CN" altLang="en-US" strike="noStrike" noProof="1"/>
          </a:p>
        </p:txBody>
      </p:sp>
      <p:sp>
        <p:nvSpPr>
          <p:cNvPr id="5" name="灯片编号占位符 4"/>
          <p:cNvSpPr>
            <a:spLocks noGrp="1"/>
          </p:cNvSpPr>
          <p:nvPr>
            <p:ph type="sldNum" sz="quarter" idx="12"/>
          </p:nvPr>
        </p:nvSpPr>
        <p:spPr/>
        <p:txBody>
          <a:bodyPr/>
          <a:lstStyle/>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8650" y="39370"/>
            <a:ext cx="7675880" cy="908685"/>
          </a:xfrm>
        </p:spPr>
        <p:txBody>
          <a:bodyPr>
            <a:normAutofit/>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normAutofit/>
          </a:bodyPr>
          <a:lstStyle>
            <a:lvl1pPr>
              <a:defRPr sz="2400"/>
            </a:lvl1pPr>
            <a:lvl2pPr>
              <a:defRPr sz="2000"/>
            </a:lvl2pPr>
            <a:lvl3pPr>
              <a:defRPr sz="1800"/>
            </a:lvl3pPr>
            <a:lvl4pPr>
              <a:defRPr sz="1800"/>
            </a:lvl4pPr>
            <a:lvl5pPr>
              <a:defRPr sz="1800"/>
            </a:lvl5p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6" name="灯片编号占位符 5"/>
          <p:cNvSpPr>
            <a:spLocks noGrp="1"/>
          </p:cNvSpPr>
          <p:nvPr>
            <p:ph type="sldNum" sz="quarter" idx="12"/>
          </p:nvPr>
        </p:nvSpPr>
        <p:spPr>
          <a:xfrm>
            <a:off x="6853238" y="6356350"/>
            <a:ext cx="2057400" cy="365125"/>
          </a:xfrm>
          <a:prstGeom prst="rect">
            <a:avLst/>
          </a:prstGeom>
        </p:spPr>
        <p:txBody>
          <a:bodyPr vert="horz" lIns="91440" tIns="45720" rIns="91440" bIns="45720" rtlCol="0" anchor="ctr">
            <a:normAutofit/>
          </a:bodyPr>
          <a:lstStyle>
            <a:lvl1pPr>
              <a:defRPr sz="1200"/>
            </a:lvl1pPr>
          </a:lstStyle>
          <a:p>
            <a:pPr fontAlgn="base"/>
            <a:fld id="{DB0D119E-49F6-4292-8477-FC7010F20669}" type="slidenum">
              <a:rPr lang="zh-CN" altLang="en-US" strike="noStrike" noProof="1" smtClean="0">
                <a:latin typeface="微软雅黑" panose="020B0503020204020204" charset="-122"/>
                <a:ea typeface="微软雅黑" panose="020B0503020204020204" charset="-122"/>
                <a:cs typeface="+mn-cs"/>
              </a:rPr>
              <a:t>‹#›</a:t>
            </a:fld>
            <a:endParaRPr lang="zh-CN" altLang="en-US" strike="noStrike" noProof="1"/>
          </a:p>
        </p:txBody>
      </p:sp>
      <p:sp>
        <p:nvSpPr>
          <p:cNvPr id="4" name="日期占位符 3"/>
          <p:cNvSpPr>
            <a:spLocks noGrp="1"/>
          </p:cNvSpPr>
          <p:nvPr>
            <p:ph type="dt" sz="half" idx="13"/>
          </p:nvPr>
        </p:nvSpPr>
        <p:spPr>
          <a:xfrm>
            <a:off x="628650" y="6356350"/>
            <a:ext cx="2057400" cy="365125"/>
          </a:xfrm>
          <a:prstGeom prst="rect">
            <a:avLst/>
          </a:prstGeom>
        </p:spPr>
        <p:txBody>
          <a:bodyPr vert="horz" lIns="91440" tIns="45720" rIns="91440" bIns="45720" rtlCol="0" anchor="ctr">
            <a:normAutofit/>
          </a:bodyPr>
          <a:lstStyle/>
          <a:p>
            <a:pPr fontAlgn="base"/>
            <a:fld id="{A2C3C1E0-99D8-4741-B0DC-C8C4A0F4B53B}" type="datetimeFigureOut">
              <a:rPr lang="zh-CN" altLang="en-US" strike="noStrike" noProof="1" smtClean="0">
                <a:latin typeface="Arial" panose="020B0604020202020204" pitchFamily="34" charset="0"/>
                <a:ea typeface="宋体" panose="02010600030101010101" pitchFamily="2" charset="-122"/>
                <a:cs typeface="+mn-cs"/>
              </a:rPr>
              <a:t>2019/8/8</a:t>
            </a:fld>
            <a:endParaRPr lang="zh-CN" altLang="en-US" strike="noStrike" noProof="1"/>
          </a:p>
        </p:txBody>
      </p:sp>
      <p:sp>
        <p:nvSpPr>
          <p:cNvPr id="5" name="页脚占位符 4"/>
          <p:cNvSpPr>
            <a:spLocks noGrp="1"/>
          </p:cNvSpPr>
          <p:nvPr>
            <p:ph type="ftr" sz="quarter" idx="14"/>
          </p:nvPr>
        </p:nvSpPr>
        <p:spPr>
          <a:xfrm>
            <a:off x="3028950" y="6356350"/>
            <a:ext cx="3086100" cy="365125"/>
          </a:xfrm>
          <a:prstGeom prst="rect">
            <a:avLst/>
          </a:prstGeom>
        </p:spPr>
        <p:txBody>
          <a:bodyPr vert="horz" lIns="91440" tIns="45720" rIns="91440" bIns="45720" rtlCol="0" anchor="ctr">
            <a:normAutofit/>
          </a:bodyPr>
          <a:lstStyle/>
          <a:p>
            <a:pPr fontAlgn="base"/>
            <a:endParaRPr lang="zh-CN" altLang="en-US" strike="noStrike" noProof="1"/>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28650" y="1587501"/>
            <a:ext cx="3886200" cy="4589463"/>
          </a:xfrm>
        </p:spPr>
        <p:txBody>
          <a:bodyPr>
            <a:normAutofit/>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587501"/>
            <a:ext cx="3886200" cy="4589463"/>
          </a:xfrm>
        </p:spPr>
        <p:txBody>
          <a:bodyPr>
            <a:normAutofit/>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lstStyle>
            <a:lvl1pPr>
              <a:defRPr sz="1200"/>
            </a:lvl1pPr>
          </a:lstStyle>
          <a:p>
            <a:pPr fontAlgn="base"/>
            <a:fld id="{A2C3C1E0-99D8-4741-B0DC-C8C4A0F4B53B}" type="datetimeFigureOut">
              <a:rPr lang="zh-CN" altLang="en-US" strike="noStrike" noProof="1" smtClean="0">
                <a:latin typeface="Arial" panose="020B0604020202020204" pitchFamily="34" charset="0"/>
                <a:ea typeface="宋体" panose="02010600030101010101" pitchFamily="2" charset="-122"/>
                <a:cs typeface="+mn-cs"/>
              </a:rPr>
              <a:t>2019/8/8</a:t>
            </a:fld>
            <a:endParaRPr lang="zh-CN" altLang="en-US" strike="noStrike" noProof="1"/>
          </a:p>
        </p:txBody>
      </p:sp>
      <p:sp>
        <p:nvSpPr>
          <p:cNvPr id="6" name="页脚占位符 5"/>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fontAlgn="base"/>
            <a:endParaRPr lang="zh-CN" altLang="en-US" strike="noStrike" noProof="1"/>
          </a:p>
        </p:txBody>
      </p:sp>
      <p:sp>
        <p:nvSpPr>
          <p:cNvPr id="7" name="灯片编号占位符 6"/>
          <p:cNvSpPr>
            <a:spLocks noGrp="1"/>
          </p:cNvSpPr>
          <p:nvPr>
            <p:ph type="sldNum" sz="quarter" idx="12"/>
          </p:nvPr>
        </p:nvSpPr>
        <p:spPr>
          <a:xfrm>
            <a:off x="6853238" y="6356350"/>
            <a:ext cx="2057400" cy="365125"/>
          </a:xfrm>
          <a:prstGeom prst="rect">
            <a:avLst/>
          </a:prstGeom>
        </p:spPr>
        <p:txBody>
          <a:bodyPr vert="horz" lIns="91440" tIns="45720" rIns="91440" bIns="45720" rtlCol="0" anchor="ctr">
            <a:normAutofit/>
          </a:bodyPr>
          <a:lstStyle>
            <a:lvl1pPr>
              <a:defRPr sz="1200"/>
            </a:lvl1pPr>
          </a:lstStyle>
          <a:p>
            <a:pPr fontAlgn="base"/>
            <a:fld id="{DB0D119E-49F6-4292-8477-FC7010F20669}" type="slidenum">
              <a:rPr lang="zh-CN" altLang="en-US" strike="noStrike" noProof="1" smtClean="0">
                <a:latin typeface="微软雅黑" panose="020B0503020204020204" charset="-122"/>
                <a:ea typeface="微软雅黑" panose="020B0503020204020204" charset="-122"/>
                <a:cs typeface="+mn-cs"/>
              </a:rPr>
              <a:t>‹#›</a:t>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normAutofit/>
          </a:body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9842" y="1795463"/>
            <a:ext cx="3868340" cy="823912"/>
          </a:xfrm>
        </p:spPr>
        <p:txBody>
          <a:bodyPr anchor="b">
            <a:norm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smtClean="0"/>
              <a:t>单击此处编辑母版文本样式</a:t>
            </a:r>
          </a:p>
        </p:txBody>
      </p:sp>
      <p:sp>
        <p:nvSpPr>
          <p:cNvPr id="4" name="内容占位符 3"/>
          <p:cNvSpPr>
            <a:spLocks noGrp="1"/>
          </p:cNvSpPr>
          <p:nvPr>
            <p:ph sz="half" idx="2"/>
          </p:nvPr>
        </p:nvSpPr>
        <p:spPr>
          <a:xfrm>
            <a:off x="629842" y="2692400"/>
            <a:ext cx="3868340" cy="3497263"/>
          </a:xfrm>
        </p:spPr>
        <p:txBody>
          <a:bodyPr>
            <a:normAutofit/>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29150" y="1795463"/>
            <a:ext cx="3887391" cy="823912"/>
          </a:xfrm>
        </p:spPr>
        <p:txBody>
          <a:bodyPr anchor="b">
            <a:norm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smtClean="0"/>
              <a:t>单击此处编辑母版文本样式</a:t>
            </a:r>
          </a:p>
        </p:txBody>
      </p:sp>
      <p:sp>
        <p:nvSpPr>
          <p:cNvPr id="6" name="内容占位符 5"/>
          <p:cNvSpPr>
            <a:spLocks noGrp="1"/>
          </p:cNvSpPr>
          <p:nvPr>
            <p:ph sz="quarter" idx="4"/>
          </p:nvPr>
        </p:nvSpPr>
        <p:spPr>
          <a:xfrm>
            <a:off x="4629150" y="2692400"/>
            <a:ext cx="3887391" cy="3497263"/>
          </a:xfrm>
        </p:spPr>
        <p:txBody>
          <a:bodyPr>
            <a:normAutofit/>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lstStyle>
            <a:lvl1pPr>
              <a:defRPr sz="1200"/>
            </a:lvl1pPr>
          </a:lstStyle>
          <a:p>
            <a:pPr fontAlgn="base"/>
            <a:fld id="{A2C3C1E0-99D8-4741-B0DC-C8C4A0F4B53B}" type="datetimeFigureOut">
              <a:rPr lang="zh-CN" altLang="en-US" strike="noStrike" noProof="1" smtClean="0">
                <a:latin typeface="Arial" panose="020B0604020202020204" pitchFamily="34" charset="0"/>
                <a:ea typeface="宋体" panose="02010600030101010101" pitchFamily="2" charset="-122"/>
                <a:cs typeface="+mn-cs"/>
              </a:rPr>
              <a:t>2019/8/8</a:t>
            </a:fld>
            <a:endParaRPr lang="zh-CN" altLang="en-US" strike="noStrike" noProof="1"/>
          </a:p>
        </p:txBody>
      </p:sp>
      <p:sp>
        <p:nvSpPr>
          <p:cNvPr id="8" name="页脚占位符 7"/>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fontAlgn="base"/>
            <a:endParaRPr lang="zh-CN" altLang="en-US" strike="noStrike" noProof="1"/>
          </a:p>
        </p:txBody>
      </p:sp>
      <p:sp>
        <p:nvSpPr>
          <p:cNvPr id="9" name="灯片编号占位符 8"/>
          <p:cNvSpPr>
            <a:spLocks noGrp="1"/>
          </p:cNvSpPr>
          <p:nvPr>
            <p:ph type="sldNum" sz="quarter" idx="12"/>
          </p:nvPr>
        </p:nvSpPr>
        <p:spPr>
          <a:xfrm>
            <a:off x="6853238" y="6356350"/>
            <a:ext cx="2057400" cy="365125"/>
          </a:xfrm>
          <a:prstGeom prst="rect">
            <a:avLst/>
          </a:prstGeom>
        </p:spPr>
        <p:txBody>
          <a:bodyPr vert="horz" lIns="91440" tIns="45720" rIns="91440" bIns="45720" rtlCol="0" anchor="ctr">
            <a:normAutofit/>
          </a:bodyPr>
          <a:lstStyle>
            <a:lvl1pPr>
              <a:defRPr sz="1200"/>
            </a:lvl1pPr>
          </a:lstStyle>
          <a:p>
            <a:pPr fontAlgn="base"/>
            <a:fld id="{DB0D119E-49F6-4292-8477-FC7010F20669}" type="slidenum">
              <a:rPr lang="zh-CN" altLang="en-US" strike="noStrike" noProof="1" smtClean="0">
                <a:latin typeface="微软雅黑" panose="020B0503020204020204" charset="-122"/>
                <a:ea typeface="微软雅黑" panose="020B0503020204020204" charset="-122"/>
                <a:cs typeface="+mn-cs"/>
              </a:rPr>
              <a:t>‹#›</a:t>
            </a:fld>
            <a:endParaRPr lang="zh-CN" altLang="en-US" strike="noStrike" noProof="1"/>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normAutofit/>
          </a:body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9842" y="1795463"/>
            <a:ext cx="3868340" cy="823912"/>
          </a:xfrm>
        </p:spPr>
        <p:txBody>
          <a:bodyPr anchor="b">
            <a:norm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smtClean="0"/>
              <a:t>单击此处编辑母版文本样式</a:t>
            </a:r>
          </a:p>
        </p:txBody>
      </p:sp>
      <p:sp>
        <p:nvSpPr>
          <p:cNvPr id="4" name="内容占位符 3"/>
          <p:cNvSpPr>
            <a:spLocks noGrp="1"/>
          </p:cNvSpPr>
          <p:nvPr>
            <p:ph sz="half" idx="2"/>
          </p:nvPr>
        </p:nvSpPr>
        <p:spPr>
          <a:xfrm>
            <a:off x="629842" y="2692400"/>
            <a:ext cx="3868340" cy="3497263"/>
          </a:xfrm>
        </p:spPr>
        <p:txBody>
          <a:bodyPr>
            <a:normAutofit/>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29150" y="1795463"/>
            <a:ext cx="3887391" cy="823912"/>
          </a:xfrm>
        </p:spPr>
        <p:txBody>
          <a:bodyPr anchor="b">
            <a:norm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smtClean="0"/>
              <a:t>单击此处编辑母版文本样式</a:t>
            </a:r>
          </a:p>
        </p:txBody>
      </p:sp>
      <p:sp>
        <p:nvSpPr>
          <p:cNvPr id="6" name="内容占位符 5"/>
          <p:cNvSpPr>
            <a:spLocks noGrp="1"/>
          </p:cNvSpPr>
          <p:nvPr>
            <p:ph sz="quarter" idx="4"/>
          </p:nvPr>
        </p:nvSpPr>
        <p:spPr>
          <a:xfrm>
            <a:off x="4629150" y="2692400"/>
            <a:ext cx="3887391" cy="3497263"/>
          </a:xfrm>
        </p:spPr>
        <p:txBody>
          <a:bodyPr>
            <a:normAutofit/>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lstStyle>
            <a:lvl1pPr>
              <a:defRPr sz="1200"/>
            </a:lvl1pPr>
          </a:lstStyle>
          <a:p>
            <a:pPr fontAlgn="base"/>
            <a:fld id="{A2C3C1E0-99D8-4741-B0DC-C8C4A0F4B53B}" type="datetimeFigureOut">
              <a:rPr lang="zh-CN" altLang="en-US" strike="noStrike" noProof="1" smtClean="0">
                <a:latin typeface="Arial" panose="020B0604020202020204" pitchFamily="34" charset="0"/>
                <a:ea typeface="宋体" panose="02010600030101010101" pitchFamily="2" charset="-122"/>
                <a:cs typeface="+mn-cs"/>
              </a:rPr>
              <a:t>2019/8/8</a:t>
            </a:fld>
            <a:endParaRPr lang="zh-CN" altLang="en-US" strike="noStrike" noProof="1"/>
          </a:p>
        </p:txBody>
      </p:sp>
      <p:sp>
        <p:nvSpPr>
          <p:cNvPr id="8" name="页脚占位符 7"/>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fontAlgn="base"/>
            <a:endParaRPr lang="zh-CN" altLang="en-US" strike="noStrike" noProof="1"/>
          </a:p>
        </p:txBody>
      </p:sp>
      <p:sp>
        <p:nvSpPr>
          <p:cNvPr id="9" name="灯片编号占位符 8"/>
          <p:cNvSpPr>
            <a:spLocks noGrp="1"/>
          </p:cNvSpPr>
          <p:nvPr>
            <p:ph type="sldNum" sz="quarter" idx="12"/>
          </p:nvPr>
        </p:nvSpPr>
        <p:spPr>
          <a:xfrm>
            <a:off x="6853238" y="6356350"/>
            <a:ext cx="2057400" cy="365125"/>
          </a:xfrm>
          <a:prstGeom prst="rect">
            <a:avLst/>
          </a:prstGeom>
        </p:spPr>
        <p:txBody>
          <a:bodyPr vert="horz" lIns="91440" tIns="45720" rIns="91440" bIns="45720" rtlCol="0" anchor="ctr">
            <a:normAutofit/>
          </a:bodyPr>
          <a:lstStyle>
            <a:lvl1pPr>
              <a:defRPr sz="1200"/>
            </a:lvl1pPr>
          </a:lstStyle>
          <a:p>
            <a:pPr fontAlgn="base"/>
            <a:fld id="{DB0D119E-49F6-4292-8477-FC7010F20669}" type="slidenum">
              <a:rPr lang="zh-CN" altLang="en-US" strike="noStrike" noProof="1" smtClean="0">
                <a:latin typeface="微软雅黑" panose="020B0503020204020204" charset="-122"/>
                <a:ea typeface="微软雅黑" panose="020B0503020204020204" charset="-122"/>
                <a:cs typeface="+mn-cs"/>
              </a:rPr>
              <a:t>‹#›</a:t>
            </a:fld>
            <a:endParaRPr lang="zh-CN" altLang="en-US" strike="noStrike" noProof="1"/>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2F2F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lstStyle>
            <a:lvl1pPr>
              <a:defRPr sz="1200"/>
            </a:lvl1pPr>
          </a:lstStyle>
          <a:p>
            <a:pPr fontAlgn="base"/>
            <a:fld id="{A2C3C1E0-99D8-4741-B0DC-C8C4A0F4B53B}" type="datetimeFigureOut">
              <a:rPr lang="zh-CN" altLang="en-US" strike="noStrike" noProof="1" smtClean="0">
                <a:latin typeface="Arial" panose="020B0604020202020204" pitchFamily="34" charset="0"/>
                <a:ea typeface="宋体" panose="02010600030101010101" pitchFamily="2" charset="-122"/>
                <a:cs typeface="+mn-cs"/>
              </a:rPr>
              <a:t>2019/8/8</a:t>
            </a:fld>
            <a:endParaRPr lang="zh-CN" altLang="en-US" strike="noStrike" noProof="1"/>
          </a:p>
        </p:txBody>
      </p:sp>
      <p:sp>
        <p:nvSpPr>
          <p:cNvPr id="3" name="页脚占位符 2"/>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fontAlgn="base"/>
            <a:endParaRPr lang="zh-CN" altLang="en-US" strike="noStrike" noProof="1"/>
          </a:p>
        </p:txBody>
      </p:sp>
      <p:sp>
        <p:nvSpPr>
          <p:cNvPr id="4" name="灯片编号占位符 3"/>
          <p:cNvSpPr>
            <a:spLocks noGrp="1"/>
          </p:cNvSpPr>
          <p:nvPr>
            <p:ph type="sldNum" sz="quarter" idx="12"/>
          </p:nvPr>
        </p:nvSpPr>
        <p:spPr>
          <a:xfrm>
            <a:off x="6853238" y="6356350"/>
            <a:ext cx="2057400" cy="365125"/>
          </a:xfrm>
          <a:prstGeom prst="rect">
            <a:avLst/>
          </a:prstGeom>
        </p:spPr>
        <p:txBody>
          <a:bodyPr vert="horz" lIns="91440" tIns="45720" rIns="91440" bIns="45720" rtlCol="0" anchor="ctr">
            <a:normAutofit/>
          </a:bodyPr>
          <a:lstStyle>
            <a:lvl1pPr>
              <a:defRPr sz="1200"/>
            </a:lvl1pPr>
          </a:lstStyle>
          <a:p>
            <a:pPr fontAlgn="base"/>
            <a:fld id="{DB0D119E-49F6-4292-8477-FC7010F20669}" type="slidenum">
              <a:rPr lang="zh-CN" altLang="en-US" strike="noStrike" noProof="1" smtClean="0">
                <a:latin typeface="微软雅黑" panose="020B0503020204020204" charset="-122"/>
                <a:ea typeface="微软雅黑" panose="020B0503020204020204" charset="-122"/>
                <a:cs typeface="+mn-cs"/>
              </a:rPr>
              <a:t>‹#›</a:t>
            </a:fld>
            <a:endParaRPr lang="zh-CN" altLang="en-US" strike="noStrike" noProof="1"/>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9841" y="711200"/>
            <a:ext cx="3196800" cy="1600200"/>
          </a:xfrm>
        </p:spPr>
        <p:txBody>
          <a:bodyPr anchor="t">
            <a:normAutofit/>
          </a:bodyPr>
          <a:lstStyle>
            <a:lvl1pPr>
              <a:defRPr sz="3200"/>
            </a:lvl1pPr>
          </a:lstStyle>
          <a:p>
            <a:pPr fontAlgn="auto"/>
            <a:r>
              <a:rPr lang="zh-CN" altLang="en-US" strike="noStrike" noProof="1" smtClean="0"/>
              <a:t>单击此处编辑标题</a:t>
            </a:r>
            <a:endParaRPr lang="zh-CN" altLang="en-US" strike="noStrike" noProof="1"/>
          </a:p>
        </p:txBody>
      </p:sp>
      <p:sp>
        <p:nvSpPr>
          <p:cNvPr id="3" name="图片占位符 2"/>
          <p:cNvSpPr>
            <a:spLocks noGrp="1"/>
          </p:cNvSpPr>
          <p:nvPr>
            <p:ph type="pic" idx="1" hasCustomPrompt="1"/>
          </p:nvPr>
        </p:nvSpPr>
        <p:spPr>
          <a:xfrm>
            <a:off x="4014391" y="733425"/>
            <a:ext cx="4478400" cy="5403600"/>
          </a:xfrm>
        </p:spPr>
        <p:txBody>
          <a:bodyPr>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auto"/>
            <a:r>
              <a:rPr lang="zh-CN" altLang="en-US" strike="noStrike" noProof="1" smtClean="0"/>
              <a:t>图片</a:t>
            </a:r>
            <a:endParaRPr lang="zh-CN" altLang="en-US" strike="noStrike" noProof="1"/>
          </a:p>
        </p:txBody>
      </p:sp>
      <p:sp>
        <p:nvSpPr>
          <p:cNvPr id="4" name="文本占位符 3"/>
          <p:cNvSpPr>
            <a:spLocks noGrp="1"/>
          </p:cNvSpPr>
          <p:nvPr>
            <p:ph type="body" sz="half" idx="2"/>
          </p:nvPr>
        </p:nvSpPr>
        <p:spPr>
          <a:xfrm>
            <a:off x="629841" y="2311400"/>
            <a:ext cx="3196800" cy="3811588"/>
          </a:xfrm>
        </p:spPr>
        <p:txBody>
          <a:bodyPr>
            <a:normAutofit/>
          </a:bodyPr>
          <a:lstStyle>
            <a:lvl1pPr marL="0" indent="0">
              <a:buNone/>
              <a:defRPr sz="2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auto"/>
            <a:r>
              <a:rPr lang="zh-CN" altLang="en-US" strike="noStrike" noProof="1" smtClean="0"/>
              <a:t>单击此处编辑母版文本样式</a:t>
            </a:r>
          </a:p>
        </p:txBody>
      </p:sp>
      <p:sp>
        <p:nvSpPr>
          <p:cNvPr id="5" name="日期占位符 4"/>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lstStyle>
            <a:lvl1pPr>
              <a:defRPr sz="1200"/>
            </a:lvl1pPr>
          </a:lstStyle>
          <a:p>
            <a:pPr fontAlgn="base"/>
            <a:fld id="{A2C3C1E0-99D8-4741-B0DC-C8C4A0F4B53B}" type="datetimeFigureOut">
              <a:rPr lang="zh-CN" altLang="en-US" strike="noStrike" noProof="1" smtClean="0">
                <a:latin typeface="Arial" panose="020B0604020202020204" pitchFamily="34" charset="0"/>
                <a:ea typeface="宋体" panose="02010600030101010101" pitchFamily="2" charset="-122"/>
                <a:cs typeface="+mn-cs"/>
              </a:rPr>
              <a:t>2019/8/8</a:t>
            </a:fld>
            <a:endParaRPr lang="zh-CN" altLang="en-US" strike="noStrike" noProof="1"/>
          </a:p>
        </p:txBody>
      </p:sp>
      <p:sp>
        <p:nvSpPr>
          <p:cNvPr id="6" name="页脚占位符 5"/>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fontAlgn="base"/>
            <a:endParaRPr lang="zh-CN" altLang="en-US" strike="noStrike" noProof="1"/>
          </a:p>
        </p:txBody>
      </p:sp>
      <p:sp>
        <p:nvSpPr>
          <p:cNvPr id="7" name="灯片编号占位符 6"/>
          <p:cNvSpPr>
            <a:spLocks noGrp="1"/>
          </p:cNvSpPr>
          <p:nvPr>
            <p:ph type="sldNum" sz="quarter" idx="12"/>
          </p:nvPr>
        </p:nvSpPr>
        <p:spPr>
          <a:xfrm>
            <a:off x="6853238" y="6356350"/>
            <a:ext cx="2057400" cy="365125"/>
          </a:xfrm>
          <a:prstGeom prst="rect">
            <a:avLst/>
          </a:prstGeom>
        </p:spPr>
        <p:txBody>
          <a:bodyPr vert="horz" lIns="91440" tIns="45720" rIns="91440" bIns="45720" rtlCol="0" anchor="ctr">
            <a:normAutofit/>
          </a:bodyPr>
          <a:lstStyle>
            <a:lvl1pPr>
              <a:defRPr sz="1200"/>
            </a:lvl1pPr>
          </a:lstStyle>
          <a:p>
            <a:pPr fontAlgn="base"/>
            <a:fld id="{DB0D119E-49F6-4292-8477-FC7010F20669}" type="slidenum">
              <a:rPr lang="zh-CN" altLang="en-US" strike="noStrike" noProof="1" smtClean="0">
                <a:latin typeface="微软雅黑" panose="020B0503020204020204" charset="-122"/>
                <a:ea typeface="微软雅黑" panose="020B0503020204020204" charset="-122"/>
                <a:cs typeface="+mn-cs"/>
              </a:rPr>
              <a:t>‹#›</a:t>
            </a:fld>
            <a:endParaRPr lang="zh-CN" altLang="en-US" strike="noStrike" noProof="1"/>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rgbClr val="F2F2F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429500" y="365125"/>
            <a:ext cx="1085850" cy="5811838"/>
          </a:xfrm>
        </p:spPr>
        <p:txBody>
          <a:bodyPr vert="eaVert">
            <a:normAutofit/>
          </a:bodyPr>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28650" y="365125"/>
            <a:ext cx="6638925" cy="5811838"/>
          </a:xfrm>
        </p:spPr>
        <p:txBody>
          <a:bodyPr vert="eaVert">
            <a:normAutofit/>
          </a:bodyPr>
          <a:lstStyle>
            <a:lvl1pPr>
              <a:defRPr sz="2400"/>
            </a:lvl1pPr>
            <a:lvl2pPr>
              <a:defRPr sz="2000"/>
            </a:lvl2pPr>
            <a:lvl3pPr>
              <a:defRPr sz="1800"/>
            </a:lvl3pPr>
            <a:lvl4pPr>
              <a:defRPr sz="1800"/>
            </a:lvl4pPr>
            <a:lvl5pPr>
              <a:defRPr sz="1800"/>
            </a:lvl5p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lstStyle>
            <a:lvl1pPr>
              <a:defRPr sz="1200"/>
            </a:lvl1pPr>
          </a:lstStyle>
          <a:p>
            <a:pPr fontAlgn="base"/>
            <a:fld id="{A2C3C1E0-99D8-4741-B0DC-C8C4A0F4B53B}" type="datetimeFigureOut">
              <a:rPr lang="zh-CN" altLang="en-US" strike="noStrike" noProof="1" smtClean="0">
                <a:latin typeface="Arial" panose="020B0604020202020204" pitchFamily="34" charset="0"/>
                <a:ea typeface="宋体" panose="02010600030101010101" pitchFamily="2" charset="-122"/>
                <a:cs typeface="+mn-cs"/>
              </a:rPr>
              <a:t>2019/8/8</a:t>
            </a:fld>
            <a:endParaRPr lang="zh-CN" altLang="en-US" strike="noStrike" noProof="1"/>
          </a:p>
        </p:txBody>
      </p:sp>
      <p:sp>
        <p:nvSpPr>
          <p:cNvPr id="5" name="页脚占位符 4"/>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fontAlgn="base"/>
            <a:endParaRPr lang="zh-CN" altLang="en-US" strike="noStrike" noProof="1"/>
          </a:p>
        </p:txBody>
      </p:sp>
      <p:sp>
        <p:nvSpPr>
          <p:cNvPr id="6" name="灯片编号占位符 5"/>
          <p:cNvSpPr>
            <a:spLocks noGrp="1"/>
          </p:cNvSpPr>
          <p:nvPr>
            <p:ph type="sldNum" sz="quarter" idx="12"/>
          </p:nvPr>
        </p:nvSpPr>
        <p:spPr>
          <a:xfrm>
            <a:off x="6853238" y="6356350"/>
            <a:ext cx="2057400" cy="365125"/>
          </a:xfrm>
          <a:prstGeom prst="rect">
            <a:avLst/>
          </a:prstGeom>
        </p:spPr>
        <p:txBody>
          <a:bodyPr vert="horz" lIns="91440" tIns="45720" rIns="91440" bIns="45720" rtlCol="0" anchor="ctr">
            <a:normAutofit/>
          </a:bodyPr>
          <a:lstStyle>
            <a:lvl1pPr>
              <a:defRPr sz="1200"/>
            </a:lvl1pPr>
          </a:lstStyle>
          <a:p>
            <a:pPr fontAlgn="base"/>
            <a:fld id="{DB0D119E-49F6-4292-8477-FC7010F20669}" type="slidenum">
              <a:rPr lang="zh-CN" altLang="en-US" strike="noStrike" noProof="1" smtClean="0">
                <a:latin typeface="微软雅黑" panose="020B0503020204020204" charset="-122"/>
                <a:ea typeface="微软雅黑" panose="020B0503020204020204" charset="-122"/>
                <a:cs typeface="+mn-cs"/>
              </a:rPr>
              <a:t>‹#›</a:t>
            </a:fld>
            <a:endParaRPr lang="zh-CN" altLang="en-US" strike="noStrike" noProof="1"/>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内容">
    <p:bg>
      <p:bgPr>
        <a:solidFill>
          <a:srgbClr val="F2F2F2"/>
        </a:solidFill>
        <a:effectLst/>
      </p:bgPr>
    </p:bg>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28650" y="622300"/>
            <a:ext cx="7886700" cy="5435600"/>
          </a:xfrm>
        </p:spPr>
        <p:txBody>
          <a:bodyPr>
            <a:normAutofit/>
          </a:bodyPr>
          <a:lstStyle>
            <a:lvl1pPr>
              <a:defRPr sz="2400"/>
            </a:lvl1pPr>
            <a:lvl2pPr>
              <a:defRPr sz="2000"/>
            </a:lvl2pPr>
            <a:lvl3pPr>
              <a:defRPr sz="1800"/>
            </a:lvl3pPr>
            <a:lvl4pPr>
              <a:defRPr sz="1800"/>
            </a:lvl4pPr>
            <a:lvl5pPr>
              <a:defRPr sz="1800"/>
            </a:lvl5p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lstStyle>
            <a:lvl1pPr>
              <a:defRPr sz="1200"/>
            </a:lvl1pPr>
          </a:lstStyle>
          <a:p>
            <a:pPr fontAlgn="base"/>
            <a:fld id="{A2C3C1E0-99D8-4741-B0DC-C8C4A0F4B53B}" type="datetimeFigureOut">
              <a:rPr lang="zh-CN" altLang="en-US" strike="noStrike" noProof="1" smtClean="0">
                <a:latin typeface="Arial" panose="020B0604020202020204" pitchFamily="34" charset="0"/>
                <a:ea typeface="宋体" panose="02010600030101010101" pitchFamily="2" charset="-122"/>
                <a:cs typeface="+mn-cs"/>
              </a:rPr>
              <a:t>2019/8/8</a:t>
            </a:fld>
            <a:endParaRPr lang="zh-CN" altLang="en-US" strike="noStrike" noProof="1"/>
          </a:p>
        </p:txBody>
      </p:sp>
      <p:sp>
        <p:nvSpPr>
          <p:cNvPr id="4" name="页脚占位符 3"/>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fontAlgn="base"/>
            <a:endParaRPr lang="zh-CN" altLang="en-US" strike="noStrike" noProof="1"/>
          </a:p>
        </p:txBody>
      </p:sp>
      <p:sp>
        <p:nvSpPr>
          <p:cNvPr id="5" name="灯片编号占位符 4"/>
          <p:cNvSpPr>
            <a:spLocks noGrp="1"/>
          </p:cNvSpPr>
          <p:nvPr>
            <p:ph type="sldNum" sz="quarter" idx="12"/>
          </p:nvPr>
        </p:nvSpPr>
        <p:spPr>
          <a:xfrm>
            <a:off x="6853238" y="6356350"/>
            <a:ext cx="2057400" cy="365125"/>
          </a:xfrm>
          <a:prstGeom prst="rect">
            <a:avLst/>
          </a:prstGeom>
        </p:spPr>
        <p:txBody>
          <a:bodyPr vert="horz" lIns="91440" tIns="45720" rIns="91440" bIns="45720" rtlCol="0" anchor="ctr">
            <a:normAutofit/>
          </a:bodyPr>
          <a:lstStyle>
            <a:lvl1pPr>
              <a:defRPr sz="1200"/>
            </a:lvl1pPr>
          </a:lstStyle>
          <a:p>
            <a:pPr fontAlgn="base"/>
            <a:fld id="{DB0D119E-49F6-4292-8477-FC7010F20669}" type="slidenum">
              <a:rPr lang="zh-CN" altLang="en-US" strike="noStrike" noProof="1" smtClean="0">
                <a:latin typeface="微软雅黑" panose="020B0503020204020204" charset="-122"/>
                <a:ea typeface="微软雅黑" panose="020B0503020204020204" charset="-122"/>
                <a:cs typeface="+mn-cs"/>
              </a:rPr>
              <a:t>‹#›</a:t>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2F2F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lstStyle>
            <a:lvl1pPr>
              <a:defRPr sz="1200"/>
            </a:lvl1pPr>
          </a:lstStyle>
          <a:p>
            <a:pPr fontAlgn="base"/>
            <a:fld id="{A2C3C1E0-99D8-4741-B0DC-C8C4A0F4B53B}" type="datetimeFigureOut">
              <a:rPr lang="zh-CN" altLang="en-US" strike="noStrike" noProof="1" smtClean="0">
                <a:latin typeface="Arial" panose="020B0604020202020204" pitchFamily="34" charset="0"/>
                <a:ea typeface="宋体" panose="02010600030101010101" pitchFamily="2" charset="-122"/>
                <a:cs typeface="+mn-cs"/>
              </a:rPr>
              <a:t>2019/8/8</a:t>
            </a:fld>
            <a:endParaRPr lang="zh-CN" altLang="en-US" strike="noStrike" noProof="1"/>
          </a:p>
        </p:txBody>
      </p:sp>
      <p:sp>
        <p:nvSpPr>
          <p:cNvPr id="3" name="页脚占位符 2"/>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fontAlgn="base"/>
            <a:endParaRPr lang="zh-CN" altLang="en-US" strike="noStrike" noProof="1"/>
          </a:p>
        </p:txBody>
      </p:sp>
      <p:sp>
        <p:nvSpPr>
          <p:cNvPr id="4" name="灯片编号占位符 3"/>
          <p:cNvSpPr>
            <a:spLocks noGrp="1"/>
          </p:cNvSpPr>
          <p:nvPr>
            <p:ph type="sldNum" sz="quarter" idx="12"/>
          </p:nvPr>
        </p:nvSpPr>
        <p:spPr>
          <a:xfrm>
            <a:off x="6853238" y="6356350"/>
            <a:ext cx="2057400" cy="365125"/>
          </a:xfrm>
          <a:prstGeom prst="rect">
            <a:avLst/>
          </a:prstGeom>
        </p:spPr>
        <p:txBody>
          <a:bodyPr vert="horz" lIns="91440" tIns="45720" rIns="91440" bIns="45720" rtlCol="0" anchor="ctr">
            <a:normAutofit/>
          </a:bodyPr>
          <a:lstStyle>
            <a:lvl1pPr>
              <a:defRPr sz="1200"/>
            </a:lvl1pPr>
          </a:lstStyle>
          <a:p>
            <a:pPr fontAlgn="base"/>
            <a:fld id="{DB0D119E-49F6-4292-8477-FC7010F20669}" type="slidenum">
              <a:rPr lang="zh-CN" altLang="en-US" strike="noStrike" noProof="1" smtClean="0">
                <a:latin typeface="微软雅黑" panose="020B0503020204020204" charset="-122"/>
                <a:ea typeface="微软雅黑" panose="020B0503020204020204" charset="-122"/>
                <a:cs typeface="+mn-cs"/>
              </a:rPr>
              <a:t>‹#›</a:t>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9841" y="711200"/>
            <a:ext cx="3196800" cy="1600200"/>
          </a:xfrm>
        </p:spPr>
        <p:txBody>
          <a:bodyPr anchor="t">
            <a:normAutofit/>
          </a:bodyPr>
          <a:lstStyle>
            <a:lvl1pPr>
              <a:defRPr sz="3200"/>
            </a:lvl1pPr>
          </a:lstStyle>
          <a:p>
            <a:pPr fontAlgn="auto"/>
            <a:r>
              <a:rPr lang="zh-CN" altLang="en-US" strike="noStrike" noProof="1" smtClean="0"/>
              <a:t>单击此处编辑标题</a:t>
            </a:r>
            <a:endParaRPr lang="zh-CN" altLang="en-US" strike="noStrike" noProof="1"/>
          </a:p>
        </p:txBody>
      </p:sp>
      <p:sp>
        <p:nvSpPr>
          <p:cNvPr id="3" name="图片占位符 2"/>
          <p:cNvSpPr>
            <a:spLocks noGrp="1"/>
          </p:cNvSpPr>
          <p:nvPr>
            <p:ph type="pic" idx="1" hasCustomPrompt="1"/>
          </p:nvPr>
        </p:nvSpPr>
        <p:spPr>
          <a:xfrm>
            <a:off x="4014391" y="733425"/>
            <a:ext cx="4478400" cy="5403600"/>
          </a:xfrm>
        </p:spPr>
        <p:txBody>
          <a:bodyPr>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auto"/>
            <a:r>
              <a:rPr lang="zh-CN" altLang="en-US" strike="noStrike" noProof="1" smtClean="0"/>
              <a:t>图片</a:t>
            </a:r>
            <a:endParaRPr lang="zh-CN" altLang="en-US" strike="noStrike" noProof="1"/>
          </a:p>
        </p:txBody>
      </p:sp>
      <p:sp>
        <p:nvSpPr>
          <p:cNvPr id="4" name="文本占位符 3"/>
          <p:cNvSpPr>
            <a:spLocks noGrp="1"/>
          </p:cNvSpPr>
          <p:nvPr>
            <p:ph type="body" sz="half" idx="2"/>
          </p:nvPr>
        </p:nvSpPr>
        <p:spPr>
          <a:xfrm>
            <a:off x="629841" y="2311400"/>
            <a:ext cx="3196800" cy="3811588"/>
          </a:xfrm>
        </p:spPr>
        <p:txBody>
          <a:bodyPr>
            <a:normAutofit/>
          </a:bodyPr>
          <a:lstStyle>
            <a:lvl1pPr marL="0" indent="0">
              <a:buNone/>
              <a:defRPr sz="2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auto"/>
            <a:r>
              <a:rPr lang="zh-CN" altLang="en-US" strike="noStrike" noProof="1" smtClean="0"/>
              <a:t>单击此处编辑母版文本样式</a:t>
            </a:r>
          </a:p>
        </p:txBody>
      </p:sp>
      <p:sp>
        <p:nvSpPr>
          <p:cNvPr id="5" name="日期占位符 4"/>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lstStyle>
            <a:lvl1pPr>
              <a:defRPr sz="1200"/>
            </a:lvl1pPr>
          </a:lstStyle>
          <a:p>
            <a:pPr fontAlgn="base"/>
            <a:fld id="{A2C3C1E0-99D8-4741-B0DC-C8C4A0F4B53B}" type="datetimeFigureOut">
              <a:rPr lang="zh-CN" altLang="en-US" strike="noStrike" noProof="1" smtClean="0">
                <a:latin typeface="Arial" panose="020B0604020202020204" pitchFamily="34" charset="0"/>
                <a:ea typeface="宋体" panose="02010600030101010101" pitchFamily="2" charset="-122"/>
                <a:cs typeface="+mn-cs"/>
              </a:rPr>
              <a:t>2019/8/8</a:t>
            </a:fld>
            <a:endParaRPr lang="zh-CN" altLang="en-US" strike="noStrike" noProof="1"/>
          </a:p>
        </p:txBody>
      </p:sp>
      <p:sp>
        <p:nvSpPr>
          <p:cNvPr id="6" name="页脚占位符 5"/>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fontAlgn="base"/>
            <a:endParaRPr lang="zh-CN" altLang="en-US" strike="noStrike" noProof="1"/>
          </a:p>
        </p:txBody>
      </p:sp>
      <p:sp>
        <p:nvSpPr>
          <p:cNvPr id="7" name="灯片编号占位符 6"/>
          <p:cNvSpPr>
            <a:spLocks noGrp="1"/>
          </p:cNvSpPr>
          <p:nvPr>
            <p:ph type="sldNum" sz="quarter" idx="12"/>
          </p:nvPr>
        </p:nvSpPr>
        <p:spPr>
          <a:xfrm>
            <a:off x="6853238" y="6356350"/>
            <a:ext cx="2057400" cy="365125"/>
          </a:xfrm>
          <a:prstGeom prst="rect">
            <a:avLst/>
          </a:prstGeom>
        </p:spPr>
        <p:txBody>
          <a:bodyPr vert="horz" lIns="91440" tIns="45720" rIns="91440" bIns="45720" rtlCol="0" anchor="ctr">
            <a:normAutofit/>
          </a:bodyPr>
          <a:lstStyle>
            <a:lvl1pPr>
              <a:defRPr sz="1200"/>
            </a:lvl1pPr>
          </a:lstStyle>
          <a:p>
            <a:pPr fontAlgn="base"/>
            <a:fld id="{DB0D119E-49F6-4292-8477-FC7010F20669}" type="slidenum">
              <a:rPr lang="zh-CN" altLang="en-US" strike="noStrike" noProof="1" smtClean="0">
                <a:latin typeface="微软雅黑" panose="020B0503020204020204" charset="-122"/>
                <a:ea typeface="微软雅黑" panose="020B0503020204020204" charset="-122"/>
                <a:cs typeface="+mn-cs"/>
              </a:rPr>
              <a:t>‹#›</a:t>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rgbClr val="F2F2F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429500" y="365125"/>
            <a:ext cx="1085850" cy="5811838"/>
          </a:xfrm>
        </p:spPr>
        <p:txBody>
          <a:bodyPr vert="eaVert">
            <a:normAutofit/>
          </a:bodyPr>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28650" y="365125"/>
            <a:ext cx="6638925" cy="5811838"/>
          </a:xfrm>
        </p:spPr>
        <p:txBody>
          <a:bodyPr vert="eaVert">
            <a:normAutofit/>
          </a:bodyPr>
          <a:lstStyle>
            <a:lvl1pPr>
              <a:defRPr sz="2400"/>
            </a:lvl1pPr>
            <a:lvl2pPr>
              <a:defRPr sz="2000"/>
            </a:lvl2pPr>
            <a:lvl3pPr>
              <a:defRPr sz="1800"/>
            </a:lvl3pPr>
            <a:lvl4pPr>
              <a:defRPr sz="1800"/>
            </a:lvl4pPr>
            <a:lvl5pPr>
              <a:defRPr sz="1800"/>
            </a:lvl5p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lstStyle>
            <a:lvl1pPr>
              <a:defRPr sz="1200"/>
            </a:lvl1pPr>
          </a:lstStyle>
          <a:p>
            <a:pPr fontAlgn="base"/>
            <a:fld id="{A2C3C1E0-99D8-4741-B0DC-C8C4A0F4B53B}" type="datetimeFigureOut">
              <a:rPr lang="zh-CN" altLang="en-US" strike="noStrike" noProof="1" smtClean="0">
                <a:latin typeface="Arial" panose="020B0604020202020204" pitchFamily="34" charset="0"/>
                <a:ea typeface="宋体" panose="02010600030101010101" pitchFamily="2" charset="-122"/>
                <a:cs typeface="+mn-cs"/>
              </a:rPr>
              <a:t>2019/8/8</a:t>
            </a:fld>
            <a:endParaRPr lang="zh-CN" altLang="en-US" strike="noStrike" noProof="1"/>
          </a:p>
        </p:txBody>
      </p:sp>
      <p:sp>
        <p:nvSpPr>
          <p:cNvPr id="5" name="页脚占位符 4"/>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fontAlgn="base"/>
            <a:endParaRPr lang="zh-CN" altLang="en-US" strike="noStrike" noProof="1"/>
          </a:p>
        </p:txBody>
      </p:sp>
      <p:sp>
        <p:nvSpPr>
          <p:cNvPr id="6" name="灯片编号占位符 5"/>
          <p:cNvSpPr>
            <a:spLocks noGrp="1"/>
          </p:cNvSpPr>
          <p:nvPr>
            <p:ph type="sldNum" sz="quarter" idx="12"/>
          </p:nvPr>
        </p:nvSpPr>
        <p:spPr>
          <a:xfrm>
            <a:off x="6853238" y="6356350"/>
            <a:ext cx="2057400" cy="365125"/>
          </a:xfrm>
          <a:prstGeom prst="rect">
            <a:avLst/>
          </a:prstGeom>
        </p:spPr>
        <p:txBody>
          <a:bodyPr vert="horz" lIns="91440" tIns="45720" rIns="91440" bIns="45720" rtlCol="0" anchor="ctr">
            <a:normAutofit/>
          </a:bodyPr>
          <a:lstStyle>
            <a:lvl1pPr>
              <a:defRPr sz="1200"/>
            </a:lvl1pPr>
          </a:lstStyle>
          <a:p>
            <a:pPr fontAlgn="base"/>
            <a:fld id="{DB0D119E-49F6-4292-8477-FC7010F20669}" type="slidenum">
              <a:rPr lang="zh-CN" altLang="en-US" strike="noStrike" noProof="1" smtClean="0">
                <a:latin typeface="微软雅黑" panose="020B0503020204020204" charset="-122"/>
                <a:ea typeface="微软雅黑" panose="020B0503020204020204" charset="-122"/>
                <a:cs typeface="+mn-cs"/>
              </a:rPr>
              <a:t>‹#›</a:t>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内容">
    <p:bg>
      <p:bgPr>
        <a:solidFill>
          <a:srgbClr val="F2F2F2"/>
        </a:solidFill>
        <a:effectLst/>
      </p:bgPr>
    </p:bg>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28650" y="622300"/>
            <a:ext cx="7886700" cy="5435600"/>
          </a:xfrm>
        </p:spPr>
        <p:txBody>
          <a:bodyPr>
            <a:normAutofit/>
          </a:bodyPr>
          <a:lstStyle>
            <a:lvl1pPr>
              <a:defRPr sz="2400"/>
            </a:lvl1pPr>
            <a:lvl2pPr>
              <a:defRPr sz="2000"/>
            </a:lvl2pPr>
            <a:lvl3pPr>
              <a:defRPr sz="1800"/>
            </a:lvl3pPr>
            <a:lvl4pPr>
              <a:defRPr sz="1800"/>
            </a:lvl4pPr>
            <a:lvl5pPr>
              <a:defRPr sz="1800"/>
            </a:lvl5p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lstStyle>
            <a:lvl1pPr>
              <a:defRPr sz="1200"/>
            </a:lvl1pPr>
          </a:lstStyle>
          <a:p>
            <a:pPr fontAlgn="base"/>
            <a:fld id="{A2C3C1E0-99D8-4741-B0DC-C8C4A0F4B53B}" type="datetimeFigureOut">
              <a:rPr lang="zh-CN" altLang="en-US" strike="noStrike" noProof="1" smtClean="0">
                <a:latin typeface="Arial" panose="020B0604020202020204" pitchFamily="34" charset="0"/>
                <a:ea typeface="宋体" panose="02010600030101010101" pitchFamily="2" charset="-122"/>
                <a:cs typeface="+mn-cs"/>
              </a:rPr>
              <a:t>2019/8/8</a:t>
            </a:fld>
            <a:endParaRPr lang="zh-CN" altLang="en-US" strike="noStrike" noProof="1"/>
          </a:p>
        </p:txBody>
      </p:sp>
      <p:sp>
        <p:nvSpPr>
          <p:cNvPr id="4" name="页脚占位符 3"/>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fontAlgn="base"/>
            <a:endParaRPr lang="zh-CN" altLang="en-US" strike="noStrike" noProof="1"/>
          </a:p>
        </p:txBody>
      </p:sp>
      <p:sp>
        <p:nvSpPr>
          <p:cNvPr id="5" name="灯片编号占位符 4"/>
          <p:cNvSpPr>
            <a:spLocks noGrp="1"/>
          </p:cNvSpPr>
          <p:nvPr>
            <p:ph type="sldNum" sz="quarter" idx="12"/>
          </p:nvPr>
        </p:nvSpPr>
        <p:spPr>
          <a:xfrm>
            <a:off x="6853238" y="6356350"/>
            <a:ext cx="2057400" cy="365125"/>
          </a:xfrm>
          <a:prstGeom prst="rect">
            <a:avLst/>
          </a:prstGeom>
        </p:spPr>
        <p:txBody>
          <a:bodyPr vert="horz" lIns="91440" tIns="45720" rIns="91440" bIns="45720" rtlCol="0" anchor="ctr">
            <a:normAutofit/>
          </a:bodyPr>
          <a:lstStyle>
            <a:lvl1pPr>
              <a:defRPr sz="1200"/>
            </a:lvl1pPr>
          </a:lstStyle>
          <a:p>
            <a:pPr fontAlgn="base"/>
            <a:fld id="{DB0D119E-49F6-4292-8477-FC7010F20669}" type="slidenum">
              <a:rPr lang="zh-CN" altLang="en-US" strike="noStrike" noProof="1" smtClean="0">
                <a:latin typeface="微软雅黑" panose="020B0503020204020204" charset="-122"/>
                <a:ea typeface="微软雅黑" panose="020B0503020204020204" charset="-122"/>
                <a:cs typeface="+mn-cs"/>
              </a:rPr>
              <a:t>‹#›</a:t>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auto"/>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t>2019/8/8</a:t>
            </a:fld>
            <a:endParaRPr lang="zh-CN" altLang="en-US" strike="noStrike" noProof="1"/>
          </a:p>
        </p:txBody>
      </p:sp>
      <p:sp>
        <p:nvSpPr>
          <p:cNvPr id="5" name="页脚占位符 4"/>
          <p:cNvSpPr>
            <a:spLocks noGrp="1"/>
          </p:cNvSpPr>
          <p:nvPr>
            <p:ph type="ftr" sz="quarter" idx="11"/>
          </p:nvPr>
        </p:nvSpPr>
        <p:spPr/>
        <p:txBody>
          <a:bodyPr/>
          <a:lstStyle/>
          <a:p>
            <a:pPr fontAlgn="base"/>
            <a:endParaRPr lang="zh-CN" altLang="en-US" strike="noStrike" noProof="1"/>
          </a:p>
        </p:txBody>
      </p:sp>
      <p:sp>
        <p:nvSpPr>
          <p:cNvPr id="6" name="灯片编号占位符 5"/>
          <p:cNvSpPr>
            <a:spLocks noGrp="1"/>
          </p:cNvSpPr>
          <p:nvPr>
            <p:ph type="sldNum" sz="quarter" idx="12"/>
          </p:nvPr>
        </p:nvSpPr>
        <p:spPr/>
        <p:txBody>
          <a:bodyPr/>
          <a:lstStyle/>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z="1350" strike="noStrike" noProof="1" smtClean="0"/>
              <a:t>第四级</a:t>
            </a:r>
            <a:endParaRPr lang="zh-CN" altLang="en-US" strike="noStrike" noProof="1" smtClean="0"/>
          </a:p>
          <a:p>
            <a:pPr lvl="4" fontAlgn="auto"/>
            <a:r>
              <a:rPr lang="zh-CN" altLang="en-US" sz="1350"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t>2019/8/8</a:t>
            </a:fld>
            <a:endParaRPr lang="zh-CN" altLang="en-US" strike="noStrike" noProof="1"/>
          </a:p>
        </p:txBody>
      </p:sp>
      <p:sp>
        <p:nvSpPr>
          <p:cNvPr id="5" name="页脚占位符 4"/>
          <p:cNvSpPr>
            <a:spLocks noGrp="1"/>
          </p:cNvSpPr>
          <p:nvPr>
            <p:ph type="ftr" sz="quarter" idx="11"/>
          </p:nvPr>
        </p:nvSpPr>
        <p:spPr/>
        <p:txBody>
          <a:bodyPr/>
          <a:lstStyle/>
          <a:p>
            <a:pPr fontAlgn="base"/>
            <a:endParaRPr lang="zh-CN" altLang="en-US" strike="noStrike" noProof="1"/>
          </a:p>
        </p:txBody>
      </p:sp>
      <p:sp>
        <p:nvSpPr>
          <p:cNvPr id="6" name="灯片编号占位符 5"/>
          <p:cNvSpPr>
            <a:spLocks noGrp="1"/>
          </p:cNvSpPr>
          <p:nvPr>
            <p:ph type="sldNum" sz="quarter" idx="12"/>
          </p:nvPr>
        </p:nvSpPr>
        <p:spPr/>
        <p:txBody>
          <a:bodyPr/>
          <a:lstStyle/>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3.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ags" Target="../tags/tag6.xml"/><Relationship Id="rId5" Type="http://schemas.openxmlformats.org/officeDocument/2006/relationships/slideLayout" Target="../slideLayouts/slideLayout32.xml"/><Relationship Id="rId10" Type="http://schemas.openxmlformats.org/officeDocument/2006/relationships/tags" Target="../tags/tag5.xml"/><Relationship Id="rId4" Type="http://schemas.openxmlformats.org/officeDocument/2006/relationships/slideLayout" Target="../slideLayouts/slideLayout31.xml"/><Relationship Id="rId9"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026" name="文本占位符 2"/>
          <p:cNvSpPr>
            <a:spLocks noGrp="1"/>
          </p:cNvSpPr>
          <p:nvPr>
            <p:ph type="body"/>
            <p:custDataLst>
              <p:tags r:id="rId9"/>
            </p:custDataLst>
          </p:nvPr>
        </p:nvSpPr>
        <p:spPr>
          <a:xfrm>
            <a:off x="628650" y="1350963"/>
            <a:ext cx="7886700" cy="4614862"/>
          </a:xfrm>
          <a:prstGeom prst="rect">
            <a:avLst/>
          </a:prstGeom>
          <a:noFill/>
          <a:ln w="9525">
            <a:noFill/>
          </a:ln>
        </p:spPr>
        <p:txBody>
          <a:bodyPr lIns="91440" tIns="45720" rIns="91440" bIns="45720" anchor="t"/>
          <a:lstStyle/>
          <a:p>
            <a:pPr lvl="0" indent="-171450"/>
            <a:r>
              <a:rPr lang="zh-CN" altLang="en-US" dirty="0"/>
              <a:t>单击此处编辑母版文本样式</a:t>
            </a:r>
          </a:p>
          <a:p>
            <a:pPr lvl="1" indent="-171450"/>
            <a:r>
              <a:rPr lang="zh-CN" altLang="en-US" dirty="0"/>
              <a:t>第二级</a:t>
            </a:r>
          </a:p>
          <a:p>
            <a:pPr lvl="2" indent="-171450"/>
            <a:r>
              <a:rPr lang="zh-CN" altLang="en-US" dirty="0"/>
              <a:t>第三级</a:t>
            </a:r>
          </a:p>
          <a:p>
            <a:pPr lvl="3" indent="-171450"/>
            <a:r>
              <a:rPr lang="zh-CN" altLang="en-US" dirty="0"/>
              <a:t>第四级</a:t>
            </a:r>
          </a:p>
          <a:p>
            <a:pPr lvl="4" indent="-171450"/>
            <a:r>
              <a:rPr lang="zh-CN" altLang="en-US" dirty="0"/>
              <a:t>第五级</a:t>
            </a:r>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pPr fontAlgn="base"/>
            <a:fld id="{A2C3C1E0-99D8-4741-B0DC-C8C4A0F4B53B}" type="datetimeFigureOut">
              <a:rPr lang="zh-CN" altLang="en-US" strike="noStrike" noProof="1" smtClean="0">
                <a:latin typeface="Arial" panose="020B0604020202020204" pitchFamily="34" charset="0"/>
                <a:ea typeface="宋体" panose="02010600030101010101" pitchFamily="2" charset="-122"/>
                <a:cs typeface="+mn-cs"/>
              </a:rPr>
              <a:t>2019/8/8</a:t>
            </a:fld>
            <a:endParaRPr lang="zh-CN" altLang="en-US" strike="noStrike" noProof="1"/>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pPr fontAlgn="base"/>
            <a:endParaRPr lang="zh-CN" altLang="en-US" strike="noStrike" noProof="1"/>
          </a:p>
        </p:txBody>
      </p:sp>
      <p:sp>
        <p:nvSpPr>
          <p:cNvPr id="6" name="灯片编号占位符 5"/>
          <p:cNvSpPr>
            <a:spLocks noGrp="1"/>
          </p:cNvSpPr>
          <p:nvPr>
            <p:ph type="sldNum" sz="quarter" idx="4"/>
          </p:nvPr>
        </p:nvSpPr>
        <p:spPr>
          <a:xfrm>
            <a:off x="6853238" y="6356350"/>
            <a:ext cx="2057400" cy="365125"/>
          </a:xfrm>
          <a:prstGeom prst="rect">
            <a:avLst/>
          </a:prstGeom>
        </p:spPr>
        <p:txBody>
          <a:bodyPr vert="horz" lIns="91440" tIns="45720" rIns="91440" bIns="45720" rtlCol="0" anchor="ctr">
            <a:normAutofit/>
          </a:bodyPr>
          <a:lstStyle>
            <a:lvl1pPr algn="r">
              <a:defRPr sz="1400">
                <a:solidFill>
                  <a:schemeClr val="tx1"/>
                </a:solidFill>
                <a:latin typeface="微软雅黑" panose="020B0503020204020204" charset="-122"/>
                <a:ea typeface="微软雅黑" panose="020B0503020204020204" charset="-122"/>
              </a:defRPr>
            </a:lvl1pPr>
          </a:lstStyle>
          <a:p>
            <a:pPr fontAlgn="base"/>
            <a:fld id="{DB0D119E-49F6-4292-8477-FC7010F20669}" type="slidenum">
              <a:rPr lang="zh-CN" altLang="en-US" strike="noStrike" noProof="1" smtClean="0">
                <a:latin typeface="微软雅黑" panose="020B0503020204020204" charset="-122"/>
                <a:ea typeface="微软雅黑" panose="020B0503020204020204" charset="-122"/>
                <a:cs typeface="+mn-cs"/>
              </a:rPr>
              <a:t>‹#›</a:t>
            </a:fld>
            <a:endParaRPr lang="zh-CN" altLang="en-US" strike="noStrike" noProof="1"/>
          </a:p>
        </p:txBody>
      </p:sp>
      <p:sp>
        <p:nvSpPr>
          <p:cNvPr id="7" name="KSO_TEMPLATE" hidden="1"/>
          <p:cNvSpPr/>
          <p:nvPr userDrawn="1">
            <p:custDataLst>
              <p:tags r:id="rId1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3" name="任意多边形 12"/>
          <p:cNvSpPr/>
          <p:nvPr userDrawn="1"/>
        </p:nvSpPr>
        <p:spPr>
          <a:xfrm rot="5400000">
            <a:off x="1728788" y="4878388"/>
            <a:ext cx="150813" cy="3608388"/>
          </a:xfrm>
          <a:custGeom>
            <a:avLst/>
            <a:gdLst>
              <a:gd name="connsiteX0" fmla="*/ 0 w 239"/>
              <a:gd name="connsiteY0" fmla="*/ 356 h 5683"/>
              <a:gd name="connsiteX1" fmla="*/ 239 w 239"/>
              <a:gd name="connsiteY1" fmla="*/ 0 h 5683"/>
              <a:gd name="connsiteX2" fmla="*/ 239 w 239"/>
              <a:gd name="connsiteY2" fmla="*/ 5683 h 5683"/>
              <a:gd name="connsiteX3" fmla="*/ 2 w 239"/>
              <a:gd name="connsiteY3" fmla="*/ 5683 h 5683"/>
              <a:gd name="connsiteX4" fmla="*/ 0 w 239"/>
              <a:gd name="connsiteY4" fmla="*/ 356 h 5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 h="5683">
                <a:moveTo>
                  <a:pt x="0" y="356"/>
                </a:moveTo>
                <a:lnTo>
                  <a:pt x="239" y="0"/>
                </a:lnTo>
                <a:lnTo>
                  <a:pt x="239" y="5683"/>
                </a:lnTo>
                <a:lnTo>
                  <a:pt x="2" y="5683"/>
                </a:lnTo>
                <a:lnTo>
                  <a:pt x="0" y="356"/>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4" name="矩形 13"/>
          <p:cNvSpPr/>
          <p:nvPr userDrawn="1"/>
        </p:nvSpPr>
        <p:spPr>
          <a:xfrm>
            <a:off x="0" y="6750050"/>
            <a:ext cx="9150350" cy="1079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5" name="矩形 14"/>
          <p:cNvSpPr/>
          <p:nvPr userDrawn="1"/>
        </p:nvSpPr>
        <p:spPr>
          <a:xfrm>
            <a:off x="6350" y="-33337"/>
            <a:ext cx="9144000" cy="1081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6" name="任意多边形 15"/>
          <p:cNvSpPr/>
          <p:nvPr userDrawn="1"/>
        </p:nvSpPr>
        <p:spPr>
          <a:xfrm rot="5400000" flipV="1">
            <a:off x="8059738" y="60325"/>
            <a:ext cx="396875" cy="1787525"/>
          </a:xfrm>
          <a:custGeom>
            <a:avLst/>
            <a:gdLst>
              <a:gd name="connsiteX0" fmla="*/ 0 w 459"/>
              <a:gd name="connsiteY0" fmla="*/ 385 h 2815"/>
              <a:gd name="connsiteX1" fmla="*/ 459 w 459"/>
              <a:gd name="connsiteY1" fmla="*/ 0 h 2815"/>
              <a:gd name="connsiteX2" fmla="*/ 459 w 459"/>
              <a:gd name="connsiteY2" fmla="*/ 2815 h 2815"/>
              <a:gd name="connsiteX3" fmla="*/ 8 w 459"/>
              <a:gd name="connsiteY3" fmla="*/ 2815 h 2815"/>
              <a:gd name="connsiteX4" fmla="*/ 0 w 459"/>
              <a:gd name="connsiteY4" fmla="*/ 385 h 2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 h="2815">
                <a:moveTo>
                  <a:pt x="0" y="385"/>
                </a:moveTo>
                <a:lnTo>
                  <a:pt x="459" y="0"/>
                </a:lnTo>
                <a:lnTo>
                  <a:pt x="459" y="2815"/>
                </a:lnTo>
                <a:lnTo>
                  <a:pt x="8" y="2815"/>
                </a:lnTo>
                <a:lnTo>
                  <a:pt x="0" y="38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950" rtlCol="0" anchor="ctr"/>
          <a:lstStyle/>
          <a:p>
            <a:pPr algn="ctr" fontAlgn="base"/>
            <a:endParaRPr lang="zh-CN" altLang="en-US" strike="noStrike" noProof="1"/>
          </a:p>
        </p:txBody>
      </p:sp>
      <p:sp>
        <p:nvSpPr>
          <p:cNvPr id="1035" name="标题占位符 1"/>
          <p:cNvSpPr>
            <a:spLocks noGrp="1"/>
          </p:cNvSpPr>
          <p:nvPr>
            <p:ph type="title"/>
            <p:custDataLst>
              <p:tags r:id="rId11"/>
            </p:custDataLst>
          </p:nvPr>
        </p:nvSpPr>
        <p:spPr>
          <a:xfrm>
            <a:off x="842963" y="52388"/>
            <a:ext cx="7675562" cy="909637"/>
          </a:xfrm>
          <a:prstGeom prst="rect">
            <a:avLst/>
          </a:prstGeom>
          <a:noFill/>
          <a:ln w="9525">
            <a:noFill/>
          </a:ln>
        </p:spPr>
        <p:txBody>
          <a:bodyPr lIns="91440" tIns="45720" rIns="91440" bIns="45720" anchor="ctr"/>
          <a:lstStyle/>
          <a:p>
            <a:pPr lvl="0"/>
            <a:r>
              <a:rPr lang="zh-CN" altLang="en-US" dirty="0"/>
              <a:t>单击此处编辑母版标题样式</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lvl1pPr algn="l" defTabSz="685800" rtl="0" eaLnBrk="1" latinLnBrk="0" hangingPunct="1">
        <a:lnSpc>
          <a:spcPct val="120000"/>
        </a:lnSpc>
        <a:spcBef>
          <a:spcPct val="0"/>
        </a:spcBef>
        <a:buNone/>
        <a:defRPr sz="3600" b="1" kern="1200">
          <a:solidFill>
            <a:schemeClr val="bg1"/>
          </a:solidFill>
          <a:latin typeface="微软雅黑" panose="020B0503020204020204" charset="-122"/>
          <a:ea typeface="微软雅黑" panose="020B0503020204020204" charset="-122"/>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2400" b="1" kern="1200">
          <a:solidFill>
            <a:schemeClr val="tx1"/>
          </a:solidFill>
          <a:latin typeface="微软雅黑" panose="020B0503020204020204" charset="-122"/>
          <a:ea typeface="微软雅黑" panose="020B0503020204020204" charset="-122"/>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2000" b="1" kern="1200">
          <a:solidFill>
            <a:schemeClr val="tx1"/>
          </a:solidFill>
          <a:latin typeface="微软雅黑" panose="020B0503020204020204" charset="-122"/>
          <a:ea typeface="微软雅黑" panose="020B0503020204020204" charset="-122"/>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800" b="1" kern="1200">
          <a:solidFill>
            <a:schemeClr val="tx1"/>
          </a:solidFill>
          <a:latin typeface="微软雅黑" panose="020B0503020204020204" charset="-122"/>
          <a:ea typeface="微软雅黑" panose="020B0503020204020204" charset="-122"/>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800" b="1" kern="1200">
          <a:solidFill>
            <a:schemeClr val="tx1"/>
          </a:solidFill>
          <a:latin typeface="微软雅黑" panose="020B0503020204020204" charset="-122"/>
          <a:ea typeface="微软雅黑" panose="020B0503020204020204" charset="-122"/>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1800" b="1" kern="1200">
          <a:solidFill>
            <a:schemeClr val="tx1"/>
          </a:solidFill>
          <a:latin typeface="微软雅黑" panose="020B0503020204020204" charset="-122"/>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a:xfrm>
            <a:off x="628650" y="365125"/>
            <a:ext cx="7886700" cy="1325563"/>
          </a:xfrm>
          <a:prstGeom prst="rect">
            <a:avLst/>
          </a:prstGeom>
          <a:noFill/>
          <a:ln w="9525">
            <a:noFill/>
          </a:ln>
        </p:spPr>
        <p:txBody>
          <a:bodyPr lIns="91440" tIns="45720" rIns="91440" bIns="45720" anchor="ctr"/>
          <a:lstStyle/>
          <a:p>
            <a:pPr lvl="0"/>
            <a:r>
              <a:rPr lang="zh-CN" altLang="en-US"/>
              <a:t>单击此处编辑母版标题样式</a:t>
            </a:r>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z="1350" strike="noStrike" noProof="1" smtClean="0"/>
              <a:t>第四级</a:t>
            </a:r>
            <a:endParaRPr lang="zh-CN" altLang="en-US" strike="noStrike" noProof="1" smtClean="0"/>
          </a:p>
          <a:p>
            <a:pPr lvl="4" fontAlgn="auto"/>
            <a:r>
              <a:rPr lang="zh-CN" altLang="en-US" sz="1350" strike="noStrike" noProof="1" smtClean="0"/>
              <a:t>第五级</a:t>
            </a:r>
            <a:endParaRPr lang="zh-CN" altLang="en-US" strike="noStrike" noProof="1"/>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t>2019/8/8</a:t>
            </a:fld>
            <a:endParaRPr lang="zh-CN" altLang="en-US" strike="noStrike" noProof="1"/>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endParaRPr lang="zh-CN" altLang="en-US" strike="noStrike" noProof="1"/>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
        <p:nvSpPr>
          <p:cNvPr id="11" name="任意多边形 10"/>
          <p:cNvSpPr/>
          <p:nvPr userDrawn="1"/>
        </p:nvSpPr>
        <p:spPr>
          <a:xfrm rot="5400000">
            <a:off x="2635250" y="-835025"/>
            <a:ext cx="2540000" cy="7848600"/>
          </a:xfrm>
          <a:custGeom>
            <a:avLst/>
            <a:gdLst>
              <a:gd name="connsiteX0" fmla="*/ 0 w 4001"/>
              <a:gd name="connsiteY0" fmla="*/ 902 h 12360"/>
              <a:gd name="connsiteX1" fmla="*/ 4001 w 4001"/>
              <a:gd name="connsiteY1" fmla="*/ 0 h 12360"/>
              <a:gd name="connsiteX2" fmla="*/ 4001 w 4001"/>
              <a:gd name="connsiteY2" fmla="*/ 12360 h 12360"/>
              <a:gd name="connsiteX3" fmla="*/ 10 w 4001"/>
              <a:gd name="connsiteY3" fmla="*/ 12360 h 12360"/>
              <a:gd name="connsiteX4" fmla="*/ 0 w 4001"/>
              <a:gd name="connsiteY4" fmla="*/ 902 h 12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 h="12360">
                <a:moveTo>
                  <a:pt x="0" y="902"/>
                </a:moveTo>
                <a:lnTo>
                  <a:pt x="4001" y="0"/>
                </a:lnTo>
                <a:lnTo>
                  <a:pt x="4001" y="12360"/>
                </a:lnTo>
                <a:lnTo>
                  <a:pt x="10" y="12360"/>
                </a:lnTo>
                <a:lnTo>
                  <a:pt x="0" y="90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cxnSp>
        <p:nvCxnSpPr>
          <p:cNvPr id="10" name="直接连接符 9"/>
          <p:cNvCxnSpPr/>
          <p:nvPr/>
        </p:nvCxnSpPr>
        <p:spPr>
          <a:xfrm flipV="1">
            <a:off x="4787900" y="4557713"/>
            <a:ext cx="4370388" cy="23813"/>
          </a:xfrm>
          <a:prstGeom prst="line">
            <a:avLst/>
          </a:prstGeom>
          <a:ln w="635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074" name="标题占位符 1"/>
          <p:cNvSpPr>
            <a:spLocks noGrp="1"/>
          </p:cNvSpPr>
          <p:nvPr>
            <p:ph type="title"/>
          </p:nvPr>
        </p:nvSpPr>
        <p:spPr>
          <a:xfrm>
            <a:off x="996950" y="2551113"/>
            <a:ext cx="7886700" cy="1325562"/>
          </a:xfrm>
          <a:prstGeom prst="rect">
            <a:avLst/>
          </a:prstGeom>
          <a:noFill/>
          <a:ln w="9525">
            <a:noFill/>
          </a:ln>
        </p:spPr>
        <p:txBody>
          <a:bodyPr lIns="91440" tIns="45720" rIns="91440" bIns="45720" anchor="ctr"/>
          <a:lstStyle/>
          <a:p>
            <a:pPr lvl="0"/>
            <a:r>
              <a:rPr lang="zh-CN" altLang="en-US"/>
              <a:t>单击此处编辑母版标题样式</a:t>
            </a:r>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t>2019/8/8</a:t>
            </a:fld>
            <a:endParaRPr lang="zh-CN" altLang="en-US" strike="noStrike" noProof="1"/>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endParaRPr lang="zh-CN" altLang="en-US" strike="noStrike" noProof="1"/>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
        <p:nvSpPr>
          <p:cNvPr id="11" name="流程图: 手动输入 10"/>
          <p:cNvSpPr/>
          <p:nvPr userDrawn="1"/>
        </p:nvSpPr>
        <p:spPr>
          <a:xfrm rot="5400000" flipH="1">
            <a:off x="88106" y="2726531"/>
            <a:ext cx="673100" cy="858838"/>
          </a:xfrm>
          <a:prstGeom prst="flowChartManualInpu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2" name="平行四边形 11"/>
          <p:cNvSpPr/>
          <p:nvPr userDrawn="1"/>
        </p:nvSpPr>
        <p:spPr>
          <a:xfrm>
            <a:off x="628650" y="2819400"/>
            <a:ext cx="352425" cy="673100"/>
          </a:xfrm>
          <a:prstGeom prst="parallelogram">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Lst>
  <p:hf sldNum="0" hdr="0" ftr="0" dt="0"/>
  <p:txStyles>
    <p:titleStyle>
      <a:lvl1pPr algn="l" defTabSz="685800" rtl="0" eaLnBrk="1" latinLnBrk="0" hangingPunct="1">
        <a:lnSpc>
          <a:spcPct val="90000"/>
        </a:lnSpc>
        <a:spcBef>
          <a:spcPct val="0"/>
        </a:spcBef>
        <a:buNone/>
        <a:defRPr sz="3300" b="1" kern="1200">
          <a:solidFill>
            <a:schemeClr val="tx1"/>
          </a:solidFill>
          <a:latin typeface="微软雅黑" panose="020B0503020204020204" charset="-122"/>
          <a:ea typeface="微软雅黑" panose="020B0503020204020204" charset="-122"/>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026" name="文本占位符 2"/>
          <p:cNvSpPr>
            <a:spLocks noGrp="1"/>
          </p:cNvSpPr>
          <p:nvPr>
            <p:ph type="body"/>
            <p:custDataLst>
              <p:tags r:id="rId9"/>
            </p:custDataLst>
          </p:nvPr>
        </p:nvSpPr>
        <p:spPr>
          <a:xfrm>
            <a:off x="628650" y="1350963"/>
            <a:ext cx="7886700" cy="4614862"/>
          </a:xfrm>
          <a:prstGeom prst="rect">
            <a:avLst/>
          </a:prstGeom>
          <a:noFill/>
          <a:ln w="9525">
            <a:noFill/>
          </a:ln>
        </p:spPr>
        <p:txBody>
          <a:bodyPr lIns="91440" tIns="45720" rIns="91440" bIns="45720" anchor="t"/>
          <a:lstStyle/>
          <a:p>
            <a:pPr lvl="0" indent="-171450"/>
            <a:r>
              <a:rPr lang="zh-CN" altLang="en-US" dirty="0"/>
              <a:t>单击此处编辑母版文本样式</a:t>
            </a:r>
          </a:p>
          <a:p>
            <a:pPr lvl="1" indent="-171450"/>
            <a:r>
              <a:rPr lang="zh-CN" altLang="en-US" dirty="0"/>
              <a:t>第二级</a:t>
            </a:r>
          </a:p>
          <a:p>
            <a:pPr lvl="2" indent="-171450"/>
            <a:r>
              <a:rPr lang="zh-CN" altLang="en-US" dirty="0"/>
              <a:t>第三级</a:t>
            </a:r>
          </a:p>
          <a:p>
            <a:pPr lvl="3" indent="-171450"/>
            <a:r>
              <a:rPr lang="zh-CN" altLang="en-US" dirty="0"/>
              <a:t>第四级</a:t>
            </a:r>
          </a:p>
          <a:p>
            <a:pPr lvl="4" indent="-171450"/>
            <a:r>
              <a:rPr lang="zh-CN" altLang="en-US" dirty="0"/>
              <a:t>第五级</a:t>
            </a:r>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pPr fontAlgn="base"/>
            <a:fld id="{A2C3C1E0-99D8-4741-B0DC-C8C4A0F4B53B}" type="datetimeFigureOut">
              <a:rPr lang="zh-CN" altLang="en-US" strike="noStrike" noProof="1" smtClean="0">
                <a:latin typeface="Arial" panose="020B0604020202020204" pitchFamily="34" charset="0"/>
                <a:ea typeface="宋体" panose="02010600030101010101" pitchFamily="2" charset="-122"/>
                <a:cs typeface="+mn-cs"/>
              </a:rPr>
              <a:t>2019/8/8</a:t>
            </a:fld>
            <a:endParaRPr lang="zh-CN" altLang="en-US" strike="noStrike" noProof="1"/>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pPr fontAlgn="base"/>
            <a:endParaRPr lang="zh-CN" altLang="en-US" strike="noStrike" noProof="1"/>
          </a:p>
        </p:txBody>
      </p:sp>
      <p:sp>
        <p:nvSpPr>
          <p:cNvPr id="6" name="灯片编号占位符 5"/>
          <p:cNvSpPr>
            <a:spLocks noGrp="1"/>
          </p:cNvSpPr>
          <p:nvPr>
            <p:ph type="sldNum" sz="quarter" idx="4"/>
          </p:nvPr>
        </p:nvSpPr>
        <p:spPr>
          <a:xfrm>
            <a:off x="6853238" y="6356350"/>
            <a:ext cx="2057400" cy="365125"/>
          </a:xfrm>
          <a:prstGeom prst="rect">
            <a:avLst/>
          </a:prstGeom>
        </p:spPr>
        <p:txBody>
          <a:bodyPr vert="horz" lIns="91440" tIns="45720" rIns="91440" bIns="45720" rtlCol="0" anchor="ctr">
            <a:normAutofit/>
          </a:bodyPr>
          <a:lstStyle>
            <a:lvl1pPr algn="r">
              <a:defRPr sz="1400">
                <a:solidFill>
                  <a:schemeClr val="tx1"/>
                </a:solidFill>
                <a:latin typeface="微软雅黑" panose="020B0503020204020204" charset="-122"/>
                <a:ea typeface="微软雅黑" panose="020B0503020204020204" charset="-122"/>
              </a:defRPr>
            </a:lvl1pPr>
          </a:lstStyle>
          <a:p>
            <a:pPr fontAlgn="base"/>
            <a:fld id="{DB0D119E-49F6-4292-8477-FC7010F20669}" type="slidenum">
              <a:rPr lang="zh-CN" altLang="en-US" strike="noStrike" noProof="1" smtClean="0">
                <a:latin typeface="微软雅黑" panose="020B0503020204020204" charset="-122"/>
                <a:ea typeface="微软雅黑" panose="020B0503020204020204" charset="-122"/>
                <a:cs typeface="+mn-cs"/>
              </a:rPr>
              <a:t>‹#›</a:t>
            </a:fld>
            <a:endParaRPr lang="zh-CN" altLang="en-US" strike="noStrike" noProof="1"/>
          </a:p>
        </p:txBody>
      </p:sp>
      <p:sp>
        <p:nvSpPr>
          <p:cNvPr id="7" name="KSO_TEMPLATE" hidden="1"/>
          <p:cNvSpPr/>
          <p:nvPr userDrawn="1">
            <p:custDataLst>
              <p:tags r:id="rId1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3" name="任意多边形 12"/>
          <p:cNvSpPr/>
          <p:nvPr userDrawn="1"/>
        </p:nvSpPr>
        <p:spPr>
          <a:xfrm rot="5400000">
            <a:off x="1728788" y="4878388"/>
            <a:ext cx="150813" cy="3608388"/>
          </a:xfrm>
          <a:custGeom>
            <a:avLst/>
            <a:gdLst>
              <a:gd name="connsiteX0" fmla="*/ 0 w 239"/>
              <a:gd name="connsiteY0" fmla="*/ 356 h 5683"/>
              <a:gd name="connsiteX1" fmla="*/ 239 w 239"/>
              <a:gd name="connsiteY1" fmla="*/ 0 h 5683"/>
              <a:gd name="connsiteX2" fmla="*/ 239 w 239"/>
              <a:gd name="connsiteY2" fmla="*/ 5683 h 5683"/>
              <a:gd name="connsiteX3" fmla="*/ 2 w 239"/>
              <a:gd name="connsiteY3" fmla="*/ 5683 h 5683"/>
              <a:gd name="connsiteX4" fmla="*/ 0 w 239"/>
              <a:gd name="connsiteY4" fmla="*/ 356 h 5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 h="5683">
                <a:moveTo>
                  <a:pt x="0" y="356"/>
                </a:moveTo>
                <a:lnTo>
                  <a:pt x="239" y="0"/>
                </a:lnTo>
                <a:lnTo>
                  <a:pt x="239" y="5683"/>
                </a:lnTo>
                <a:lnTo>
                  <a:pt x="2" y="5683"/>
                </a:lnTo>
                <a:lnTo>
                  <a:pt x="0" y="356"/>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4" name="矩形 13"/>
          <p:cNvSpPr/>
          <p:nvPr userDrawn="1"/>
        </p:nvSpPr>
        <p:spPr>
          <a:xfrm>
            <a:off x="0" y="6750050"/>
            <a:ext cx="9150350" cy="1079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5" name="矩形 14"/>
          <p:cNvSpPr/>
          <p:nvPr userDrawn="1"/>
        </p:nvSpPr>
        <p:spPr>
          <a:xfrm>
            <a:off x="6350" y="-33337"/>
            <a:ext cx="9144000" cy="1081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6" name="任意多边形 15"/>
          <p:cNvSpPr/>
          <p:nvPr userDrawn="1"/>
        </p:nvSpPr>
        <p:spPr>
          <a:xfrm rot="5400000" flipV="1">
            <a:off x="8059738" y="60325"/>
            <a:ext cx="396875" cy="1787525"/>
          </a:xfrm>
          <a:custGeom>
            <a:avLst/>
            <a:gdLst>
              <a:gd name="connsiteX0" fmla="*/ 0 w 459"/>
              <a:gd name="connsiteY0" fmla="*/ 385 h 2815"/>
              <a:gd name="connsiteX1" fmla="*/ 459 w 459"/>
              <a:gd name="connsiteY1" fmla="*/ 0 h 2815"/>
              <a:gd name="connsiteX2" fmla="*/ 459 w 459"/>
              <a:gd name="connsiteY2" fmla="*/ 2815 h 2815"/>
              <a:gd name="connsiteX3" fmla="*/ 8 w 459"/>
              <a:gd name="connsiteY3" fmla="*/ 2815 h 2815"/>
              <a:gd name="connsiteX4" fmla="*/ 0 w 459"/>
              <a:gd name="connsiteY4" fmla="*/ 385 h 2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 h="2815">
                <a:moveTo>
                  <a:pt x="0" y="385"/>
                </a:moveTo>
                <a:lnTo>
                  <a:pt x="459" y="0"/>
                </a:lnTo>
                <a:lnTo>
                  <a:pt x="459" y="2815"/>
                </a:lnTo>
                <a:lnTo>
                  <a:pt x="8" y="2815"/>
                </a:lnTo>
                <a:lnTo>
                  <a:pt x="0" y="38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950" rtlCol="0" anchor="ctr"/>
          <a:lstStyle/>
          <a:p>
            <a:pPr algn="ctr" fontAlgn="base"/>
            <a:endParaRPr lang="zh-CN" altLang="en-US" strike="noStrike" noProof="1"/>
          </a:p>
        </p:txBody>
      </p:sp>
      <p:sp>
        <p:nvSpPr>
          <p:cNvPr id="1035" name="标题占位符 1"/>
          <p:cNvSpPr>
            <a:spLocks noGrp="1"/>
          </p:cNvSpPr>
          <p:nvPr>
            <p:ph type="title"/>
            <p:custDataLst>
              <p:tags r:id="rId11"/>
            </p:custDataLst>
          </p:nvPr>
        </p:nvSpPr>
        <p:spPr>
          <a:xfrm>
            <a:off x="842963" y="52388"/>
            <a:ext cx="7675562" cy="909637"/>
          </a:xfrm>
          <a:prstGeom prst="rect">
            <a:avLst/>
          </a:prstGeom>
          <a:noFill/>
          <a:ln w="9525">
            <a:noFill/>
          </a:ln>
        </p:spPr>
        <p:txBody>
          <a:bodyPr lIns="91440" tIns="45720" rIns="91440" bIns="45720" anchor="ctr"/>
          <a:lstStyle/>
          <a:p>
            <a:pPr lvl="0"/>
            <a:r>
              <a:rPr lang="zh-CN" altLang="en-US" dirty="0"/>
              <a:t>单击此处编辑母版标题样式</a:t>
            </a: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Lst>
  <p:hf sldNum="0" hdr="0" ftr="0" dt="0"/>
  <p:txStyles>
    <p:titleStyle>
      <a:lvl1pPr algn="l" defTabSz="685800" rtl="0" eaLnBrk="1" latinLnBrk="0" hangingPunct="1">
        <a:lnSpc>
          <a:spcPct val="120000"/>
        </a:lnSpc>
        <a:spcBef>
          <a:spcPct val="0"/>
        </a:spcBef>
        <a:buNone/>
        <a:defRPr sz="3600" b="1" kern="1200">
          <a:solidFill>
            <a:schemeClr val="bg1"/>
          </a:solidFill>
          <a:latin typeface="微软雅黑" panose="020B0503020204020204" charset="-122"/>
          <a:ea typeface="微软雅黑" panose="020B0503020204020204" charset="-122"/>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2400" b="1" kern="1200">
          <a:solidFill>
            <a:schemeClr val="tx1"/>
          </a:solidFill>
          <a:latin typeface="微软雅黑" panose="020B0503020204020204" charset="-122"/>
          <a:ea typeface="微软雅黑" panose="020B0503020204020204" charset="-122"/>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2000" b="1" kern="1200">
          <a:solidFill>
            <a:schemeClr val="tx1"/>
          </a:solidFill>
          <a:latin typeface="微软雅黑" panose="020B0503020204020204" charset="-122"/>
          <a:ea typeface="微软雅黑" panose="020B0503020204020204" charset="-122"/>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800" b="1" kern="1200">
          <a:solidFill>
            <a:schemeClr val="tx1"/>
          </a:solidFill>
          <a:latin typeface="微软雅黑" panose="020B0503020204020204" charset="-122"/>
          <a:ea typeface="微软雅黑" panose="020B0503020204020204" charset="-122"/>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800" b="1" kern="1200">
          <a:solidFill>
            <a:schemeClr val="tx1"/>
          </a:solidFill>
          <a:latin typeface="微软雅黑" panose="020B0503020204020204" charset="-122"/>
          <a:ea typeface="微软雅黑" panose="020B0503020204020204" charset="-122"/>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1800" b="1" kern="1200">
          <a:solidFill>
            <a:schemeClr val="tx1"/>
          </a:solidFill>
          <a:latin typeface="微软雅黑" panose="020B0503020204020204" charset="-122"/>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8.xml"/><Relationship Id="rId1" Type="http://schemas.openxmlformats.org/officeDocument/2006/relationships/tags" Target="../tags/tag15.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28.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Layout" Target="../slideLayouts/slideLayout28.xml"/><Relationship Id="rId1" Type="http://schemas.openxmlformats.org/officeDocument/2006/relationships/tags" Target="../tags/tag1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18.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1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2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2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8.xml"/><Relationship Id="rId1" Type="http://schemas.openxmlformats.org/officeDocument/2006/relationships/tags" Target="../tags/tag2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8.xml"/><Relationship Id="rId1" Type="http://schemas.openxmlformats.org/officeDocument/2006/relationships/tags" Target="../tags/tag23.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8.xml"/><Relationship Id="rId1" Type="http://schemas.openxmlformats.org/officeDocument/2006/relationships/tags" Target="../tags/tag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8.xml"/><Relationship Id="rId1" Type="http://schemas.openxmlformats.org/officeDocument/2006/relationships/tags" Target="../tags/tag25.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8.xml"/><Relationship Id="rId1" Type="http://schemas.openxmlformats.org/officeDocument/2006/relationships/tags" Target="../tags/tag2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2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2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29.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30.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3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3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3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34.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oleObject" Target="../embeddings/Microsoft_Excel_97-2003____1.xls"/><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8.xml"/><Relationship Id="rId1" Type="http://schemas.openxmlformats.org/officeDocument/2006/relationships/tags" Target="../tags/tag3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8.xml"/><Relationship Id="rId1" Type="http://schemas.openxmlformats.org/officeDocument/2006/relationships/tags" Target="../tags/tag3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8.xml"/><Relationship Id="rId1" Type="http://schemas.openxmlformats.org/officeDocument/2006/relationships/tags" Target="../tags/tag37.xml"/><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8.xml"/><Relationship Id="rId1" Type="http://schemas.openxmlformats.org/officeDocument/2006/relationships/tags" Target="../tags/tag38.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8.xml"/><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8.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8.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标题 5"/>
          <p:cNvSpPr>
            <a:spLocks noGrp="1"/>
          </p:cNvSpPr>
          <p:nvPr>
            <p:ph type="ctrTitle"/>
          </p:nvPr>
        </p:nvSpPr>
        <p:spPr>
          <a:xfrm>
            <a:off x="252413" y="1646238"/>
            <a:ext cx="6858000" cy="2387600"/>
          </a:xfrm>
        </p:spPr>
        <p:txBody>
          <a:bodyPr lIns="91440" tIns="45720" rIns="91440" bIns="45720" anchor="b"/>
          <a:lstStyle/>
          <a:p>
            <a:pPr defTabSz="685800">
              <a:lnSpc>
                <a:spcPct val="140000"/>
              </a:lnSpc>
              <a:spcAft>
                <a:spcPct val="0"/>
              </a:spcAft>
              <a:buClrTx/>
              <a:buSzTx/>
              <a:buFontTx/>
            </a:pPr>
            <a:r>
              <a:rPr b="1" kern="1200">
                <a:solidFill>
                  <a:schemeClr val="bg1"/>
                </a:solidFill>
                <a:latin typeface="微软雅黑" panose="020B0503020204020204" charset="-122"/>
                <a:ea typeface="微软雅黑" panose="020B0503020204020204" charset="-122"/>
                <a:cs typeface="+mj-cs"/>
              </a:rPr>
              <a:t>新型抗凝药物的临床应用</a:t>
            </a:r>
            <a:r>
              <a:rPr lang="zh-CN" b="1" kern="1200">
                <a:solidFill>
                  <a:schemeClr val="bg1"/>
                </a:solidFill>
                <a:latin typeface="微软雅黑" panose="020B0503020204020204" charset="-122"/>
                <a:ea typeface="微软雅黑" panose="020B0503020204020204" charset="-122"/>
                <a:cs typeface="+mj-cs"/>
              </a:rPr>
              <a:t>与案例分享</a:t>
            </a:r>
          </a:p>
        </p:txBody>
      </p:sp>
      <p:sp>
        <p:nvSpPr>
          <p:cNvPr id="13314" name="文本框 7"/>
          <p:cNvSpPr txBox="1"/>
          <p:nvPr/>
        </p:nvSpPr>
        <p:spPr>
          <a:xfrm>
            <a:off x="3137218" y="4783455"/>
            <a:ext cx="3165475" cy="1291590"/>
          </a:xfrm>
          <a:prstGeom prst="rect">
            <a:avLst/>
          </a:prstGeom>
          <a:noFill/>
          <a:ln w="9525">
            <a:noFill/>
          </a:ln>
        </p:spPr>
        <p:txBody>
          <a:bodyPr wrap="square" anchor="t">
            <a:spAutoFit/>
          </a:bodyPr>
          <a:lstStyle/>
          <a:p>
            <a:pPr algn="ctr">
              <a:lnSpc>
                <a:spcPct val="130000"/>
              </a:lnSpc>
            </a:pPr>
            <a:r>
              <a:rPr lang="zh-CN" altLang="en-US" sz="2000" b="1">
                <a:latin typeface="微软雅黑" panose="020B0503020204020204" charset="-122"/>
                <a:ea typeface="微软雅黑" panose="020B0503020204020204" charset="-122"/>
              </a:rPr>
              <a:t>彭文星</a:t>
            </a:r>
          </a:p>
          <a:p>
            <a:pPr algn="ctr">
              <a:lnSpc>
                <a:spcPct val="130000"/>
              </a:lnSpc>
            </a:pPr>
            <a:r>
              <a:rPr lang="zh-CN" altLang="en-US" sz="2000" b="1">
                <a:latin typeface="微软雅黑" panose="020B0503020204020204" charset="-122"/>
                <a:ea typeface="微软雅黑" panose="020B0503020204020204" charset="-122"/>
              </a:rPr>
              <a:t>北京安贞医院 药事部</a:t>
            </a:r>
          </a:p>
          <a:p>
            <a:pPr algn="ctr">
              <a:lnSpc>
                <a:spcPct val="130000"/>
              </a:lnSpc>
            </a:pPr>
            <a:r>
              <a:rPr lang="en-US" altLang="zh-CN" sz="2000" b="1">
                <a:latin typeface="微软雅黑" panose="020B0503020204020204" charset="-122"/>
                <a:ea typeface="微软雅黑" panose="020B0503020204020204" charset="-122"/>
              </a:rPr>
              <a:t>2019.8.7</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nvSpPr>
        <p:spPr>
          <a:xfrm>
            <a:off x="351048" y="68263"/>
            <a:ext cx="8441904" cy="1149048"/>
          </a:xfrm>
          <a:prstGeom prst="rect">
            <a:avLst/>
          </a:prstGeom>
        </p:spPr>
        <p:txBody>
          <a:bodyPr vert="horz" lIns="91440" tIns="45720" rIns="91440" bIns="45720" rtlCol="0" anchor="ctr">
            <a:normAutofit/>
          </a:bodyPr>
          <a:lstStyle>
            <a:lvl1pPr algn="l" defTabSz="342900" rtl="0" eaLnBrk="1" latinLnBrk="0" hangingPunct="1">
              <a:spcBef>
                <a:spcPct val="0"/>
              </a:spcBef>
              <a:buNone/>
              <a:defRPr sz="1500" b="1" kern="1200">
                <a:solidFill>
                  <a:schemeClr val="tx1"/>
                </a:solidFill>
                <a:latin typeface="+mj-lt"/>
                <a:ea typeface="+mj-ea"/>
                <a:cs typeface="+mj-cs"/>
              </a:defRPr>
            </a:lvl1pPr>
          </a:lstStyle>
          <a:p>
            <a:r>
              <a:rPr lang="en-US" altLang="zh-CN" sz="2400" dirty="0" smtClean="0">
                <a:solidFill>
                  <a:schemeClr val="bg1"/>
                </a:solidFill>
                <a:latin typeface="微软雅黑" panose="020B0503020204020204" charset="-122"/>
                <a:ea typeface="微软雅黑" panose="020B0503020204020204" charset="-122"/>
                <a:cs typeface="微软雅黑" panose="020B0503020204020204" charset="-122"/>
              </a:rPr>
              <a:t>NOAC</a:t>
            </a:r>
            <a:r>
              <a:rPr lang="zh-CN" altLang="en-US" sz="2400" dirty="0" smtClean="0">
                <a:solidFill>
                  <a:schemeClr val="bg1"/>
                </a:solidFill>
                <a:latin typeface="微软雅黑" panose="020B0503020204020204" charset="-122"/>
                <a:ea typeface="微软雅黑" panose="020B0503020204020204" charset="-122"/>
                <a:cs typeface="微软雅黑" panose="020B0503020204020204" charset="-122"/>
              </a:rPr>
              <a:t>抗凝不足导致预后不良</a:t>
            </a:r>
            <a:r>
              <a:rPr lang="en-US" altLang="zh-CN" sz="2400" dirty="0" smtClean="0">
                <a:solidFill>
                  <a:schemeClr val="bg1"/>
                </a:solidFill>
                <a:latin typeface="微软雅黑" panose="020B0503020204020204" charset="-122"/>
                <a:ea typeface="微软雅黑" panose="020B0503020204020204" charset="-122"/>
                <a:cs typeface="微软雅黑" panose="020B0503020204020204" charset="-122"/>
              </a:rPr>
              <a:t>:</a:t>
            </a:r>
            <a:r>
              <a:rPr lang="zh-CN" altLang="en-US" sz="2400" dirty="0" smtClean="0">
                <a:solidFill>
                  <a:schemeClr val="bg1"/>
                </a:solidFill>
                <a:latin typeface="微软雅黑" panose="020B0503020204020204" charset="-122"/>
                <a:ea typeface="微软雅黑" panose="020B0503020204020204" charset="-122"/>
                <a:cs typeface="微软雅黑" panose="020B0503020204020204" charset="-122"/>
              </a:rPr>
              <a:t>非中重度肾损伤患者使用小剂量阿哌沙班导致卒中风险升高，而无附加安全性获益</a:t>
            </a:r>
          </a:p>
        </p:txBody>
      </p:sp>
      <p:sp>
        <p:nvSpPr>
          <p:cNvPr id="4" name="文本占位符 3"/>
          <p:cNvSpPr>
            <a:spLocks noGrp="1"/>
          </p:cNvSpPr>
          <p:nvPr/>
        </p:nvSpPr>
        <p:spPr>
          <a:xfrm>
            <a:off x="408730" y="5003482"/>
            <a:ext cx="8326437" cy="1493520"/>
          </a:xfrm>
          <a:prstGeom prst="rect">
            <a:avLst/>
          </a:prstGeom>
        </p:spPr>
        <p:txBody>
          <a:bodyPr vert="horz" wrap="square" lIns="91440" tIns="45720" rIns="91440" bIns="45720" rtlCol="0" anchor="b">
            <a:spAutoFit/>
          </a:bodyPr>
          <a:lstStyle>
            <a:lvl1pPr marL="0" indent="0" algn="l" defTabSz="342900" rtl="0" eaLnBrk="1" latinLnBrk="0" hangingPunct="1">
              <a:spcBef>
                <a:spcPct val="20000"/>
              </a:spcBef>
              <a:buClr>
                <a:schemeClr val="accent5"/>
              </a:buClr>
              <a:buFont typeface="Arial" panose="020B0604020202020204"/>
              <a:buNone/>
              <a:defRPr sz="900" kern="1200">
                <a:solidFill>
                  <a:schemeClr val="tx1"/>
                </a:solidFill>
                <a:latin typeface="+mn-lt"/>
                <a:ea typeface="+mn-ea"/>
                <a:cs typeface="+mn-cs"/>
              </a:defRPr>
            </a:lvl1pPr>
            <a:lvl2pPr marL="172720" indent="0" algn="l" defTabSz="342900" rtl="0" eaLnBrk="1" latinLnBrk="0" hangingPunct="1">
              <a:spcBef>
                <a:spcPct val="20000"/>
              </a:spcBef>
              <a:buClr>
                <a:schemeClr val="accent5"/>
              </a:buClr>
              <a:buFont typeface="Arial" panose="020B0604020202020204"/>
              <a:buNone/>
              <a:defRPr sz="1500" kern="1200">
                <a:solidFill>
                  <a:schemeClr val="tx1"/>
                </a:solidFill>
                <a:latin typeface="+mn-lt"/>
                <a:ea typeface="+mn-ea"/>
                <a:cs typeface="+mn-cs"/>
              </a:defRPr>
            </a:lvl2pPr>
            <a:lvl3pPr marL="386080" indent="0" algn="l" defTabSz="342900" rtl="0" eaLnBrk="1" latinLnBrk="0" hangingPunct="1">
              <a:spcBef>
                <a:spcPct val="20000"/>
              </a:spcBef>
              <a:buClr>
                <a:schemeClr val="accent5"/>
              </a:buClr>
              <a:buFont typeface="Arial" panose="020B0604020202020204"/>
              <a:buNone/>
              <a:defRPr sz="1350" kern="1200">
                <a:solidFill>
                  <a:schemeClr val="tx1"/>
                </a:solidFill>
                <a:latin typeface="+mn-lt"/>
                <a:ea typeface="+mn-ea"/>
                <a:cs typeface="+mn-cs"/>
              </a:defRPr>
            </a:lvl3pPr>
            <a:lvl4pPr marL="518160" indent="0" algn="l" defTabSz="342900" rtl="0" eaLnBrk="1" latinLnBrk="0" hangingPunct="1">
              <a:spcBef>
                <a:spcPct val="20000"/>
              </a:spcBef>
              <a:buClr>
                <a:schemeClr val="accent5"/>
              </a:buClr>
              <a:buFont typeface="Arial" panose="020B0604020202020204"/>
              <a:buNone/>
              <a:defRPr sz="1200" kern="1200">
                <a:solidFill>
                  <a:schemeClr val="tx1"/>
                </a:solidFill>
                <a:latin typeface="+mn-lt"/>
                <a:ea typeface="+mn-ea"/>
                <a:cs typeface="+mn-cs"/>
              </a:defRPr>
            </a:lvl4pPr>
            <a:lvl5pPr marL="684530" indent="0" algn="l" defTabSz="342900" rtl="0" eaLnBrk="1" latinLnBrk="0" hangingPunct="1">
              <a:spcBef>
                <a:spcPct val="20000"/>
              </a:spcBef>
              <a:buClr>
                <a:schemeClr val="accent5"/>
              </a:buClr>
              <a:buFont typeface="Arial" panose="020B0604020202020204"/>
              <a:buNone/>
              <a:defRPr sz="1050" kern="1200">
                <a:solidFill>
                  <a:schemeClr val="tx1"/>
                </a:solidFill>
                <a:latin typeface="+mn-lt"/>
                <a:ea typeface="+mn-ea"/>
                <a:cs typeface="+mn-cs"/>
              </a:defRPr>
            </a:lvl5pPr>
            <a:lvl6pPr marL="1885950" indent="-171450" algn="l" defTabSz="342900" rtl="0" eaLnBrk="1" latinLnBrk="0" hangingPunct="1">
              <a:spcBef>
                <a:spcPct val="20000"/>
              </a:spcBef>
              <a:buFont typeface="Arial" panose="020B0604020202020204"/>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panose="020B0604020202020204"/>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panose="020B0604020202020204"/>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panose="020B0604020202020204"/>
              <a:buChar char="•"/>
              <a:defRPr sz="1500" kern="1200">
                <a:solidFill>
                  <a:schemeClr val="tx1"/>
                </a:solidFill>
                <a:latin typeface="+mn-lt"/>
                <a:ea typeface="+mn-ea"/>
                <a:cs typeface="+mn-cs"/>
              </a:defRPr>
            </a:lvl9pPr>
          </a:lstStyle>
          <a:p>
            <a:r>
              <a:rPr lang="zh-CN" altLang="en-US" sz="1600" dirty="0" smtClean="0">
                <a:latin typeface="微软雅黑" panose="020B0503020204020204" charset="-122"/>
                <a:ea typeface="微软雅黑" panose="020B0503020204020204" charset="-122"/>
                <a:cs typeface="微软雅黑" panose="020B0503020204020204" charset="-122"/>
              </a:rPr>
              <a:t>一项纳入</a:t>
            </a:r>
            <a:r>
              <a:rPr lang="zh-CN" altLang="en-US" sz="1600" dirty="0">
                <a:latin typeface="微软雅黑" panose="020B0503020204020204" charset="-122"/>
                <a:ea typeface="微软雅黑" panose="020B0503020204020204" charset="-122"/>
                <a:cs typeface="微软雅黑" panose="020B0503020204020204" charset="-122"/>
              </a:rPr>
              <a:t>美国管理数据库</a:t>
            </a:r>
            <a:r>
              <a:rPr lang="en-US" altLang="zh-CN" sz="1600" dirty="0" smtClean="0">
                <a:latin typeface="微软雅黑" panose="020B0503020204020204" charset="-122"/>
                <a:ea typeface="微软雅黑" panose="020B0503020204020204" charset="-122"/>
                <a:cs typeface="微软雅黑" panose="020B0503020204020204" charset="-122"/>
              </a:rPr>
              <a:t>2010-2015</a:t>
            </a:r>
            <a:r>
              <a:rPr lang="zh-CN" altLang="en-US" sz="1600" dirty="0" smtClean="0">
                <a:latin typeface="微软雅黑" panose="020B0503020204020204" charset="-122"/>
                <a:ea typeface="微软雅黑" panose="020B0503020204020204" charset="-122"/>
                <a:cs typeface="微软雅黑" panose="020B0503020204020204" charset="-122"/>
              </a:rPr>
              <a:t>年间</a:t>
            </a:r>
            <a:r>
              <a:rPr lang="en-US" altLang="zh-CN" sz="1600" dirty="0" smtClean="0">
                <a:latin typeface="微软雅黑" panose="020B0503020204020204" charset="-122"/>
                <a:ea typeface="微软雅黑" panose="020B0503020204020204" charset="-122"/>
                <a:cs typeface="微软雅黑" panose="020B0503020204020204" charset="-122"/>
              </a:rPr>
              <a:t>14856</a:t>
            </a:r>
            <a:r>
              <a:rPr lang="zh-CN" altLang="en-US" sz="1600" dirty="0" smtClean="0">
                <a:latin typeface="微软雅黑" panose="020B0503020204020204" charset="-122"/>
                <a:ea typeface="微软雅黑" panose="020B0503020204020204" charset="-122"/>
                <a:cs typeface="微软雅黑" panose="020B0503020204020204" charset="-122"/>
              </a:rPr>
              <a:t>名使用</a:t>
            </a:r>
            <a:r>
              <a:rPr lang="en-US" altLang="zh-CN" sz="1600" dirty="0" smtClean="0">
                <a:latin typeface="微软雅黑" panose="020B0503020204020204" charset="-122"/>
                <a:ea typeface="微软雅黑" panose="020B0503020204020204" charset="-122"/>
                <a:cs typeface="微软雅黑" panose="020B0503020204020204" charset="-122"/>
              </a:rPr>
              <a:t>NOAC</a:t>
            </a:r>
            <a:r>
              <a:rPr lang="zh-CN" altLang="en-US" sz="1600" dirty="0" smtClean="0">
                <a:latin typeface="微软雅黑" panose="020B0503020204020204" charset="-122"/>
                <a:ea typeface="微软雅黑" panose="020B0503020204020204" charset="-122"/>
                <a:cs typeface="微软雅黑" panose="020B0503020204020204" charset="-122"/>
              </a:rPr>
              <a:t>（达比加群，利伐沙班，阿哌沙班）的房颤患者真实世界观察研究，采用倾向性评分匹配队列来比较</a:t>
            </a:r>
            <a:r>
              <a:rPr lang="zh-CN" altLang="en-US" sz="1600" dirty="0">
                <a:latin typeface="微软雅黑" panose="020B0503020204020204" charset="-122"/>
                <a:ea typeface="微软雅黑" panose="020B0503020204020204" charset="-122"/>
                <a:cs typeface="微软雅黑" panose="020B0503020204020204" charset="-122"/>
              </a:rPr>
              <a:t>抗凝</a:t>
            </a:r>
            <a:r>
              <a:rPr lang="zh-CN" altLang="en-US" sz="1600" dirty="0" smtClean="0">
                <a:latin typeface="微软雅黑" panose="020B0503020204020204" charset="-122"/>
                <a:ea typeface="微软雅黑" panose="020B0503020204020204" charset="-122"/>
                <a:cs typeface="微软雅黑" panose="020B0503020204020204" charset="-122"/>
              </a:rPr>
              <a:t>不足</a:t>
            </a:r>
            <a:r>
              <a:rPr lang="zh-CN" altLang="en-US" sz="1600" dirty="0">
                <a:latin typeface="微软雅黑" panose="020B0503020204020204" charset="-122"/>
                <a:ea typeface="微软雅黑" panose="020B0503020204020204" charset="-122"/>
                <a:cs typeface="微软雅黑" panose="020B0503020204020204" charset="-122"/>
              </a:rPr>
              <a:t>或</a:t>
            </a:r>
            <a:r>
              <a:rPr lang="zh-CN" altLang="en-US" sz="1600" dirty="0" smtClean="0">
                <a:latin typeface="微软雅黑" panose="020B0503020204020204" charset="-122"/>
                <a:ea typeface="微软雅黑" panose="020B0503020204020204" charset="-122"/>
                <a:cs typeface="微软雅黑" panose="020B0503020204020204" charset="-122"/>
              </a:rPr>
              <a:t>抗凝过度患者</a:t>
            </a:r>
            <a:r>
              <a:rPr lang="zh-CN" altLang="en-US" sz="1600" dirty="0">
                <a:latin typeface="微软雅黑" panose="020B0503020204020204" charset="-122"/>
                <a:ea typeface="微软雅黑" panose="020B0503020204020204" charset="-122"/>
                <a:cs typeface="微软雅黑" panose="020B0503020204020204" charset="-122"/>
              </a:rPr>
              <a:t>相对于使用正确剂量</a:t>
            </a:r>
            <a:r>
              <a:rPr lang="zh-CN" altLang="en-US" sz="1600" dirty="0" smtClean="0">
                <a:latin typeface="微软雅黑" panose="020B0503020204020204" charset="-122"/>
                <a:ea typeface="微软雅黑" panose="020B0503020204020204" charset="-122"/>
                <a:cs typeface="微软雅黑" panose="020B0503020204020204" charset="-122"/>
              </a:rPr>
              <a:t>患者的栓塞和出血风险。</a:t>
            </a:r>
            <a:endParaRPr lang="zh-CN" altLang="en-US" dirty="0" smtClean="0">
              <a:latin typeface="微软雅黑" panose="020B0503020204020204" charset="-122"/>
              <a:ea typeface="微软雅黑" panose="020B0503020204020204" charset="-122"/>
              <a:cs typeface="微软雅黑" panose="020B0503020204020204" charset="-122"/>
            </a:endParaRPr>
          </a:p>
          <a:p>
            <a:endParaRPr lang="zh-CN" altLang="en-US" sz="1200" dirty="0" smtClean="0">
              <a:latin typeface="微软雅黑" panose="020B0503020204020204" charset="-122"/>
              <a:ea typeface="微软雅黑" panose="020B0503020204020204" charset="-122"/>
              <a:cs typeface="微软雅黑" panose="020B0503020204020204" charset="-122"/>
            </a:endParaRPr>
          </a:p>
          <a:p>
            <a:r>
              <a:rPr lang="en-US" altLang="zh-CN" sz="1200" dirty="0" smtClean="0">
                <a:latin typeface="微软雅黑" panose="020B0503020204020204" charset="-122"/>
                <a:ea typeface="微软雅黑" panose="020B0503020204020204" charset="-122"/>
                <a:cs typeface="微软雅黑" panose="020B0503020204020204" charset="-122"/>
              </a:rPr>
              <a:t>SE</a:t>
            </a:r>
            <a:r>
              <a:rPr lang="zh-CN" altLang="en-US" sz="1200" dirty="0" smtClean="0">
                <a:latin typeface="微软雅黑" panose="020B0503020204020204" charset="-122"/>
                <a:ea typeface="微软雅黑" panose="020B0503020204020204" charset="-122"/>
                <a:cs typeface="微软雅黑" panose="020B0503020204020204" charset="-122"/>
              </a:rPr>
              <a:t>，全身性栓塞</a:t>
            </a:r>
            <a:endParaRPr lang="en-US" altLang="zh-CN" sz="1200" dirty="0" smtClean="0">
              <a:latin typeface="微软雅黑" panose="020B0503020204020204" charset="-122"/>
              <a:ea typeface="微软雅黑" panose="020B0503020204020204" charset="-122"/>
              <a:cs typeface="微软雅黑" panose="020B0503020204020204" charset="-122"/>
            </a:endParaRPr>
          </a:p>
          <a:p>
            <a:r>
              <a:rPr lang="en-US" altLang="zh-CN" sz="1200" dirty="0" smtClean="0">
                <a:latin typeface="微软雅黑" panose="020B0503020204020204" charset="-122"/>
                <a:ea typeface="微软雅黑" panose="020B0503020204020204" charset="-122"/>
                <a:cs typeface="微软雅黑" panose="020B0503020204020204" charset="-122"/>
              </a:rPr>
              <a:t>Yao X et </a:t>
            </a:r>
            <a:r>
              <a:rPr lang="en-US" altLang="zh-CN" sz="1200" dirty="0">
                <a:latin typeface="微软雅黑" panose="020B0503020204020204" charset="-122"/>
                <a:ea typeface="微软雅黑" panose="020B0503020204020204" charset="-122"/>
                <a:cs typeface="微软雅黑" panose="020B0503020204020204" charset="-122"/>
              </a:rPr>
              <a:t>al. J Am </a:t>
            </a:r>
            <a:r>
              <a:rPr lang="en-US" altLang="zh-CN" sz="1200" dirty="0" err="1">
                <a:latin typeface="微软雅黑" panose="020B0503020204020204" charset="-122"/>
                <a:ea typeface="微软雅黑" panose="020B0503020204020204" charset="-122"/>
                <a:cs typeface="微软雅黑" panose="020B0503020204020204" charset="-122"/>
              </a:rPr>
              <a:t>Coll</a:t>
            </a:r>
            <a:r>
              <a:rPr lang="en-US" altLang="zh-CN" sz="1200" dirty="0">
                <a:latin typeface="微软雅黑" panose="020B0503020204020204" charset="-122"/>
                <a:ea typeface="微软雅黑" panose="020B0503020204020204" charset="-122"/>
                <a:cs typeface="微软雅黑" panose="020B0503020204020204" charset="-122"/>
              </a:rPr>
              <a:t> </a:t>
            </a:r>
            <a:r>
              <a:rPr lang="en-US" altLang="zh-CN" sz="1200" dirty="0" err="1">
                <a:latin typeface="微软雅黑" panose="020B0503020204020204" charset="-122"/>
                <a:ea typeface="微软雅黑" panose="020B0503020204020204" charset="-122"/>
                <a:cs typeface="微软雅黑" panose="020B0503020204020204" charset="-122"/>
              </a:rPr>
              <a:t>Cardiol</a:t>
            </a:r>
            <a:r>
              <a:rPr lang="en-US" altLang="zh-CN" sz="1200" dirty="0">
                <a:latin typeface="微软雅黑" panose="020B0503020204020204" charset="-122"/>
                <a:ea typeface="微软雅黑" panose="020B0503020204020204" charset="-122"/>
                <a:cs typeface="微软雅黑" panose="020B0503020204020204" charset="-122"/>
              </a:rPr>
              <a:t> 2017;69:2779–2790</a:t>
            </a:r>
            <a:endParaRPr lang="zh-CN" altLang="en-US" sz="1200" dirty="0">
              <a:latin typeface="微软雅黑" panose="020B0503020204020204" charset="-122"/>
              <a:ea typeface="微软雅黑" panose="020B0503020204020204" charset="-122"/>
              <a:cs typeface="微软雅黑" panose="020B0503020204020204" charset="-122"/>
            </a:endParaRPr>
          </a:p>
        </p:txBody>
      </p:sp>
      <p:grpSp>
        <p:nvGrpSpPr>
          <p:cNvPr id="5" name="组合 4"/>
          <p:cNvGrpSpPr/>
          <p:nvPr/>
        </p:nvGrpSpPr>
        <p:grpSpPr>
          <a:xfrm>
            <a:off x="1445894" y="2524442"/>
            <a:ext cx="7083466" cy="2148320"/>
            <a:chOff x="-3886633" y="1371600"/>
            <a:chExt cx="16944976" cy="4892386"/>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633" y="1371600"/>
              <a:ext cx="16944976"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264" b="1"/>
            <a:stretch>
              <a:fillRect/>
            </a:stretch>
          </p:blipFill>
          <p:spPr bwMode="auto">
            <a:xfrm>
              <a:off x="0" y="5486399"/>
              <a:ext cx="7972425" cy="77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Rectangle 25"/>
          <p:cNvSpPr>
            <a:spLocks noChangeArrowheads="1"/>
          </p:cNvSpPr>
          <p:nvPr/>
        </p:nvSpPr>
        <p:spPr bwMode="auto">
          <a:xfrm>
            <a:off x="6424003" y="2169298"/>
            <a:ext cx="1088439" cy="215444"/>
          </a:xfrm>
          <a:prstGeom prst="rect">
            <a:avLst/>
          </a:prstGeom>
          <a:noFill/>
          <a:ln w="9525">
            <a:noFill/>
            <a:miter lim="800000"/>
          </a:ln>
          <a:effectLst/>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pPr>
            <a:r>
              <a:rPr lang="en-US" sz="1400" b="1" dirty="0">
                <a:solidFill>
                  <a:srgbClr val="002060"/>
                </a:solidFill>
                <a:latin typeface="微软雅黑" panose="020B0503020204020204" charset="-122"/>
                <a:ea typeface="微软雅黑" panose="020B0503020204020204" charset="-122"/>
                <a:cs typeface="Arial" panose="020B0604020202020204" pitchFamily="34" charset="0"/>
              </a:rPr>
              <a:t>HR (95% CI)</a:t>
            </a:r>
          </a:p>
        </p:txBody>
      </p:sp>
      <p:sp>
        <p:nvSpPr>
          <p:cNvPr id="13" name="Rectangle 25"/>
          <p:cNvSpPr>
            <a:spLocks noChangeArrowheads="1"/>
          </p:cNvSpPr>
          <p:nvPr/>
        </p:nvSpPr>
        <p:spPr bwMode="auto">
          <a:xfrm>
            <a:off x="8198559" y="2169298"/>
            <a:ext cx="351058" cy="215444"/>
          </a:xfrm>
          <a:prstGeom prst="rect">
            <a:avLst/>
          </a:prstGeom>
          <a:noFill/>
          <a:ln w="9525">
            <a:noFill/>
            <a:miter lim="800000"/>
          </a:ln>
          <a:effectLst/>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pPr>
            <a:r>
              <a:rPr lang="en-US" sz="1400" b="1" dirty="0">
                <a:solidFill>
                  <a:srgbClr val="002060"/>
                </a:solidFill>
                <a:latin typeface="微软雅黑" panose="020B0503020204020204" charset="-122"/>
                <a:ea typeface="微软雅黑" panose="020B0503020204020204" charset="-122"/>
                <a:cs typeface="微软雅黑" panose="020B0503020204020204" charset="-122"/>
              </a:rPr>
              <a:t>P </a:t>
            </a:r>
            <a:r>
              <a:rPr lang="zh-CN" altLang="en-US" sz="1400" b="1" dirty="0">
                <a:solidFill>
                  <a:srgbClr val="002060"/>
                </a:solidFill>
                <a:latin typeface="微软雅黑" panose="020B0503020204020204" charset="-122"/>
                <a:ea typeface="微软雅黑" panose="020B0503020204020204" charset="-122"/>
                <a:cs typeface="微软雅黑" panose="020B0503020204020204" charset="-122"/>
              </a:rPr>
              <a:t>值</a:t>
            </a:r>
            <a:endParaRPr lang="en-US" sz="14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16" name="Rectangle 25"/>
          <p:cNvSpPr>
            <a:spLocks noChangeArrowheads="1"/>
          </p:cNvSpPr>
          <p:nvPr/>
        </p:nvSpPr>
        <p:spPr bwMode="auto">
          <a:xfrm>
            <a:off x="6596141" y="1825750"/>
            <a:ext cx="1809790" cy="246221"/>
          </a:xfrm>
          <a:prstGeom prst="rect">
            <a:avLst/>
          </a:prstGeom>
          <a:noFill/>
          <a:ln w="9525">
            <a:noFill/>
            <a:miter lim="800000"/>
          </a:ln>
          <a:effectLst/>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pPr>
            <a:r>
              <a:rPr lang="zh-CN" altLang="en-US" sz="1600" dirty="0" smtClean="0">
                <a:solidFill>
                  <a:srgbClr val="002060"/>
                </a:solidFill>
                <a:latin typeface="微软雅黑" panose="020B0503020204020204" charset="-122"/>
                <a:ea typeface="微软雅黑" panose="020B0503020204020204" charset="-122"/>
                <a:cs typeface="微软雅黑" panose="020B0503020204020204" charset="-122"/>
              </a:rPr>
              <a:t>低剂量 </a:t>
            </a:r>
            <a:r>
              <a:rPr lang="en-US" altLang="zh-CN" sz="1600" dirty="0" smtClean="0">
                <a:solidFill>
                  <a:srgbClr val="002060"/>
                </a:solidFill>
                <a:latin typeface="微软雅黑" panose="020B0503020204020204" charset="-122"/>
                <a:ea typeface="微软雅黑" panose="020B0503020204020204" charset="-122"/>
                <a:cs typeface="微软雅黑" panose="020B0503020204020204" charset="-122"/>
              </a:rPr>
              <a:t>vs. </a:t>
            </a:r>
            <a:r>
              <a:rPr lang="zh-CN" altLang="en-US" sz="1600" dirty="0" smtClean="0">
                <a:solidFill>
                  <a:srgbClr val="002060"/>
                </a:solidFill>
                <a:latin typeface="微软雅黑" panose="020B0503020204020204" charset="-122"/>
                <a:ea typeface="微软雅黑" panose="020B0503020204020204" charset="-122"/>
                <a:cs typeface="微软雅黑" panose="020B0503020204020204" charset="-122"/>
              </a:rPr>
              <a:t>标准剂量</a:t>
            </a:r>
            <a:endParaRPr lang="en-US" sz="1600"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17" name="Rectangle 25"/>
          <p:cNvSpPr>
            <a:spLocks noChangeArrowheads="1"/>
          </p:cNvSpPr>
          <p:nvPr/>
        </p:nvSpPr>
        <p:spPr bwMode="auto">
          <a:xfrm>
            <a:off x="1355494" y="2153909"/>
            <a:ext cx="620363" cy="246221"/>
          </a:xfrm>
          <a:prstGeom prst="rect">
            <a:avLst/>
          </a:prstGeom>
          <a:noFill/>
          <a:ln w="9525">
            <a:noFill/>
            <a:miter lim="800000"/>
          </a:ln>
          <a:effectLst/>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pPr>
            <a:r>
              <a:rPr lang="zh-CN" altLang="en-US" sz="1600" dirty="0" smtClean="0">
                <a:solidFill>
                  <a:srgbClr val="002060"/>
                </a:solidFill>
                <a:latin typeface="微软雅黑" panose="020B0503020204020204" charset="-122"/>
                <a:ea typeface="微软雅黑" panose="020B0503020204020204" charset="-122"/>
                <a:cs typeface="Arial" panose="020B0604020202020204" pitchFamily="34" charset="0"/>
              </a:rPr>
              <a:t>低剂量</a:t>
            </a:r>
          </a:p>
        </p:txBody>
      </p:sp>
      <p:sp>
        <p:nvSpPr>
          <p:cNvPr id="18" name="Rectangle 25"/>
          <p:cNvSpPr>
            <a:spLocks noChangeArrowheads="1"/>
          </p:cNvSpPr>
          <p:nvPr/>
        </p:nvSpPr>
        <p:spPr bwMode="auto">
          <a:xfrm>
            <a:off x="2375941" y="2153908"/>
            <a:ext cx="827150" cy="246221"/>
          </a:xfrm>
          <a:prstGeom prst="rect">
            <a:avLst/>
          </a:prstGeom>
          <a:noFill/>
          <a:ln w="9525">
            <a:noFill/>
            <a:miter lim="800000"/>
          </a:ln>
          <a:effectLst/>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pPr>
            <a:r>
              <a:rPr lang="zh-CN" altLang="en-US" sz="1600" dirty="0">
                <a:solidFill>
                  <a:srgbClr val="002060"/>
                </a:solidFill>
                <a:latin typeface="微软雅黑" panose="020B0503020204020204" charset="-122"/>
                <a:ea typeface="微软雅黑" panose="020B0503020204020204" charset="-122"/>
                <a:cs typeface="Arial" panose="020B0604020202020204" pitchFamily="34" charset="0"/>
              </a:rPr>
              <a:t>标准剂量</a:t>
            </a:r>
          </a:p>
        </p:txBody>
      </p:sp>
      <p:sp>
        <p:nvSpPr>
          <p:cNvPr id="19" name="Rectangle 25"/>
          <p:cNvSpPr>
            <a:spLocks noChangeArrowheads="1"/>
          </p:cNvSpPr>
          <p:nvPr/>
        </p:nvSpPr>
        <p:spPr bwMode="auto">
          <a:xfrm>
            <a:off x="1452434" y="1825750"/>
            <a:ext cx="1679948" cy="246221"/>
          </a:xfrm>
          <a:prstGeom prst="rect">
            <a:avLst/>
          </a:prstGeom>
          <a:noFill/>
          <a:ln w="9525">
            <a:noFill/>
            <a:miter lim="800000"/>
          </a:ln>
          <a:effectLst/>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pPr>
            <a:r>
              <a:rPr lang="zh-CN" altLang="en-US" sz="1600" dirty="0">
                <a:solidFill>
                  <a:srgbClr val="002060"/>
                </a:solidFill>
                <a:latin typeface="微软雅黑" panose="020B0503020204020204" charset="-122"/>
                <a:ea typeface="微软雅黑" panose="020B0503020204020204" charset="-122"/>
                <a:cs typeface="微软雅黑" panose="020B0503020204020204" charset="-122"/>
              </a:rPr>
              <a:t>事件</a:t>
            </a:r>
            <a:r>
              <a:rPr lang="zh-CN" altLang="en-US" sz="1600" dirty="0" smtClean="0">
                <a:solidFill>
                  <a:srgbClr val="002060"/>
                </a:solidFill>
                <a:latin typeface="微软雅黑" panose="020B0503020204020204" charset="-122"/>
                <a:ea typeface="微软雅黑" panose="020B0503020204020204" charset="-122"/>
                <a:cs typeface="微软雅黑" panose="020B0503020204020204" charset="-122"/>
              </a:rPr>
              <a:t>率</a:t>
            </a:r>
            <a:r>
              <a:rPr lang="en-US" altLang="zh-CN" sz="1600" dirty="0" smtClean="0">
                <a:solidFill>
                  <a:srgbClr val="002060"/>
                </a:solidFill>
                <a:latin typeface="微软雅黑" panose="020B0503020204020204" charset="-122"/>
                <a:ea typeface="微软雅黑" panose="020B0503020204020204" charset="-122"/>
                <a:cs typeface="微软雅黑" panose="020B0503020204020204" charset="-122"/>
              </a:rPr>
              <a:t>/100</a:t>
            </a:r>
            <a:r>
              <a:rPr lang="zh-CN" altLang="en-US" sz="1600" dirty="0" smtClean="0">
                <a:solidFill>
                  <a:srgbClr val="002060"/>
                </a:solidFill>
                <a:latin typeface="微软雅黑" panose="020B0503020204020204" charset="-122"/>
                <a:ea typeface="微软雅黑" panose="020B0503020204020204" charset="-122"/>
                <a:cs typeface="微软雅黑" panose="020B0503020204020204" charset="-122"/>
              </a:rPr>
              <a:t>患者年</a:t>
            </a:r>
            <a:endParaRPr lang="en-US" sz="1600"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20" name="Rectangle 25"/>
          <p:cNvSpPr>
            <a:spLocks noChangeArrowheads="1"/>
          </p:cNvSpPr>
          <p:nvPr/>
        </p:nvSpPr>
        <p:spPr bwMode="auto">
          <a:xfrm>
            <a:off x="517217" y="3166158"/>
            <a:ext cx="740587" cy="246221"/>
          </a:xfrm>
          <a:prstGeom prst="rect">
            <a:avLst/>
          </a:prstGeom>
          <a:noFill/>
          <a:ln w="9525">
            <a:noFill/>
            <a:miter lim="800000"/>
          </a:ln>
          <a:effectLst/>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pPr>
            <a:r>
              <a:rPr lang="zh-CN" altLang="en-US" sz="1600" dirty="0" smtClean="0">
                <a:solidFill>
                  <a:srgbClr val="002060"/>
                </a:solidFill>
                <a:latin typeface="微软雅黑" panose="020B0503020204020204" charset="-122"/>
                <a:ea typeface="微软雅黑" panose="020B0503020204020204" charset="-122"/>
                <a:cs typeface="微软雅黑" panose="020B0503020204020204" charset="-122"/>
              </a:rPr>
              <a:t>卒中</a:t>
            </a:r>
            <a:r>
              <a:rPr lang="en-US" altLang="zh-CN" sz="1600" dirty="0" smtClean="0">
                <a:solidFill>
                  <a:srgbClr val="002060"/>
                </a:solidFill>
                <a:latin typeface="微软雅黑" panose="020B0503020204020204" charset="-122"/>
                <a:ea typeface="微软雅黑" panose="020B0503020204020204" charset="-122"/>
                <a:cs typeface="微软雅黑" panose="020B0503020204020204" charset="-122"/>
              </a:rPr>
              <a:t>/SE</a:t>
            </a:r>
            <a:endParaRPr lang="en-US" sz="1600"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21" name="Rectangle 25"/>
          <p:cNvSpPr>
            <a:spLocks noChangeArrowheads="1"/>
          </p:cNvSpPr>
          <p:nvPr/>
        </p:nvSpPr>
        <p:spPr bwMode="auto">
          <a:xfrm>
            <a:off x="577153" y="3783498"/>
            <a:ext cx="615553" cy="246221"/>
          </a:xfrm>
          <a:prstGeom prst="rect">
            <a:avLst/>
          </a:prstGeom>
          <a:noFill/>
          <a:ln w="9525">
            <a:noFill/>
            <a:miter lim="800000"/>
          </a:ln>
          <a:effectLst/>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pPr>
            <a:r>
              <a:rPr lang="zh-CN" altLang="en-US" sz="1600" dirty="0">
                <a:solidFill>
                  <a:srgbClr val="002060"/>
                </a:solidFill>
                <a:latin typeface="微软雅黑" panose="020B0503020204020204" charset="-122"/>
                <a:ea typeface="微软雅黑" panose="020B0503020204020204" charset="-122"/>
                <a:cs typeface="Arial" panose="020B0604020202020204" pitchFamily="34" charset="0"/>
              </a:rPr>
              <a:t>大出血</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a:p>
        </p:txBody>
      </p:sp>
      <p:sp>
        <p:nvSpPr>
          <p:cNvPr id="4" name="标题 1"/>
          <p:cNvSpPr>
            <a:spLocks noGrp="1"/>
          </p:cNvSpPr>
          <p:nvPr/>
        </p:nvSpPr>
        <p:spPr>
          <a:xfrm>
            <a:off x="354013" y="229394"/>
            <a:ext cx="8435975" cy="641350"/>
          </a:xfrm>
          <a:prstGeom prst="rect">
            <a:avLst/>
          </a:prstGeom>
          <a:noFill/>
          <a:ln w="9525">
            <a:noFill/>
          </a:ln>
        </p:spPr>
        <p:txBody>
          <a:bodyPr anchor="ctr"/>
          <a:lstStyle>
            <a:lvl1pPr marL="0" lvl="0" indent="0" algn="l" defTabSz="685800" eaLnBrk="1" fontAlgn="base" latinLnBrk="0" hangingPunct="1">
              <a:lnSpc>
                <a:spcPct val="90000"/>
              </a:lnSpc>
              <a:spcBef>
                <a:spcPct val="0"/>
              </a:spcBef>
              <a:spcAft>
                <a:spcPct val="0"/>
              </a:spcAft>
              <a:buClr>
                <a:srgbClr val="000000"/>
              </a:buClr>
              <a:buNone/>
              <a:defRPr sz="3200" b="1" i="0" u="none" kern="1200" baseline="0">
                <a:solidFill>
                  <a:schemeClr val="tx1"/>
                </a:solidFill>
                <a:latin typeface="微软雅黑" panose="020B0503020204020204" charset="-122"/>
                <a:ea typeface="微软雅黑" panose="020B0503020204020204" charset="-122"/>
                <a:cs typeface="+mj-cs"/>
              </a:defRPr>
            </a:lvl1pPr>
          </a:lstStyle>
          <a:p>
            <a:r>
              <a:rPr lang="zh-CN" altLang="en-US" sz="2400" dirty="0" smtClean="0">
                <a:solidFill>
                  <a:schemeClr val="bg1"/>
                </a:solidFill>
              </a:rPr>
              <a:t>房颤合并</a:t>
            </a:r>
            <a:r>
              <a:rPr lang="en-US" altLang="zh-CN" sz="2400" dirty="0" smtClean="0">
                <a:solidFill>
                  <a:schemeClr val="bg1"/>
                </a:solidFill>
              </a:rPr>
              <a:t>CKD</a:t>
            </a:r>
            <a:r>
              <a:rPr lang="zh-CN" altLang="en-US" sz="2400" dirty="0" smtClean="0">
                <a:solidFill>
                  <a:schemeClr val="bg1"/>
                </a:solidFill>
              </a:rPr>
              <a:t>患者</a:t>
            </a:r>
            <a:r>
              <a:rPr lang="en-US" altLang="zh-CN" sz="2400" dirty="0" smtClean="0">
                <a:solidFill>
                  <a:schemeClr val="bg1"/>
                </a:solidFill>
              </a:rPr>
              <a:t>NOAC</a:t>
            </a:r>
            <a:r>
              <a:rPr lang="zh-CN" altLang="en-US" sz="2400" dirty="0" smtClean="0">
                <a:solidFill>
                  <a:schemeClr val="bg1"/>
                </a:solidFill>
              </a:rPr>
              <a:t>与华法林卒中及血栓事件比较</a:t>
            </a:r>
            <a:endParaRPr lang="zh-CN" altLang="en-US" sz="2400" dirty="0">
              <a:solidFill>
                <a:schemeClr val="bg1"/>
              </a:solidFill>
            </a:endParaRPr>
          </a:p>
        </p:txBody>
      </p:sp>
      <p:pic>
        <p:nvPicPr>
          <p:cNvPr id="5" name="内容占位符 5"/>
          <p:cNvPicPr>
            <a:picLocks noGrp="1" noChangeAspect="1"/>
          </p:cNvPicPr>
          <p:nvPr/>
        </p:nvPicPr>
        <p:blipFill>
          <a:blip r:embed="rId3"/>
          <a:stretch>
            <a:fillRect/>
          </a:stretch>
        </p:blipFill>
        <p:spPr>
          <a:xfrm>
            <a:off x="701676" y="870744"/>
            <a:ext cx="7312025" cy="5329237"/>
          </a:xfrm>
          <a:prstGeom prst="rect">
            <a:avLst/>
          </a:prstGeom>
          <a:noFill/>
          <a:ln w="9525">
            <a:noFill/>
          </a:ln>
        </p:spPr>
      </p:pic>
      <p:sp>
        <p:nvSpPr>
          <p:cNvPr id="6" name="文本框 6"/>
          <p:cNvSpPr txBox="1"/>
          <p:nvPr/>
        </p:nvSpPr>
        <p:spPr>
          <a:xfrm>
            <a:off x="452438" y="6106319"/>
            <a:ext cx="8207375" cy="522287"/>
          </a:xfrm>
          <a:prstGeom prst="rect">
            <a:avLst/>
          </a:prstGeom>
          <a:noFill/>
          <a:ln w="9525">
            <a:noFill/>
          </a:ln>
        </p:spPr>
        <p:txBody>
          <a:bodyPr wrap="square" anchor="t">
            <a:spAutoFit/>
          </a:bodyPr>
          <a:lstStyle>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a:lstStyle>
          <a:p>
            <a:r>
              <a:rPr lang="zh-CN" altLang="en-US" sz="1400" dirty="0" smtClean="0">
                <a:latin typeface="Arial" panose="020B0604020202020204" pitchFamily="34" charset="0"/>
                <a:ea typeface="宋体" panose="02010600030101010101" pitchFamily="2" charset="-122"/>
                <a:sym typeface="宋体" panose="02010600030101010101" pitchFamily="2" charset="-122"/>
              </a:rPr>
              <a:t>Turpie </a:t>
            </a:r>
            <a:r>
              <a:rPr lang="zh-CN" altLang="en-US" sz="1400" dirty="0">
                <a:latin typeface="Arial" panose="020B0604020202020204" pitchFamily="34" charset="0"/>
                <a:ea typeface="宋体" panose="02010600030101010101" pitchFamily="2" charset="-122"/>
                <a:sym typeface="宋体" panose="02010600030101010101" pitchFamily="2" charset="-122"/>
              </a:rPr>
              <a:t>AGG, Purdham D, Ciaccia A.</a:t>
            </a:r>
            <a:r>
              <a:rPr lang="zh-CN" altLang="en-US" sz="1400" dirty="0">
                <a:latin typeface="Arial" panose="020B0604020202020204" pitchFamily="34" charset="0"/>
                <a:ea typeface="宋体" panose="02010600030101010101" pitchFamily="2" charset="-122"/>
              </a:rPr>
              <a:t>Nonvitamin K antagonist oral anticoagulant use in patients with renal impairment. Ther Adv Cardiovasc Dis</a:t>
            </a:r>
            <a:r>
              <a:rPr lang="en-US" altLang="zh-CN" sz="1400" dirty="0">
                <a:latin typeface="Arial" panose="020B0604020202020204" pitchFamily="34" charset="0"/>
                <a:ea typeface="宋体" panose="02010600030101010101" pitchFamily="2" charset="-122"/>
              </a:rPr>
              <a:t>,</a:t>
            </a:r>
            <a:r>
              <a:rPr lang="zh-CN" altLang="en-US" sz="1400" dirty="0">
                <a:latin typeface="Arial" panose="020B0604020202020204" pitchFamily="34" charset="0"/>
                <a:ea typeface="宋体" panose="02010600030101010101" pitchFamily="2" charset="-122"/>
              </a:rPr>
              <a:t> 2017</a:t>
            </a:r>
            <a:r>
              <a:rPr lang="en-US" altLang="zh-CN" sz="1400" dirty="0">
                <a:latin typeface="Arial" panose="020B0604020202020204" pitchFamily="34" charset="0"/>
                <a:ea typeface="宋体" panose="02010600030101010101" pitchFamily="2" charset="-122"/>
              </a:rPr>
              <a:t>,</a:t>
            </a:r>
            <a:r>
              <a:rPr lang="zh-CN" altLang="en-US" sz="1400" dirty="0">
                <a:latin typeface="Arial" panose="020B0604020202020204" pitchFamily="34" charset="0"/>
                <a:ea typeface="宋体" panose="02010600030101010101" pitchFamily="2" charset="-122"/>
              </a:rPr>
              <a:t>11(9):243-256</a:t>
            </a:r>
          </a:p>
        </p:txBody>
      </p:sp>
      <p:sp>
        <p:nvSpPr>
          <p:cNvPr id="7" name="圆角矩形 6"/>
          <p:cNvSpPr/>
          <p:nvPr/>
        </p:nvSpPr>
        <p:spPr>
          <a:xfrm>
            <a:off x="768351" y="1146969"/>
            <a:ext cx="7245350" cy="849313"/>
          </a:xfrm>
          <a:prstGeom prst="round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dk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dk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dk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dk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dk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dk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dk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dk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dk1"/>
                </a:solidFill>
                <a:latin typeface="+mn-lt"/>
                <a:ea typeface="+mn-ea"/>
                <a:cs typeface="+mn-cs"/>
              </a:defRPr>
            </a:lvl9pPr>
          </a:lstStyle>
          <a:p>
            <a:pPr algn="ctr" fontAlgn="base"/>
            <a:endParaRPr lang="zh-CN" altLang="en-US" strike="noStrike" noProof="1"/>
          </a:p>
        </p:txBody>
      </p:sp>
      <p:sp>
        <p:nvSpPr>
          <p:cNvPr id="8" name="圆角矩形 7"/>
          <p:cNvSpPr/>
          <p:nvPr/>
        </p:nvSpPr>
        <p:spPr>
          <a:xfrm>
            <a:off x="768351" y="2169319"/>
            <a:ext cx="7245350" cy="849313"/>
          </a:xfrm>
          <a:prstGeom prst="round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dk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dk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dk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dk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dk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dk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dk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dk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dk1"/>
                </a:solidFill>
                <a:latin typeface="+mn-lt"/>
                <a:ea typeface="+mn-ea"/>
                <a:cs typeface="+mn-cs"/>
              </a:defRPr>
            </a:lvl9pPr>
          </a:lstStyle>
          <a:p>
            <a:pPr algn="ctr" fontAlgn="base"/>
            <a:endParaRPr lang="zh-CN" altLang="en-US" strike="noStrike" noProof="1"/>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nvSpPr>
        <p:spPr>
          <a:xfrm>
            <a:off x="354013" y="229394"/>
            <a:ext cx="8435975" cy="641350"/>
          </a:xfrm>
          <a:prstGeom prst="rect">
            <a:avLst/>
          </a:prstGeom>
          <a:noFill/>
          <a:ln w="9525">
            <a:noFill/>
          </a:ln>
        </p:spPr>
        <p:txBody>
          <a:bodyPr anchor="ctr"/>
          <a:lstStyle>
            <a:lvl1pPr marL="0" lvl="0" indent="0" algn="l" defTabSz="685800" eaLnBrk="1" fontAlgn="base" latinLnBrk="0" hangingPunct="1">
              <a:lnSpc>
                <a:spcPct val="90000"/>
              </a:lnSpc>
              <a:spcBef>
                <a:spcPct val="0"/>
              </a:spcBef>
              <a:spcAft>
                <a:spcPct val="0"/>
              </a:spcAft>
              <a:buClr>
                <a:srgbClr val="000000"/>
              </a:buClr>
              <a:buNone/>
              <a:defRPr sz="3200" b="1" i="0" u="none" kern="1200" baseline="0">
                <a:solidFill>
                  <a:schemeClr val="tx1"/>
                </a:solidFill>
                <a:latin typeface="微软雅黑" panose="020B0503020204020204" charset="-122"/>
                <a:ea typeface="微软雅黑" panose="020B0503020204020204" charset="-122"/>
                <a:cs typeface="+mj-cs"/>
              </a:defRPr>
            </a:lvl1pPr>
          </a:lstStyle>
          <a:p>
            <a:r>
              <a:rPr lang="zh-CN" altLang="en-US" sz="2400" dirty="0">
                <a:solidFill>
                  <a:schemeClr val="bg1"/>
                </a:solidFill>
              </a:rPr>
              <a:t>房颤合并</a:t>
            </a:r>
            <a:r>
              <a:rPr lang="en-US" altLang="zh-CN" sz="2400" dirty="0">
                <a:solidFill>
                  <a:schemeClr val="bg1"/>
                </a:solidFill>
              </a:rPr>
              <a:t>CKD</a:t>
            </a:r>
            <a:r>
              <a:rPr lang="zh-CN" altLang="en-US" sz="2400" dirty="0">
                <a:solidFill>
                  <a:schemeClr val="bg1"/>
                </a:solidFill>
              </a:rPr>
              <a:t>患者</a:t>
            </a:r>
            <a:r>
              <a:rPr lang="en-US" altLang="zh-CN" sz="2400" dirty="0">
                <a:solidFill>
                  <a:schemeClr val="bg1"/>
                </a:solidFill>
              </a:rPr>
              <a:t>NOAC</a:t>
            </a:r>
            <a:r>
              <a:rPr lang="zh-CN" altLang="en-US" sz="2400" dirty="0">
                <a:solidFill>
                  <a:schemeClr val="bg1"/>
                </a:solidFill>
              </a:rPr>
              <a:t>与</a:t>
            </a:r>
            <a:r>
              <a:rPr lang="zh-CN" altLang="en-US" sz="2400" dirty="0" smtClean="0">
                <a:solidFill>
                  <a:schemeClr val="bg1"/>
                </a:solidFill>
              </a:rPr>
              <a:t>华法林大出血事件</a:t>
            </a:r>
            <a:r>
              <a:rPr lang="zh-CN" altLang="en-US" sz="2400" dirty="0">
                <a:solidFill>
                  <a:schemeClr val="bg1"/>
                </a:solidFill>
              </a:rPr>
              <a:t>比较</a:t>
            </a:r>
          </a:p>
        </p:txBody>
      </p:sp>
      <p:sp>
        <p:nvSpPr>
          <p:cNvPr id="5" name="文本框 6"/>
          <p:cNvSpPr txBox="1"/>
          <p:nvPr/>
        </p:nvSpPr>
        <p:spPr>
          <a:xfrm>
            <a:off x="452438" y="6106319"/>
            <a:ext cx="8207375" cy="522287"/>
          </a:xfrm>
          <a:prstGeom prst="rect">
            <a:avLst/>
          </a:prstGeom>
          <a:noFill/>
          <a:ln w="9525">
            <a:noFill/>
          </a:ln>
        </p:spPr>
        <p:txBody>
          <a:bodyPr wrap="square" anchor="t">
            <a:spAutoFit/>
          </a:bodyPr>
          <a:lstStyle>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a:lstStyle>
          <a:p>
            <a:r>
              <a:rPr lang="zh-CN" altLang="en-US" sz="1400" dirty="0" smtClean="0">
                <a:latin typeface="Arial" panose="020B0604020202020204" pitchFamily="34" charset="0"/>
                <a:ea typeface="宋体" panose="02010600030101010101" pitchFamily="2" charset="-122"/>
                <a:sym typeface="宋体" panose="02010600030101010101" pitchFamily="2" charset="-122"/>
              </a:rPr>
              <a:t>Turpie </a:t>
            </a:r>
            <a:r>
              <a:rPr lang="zh-CN" altLang="en-US" sz="1400" dirty="0">
                <a:latin typeface="Arial" panose="020B0604020202020204" pitchFamily="34" charset="0"/>
                <a:ea typeface="宋体" panose="02010600030101010101" pitchFamily="2" charset="-122"/>
                <a:sym typeface="宋体" panose="02010600030101010101" pitchFamily="2" charset="-122"/>
              </a:rPr>
              <a:t>AGG, Purdham D, Ciaccia A.</a:t>
            </a:r>
            <a:r>
              <a:rPr lang="zh-CN" altLang="en-US" sz="1400" dirty="0">
                <a:latin typeface="Arial" panose="020B0604020202020204" pitchFamily="34" charset="0"/>
                <a:ea typeface="宋体" panose="02010600030101010101" pitchFamily="2" charset="-122"/>
              </a:rPr>
              <a:t>Nonvitamin K antagonist oral anticoagulant use in patients with renal impairment. Ther Adv Cardiovasc Dis</a:t>
            </a:r>
            <a:r>
              <a:rPr lang="en-US" altLang="zh-CN" sz="1400" dirty="0">
                <a:latin typeface="Arial" panose="020B0604020202020204" pitchFamily="34" charset="0"/>
                <a:ea typeface="宋体" panose="02010600030101010101" pitchFamily="2" charset="-122"/>
              </a:rPr>
              <a:t>,</a:t>
            </a:r>
            <a:r>
              <a:rPr lang="zh-CN" altLang="en-US" sz="1400" dirty="0">
                <a:latin typeface="Arial" panose="020B0604020202020204" pitchFamily="34" charset="0"/>
                <a:ea typeface="宋体" panose="02010600030101010101" pitchFamily="2" charset="-122"/>
              </a:rPr>
              <a:t> 2017</a:t>
            </a:r>
            <a:r>
              <a:rPr lang="en-US" altLang="zh-CN" sz="1400" dirty="0">
                <a:latin typeface="Arial" panose="020B0604020202020204" pitchFamily="34" charset="0"/>
                <a:ea typeface="宋体" panose="02010600030101010101" pitchFamily="2" charset="-122"/>
              </a:rPr>
              <a:t>,</a:t>
            </a:r>
            <a:r>
              <a:rPr lang="zh-CN" altLang="en-US" sz="1400" dirty="0">
                <a:latin typeface="Arial" panose="020B0604020202020204" pitchFamily="34" charset="0"/>
                <a:ea typeface="宋体" panose="02010600030101010101" pitchFamily="2" charset="-122"/>
              </a:rPr>
              <a:t>11(9):243-256</a:t>
            </a:r>
          </a:p>
        </p:txBody>
      </p:sp>
      <p:pic>
        <p:nvPicPr>
          <p:cNvPr id="6" name="内容占位符 3"/>
          <p:cNvPicPr>
            <a:picLocks noGrp="1" noChangeAspect="1"/>
          </p:cNvPicPr>
          <p:nvPr/>
        </p:nvPicPr>
        <p:blipFill>
          <a:blip r:embed="rId3"/>
          <a:stretch>
            <a:fillRect/>
          </a:stretch>
        </p:blipFill>
        <p:spPr>
          <a:xfrm>
            <a:off x="925513" y="751681"/>
            <a:ext cx="7245350" cy="5443538"/>
          </a:xfrm>
          <a:prstGeom prst="rect">
            <a:avLst/>
          </a:prstGeom>
          <a:noFill/>
          <a:ln w="9525">
            <a:noFill/>
          </a:ln>
        </p:spPr>
      </p:pic>
      <p:sp>
        <p:nvSpPr>
          <p:cNvPr id="7" name="圆角矩形 6"/>
          <p:cNvSpPr/>
          <p:nvPr/>
        </p:nvSpPr>
        <p:spPr>
          <a:xfrm>
            <a:off x="925513" y="962819"/>
            <a:ext cx="7113588" cy="849313"/>
          </a:xfrm>
          <a:prstGeom prst="round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dk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dk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dk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dk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dk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dk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dk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dk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dk1"/>
                </a:solidFill>
                <a:latin typeface="+mn-lt"/>
                <a:ea typeface="+mn-ea"/>
                <a:cs typeface="+mn-cs"/>
              </a:defRPr>
            </a:lvl9pPr>
          </a:lstStyle>
          <a:p>
            <a:pPr algn="ctr" fontAlgn="base"/>
            <a:endParaRPr lang="zh-CN" altLang="en-US" strike="noStrike" noProof="1"/>
          </a:p>
        </p:txBody>
      </p:sp>
      <p:sp>
        <p:nvSpPr>
          <p:cNvPr id="8" name="圆角矩形 7"/>
          <p:cNvSpPr/>
          <p:nvPr/>
        </p:nvSpPr>
        <p:spPr>
          <a:xfrm>
            <a:off x="925513" y="1920081"/>
            <a:ext cx="7115175" cy="860425"/>
          </a:xfrm>
          <a:prstGeom prst="round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dk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dk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dk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dk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dk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dk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dk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dk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dk1"/>
                </a:solidFill>
                <a:latin typeface="+mn-lt"/>
                <a:ea typeface="+mn-ea"/>
                <a:cs typeface="+mn-cs"/>
              </a:defRPr>
            </a:lvl9pPr>
          </a:lstStyle>
          <a:p>
            <a:pPr algn="ctr" fontAlgn="base"/>
            <a:endParaRPr lang="zh-CN" altLang="en-US" strike="noStrike" noProof="1"/>
          </a:p>
        </p:txBody>
      </p:sp>
      <p:sp>
        <p:nvSpPr>
          <p:cNvPr id="9" name="圆角矩形 8"/>
          <p:cNvSpPr/>
          <p:nvPr/>
        </p:nvSpPr>
        <p:spPr>
          <a:xfrm>
            <a:off x="1055688" y="5087144"/>
            <a:ext cx="7115175" cy="835025"/>
          </a:xfrm>
          <a:prstGeom prst="round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dk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dk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dk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dk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dk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dk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dk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dk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dk1"/>
                </a:solidFill>
                <a:latin typeface="+mn-lt"/>
                <a:ea typeface="+mn-ea"/>
                <a:cs typeface="+mn-cs"/>
              </a:defRPr>
            </a:lvl9pPr>
          </a:lstStyle>
          <a:p>
            <a:pPr algn="ctr" fontAlgn="base"/>
            <a:endParaRPr lang="zh-CN" altLang="en-US" strike="noStrike" noProof="1"/>
          </a:p>
        </p:txBody>
      </p:sp>
    </p:spTree>
    <p:custDataLst>
      <p:tags r:id="rId1"/>
    </p:custDataLst>
    <p:extLst>
      <p:ext uri="{BB962C8B-B14F-4D97-AF65-F5344CB8AC3E}">
        <p14:creationId xmlns:p14="http://schemas.microsoft.com/office/powerpoint/2010/main" val="954080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3"/>
          <p:cNvSpPr>
            <a:spLocks noGrp="1"/>
          </p:cNvSpPr>
          <p:nvPr>
            <p:ph type="title"/>
          </p:nvPr>
        </p:nvSpPr>
        <p:spPr>
          <a:xfrm>
            <a:off x="628650" y="39688"/>
            <a:ext cx="7675563" cy="908050"/>
          </a:xfrm>
        </p:spPr>
        <p:txBody>
          <a:bodyPr lIns="91440" tIns="45720" rIns="91440" bIns="45720" anchor="ctr"/>
          <a:lstStyle/>
          <a:p>
            <a:endParaRPr lang="zh-CN" altLang="en-US"/>
          </a:p>
        </p:txBody>
      </p:sp>
      <p:sp>
        <p:nvSpPr>
          <p:cNvPr id="4" name="内容占位符 1"/>
          <p:cNvSpPr txBox="1">
            <a:spLocks/>
          </p:cNvSpPr>
          <p:nvPr/>
        </p:nvSpPr>
        <p:spPr>
          <a:xfrm>
            <a:off x="781050" y="1503363"/>
            <a:ext cx="7886700" cy="4614862"/>
          </a:xfrm>
          <a:prstGeom prst="rect">
            <a:avLst/>
          </a:prstGeom>
          <a:noFill/>
          <a:ln w="9525">
            <a:noFill/>
          </a:ln>
        </p:spPr>
        <p:txBody>
          <a:bodyPr lIns="91440" tIns="45720" rIns="91440" bIns="45720" anchor="t">
            <a:normAutofit/>
          </a:bodyPr>
          <a:lstStyle>
            <a:lvl1pPr marL="171450" indent="-171450" algn="l" defTabSz="685800" rtl="0" eaLnBrk="1" latinLnBrk="0" hangingPunct="1">
              <a:lnSpc>
                <a:spcPct val="120000"/>
              </a:lnSpc>
              <a:spcBef>
                <a:spcPts val="750"/>
              </a:spcBef>
              <a:buFont typeface="Arial" panose="020B0604020202020204" pitchFamily="34" charset="0"/>
              <a:buChar char="•"/>
              <a:defRPr sz="2400" b="1" kern="1200">
                <a:solidFill>
                  <a:schemeClr val="tx1"/>
                </a:solidFill>
                <a:latin typeface="微软雅黑" panose="020B0503020204020204" charset="-122"/>
                <a:ea typeface="微软雅黑" panose="020B0503020204020204" charset="-122"/>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2000" b="1" kern="1200">
                <a:solidFill>
                  <a:schemeClr val="tx1"/>
                </a:solidFill>
                <a:latin typeface="微软雅黑" panose="020B0503020204020204" charset="-122"/>
                <a:ea typeface="微软雅黑" panose="020B0503020204020204" charset="-122"/>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800" b="1" kern="1200">
                <a:solidFill>
                  <a:schemeClr val="tx1"/>
                </a:solidFill>
                <a:latin typeface="微软雅黑" panose="020B0503020204020204" charset="-122"/>
                <a:ea typeface="微软雅黑" panose="020B0503020204020204" charset="-122"/>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800" b="1" kern="1200">
                <a:solidFill>
                  <a:schemeClr val="tx1"/>
                </a:solidFill>
                <a:latin typeface="微软雅黑" panose="020B0503020204020204" charset="-122"/>
                <a:ea typeface="微软雅黑" panose="020B0503020204020204" charset="-122"/>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1800" b="1" kern="1200">
                <a:solidFill>
                  <a:schemeClr val="tx1"/>
                </a:solidFill>
                <a:latin typeface="微软雅黑" panose="020B0503020204020204" charset="-122"/>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zh-CN" altLang="en-US" dirty="0" smtClean="0"/>
              <a:t>患者结局：</a:t>
            </a:r>
            <a:endParaRPr lang="en-US" altLang="zh-CN" dirty="0" smtClean="0"/>
          </a:p>
          <a:p>
            <a:pPr marL="0" indent="0">
              <a:buFont typeface="Arial" panose="020B0604020202020204" pitchFamily="34" charset="0"/>
              <a:buNone/>
            </a:pPr>
            <a:r>
              <a:rPr lang="zh-CN" altLang="en-US" dirty="0" smtClean="0"/>
              <a:t>患者最终选择达比加群</a:t>
            </a:r>
            <a:r>
              <a:rPr lang="en-US" altLang="zh-CN" dirty="0" smtClean="0"/>
              <a:t>110mg bid</a:t>
            </a:r>
          </a:p>
          <a:p>
            <a:pPr marL="0" indent="0">
              <a:buFont typeface="Arial" panose="020B0604020202020204" pitchFamily="34" charset="0"/>
              <a:buNone/>
            </a:pPr>
            <a:endParaRPr lang="en-US" altLang="zh-CN" dirty="0" smtClean="0"/>
          </a:p>
          <a:p>
            <a:pPr marL="0" indent="0">
              <a:buFont typeface="Arial" panose="020B0604020202020204" pitchFamily="34" charset="0"/>
              <a:buNone/>
            </a:pPr>
            <a:r>
              <a:rPr lang="en-US" altLang="zh-CN" dirty="0" smtClean="0"/>
              <a:t>3</a:t>
            </a:r>
            <a:r>
              <a:rPr lang="zh-CN" altLang="en-US" dirty="0" smtClean="0"/>
              <a:t>个月后随访，患者无出血事件</a:t>
            </a:r>
            <a:endParaRPr lang="en-US" altLang="zh-CN" dirty="0" smtClean="0"/>
          </a:p>
          <a:p>
            <a:pPr marL="0" indent="0">
              <a:buFont typeface="Arial" panose="020B0604020202020204" pitchFamily="34" charset="0"/>
              <a:buNone/>
            </a:pPr>
            <a:endParaRPr lang="zh-CN" altLang="en-US" dirty="0"/>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3"/>
          <p:cNvSpPr>
            <a:spLocks noGrp="1"/>
          </p:cNvSpPr>
          <p:nvPr>
            <p:ph type="title"/>
          </p:nvPr>
        </p:nvSpPr>
        <p:spPr>
          <a:xfrm>
            <a:off x="628650" y="39688"/>
            <a:ext cx="7675563" cy="908050"/>
          </a:xfrm>
        </p:spPr>
        <p:txBody>
          <a:bodyPr lIns="91440" tIns="45720" rIns="91440" bIns="45720" anchor="ctr"/>
          <a:lstStyle/>
          <a:p>
            <a:endParaRPr lang="zh-CN" altLang="en-US"/>
          </a:p>
        </p:txBody>
      </p:sp>
      <p:sp>
        <p:nvSpPr>
          <p:cNvPr id="2" name="内容占位符 1"/>
          <p:cNvSpPr>
            <a:spLocks noGrp="1"/>
          </p:cNvSpPr>
          <p:nvPr>
            <p:ph idx="1"/>
          </p:nvPr>
        </p:nvSpPr>
        <p:spPr>
          <a:xfrm>
            <a:off x="628650" y="2361565"/>
            <a:ext cx="7886700" cy="3604260"/>
          </a:xfrm>
        </p:spPr>
        <p:txBody>
          <a:bodyPr/>
          <a:lstStyle/>
          <a:p>
            <a:pPr marL="0" indent="0">
              <a:buNone/>
            </a:pPr>
            <a:r>
              <a:rPr lang="zh-CN" altLang="en-US" sz="3600"/>
              <a:t>案例二</a:t>
            </a:r>
          </a:p>
          <a:p>
            <a:pPr marL="0" indent="0">
              <a:buNone/>
            </a:pPr>
            <a:r>
              <a:rPr lang="zh-CN" altLang="en-US" sz="3600"/>
              <a:t>房颤合并胃肠道出血患者抗凝方案</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标题 1"/>
          <p:cNvSpPr>
            <a:spLocks noGrp="1"/>
          </p:cNvSpPr>
          <p:nvPr>
            <p:ph type="title"/>
          </p:nvPr>
        </p:nvSpPr>
        <p:spPr>
          <a:xfrm>
            <a:off x="628650" y="39688"/>
            <a:ext cx="7675563" cy="908050"/>
          </a:xfrm>
        </p:spPr>
        <p:txBody>
          <a:bodyPr lIns="91440" tIns="45720" rIns="91440" bIns="45720" anchor="ctr"/>
          <a:lstStyle/>
          <a:p>
            <a:r>
              <a:rPr lang="zh-CN" altLang="en-US"/>
              <a:t>病史概述</a:t>
            </a:r>
          </a:p>
        </p:txBody>
      </p:sp>
      <p:sp>
        <p:nvSpPr>
          <p:cNvPr id="13314" name="内容占位符 2"/>
          <p:cNvSpPr>
            <a:spLocks noGrp="1"/>
          </p:cNvSpPr>
          <p:nvPr>
            <p:ph idx="1"/>
          </p:nvPr>
        </p:nvSpPr>
        <p:spPr>
          <a:xfrm>
            <a:off x="646113" y="1341438"/>
            <a:ext cx="7853362" cy="6464300"/>
          </a:xfrm>
        </p:spPr>
        <p:txBody>
          <a:bodyPr lIns="91440" tIns="45720" rIns="91440" bIns="45720" anchor="t"/>
          <a:lstStyle/>
          <a:p>
            <a:pPr defTabSz="685800" fontAlgn="base"/>
            <a:r>
              <a:rPr lang="zh-CN" altLang="en-US" kern="1200" dirty="0">
                <a:latin typeface="微软雅黑" panose="020B0503020204020204" charset="-122"/>
                <a:ea typeface="微软雅黑" panose="020B0503020204020204" charset="-122"/>
                <a:cs typeface="+mn-cs"/>
              </a:rPr>
              <a:t>患者男，</a:t>
            </a:r>
            <a:r>
              <a:rPr lang="en-US" altLang="zh-CN" kern="1200" dirty="0">
                <a:latin typeface="微软雅黑" panose="020B0503020204020204" charset="-122"/>
                <a:ea typeface="微软雅黑" panose="020B0503020204020204" charset="-122"/>
                <a:cs typeface="+mn-cs"/>
              </a:rPr>
              <a:t>60</a:t>
            </a:r>
            <a:r>
              <a:rPr lang="zh-CN" altLang="en-US" kern="1200" dirty="0">
                <a:latin typeface="微软雅黑" panose="020B0503020204020204" charset="-122"/>
                <a:ea typeface="微软雅黑" panose="020B0503020204020204" charset="-122"/>
                <a:cs typeface="+mn-cs"/>
              </a:rPr>
              <a:t>岁，</a:t>
            </a:r>
            <a:r>
              <a:rPr lang="en-US" altLang="zh-CN" kern="1200" dirty="0">
                <a:latin typeface="微软雅黑" panose="020B0503020204020204" charset="-122"/>
                <a:ea typeface="微软雅黑" panose="020B0503020204020204" charset="-122"/>
                <a:cs typeface="+mn-cs"/>
              </a:rPr>
              <a:t>170cm/72kg</a:t>
            </a:r>
          </a:p>
          <a:p>
            <a:pPr defTabSz="685800" fontAlgn="base"/>
            <a:r>
              <a:rPr lang="zh-CN" altLang="en-US" kern="1200" dirty="0">
                <a:latin typeface="微软雅黑" panose="020B0503020204020204" charset="-122"/>
                <a:ea typeface="微软雅黑" panose="020B0503020204020204" charset="-122"/>
                <a:cs typeface="+mn-cs"/>
              </a:rPr>
              <a:t>主诉：反复心悸2年余</a:t>
            </a:r>
          </a:p>
          <a:p>
            <a:pPr defTabSz="685800" fontAlgn="base"/>
            <a:r>
              <a:rPr lang="zh-CN" altLang="en-US" kern="1200" dirty="0">
                <a:latin typeface="微软雅黑" panose="020B0503020204020204" charset="-122"/>
                <a:ea typeface="微软雅黑" panose="020B0503020204020204" charset="-122"/>
                <a:cs typeface="+mn-cs"/>
              </a:rPr>
              <a:t>现病史：2年余前无明显诱因出现心悸，呈心跳加快感，伴胸闷，偶有气促，持续数小时缓解。曾就诊于当地医院，查心电图示“心房颤动”，颅脑CT示“多发腔隙性脑梗死”，予华法林等治疗后，上述症状每月发作2-4次，性质同前。</a:t>
            </a:r>
            <a:r>
              <a:rPr lang="zh-CN" altLang="en-US" dirty="0">
                <a:sym typeface="+mn-ea"/>
              </a:rPr>
              <a:t>1月余前因症状就诊我院，查心电图示“频速型心房颤动”，颅脑CT示</a:t>
            </a:r>
            <a:r>
              <a:rPr lang="zh-CN" altLang="en-US" dirty="0" smtClean="0">
                <a:sym typeface="+mn-ea"/>
              </a:rPr>
              <a:t>“多发</a:t>
            </a:r>
            <a:r>
              <a:rPr lang="zh-CN" altLang="en-US" dirty="0">
                <a:sym typeface="+mn-ea"/>
              </a:rPr>
              <a:t>腔隙性脑梗死</a:t>
            </a:r>
            <a:r>
              <a:rPr lang="zh-CN" altLang="en-US" dirty="0" smtClean="0">
                <a:sym typeface="+mn-ea"/>
              </a:rPr>
              <a:t>”，门诊</a:t>
            </a:r>
            <a:r>
              <a:rPr lang="zh-CN" altLang="en-US" dirty="0">
                <a:sym typeface="+mn-ea"/>
              </a:rPr>
              <a:t>拟“心房颤动收入院。</a:t>
            </a:r>
            <a:endParaRPr lang="zh-CN" altLang="en-US" kern="1200" dirty="0">
              <a:latin typeface="微软雅黑" panose="020B0503020204020204" charset="-122"/>
              <a:ea typeface="微软雅黑" panose="020B0503020204020204" charset="-122"/>
              <a:cs typeface="+mn-cs"/>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4"/>
          <p:cNvSpPr>
            <a:spLocks noGrp="1"/>
          </p:cNvSpPr>
          <p:nvPr>
            <p:ph type="title"/>
          </p:nvPr>
        </p:nvSpPr>
        <p:spPr>
          <a:xfrm>
            <a:off x="628650" y="39688"/>
            <a:ext cx="7675563" cy="908050"/>
          </a:xfrm>
        </p:spPr>
        <p:txBody>
          <a:bodyPr lIns="91440" tIns="45720" rIns="91440" bIns="45720" anchor="ctr"/>
          <a:lstStyle/>
          <a:p>
            <a:r>
              <a:rPr lang="zh-CN" altLang="en-US">
                <a:sym typeface="黑体" panose="02010609060101010101" charset="-122"/>
              </a:rPr>
              <a:t>病史概述</a:t>
            </a:r>
            <a:endParaRPr lang="zh-CN" altLang="en-US"/>
          </a:p>
        </p:txBody>
      </p:sp>
      <p:sp>
        <p:nvSpPr>
          <p:cNvPr id="6" name="内容占位符 5"/>
          <p:cNvSpPr>
            <a:spLocks noGrp="1"/>
          </p:cNvSpPr>
          <p:nvPr>
            <p:ph idx="1"/>
          </p:nvPr>
        </p:nvSpPr>
        <p:spPr>
          <a:xfrm>
            <a:off x="628650" y="1231900"/>
            <a:ext cx="7886700" cy="5295900"/>
          </a:xfrm>
        </p:spPr>
        <p:txBody>
          <a:bodyPr>
            <a:normAutofit/>
          </a:bodyPr>
          <a:lstStyle/>
          <a:p>
            <a:pPr marL="0" indent="0" fontAlgn="auto">
              <a:buNone/>
            </a:pPr>
            <a:r>
              <a:rPr lang="zh-CN" altLang="en-US" strike="noStrike" noProof="1"/>
              <a:t>合并症：</a:t>
            </a:r>
          </a:p>
          <a:p>
            <a:pPr fontAlgn="auto"/>
            <a:r>
              <a:rPr lang="zh-CN" altLang="en-US" strike="noStrike" noProof="1"/>
              <a:t>“</a:t>
            </a:r>
            <a:r>
              <a:rPr lang="zh-CN" altLang="en-US" strike="noStrike" noProof="1">
                <a:solidFill>
                  <a:srgbClr val="FF0000"/>
                </a:solidFill>
              </a:rPr>
              <a:t>高血压</a:t>
            </a:r>
            <a:r>
              <a:rPr lang="zh-CN" altLang="en-US" strike="noStrike" noProof="1"/>
              <a:t>”3年余，血压最高“180/90m</a:t>
            </a:r>
            <a:r>
              <a:rPr lang="en-US" altLang="zh-CN" strike="noStrike" noProof="1"/>
              <a:t>m</a:t>
            </a:r>
            <a:r>
              <a:rPr lang="zh-CN" altLang="en-US" strike="noStrike" noProof="1"/>
              <a:t>H</a:t>
            </a:r>
            <a:r>
              <a:rPr lang="en-US" altLang="zh-CN" strike="noStrike" noProof="1"/>
              <a:t>g</a:t>
            </a:r>
            <a:r>
              <a:rPr lang="zh-CN" altLang="en-US" strike="noStrike" noProof="1"/>
              <a:t>”，平素使用“氯沙坦钾片</a:t>
            </a:r>
            <a:r>
              <a:rPr lang="en-US" altLang="zh-CN" strike="noStrike" noProof="1"/>
              <a:t>50mg </a:t>
            </a:r>
            <a:r>
              <a:rPr lang="zh-CN" altLang="en-US" strike="noStrike" noProof="1"/>
              <a:t>qd，苯磺酸氨氯地平5mg qd，倍他乐克47.5mg qd”联合降压治疗</a:t>
            </a:r>
          </a:p>
          <a:p>
            <a:pPr fontAlgn="auto"/>
            <a:r>
              <a:rPr lang="zh-CN" altLang="en-US" strike="noStrike" noProof="1"/>
              <a:t>“</a:t>
            </a:r>
            <a:r>
              <a:rPr lang="zh-CN" altLang="en-US" strike="noStrike" noProof="1">
                <a:solidFill>
                  <a:srgbClr val="FF0000"/>
                </a:solidFill>
              </a:rPr>
              <a:t>腔隙性脑梗死</a:t>
            </a:r>
            <a:r>
              <a:rPr lang="zh-CN" altLang="en-US" strike="noStrike" noProof="1"/>
              <a:t>”5年余，平素使用“尼麦角林 </a:t>
            </a:r>
            <a:r>
              <a:rPr lang="en-US" altLang="zh-CN" strike="noStrike" noProof="1"/>
              <a:t>10mg tid</a:t>
            </a:r>
            <a:r>
              <a:rPr lang="zh-CN" altLang="en-US" strike="noStrike" noProof="1"/>
              <a:t>”治疗，无偏瘫症状</a:t>
            </a:r>
          </a:p>
          <a:p>
            <a:pPr fontAlgn="auto"/>
            <a:r>
              <a:rPr lang="zh-CN" altLang="en-US" strike="noStrike" noProof="1"/>
              <a:t>因“便血”发现“</a:t>
            </a:r>
            <a:r>
              <a:rPr lang="zh-CN" altLang="en-US" strike="noStrike" noProof="1">
                <a:solidFill>
                  <a:srgbClr val="FF0000"/>
                </a:solidFill>
              </a:rPr>
              <a:t>胃溃疡并出血</a:t>
            </a:r>
            <a:r>
              <a:rPr lang="zh-CN" altLang="en-US" strike="noStrike" noProof="1"/>
              <a:t>”病史5年余，经积极治疗后，无再发便血或</a:t>
            </a:r>
            <a:r>
              <a:rPr lang="zh-CN" altLang="en-US" strike="noStrike" noProof="1" smtClean="0"/>
              <a:t>呕血</a:t>
            </a:r>
            <a:endParaRPr lang="zh-CN" altLang="en-US" strike="noStrike" noProof="1"/>
          </a:p>
          <a:p>
            <a:pPr fontAlgn="auto"/>
            <a:endParaRPr lang="zh-CN" altLang="en-US" strike="noStrike" noProof="1"/>
          </a:p>
          <a:p>
            <a:pPr marL="0" indent="0" fontAlgn="auto">
              <a:buNone/>
            </a:pPr>
            <a:r>
              <a:rPr lang="zh-CN" altLang="en-US" sz="2800" i="1" dirty="0">
                <a:effectLst>
                  <a:outerShdw blurRad="38100" dist="38100" dir="2700000" algn="tl">
                    <a:srgbClr val="000000">
                      <a:alpha val="43137"/>
                    </a:srgbClr>
                  </a:outerShdw>
                </a:effectLst>
                <a:sym typeface="+mn-ea"/>
              </a:rPr>
              <a:t>该患者欲换用</a:t>
            </a:r>
            <a:r>
              <a:rPr lang="en-US" altLang="zh-CN" sz="2800" i="1" dirty="0">
                <a:effectLst>
                  <a:outerShdw blurRad="38100" dist="38100" dir="2700000" algn="tl">
                    <a:srgbClr val="000000">
                      <a:alpha val="43137"/>
                    </a:srgbClr>
                  </a:outerShdw>
                </a:effectLst>
                <a:sym typeface="+mn-ea"/>
              </a:rPr>
              <a:t>NOACs</a:t>
            </a:r>
            <a:r>
              <a:rPr lang="zh-CN" altLang="en-US" sz="2800" i="1" dirty="0">
                <a:effectLst>
                  <a:outerShdw blurRad="38100" dist="38100" dir="2700000" algn="tl">
                    <a:srgbClr val="000000">
                      <a:alpha val="43137"/>
                    </a:srgbClr>
                  </a:outerShdw>
                </a:effectLst>
                <a:sym typeface="+mn-ea"/>
              </a:rPr>
              <a:t>药物，应选择如何选择？</a:t>
            </a:r>
            <a:endParaRPr lang="zh-CN" altLang="en-US" dirty="0"/>
          </a:p>
          <a:p>
            <a:pPr fontAlgn="auto"/>
            <a:endParaRPr lang="zh-CN" altLang="en-US" strike="noStrike" noProof="1"/>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标题 4"/>
          <p:cNvSpPr>
            <a:spLocks noGrp="1"/>
          </p:cNvSpPr>
          <p:nvPr>
            <p:ph type="title"/>
          </p:nvPr>
        </p:nvSpPr>
        <p:spPr>
          <a:xfrm>
            <a:off x="556895" y="828993"/>
            <a:ext cx="7675563" cy="908050"/>
          </a:xfrm>
        </p:spPr>
        <p:txBody>
          <a:bodyPr lIns="91440" tIns="45720" rIns="91440" bIns="45720" anchor="ctr"/>
          <a:lstStyle/>
          <a:p>
            <a:r>
              <a:rPr lang="zh-CN" altLang="en-US">
                <a:sym typeface="黑体" panose="02010609060101010101" charset="-122"/>
              </a:rPr>
              <a:t>讨论</a:t>
            </a:r>
            <a:endParaRPr lang="zh-CN" altLang="en-US"/>
          </a:p>
        </p:txBody>
      </p:sp>
      <p:pic>
        <p:nvPicPr>
          <p:cNvPr id="41986" name="内容占位符 1"/>
          <p:cNvPicPr>
            <a:picLocks noGrp="1" noChangeAspect="1"/>
          </p:cNvPicPr>
          <p:nvPr>
            <p:ph idx="1"/>
          </p:nvPr>
        </p:nvPicPr>
        <p:blipFill>
          <a:blip r:embed="rId3"/>
          <a:stretch>
            <a:fillRect/>
          </a:stretch>
        </p:blipFill>
        <p:spPr>
          <a:xfrm>
            <a:off x="463550" y="829310"/>
            <a:ext cx="7418070" cy="459105"/>
          </a:xfrm>
        </p:spPr>
      </p:pic>
      <p:pic>
        <p:nvPicPr>
          <p:cNvPr id="41987" name="图片 2"/>
          <p:cNvPicPr>
            <a:picLocks noChangeAspect="1"/>
          </p:cNvPicPr>
          <p:nvPr/>
        </p:nvPicPr>
        <p:blipFill>
          <a:blip r:embed="rId4"/>
          <a:srcRect b="83286"/>
          <a:stretch>
            <a:fillRect/>
          </a:stretch>
        </p:blipFill>
        <p:spPr>
          <a:xfrm>
            <a:off x="463550" y="1219835"/>
            <a:ext cx="7418070" cy="1229995"/>
          </a:xfrm>
          <a:prstGeom prst="rect">
            <a:avLst/>
          </a:prstGeom>
          <a:noFill/>
          <a:ln w="9525">
            <a:noFill/>
          </a:ln>
        </p:spPr>
      </p:pic>
      <p:sp>
        <p:nvSpPr>
          <p:cNvPr id="41988" name="文本框 3"/>
          <p:cNvSpPr txBox="1"/>
          <p:nvPr/>
        </p:nvSpPr>
        <p:spPr>
          <a:xfrm>
            <a:off x="535305" y="219075"/>
            <a:ext cx="5849620" cy="553085"/>
          </a:xfrm>
          <a:prstGeom prst="rect">
            <a:avLst/>
          </a:prstGeom>
          <a:noFill/>
          <a:ln w="9525">
            <a:noFill/>
          </a:ln>
        </p:spPr>
        <p:txBody>
          <a:bodyPr wrap="square" anchor="t">
            <a:spAutoFit/>
          </a:bodyPr>
          <a:lstStyle/>
          <a:p>
            <a:pPr>
              <a:lnSpc>
                <a:spcPct val="125000"/>
              </a:lnSpc>
              <a:buFont typeface="Wingdings" panose="05000000000000000000" charset="0"/>
            </a:pPr>
            <a:r>
              <a:rPr lang="en-US" altLang="zh-CN" sz="2400" b="1" dirty="0" smtClean="0">
                <a:solidFill>
                  <a:schemeClr val="bg1"/>
                </a:solidFill>
                <a:latin typeface="微软雅黑" panose="020B0503020204020204" charset="-122"/>
                <a:ea typeface="微软雅黑" panose="020B0503020204020204" charset="-122"/>
              </a:rPr>
              <a:t>NOACs</a:t>
            </a:r>
            <a:r>
              <a:rPr lang="zh-CN" altLang="en-US" sz="2400" b="1" dirty="0" smtClean="0">
                <a:solidFill>
                  <a:schemeClr val="bg1"/>
                </a:solidFill>
                <a:latin typeface="微软雅黑" panose="020B0503020204020204" charset="-122"/>
                <a:ea typeface="微软雅黑" panose="020B0503020204020204" charset="-122"/>
              </a:rPr>
              <a:t>与</a:t>
            </a:r>
            <a:r>
              <a:rPr lang="zh-CN" altLang="en-US" sz="2400" b="1" dirty="0">
                <a:solidFill>
                  <a:schemeClr val="bg1"/>
                </a:solidFill>
                <a:latin typeface="微软雅黑" panose="020B0503020204020204" charset="-122"/>
                <a:ea typeface="微软雅黑" panose="020B0503020204020204" charset="-122"/>
              </a:rPr>
              <a:t>华法林相比胃肠道出血风险比较</a:t>
            </a:r>
          </a:p>
        </p:txBody>
      </p:sp>
      <p:pic>
        <p:nvPicPr>
          <p:cNvPr id="2" name="图片 2"/>
          <p:cNvPicPr>
            <a:picLocks noChangeAspect="1"/>
          </p:cNvPicPr>
          <p:nvPr/>
        </p:nvPicPr>
        <p:blipFill>
          <a:blip r:embed="rId4"/>
          <a:srcRect t="55012"/>
          <a:stretch>
            <a:fillRect/>
          </a:stretch>
        </p:blipFill>
        <p:spPr>
          <a:xfrm>
            <a:off x="463550" y="2409190"/>
            <a:ext cx="7418070" cy="3312160"/>
          </a:xfrm>
          <a:prstGeom prst="rect">
            <a:avLst/>
          </a:prstGeom>
          <a:noFill/>
          <a:ln w="9525">
            <a:noFill/>
          </a:ln>
        </p:spPr>
      </p:pic>
      <p:sp>
        <p:nvSpPr>
          <p:cNvPr id="3" name="文本框 2"/>
          <p:cNvSpPr txBox="1"/>
          <p:nvPr/>
        </p:nvSpPr>
        <p:spPr>
          <a:xfrm>
            <a:off x="463550" y="5786120"/>
            <a:ext cx="6292850" cy="755650"/>
          </a:xfrm>
          <a:prstGeom prst="rect">
            <a:avLst/>
          </a:prstGeom>
          <a:noFill/>
        </p:spPr>
        <p:txBody>
          <a:bodyPr wrap="square" rtlCol="0" anchor="t">
            <a:spAutoFit/>
          </a:bodyPr>
          <a:lstStyle/>
          <a:p>
            <a:pPr defTabSz="685800" fontAlgn="auto">
              <a:lnSpc>
                <a:spcPct val="120000"/>
              </a:lnSpc>
            </a:pPr>
            <a:r>
              <a:rPr lang="zh-CN" altLang="en-US" b="1" dirty="0">
                <a:latin typeface="微软雅黑" panose="020B0503020204020204" charset="-122"/>
                <a:ea typeface="微软雅黑" panose="020B0503020204020204" charset="-122"/>
                <a:sym typeface="+mn-ea"/>
              </a:rPr>
              <a:t>达比加群</a:t>
            </a:r>
            <a:r>
              <a:rPr lang="en-US" altLang="zh-CN" b="1" dirty="0">
                <a:latin typeface="微软雅黑" panose="020B0503020204020204" charset="-122"/>
                <a:ea typeface="微软雅黑" panose="020B0503020204020204" charset="-122"/>
                <a:sym typeface="+mn-ea"/>
              </a:rPr>
              <a:t>110mg</a:t>
            </a:r>
            <a:r>
              <a:rPr lang="zh-CN" altLang="en-US" b="1" dirty="0">
                <a:latin typeface="微软雅黑" panose="020B0503020204020204" charset="-122"/>
                <a:ea typeface="微软雅黑" panose="020B0503020204020204" charset="-122"/>
                <a:sym typeface="+mn-ea"/>
              </a:rPr>
              <a:t>不增加</a:t>
            </a:r>
            <a:r>
              <a:rPr lang="zh-CN" altLang="en-US" b="1" dirty="0" smtClean="0">
                <a:latin typeface="微软雅黑" panose="020B0503020204020204" charset="-122"/>
                <a:ea typeface="微软雅黑" panose="020B0503020204020204" charset="-122"/>
                <a:sym typeface="+mn-ea"/>
              </a:rPr>
              <a:t>胃肠道出血</a:t>
            </a:r>
            <a:r>
              <a:rPr lang="zh-CN" altLang="en-US" b="1" dirty="0">
                <a:latin typeface="微软雅黑" panose="020B0503020204020204" charset="-122"/>
                <a:ea typeface="微软雅黑" panose="020B0503020204020204" charset="-122"/>
                <a:sym typeface="+mn-ea"/>
              </a:rPr>
              <a:t>风险</a:t>
            </a:r>
          </a:p>
          <a:p>
            <a:pPr defTabSz="685800" fontAlgn="auto">
              <a:lnSpc>
                <a:spcPct val="120000"/>
              </a:lnSpc>
            </a:pPr>
            <a:r>
              <a:rPr lang="zh-CN" altLang="en-US" b="1" dirty="0">
                <a:latin typeface="微软雅黑" panose="020B0503020204020204" charset="-122"/>
                <a:ea typeface="微软雅黑" panose="020B0503020204020204" charset="-122"/>
                <a:sym typeface="+mn-ea"/>
              </a:rPr>
              <a:t>达比加群</a:t>
            </a:r>
            <a:r>
              <a:rPr lang="en-US" altLang="zh-CN" b="1" dirty="0">
                <a:latin typeface="微软雅黑" panose="020B0503020204020204" charset="-122"/>
                <a:ea typeface="微软雅黑" panose="020B0503020204020204" charset="-122"/>
                <a:sym typeface="+mn-ea"/>
              </a:rPr>
              <a:t>150mg</a:t>
            </a:r>
            <a:r>
              <a:rPr lang="zh-CN" altLang="en-US" b="1" dirty="0">
                <a:latin typeface="微软雅黑" panose="020B0503020204020204" charset="-122"/>
                <a:ea typeface="微软雅黑" panose="020B0503020204020204" charset="-122"/>
                <a:sym typeface="+mn-ea"/>
              </a:rPr>
              <a:t>与利伐沙班</a:t>
            </a:r>
            <a:r>
              <a:rPr lang="en-US" altLang="zh-CN" b="1" dirty="0">
                <a:latin typeface="微软雅黑" panose="020B0503020204020204" charset="-122"/>
                <a:ea typeface="微软雅黑" panose="020B0503020204020204" charset="-122"/>
                <a:sym typeface="+mn-ea"/>
              </a:rPr>
              <a:t>20mg</a:t>
            </a:r>
            <a:r>
              <a:rPr lang="zh-CN" altLang="en-US" b="1" dirty="0">
                <a:latin typeface="微软雅黑" panose="020B0503020204020204" charset="-122"/>
                <a:ea typeface="微软雅黑" panose="020B0503020204020204" charset="-122"/>
                <a:sym typeface="+mn-ea"/>
              </a:rPr>
              <a:t>增加胃肠道出血风险</a:t>
            </a:r>
            <a:endParaRPr lang="zh-CN" altLang="en-US" b="1" dirty="0"/>
          </a:p>
        </p:txBody>
      </p:sp>
      <p:sp>
        <p:nvSpPr>
          <p:cNvPr id="27684" name="文本框 2"/>
          <p:cNvSpPr txBox="1"/>
          <p:nvPr/>
        </p:nvSpPr>
        <p:spPr>
          <a:xfrm>
            <a:off x="6297295" y="5896610"/>
            <a:ext cx="2854325" cy="645160"/>
          </a:xfrm>
          <a:prstGeom prst="rect">
            <a:avLst/>
          </a:prstGeom>
          <a:noFill/>
          <a:ln w="9525">
            <a:noFill/>
          </a:ln>
        </p:spPr>
        <p:txBody>
          <a:bodyPr wrap="square" anchor="t">
            <a:spAutoFit/>
          </a:bodyPr>
          <a:lstStyle/>
          <a:p>
            <a:r>
              <a:rPr lang="en-US" altLang="zh-CN" sz="1200">
                <a:latin typeface="Arial" panose="020B0604020202020204" pitchFamily="34" charset="0"/>
                <a:ea typeface="宋体" panose="02010600030101010101" pitchFamily="2" charset="-122"/>
              </a:rPr>
              <a:t>2016 ESC Guidelines for the management of atrial fibrillation developed in collaboration withEACTS</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标题 4"/>
          <p:cNvSpPr>
            <a:spLocks noGrp="1"/>
          </p:cNvSpPr>
          <p:nvPr>
            <p:ph type="title"/>
          </p:nvPr>
        </p:nvSpPr>
        <p:spPr>
          <a:xfrm>
            <a:off x="628650" y="39688"/>
            <a:ext cx="7675563" cy="908050"/>
          </a:xfrm>
        </p:spPr>
        <p:txBody>
          <a:bodyPr lIns="91440" tIns="45720" rIns="91440" bIns="45720" anchor="ctr"/>
          <a:lstStyle/>
          <a:p>
            <a:r>
              <a:rPr lang="zh-CN" altLang="en-US">
                <a:cs typeface="微软雅黑" panose="020B0503020204020204" charset="-122"/>
                <a:sym typeface="+mn-ea"/>
              </a:rPr>
              <a:t>RE-LY研究</a:t>
            </a:r>
            <a:endParaRPr lang="zh-CN" altLang="en-US">
              <a:cs typeface="微软雅黑" panose="020B0503020204020204" charset="-122"/>
            </a:endParaRPr>
          </a:p>
        </p:txBody>
      </p:sp>
      <p:pic>
        <p:nvPicPr>
          <p:cNvPr id="43010" name="内容占位符 5"/>
          <p:cNvPicPr>
            <a:picLocks noGrp="1" noChangeAspect="1"/>
          </p:cNvPicPr>
          <p:nvPr>
            <p:ph idx="1"/>
          </p:nvPr>
        </p:nvPicPr>
        <p:blipFill>
          <a:blip r:embed="rId4"/>
          <a:srcRect l="7196" t="23718" r="19872" b="19435"/>
          <a:stretch>
            <a:fillRect/>
          </a:stretch>
        </p:blipFill>
        <p:spPr>
          <a:xfrm>
            <a:off x="-9525" y="2489518"/>
            <a:ext cx="9163050" cy="4014787"/>
          </a:xfrm>
        </p:spPr>
      </p:pic>
      <p:pic>
        <p:nvPicPr>
          <p:cNvPr id="43011" name="图片 6"/>
          <p:cNvPicPr>
            <a:picLocks noChangeAspect="1"/>
          </p:cNvPicPr>
          <p:nvPr/>
        </p:nvPicPr>
        <p:blipFill>
          <a:blip r:embed="rId5"/>
          <a:srcRect l="18100" t="18916" r="14023" b="44449"/>
          <a:stretch>
            <a:fillRect/>
          </a:stretch>
        </p:blipFill>
        <p:spPr>
          <a:xfrm>
            <a:off x="-9525" y="762000"/>
            <a:ext cx="9163050" cy="2194560"/>
          </a:xfrm>
          <a:prstGeom prst="rect">
            <a:avLst/>
          </a:prstGeom>
          <a:noFill/>
          <a:ln w="9525">
            <a:noFill/>
          </a:ln>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4"/>
          <p:cNvSpPr>
            <a:spLocks noGrp="1"/>
          </p:cNvSpPr>
          <p:nvPr>
            <p:ph type="title"/>
          </p:nvPr>
        </p:nvSpPr>
        <p:spPr>
          <a:xfrm>
            <a:off x="628650" y="39688"/>
            <a:ext cx="7675563" cy="908050"/>
          </a:xfrm>
        </p:spPr>
        <p:txBody>
          <a:bodyPr lIns="91440" tIns="45720" rIns="91440" bIns="45720" anchor="ctr"/>
          <a:lstStyle/>
          <a:p>
            <a:endParaRPr lang="zh-CN" altLang="en-US"/>
          </a:p>
        </p:txBody>
      </p:sp>
      <p:pic>
        <p:nvPicPr>
          <p:cNvPr id="45058" name="内容占位符 1"/>
          <p:cNvPicPr>
            <a:picLocks noGrp="1" noChangeAspect="1"/>
          </p:cNvPicPr>
          <p:nvPr>
            <p:ph idx="1"/>
          </p:nvPr>
        </p:nvPicPr>
        <p:blipFill>
          <a:blip r:embed="rId3"/>
          <a:srcRect l="19862" t="12346" r="18044" b="12299"/>
          <a:stretch>
            <a:fillRect/>
          </a:stretch>
        </p:blipFill>
        <p:spPr>
          <a:xfrm>
            <a:off x="284798" y="199708"/>
            <a:ext cx="8574087" cy="5851525"/>
          </a:xfrm>
        </p:spPr>
      </p:pic>
      <p:sp>
        <p:nvSpPr>
          <p:cNvPr id="3" name="文本框 2"/>
          <p:cNvSpPr txBox="1"/>
          <p:nvPr/>
        </p:nvSpPr>
        <p:spPr>
          <a:xfrm>
            <a:off x="285115" y="6123305"/>
            <a:ext cx="8019415" cy="423545"/>
          </a:xfrm>
          <a:prstGeom prst="rect">
            <a:avLst/>
          </a:prstGeom>
          <a:noFill/>
        </p:spPr>
        <p:txBody>
          <a:bodyPr wrap="square" rtlCol="0" anchor="t">
            <a:spAutoFit/>
          </a:bodyPr>
          <a:lstStyle/>
          <a:p>
            <a:pPr defTabSz="685800" fontAlgn="auto">
              <a:lnSpc>
                <a:spcPct val="120000"/>
              </a:lnSpc>
            </a:pPr>
            <a:r>
              <a:rPr lang="zh-CN" altLang="en-US" b="1">
                <a:latin typeface="微软雅黑" panose="020B0503020204020204" charset="-122"/>
                <a:ea typeface="微软雅黑" panose="020B0503020204020204" charset="-122"/>
                <a:sym typeface="+mn-ea"/>
              </a:rPr>
              <a:t>达比加群与华法林相比，胃肠道不适反应增加（消化不良，恶心，呕吐等）</a:t>
            </a:r>
            <a:endParaRPr lang="en-US" altLang="zh-CN" b="1">
              <a:latin typeface="微软雅黑" panose="020B0503020204020204" charset="-122"/>
              <a:ea typeface="微软雅黑" panose="020B0503020204020204" charset="-122"/>
              <a:sym typeface="+mn-ea"/>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左右箭头 3"/>
          <p:cNvSpPr/>
          <p:nvPr/>
        </p:nvSpPr>
        <p:spPr>
          <a:xfrm>
            <a:off x="1143000" y="3387055"/>
            <a:ext cx="4648200" cy="457200"/>
          </a:xfrm>
          <a:prstGeom prst="lef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微软雅黑" pitchFamily="34" charset="-122"/>
              <a:ea typeface="微软雅黑" pitchFamily="34" charset="-122"/>
            </a:endParaRPr>
          </a:p>
        </p:txBody>
      </p:sp>
      <p:sp>
        <p:nvSpPr>
          <p:cNvPr id="5" name="左右箭头 4"/>
          <p:cNvSpPr/>
          <p:nvPr/>
        </p:nvSpPr>
        <p:spPr>
          <a:xfrm rot="16200000">
            <a:off x="1777206" y="3371974"/>
            <a:ext cx="3535363" cy="457200"/>
          </a:xfrm>
          <a:prstGeom prst="lef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微软雅黑" pitchFamily="34" charset="-122"/>
              <a:ea typeface="微软雅黑" pitchFamily="34" charset="-122"/>
            </a:endParaRPr>
          </a:p>
        </p:txBody>
      </p:sp>
      <p:sp>
        <p:nvSpPr>
          <p:cNvPr id="6" name="TextBox 3"/>
          <p:cNvSpPr txBox="1"/>
          <p:nvPr/>
        </p:nvSpPr>
        <p:spPr>
          <a:xfrm>
            <a:off x="3121025" y="5487318"/>
            <a:ext cx="876300" cy="461962"/>
          </a:xfrm>
          <a:prstGeom prst="rect">
            <a:avLst/>
          </a:prstGeom>
          <a:noFill/>
          <a:ln w="9525">
            <a:noFill/>
          </a:ln>
        </p:spPr>
        <p:txBody>
          <a:bodyPr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Arial" panose="020B0604020202020204" pitchFamily="34" charset="0"/>
            </a:pPr>
            <a:r>
              <a:rPr lang="zh-CN" altLang="en-US" sz="2400" b="1" dirty="0">
                <a:latin typeface="微软雅黑" pitchFamily="34" charset="-122"/>
                <a:ea typeface="微软雅黑" pitchFamily="34" charset="-122"/>
              </a:rPr>
              <a:t>直接</a:t>
            </a:r>
          </a:p>
        </p:txBody>
      </p:sp>
      <p:sp>
        <p:nvSpPr>
          <p:cNvPr id="7" name="TextBox 5"/>
          <p:cNvSpPr txBox="1"/>
          <p:nvPr/>
        </p:nvSpPr>
        <p:spPr>
          <a:xfrm>
            <a:off x="3135313" y="1309018"/>
            <a:ext cx="874712" cy="460375"/>
          </a:xfrm>
          <a:prstGeom prst="rect">
            <a:avLst/>
          </a:prstGeom>
          <a:noFill/>
          <a:ln w="9525">
            <a:noFill/>
          </a:ln>
        </p:spPr>
        <p:txBody>
          <a:bodyPr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Arial" panose="020B0604020202020204" pitchFamily="34" charset="0"/>
            </a:pPr>
            <a:r>
              <a:rPr lang="zh-CN" altLang="en-US" sz="2400" b="1" dirty="0">
                <a:latin typeface="微软雅黑" pitchFamily="34" charset="-122"/>
                <a:ea typeface="微软雅黑" pitchFamily="34" charset="-122"/>
              </a:rPr>
              <a:t>间接</a:t>
            </a:r>
          </a:p>
        </p:txBody>
      </p:sp>
      <p:sp>
        <p:nvSpPr>
          <p:cNvPr id="8" name="TextBox 6"/>
          <p:cNvSpPr txBox="1"/>
          <p:nvPr/>
        </p:nvSpPr>
        <p:spPr>
          <a:xfrm>
            <a:off x="266700" y="3369593"/>
            <a:ext cx="876300" cy="461962"/>
          </a:xfrm>
          <a:prstGeom prst="rect">
            <a:avLst/>
          </a:prstGeom>
          <a:noFill/>
          <a:ln w="9525">
            <a:noFill/>
          </a:ln>
        </p:spPr>
        <p:txBody>
          <a:bodyPr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Arial" panose="020B0604020202020204" pitchFamily="34" charset="0"/>
            </a:pPr>
            <a:r>
              <a:rPr lang="zh-CN" altLang="en-US" sz="2400" b="1" dirty="0">
                <a:latin typeface="微软雅黑" pitchFamily="34" charset="-122"/>
                <a:ea typeface="微软雅黑" pitchFamily="34" charset="-122"/>
              </a:rPr>
              <a:t>口服</a:t>
            </a:r>
          </a:p>
        </p:txBody>
      </p:sp>
      <p:sp>
        <p:nvSpPr>
          <p:cNvPr id="9" name="TextBox 7"/>
          <p:cNvSpPr txBox="1"/>
          <p:nvPr/>
        </p:nvSpPr>
        <p:spPr>
          <a:xfrm>
            <a:off x="5862638" y="3369593"/>
            <a:ext cx="1225550" cy="461962"/>
          </a:xfrm>
          <a:prstGeom prst="rect">
            <a:avLst/>
          </a:prstGeom>
          <a:noFill/>
          <a:ln w="9525">
            <a:noFill/>
          </a:ln>
        </p:spPr>
        <p:txBody>
          <a:bodyPr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Arial" panose="020B0604020202020204" pitchFamily="34" charset="0"/>
            </a:pPr>
            <a:r>
              <a:rPr lang="zh-CN" altLang="en-US" sz="2400" b="1" dirty="0">
                <a:latin typeface="微软雅黑" pitchFamily="34" charset="-122"/>
                <a:ea typeface="微软雅黑" pitchFamily="34" charset="-122"/>
              </a:rPr>
              <a:t>非口服</a:t>
            </a:r>
          </a:p>
        </p:txBody>
      </p:sp>
      <p:sp>
        <p:nvSpPr>
          <p:cNvPr id="10" name="TextBox 8"/>
          <p:cNvSpPr txBox="1"/>
          <p:nvPr/>
        </p:nvSpPr>
        <p:spPr>
          <a:xfrm>
            <a:off x="1350963" y="2156743"/>
            <a:ext cx="1754187" cy="460375"/>
          </a:xfrm>
          <a:prstGeom prst="rect">
            <a:avLst/>
          </a:prstGeom>
          <a:noFill/>
          <a:ln w="9525">
            <a:noFill/>
          </a:ln>
        </p:spPr>
        <p:txBody>
          <a:bodyPr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Arial" panose="020B0604020202020204" pitchFamily="34" charset="0"/>
            </a:pPr>
            <a:r>
              <a:rPr lang="en-US" altLang="zh-CN" sz="2400" dirty="0">
                <a:latin typeface="微软雅黑" panose="020B0503020204020204" pitchFamily="34" charset="-122"/>
                <a:ea typeface="微软雅黑" panose="020B0503020204020204" pitchFamily="34" charset="-122"/>
              </a:rPr>
              <a:t>VK</a:t>
            </a:r>
            <a:r>
              <a:rPr lang="zh-CN" altLang="en-US" sz="2400" dirty="0">
                <a:latin typeface="微软雅黑" panose="020B0503020204020204" pitchFamily="34" charset="-122"/>
                <a:ea typeface="微软雅黑" panose="020B0503020204020204" pitchFamily="34" charset="-122"/>
              </a:rPr>
              <a:t>拮抗剂</a:t>
            </a:r>
          </a:p>
        </p:txBody>
      </p:sp>
      <p:sp>
        <p:nvSpPr>
          <p:cNvPr id="11" name="TextBox 9"/>
          <p:cNvSpPr txBox="1"/>
          <p:nvPr/>
        </p:nvSpPr>
        <p:spPr>
          <a:xfrm>
            <a:off x="3830638" y="3920455"/>
            <a:ext cx="2112962" cy="1200150"/>
          </a:xfrm>
          <a:prstGeom prst="rect">
            <a:avLst/>
          </a:prstGeom>
          <a:noFill/>
          <a:ln w="9525">
            <a:noFill/>
          </a:ln>
        </p:spPr>
        <p:txBody>
          <a:bodyPr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Arial" panose="020B0604020202020204" pitchFamily="34" charset="0"/>
            </a:pPr>
            <a:r>
              <a:rPr lang="zh-CN" altLang="en-US" sz="2400" dirty="0">
                <a:latin typeface="微软雅黑" panose="020B0503020204020204" pitchFamily="34" charset="-122"/>
                <a:ea typeface="微软雅黑" panose="020B0503020204020204" pitchFamily="34" charset="-122"/>
              </a:rPr>
              <a:t>重组水蛭素</a:t>
            </a:r>
            <a:endParaRPr lang="en-US" altLang="zh-CN" sz="2400" dirty="0">
              <a:latin typeface="微软雅黑" panose="020B0503020204020204" pitchFamily="34" charset="-122"/>
              <a:ea typeface="微软雅黑" panose="020B0503020204020204" pitchFamily="34" charset="-122"/>
            </a:endParaRPr>
          </a:p>
          <a:p>
            <a:pPr>
              <a:buFont typeface="Arial" panose="020B0604020202020204" pitchFamily="34" charset="0"/>
            </a:pPr>
            <a:r>
              <a:rPr lang="zh-CN" altLang="en-US" sz="2400" dirty="0">
                <a:latin typeface="微软雅黑" panose="020B0503020204020204" pitchFamily="34" charset="-122"/>
                <a:ea typeface="微软雅黑" panose="020B0503020204020204" pitchFamily="34" charset="-122"/>
              </a:rPr>
              <a:t>比伐卢定</a:t>
            </a:r>
            <a:endParaRPr lang="en-US" altLang="zh-CN" sz="2400" dirty="0">
              <a:latin typeface="微软雅黑" panose="020B0503020204020204" pitchFamily="34" charset="-122"/>
              <a:ea typeface="微软雅黑" panose="020B0503020204020204" pitchFamily="34" charset="-122"/>
            </a:endParaRPr>
          </a:p>
          <a:p>
            <a:pPr>
              <a:buFont typeface="Arial" panose="020B0604020202020204" pitchFamily="34" charset="0"/>
            </a:pPr>
            <a:r>
              <a:rPr lang="zh-CN" altLang="en-US" sz="2400" dirty="0">
                <a:latin typeface="微软雅黑" panose="020B0503020204020204" pitchFamily="34" charset="-122"/>
                <a:ea typeface="微软雅黑" panose="020B0503020204020204" pitchFamily="34" charset="-122"/>
              </a:rPr>
              <a:t>阿加曲班</a:t>
            </a:r>
          </a:p>
        </p:txBody>
      </p:sp>
      <p:sp>
        <p:nvSpPr>
          <p:cNvPr id="12" name="TextBox 10"/>
          <p:cNvSpPr txBox="1"/>
          <p:nvPr/>
        </p:nvSpPr>
        <p:spPr>
          <a:xfrm>
            <a:off x="3752850" y="1832893"/>
            <a:ext cx="2211388" cy="1570037"/>
          </a:xfrm>
          <a:prstGeom prst="rect">
            <a:avLst/>
          </a:prstGeom>
          <a:noFill/>
          <a:ln w="9525">
            <a:noFill/>
          </a:ln>
        </p:spPr>
        <p:txBody>
          <a:bodyPr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Arial" panose="020B0604020202020204" pitchFamily="34" charset="0"/>
            </a:pPr>
            <a:r>
              <a:rPr lang="zh-CN" altLang="en-US" sz="2400" dirty="0">
                <a:latin typeface="微软雅黑" panose="020B0503020204020204" pitchFamily="34" charset="-122"/>
                <a:ea typeface="微软雅黑" panose="020B0503020204020204" pitchFamily="34" charset="-122"/>
              </a:rPr>
              <a:t>肝素类</a:t>
            </a:r>
            <a:endParaRPr lang="en-US" altLang="zh-CN" sz="2400" dirty="0">
              <a:latin typeface="微软雅黑" panose="020B0503020204020204" pitchFamily="34" charset="-122"/>
              <a:ea typeface="微软雅黑" panose="020B0503020204020204" pitchFamily="34" charset="-122"/>
            </a:endParaRPr>
          </a:p>
          <a:p>
            <a:pPr>
              <a:buFont typeface="Arial" panose="020B0604020202020204" pitchFamily="34" charset="0"/>
            </a:pPr>
            <a:r>
              <a:rPr lang="zh-CN" altLang="en-US" sz="2400" dirty="0">
                <a:latin typeface="微软雅黑" panose="020B0503020204020204" pitchFamily="34" charset="-122"/>
                <a:ea typeface="微软雅黑" panose="020B0503020204020204" pitchFamily="34" charset="-122"/>
              </a:rPr>
              <a:t>低分子肝素类</a:t>
            </a:r>
            <a:endParaRPr lang="en-US" altLang="zh-CN" sz="2400" dirty="0">
              <a:latin typeface="微软雅黑" panose="020B0503020204020204" pitchFamily="34" charset="-122"/>
              <a:ea typeface="微软雅黑" panose="020B0503020204020204" pitchFamily="34" charset="-122"/>
            </a:endParaRPr>
          </a:p>
          <a:p>
            <a:pPr>
              <a:buFont typeface="Arial" panose="020B0604020202020204" pitchFamily="34" charset="0"/>
            </a:pPr>
            <a:endParaRPr lang="en-US" altLang="zh-CN" sz="2400" dirty="0">
              <a:latin typeface="微软雅黑" panose="020B0503020204020204" pitchFamily="34" charset="-122"/>
              <a:ea typeface="微软雅黑" panose="020B0503020204020204" pitchFamily="34" charset="-122"/>
            </a:endParaRPr>
          </a:p>
          <a:p>
            <a:pPr>
              <a:buFont typeface="Arial" panose="020B0604020202020204" pitchFamily="34" charset="0"/>
            </a:pPr>
            <a:r>
              <a:rPr lang="zh-CN" altLang="en-US" sz="2400" dirty="0">
                <a:latin typeface="微软雅黑" panose="020B0503020204020204" pitchFamily="34" charset="-122"/>
                <a:ea typeface="微软雅黑" panose="020B0503020204020204" pitchFamily="34" charset="-122"/>
              </a:rPr>
              <a:t>磺达肝癸钠</a:t>
            </a:r>
          </a:p>
        </p:txBody>
      </p:sp>
      <p:sp>
        <p:nvSpPr>
          <p:cNvPr id="13" name="TextBox 11"/>
          <p:cNvSpPr txBox="1"/>
          <p:nvPr/>
        </p:nvSpPr>
        <p:spPr>
          <a:xfrm>
            <a:off x="1430338" y="3861718"/>
            <a:ext cx="2112962" cy="1570037"/>
          </a:xfrm>
          <a:prstGeom prst="rect">
            <a:avLst/>
          </a:prstGeom>
          <a:noFill/>
          <a:ln w="9525">
            <a:noFill/>
          </a:ln>
        </p:spPr>
        <p:txBody>
          <a:bodyPr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Arial" panose="020B0604020202020204" pitchFamily="34" charset="0"/>
            </a:pPr>
            <a:r>
              <a:rPr lang="zh-CN" altLang="en-US" sz="2400" dirty="0">
                <a:latin typeface="微软雅黑" panose="020B0503020204020204" pitchFamily="34" charset="-122"/>
                <a:ea typeface="微软雅黑" panose="020B0503020204020204" pitchFamily="34" charset="-122"/>
              </a:rPr>
              <a:t>利伐沙班</a:t>
            </a:r>
            <a:endParaRPr lang="en-US" altLang="zh-CN" sz="2400" dirty="0">
              <a:latin typeface="微软雅黑" panose="020B0503020204020204" pitchFamily="34" charset="-122"/>
              <a:ea typeface="微软雅黑" panose="020B0503020204020204" pitchFamily="34" charset="-122"/>
            </a:endParaRPr>
          </a:p>
          <a:p>
            <a:pPr>
              <a:buFont typeface="Arial" panose="020B0604020202020204" pitchFamily="34" charset="0"/>
            </a:pPr>
            <a:r>
              <a:rPr lang="zh-CN" altLang="en-US" sz="2400" dirty="0">
                <a:latin typeface="微软雅黑" panose="020B0503020204020204" pitchFamily="34" charset="-122"/>
                <a:ea typeface="微软雅黑" panose="020B0503020204020204" pitchFamily="34" charset="-122"/>
              </a:rPr>
              <a:t>阿哌沙班</a:t>
            </a:r>
            <a:endParaRPr lang="en-US" altLang="zh-CN" sz="2400" dirty="0">
              <a:latin typeface="微软雅黑" panose="020B0503020204020204" pitchFamily="34" charset="-122"/>
              <a:ea typeface="微软雅黑" panose="020B0503020204020204" pitchFamily="34" charset="-122"/>
            </a:endParaRPr>
          </a:p>
          <a:p>
            <a:pPr>
              <a:buFont typeface="Arial" panose="020B0604020202020204" pitchFamily="34" charset="0"/>
            </a:pPr>
            <a:r>
              <a:rPr lang="zh-CN" altLang="en-US" sz="2400" dirty="0">
                <a:latin typeface="微软雅黑" panose="020B0503020204020204" pitchFamily="34" charset="-122"/>
                <a:ea typeface="微软雅黑" panose="020B0503020204020204" pitchFamily="34" charset="-122"/>
              </a:rPr>
              <a:t>依度沙班</a:t>
            </a:r>
            <a:endParaRPr lang="en-US" altLang="zh-CN" sz="2400" dirty="0">
              <a:latin typeface="微软雅黑" panose="020B0503020204020204" pitchFamily="34" charset="-122"/>
              <a:ea typeface="微软雅黑" panose="020B0503020204020204" pitchFamily="34" charset="-122"/>
            </a:endParaRPr>
          </a:p>
          <a:p>
            <a:pPr>
              <a:buFont typeface="Arial" panose="020B0604020202020204" pitchFamily="34" charset="0"/>
            </a:pPr>
            <a:r>
              <a:rPr lang="zh-CN" altLang="en-US" sz="2400" dirty="0">
                <a:latin typeface="微软雅黑" panose="020B0503020204020204" pitchFamily="34" charset="-122"/>
                <a:ea typeface="微软雅黑" panose="020B0503020204020204" pitchFamily="34" charset="-122"/>
              </a:rPr>
              <a:t>达比加群酯</a:t>
            </a:r>
          </a:p>
        </p:txBody>
      </p:sp>
      <p:cxnSp>
        <p:nvCxnSpPr>
          <p:cNvPr id="14" name="直接连接符 13"/>
          <p:cNvCxnSpPr/>
          <p:nvPr/>
        </p:nvCxnSpPr>
        <p:spPr>
          <a:xfrm>
            <a:off x="460375" y="2798093"/>
            <a:ext cx="8416925" cy="6350"/>
          </a:xfrm>
          <a:prstGeom prst="line">
            <a:avLst/>
          </a:prstGeom>
          <a:ln>
            <a:prstDash val="dash"/>
          </a:ln>
        </p:spPr>
        <p:style>
          <a:lnRef idx="3">
            <a:schemeClr val="accent6"/>
          </a:lnRef>
          <a:fillRef idx="0">
            <a:schemeClr val="accent6"/>
          </a:fillRef>
          <a:effectRef idx="2">
            <a:schemeClr val="accent6"/>
          </a:effectRef>
          <a:fontRef idx="minor">
            <a:schemeClr val="tx1"/>
          </a:fontRef>
        </p:style>
      </p:cxnSp>
      <p:sp>
        <p:nvSpPr>
          <p:cNvPr id="15" name="TextBox 12"/>
          <p:cNvSpPr txBox="1"/>
          <p:nvPr/>
        </p:nvSpPr>
        <p:spPr>
          <a:xfrm>
            <a:off x="7239000" y="1942430"/>
            <a:ext cx="1477963" cy="585788"/>
          </a:xfrm>
          <a:prstGeom prst="rect">
            <a:avLst/>
          </a:prstGeom>
          <a:noFill/>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defTabSz="914400">
              <a:buClrTx/>
              <a:buSzTx/>
              <a:buFont typeface="Arial" panose="020B0604020202020204" pitchFamily="34" charset="0"/>
              <a:defRPr/>
            </a:pPr>
            <a:r>
              <a:rPr kumimoji="0" lang="zh-CN" altLang="en-US" sz="3200" kern="1200" cap="none" spc="0" normalizeH="0" baseline="0" noProof="0" dirty="0">
                <a:solidFill>
                  <a:schemeClr val="accent6">
                    <a:lumMod val="50000"/>
                  </a:schemeClr>
                </a:solidFill>
                <a:latin typeface="微软雅黑" pitchFamily="34" charset="-122"/>
                <a:ea typeface="微软雅黑" pitchFamily="34" charset="-122"/>
              </a:rPr>
              <a:t>多靶点</a:t>
            </a:r>
          </a:p>
        </p:txBody>
      </p:sp>
      <p:sp>
        <p:nvSpPr>
          <p:cNvPr id="16" name="TextBox 13"/>
          <p:cNvSpPr txBox="1"/>
          <p:nvPr/>
        </p:nvSpPr>
        <p:spPr>
          <a:xfrm>
            <a:off x="7239000" y="3077493"/>
            <a:ext cx="1477963" cy="584200"/>
          </a:xfrm>
          <a:prstGeom prst="rect">
            <a:avLst/>
          </a:prstGeom>
          <a:noFill/>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defTabSz="914400">
              <a:buClrTx/>
              <a:buSzTx/>
              <a:buFont typeface="Arial" panose="020B0604020202020204" pitchFamily="34" charset="0"/>
              <a:defRPr/>
            </a:pPr>
            <a:r>
              <a:rPr kumimoji="0" lang="zh-CN" altLang="en-US" sz="3200" kern="1200" cap="none" spc="0" normalizeH="0" baseline="0" noProof="0" dirty="0">
                <a:solidFill>
                  <a:schemeClr val="accent6">
                    <a:lumMod val="50000"/>
                  </a:schemeClr>
                </a:solidFill>
                <a:latin typeface="微软雅黑" pitchFamily="34" charset="-122"/>
                <a:ea typeface="微软雅黑" pitchFamily="34" charset="-122"/>
              </a:rPr>
              <a:t>单靶点</a:t>
            </a:r>
          </a:p>
        </p:txBody>
      </p:sp>
      <p:sp>
        <p:nvSpPr>
          <p:cNvPr id="17" name="标题 1"/>
          <p:cNvSpPr txBox="1"/>
          <p:nvPr/>
        </p:nvSpPr>
        <p:spPr>
          <a:xfrm>
            <a:off x="704850" y="260648"/>
            <a:ext cx="4000500" cy="1143000"/>
          </a:xfrm>
          <a:prstGeom prst="rect">
            <a:avLst/>
          </a:prstGeom>
          <a:noFill/>
          <a:ln w="9525">
            <a:noFill/>
          </a:ln>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lnSpc>
                <a:spcPct val="90000"/>
              </a:lnSpc>
              <a:buFont typeface="Arial" panose="020B0604020202020204" pitchFamily="34" charset="0"/>
            </a:pPr>
            <a:r>
              <a:rPr lang="zh-CN" altLang="en-US" sz="4000" b="1" dirty="0">
                <a:solidFill>
                  <a:schemeClr val="bg1"/>
                </a:solidFill>
                <a:latin typeface="微软雅黑" pitchFamily="34" charset="-122"/>
                <a:ea typeface="微软雅黑" pitchFamily="34" charset="-122"/>
              </a:rPr>
              <a:t>常见抗凝药物</a:t>
            </a:r>
          </a:p>
        </p:txBody>
      </p:sp>
    </p:spTree>
    <p:extLst>
      <p:ext uri="{BB962C8B-B14F-4D97-AF65-F5344CB8AC3E}">
        <p14:creationId xmlns:p14="http://schemas.microsoft.com/office/powerpoint/2010/main" val="2272095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标题 4"/>
          <p:cNvSpPr>
            <a:spLocks noGrp="1"/>
          </p:cNvSpPr>
          <p:nvPr>
            <p:ph type="title"/>
          </p:nvPr>
        </p:nvSpPr>
        <p:spPr>
          <a:xfrm>
            <a:off x="628650" y="39688"/>
            <a:ext cx="7675563" cy="908050"/>
          </a:xfrm>
        </p:spPr>
        <p:txBody>
          <a:bodyPr lIns="91440" tIns="45720" rIns="91440" bIns="45720" anchor="ctr"/>
          <a:lstStyle/>
          <a:p>
            <a:endParaRPr lang="zh-CN" altLang="en-US"/>
          </a:p>
        </p:txBody>
      </p:sp>
      <p:sp>
        <p:nvSpPr>
          <p:cNvPr id="40962" name="内容占位符 5"/>
          <p:cNvSpPr>
            <a:spLocks noGrp="1"/>
          </p:cNvSpPr>
          <p:nvPr>
            <p:ph idx="1"/>
          </p:nvPr>
        </p:nvSpPr>
        <p:spPr>
          <a:xfrm>
            <a:off x="628650" y="1350963"/>
            <a:ext cx="8435975" cy="4614863"/>
          </a:xfrm>
        </p:spPr>
        <p:txBody>
          <a:bodyPr lIns="91440" tIns="45720" rIns="91440" bIns="45720" anchor="t">
            <a:normAutofit fontScale="92500"/>
          </a:bodyPr>
          <a:lstStyle/>
          <a:p>
            <a:pPr marL="0" indent="0" defTabSz="685800" fontAlgn="auto">
              <a:buNone/>
            </a:pPr>
            <a:r>
              <a:rPr lang="zh-CN" altLang="en-US" strike="noStrike" kern="1200" noProof="1">
                <a:latin typeface="微软雅黑" panose="020B0503020204020204" charset="-122"/>
                <a:ea typeface="微软雅黑" panose="020B0503020204020204" charset="-122"/>
                <a:cs typeface="+mn-cs"/>
              </a:rPr>
              <a:t>Gastrointestinal disease – Patients with gastrointestinal diseases, especially those with a history of bleeding, may prefer to avoid the direct </a:t>
            </a:r>
            <a:r>
              <a:rPr lang="zh-CN" altLang="en-US" strike="noStrike" kern="1200" noProof="1">
                <a:solidFill>
                  <a:srgbClr val="FF0000"/>
                </a:solidFill>
                <a:latin typeface="微软雅黑" panose="020B0503020204020204" charset="-122"/>
                <a:ea typeface="微软雅黑" panose="020B0503020204020204" charset="-122"/>
                <a:cs typeface="+mn-cs"/>
              </a:rPr>
              <a:t>factor Xa inhibitors</a:t>
            </a:r>
            <a:r>
              <a:rPr lang="zh-CN" altLang="en-US" strike="noStrike" kern="1200" noProof="1">
                <a:latin typeface="微软雅黑" panose="020B0503020204020204" charset="-122"/>
                <a:ea typeface="微软雅黑" panose="020B0503020204020204" charset="-122"/>
                <a:cs typeface="+mn-cs"/>
              </a:rPr>
              <a:t> because of the lack of an antidote in the setting of an </a:t>
            </a:r>
            <a:r>
              <a:rPr lang="zh-CN" altLang="en-US" strike="noStrike" kern="1200" noProof="1">
                <a:solidFill>
                  <a:srgbClr val="FF0000"/>
                </a:solidFill>
                <a:latin typeface="微软雅黑" panose="020B0503020204020204" charset="-122"/>
                <a:ea typeface="微软雅黑" panose="020B0503020204020204" charset="-122"/>
                <a:cs typeface="+mn-cs"/>
              </a:rPr>
              <a:t>increased bleeding risk</a:t>
            </a:r>
            <a:r>
              <a:rPr lang="zh-CN" altLang="en-US" strike="noStrike" kern="1200" noProof="1">
                <a:latin typeface="微软雅黑" panose="020B0503020204020204" charset="-122"/>
                <a:ea typeface="微软雅黑" panose="020B0503020204020204" charset="-122"/>
                <a:cs typeface="+mn-cs"/>
              </a:rPr>
              <a:t>. Individuals with severe dyspepsia may </a:t>
            </a:r>
            <a:r>
              <a:rPr lang="zh-CN" altLang="en-US" strike="noStrike" kern="1200" noProof="1">
                <a:solidFill>
                  <a:srgbClr val="FF0000"/>
                </a:solidFill>
                <a:latin typeface="微软雅黑" panose="020B0503020204020204" charset="-122"/>
                <a:ea typeface="微软雅黑" panose="020B0503020204020204" charset="-122"/>
                <a:cs typeface="+mn-cs"/>
              </a:rPr>
              <a:t>not tolerate dabigatran</a:t>
            </a:r>
            <a:r>
              <a:rPr lang="zh-CN" altLang="en-US" strike="noStrike" kern="1200" noProof="1">
                <a:latin typeface="微软雅黑" panose="020B0503020204020204" charset="-122"/>
                <a:ea typeface="微软雅黑" panose="020B0503020204020204" charset="-122"/>
                <a:cs typeface="+mn-cs"/>
              </a:rPr>
              <a:t>. </a:t>
            </a:r>
          </a:p>
          <a:p>
            <a:pPr marL="0" indent="0" defTabSz="685800" fontAlgn="auto">
              <a:lnSpc>
                <a:spcPct val="170000"/>
              </a:lnSpc>
              <a:buNone/>
            </a:pPr>
            <a:r>
              <a:rPr lang="zh-CN" altLang="en-US" strike="noStrike" kern="1200" noProof="1">
                <a:latin typeface="微软雅黑" panose="020B0503020204020204" charset="-122"/>
                <a:ea typeface="微软雅黑" panose="020B0503020204020204" charset="-122"/>
                <a:cs typeface="+mn-cs"/>
              </a:rPr>
              <a:t>对于胃肠道疾病患者，特别是既往有胃肠道出血史的患者，倾向于</a:t>
            </a:r>
            <a:r>
              <a:rPr lang="zh-CN" altLang="en-US" strike="noStrike" kern="1200" noProof="1">
                <a:solidFill>
                  <a:srgbClr val="FF0000"/>
                </a:solidFill>
                <a:latin typeface="微软雅黑" panose="020B0503020204020204" charset="-122"/>
                <a:ea typeface="微软雅黑" panose="020B0503020204020204" charset="-122"/>
                <a:cs typeface="+mn-cs"/>
              </a:rPr>
              <a:t>避免</a:t>
            </a:r>
            <a:r>
              <a:rPr lang="zh-CN" altLang="en-US" strike="noStrike" kern="1200" noProof="1">
                <a:latin typeface="微软雅黑" panose="020B0503020204020204" charset="-122"/>
                <a:ea typeface="微软雅黑" panose="020B0503020204020204" charset="-122"/>
                <a:cs typeface="+mn-cs"/>
              </a:rPr>
              <a:t>使用抗</a:t>
            </a:r>
            <a:r>
              <a:rPr lang="en-US" altLang="zh-CN" strike="noStrike" kern="1200" noProof="1">
                <a:latin typeface="微软雅黑" panose="020B0503020204020204" charset="-122"/>
                <a:ea typeface="微软雅黑" panose="020B0503020204020204" charset="-122"/>
                <a:cs typeface="+mn-cs"/>
              </a:rPr>
              <a:t>Xa</a:t>
            </a:r>
            <a:r>
              <a:rPr lang="zh-CN" altLang="en-US" strike="noStrike" kern="1200" noProof="1">
                <a:latin typeface="微软雅黑" panose="020B0503020204020204" charset="-122"/>
                <a:ea typeface="微软雅黑" panose="020B0503020204020204" charset="-122"/>
                <a:cs typeface="+mn-cs"/>
              </a:rPr>
              <a:t>因子抑制剂，因为缺少拮抗剂，且增加出血的倾向</a:t>
            </a:r>
          </a:p>
        </p:txBody>
      </p:sp>
      <p:pic>
        <p:nvPicPr>
          <p:cNvPr id="46083" name="图片 1"/>
          <p:cNvPicPr>
            <a:picLocks noChangeAspect="1"/>
          </p:cNvPicPr>
          <p:nvPr/>
        </p:nvPicPr>
        <p:blipFill>
          <a:blip r:embed="rId3"/>
          <a:stretch>
            <a:fillRect/>
          </a:stretch>
        </p:blipFill>
        <p:spPr>
          <a:xfrm>
            <a:off x="628650" y="187643"/>
            <a:ext cx="2198688" cy="760412"/>
          </a:xfrm>
          <a:prstGeom prst="rect">
            <a:avLst/>
          </a:prstGeom>
          <a:noFill/>
          <a:ln w="9525">
            <a:noFill/>
          </a:ln>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标题 4"/>
          <p:cNvSpPr>
            <a:spLocks noGrp="1"/>
          </p:cNvSpPr>
          <p:nvPr>
            <p:ph type="title"/>
          </p:nvPr>
        </p:nvSpPr>
        <p:spPr>
          <a:xfrm>
            <a:off x="628650" y="39688"/>
            <a:ext cx="7675563" cy="908050"/>
          </a:xfrm>
        </p:spPr>
        <p:txBody>
          <a:bodyPr lIns="91440" tIns="45720" rIns="91440" bIns="45720" anchor="ctr"/>
          <a:lstStyle/>
          <a:p>
            <a:r>
              <a:rPr lang="zh-CN" altLang="en-US">
                <a:cs typeface="微软雅黑" panose="020B0503020204020204" charset="-122"/>
                <a:sym typeface="+mn-ea"/>
              </a:rPr>
              <a:t>欧洲2017NOAC使用指南</a:t>
            </a:r>
            <a:endParaRPr lang="zh-CN" altLang="en-US">
              <a:cs typeface="微软雅黑" panose="020B0503020204020204" charset="-122"/>
            </a:endParaRPr>
          </a:p>
        </p:txBody>
      </p:sp>
      <p:pic>
        <p:nvPicPr>
          <p:cNvPr id="47106" name="内容占位符 1"/>
          <p:cNvPicPr>
            <a:picLocks noGrp="1" noChangeAspect="1"/>
          </p:cNvPicPr>
          <p:nvPr>
            <p:ph idx="1"/>
          </p:nvPr>
        </p:nvPicPr>
        <p:blipFill>
          <a:blip r:embed="rId3"/>
          <a:srcRect l="6624" t="5206"/>
          <a:stretch>
            <a:fillRect/>
          </a:stretch>
        </p:blipFill>
        <p:spPr>
          <a:xfrm>
            <a:off x="263525" y="1597025"/>
            <a:ext cx="4086225" cy="1622425"/>
          </a:xfrm>
        </p:spPr>
      </p:pic>
      <p:pic>
        <p:nvPicPr>
          <p:cNvPr id="47107" name="图片 2"/>
          <p:cNvPicPr>
            <a:picLocks noChangeAspect="1"/>
          </p:cNvPicPr>
          <p:nvPr/>
        </p:nvPicPr>
        <p:blipFill>
          <a:blip r:embed="rId4"/>
          <a:stretch>
            <a:fillRect/>
          </a:stretch>
        </p:blipFill>
        <p:spPr>
          <a:xfrm>
            <a:off x="4500245" y="1092835"/>
            <a:ext cx="4001135" cy="2857500"/>
          </a:xfrm>
          <a:prstGeom prst="rect">
            <a:avLst/>
          </a:prstGeom>
          <a:noFill/>
          <a:ln w="9525">
            <a:noFill/>
          </a:ln>
        </p:spPr>
      </p:pic>
      <p:pic>
        <p:nvPicPr>
          <p:cNvPr id="47108" name="图片 3"/>
          <p:cNvPicPr>
            <a:picLocks noChangeAspect="1"/>
          </p:cNvPicPr>
          <p:nvPr/>
        </p:nvPicPr>
        <p:blipFill>
          <a:blip r:embed="rId5"/>
          <a:srcRect l="542" r="1031"/>
          <a:stretch>
            <a:fillRect/>
          </a:stretch>
        </p:blipFill>
        <p:spPr>
          <a:xfrm>
            <a:off x="266700" y="3833813"/>
            <a:ext cx="8305800" cy="1049337"/>
          </a:xfrm>
          <a:prstGeom prst="rect">
            <a:avLst/>
          </a:prstGeom>
          <a:noFill/>
          <a:ln w="9525">
            <a:noFill/>
          </a:ln>
        </p:spPr>
      </p:pic>
      <p:pic>
        <p:nvPicPr>
          <p:cNvPr id="47109" name="图片 4"/>
          <p:cNvPicPr>
            <a:picLocks noChangeAspect="1"/>
          </p:cNvPicPr>
          <p:nvPr/>
        </p:nvPicPr>
        <p:blipFill>
          <a:blip r:embed="rId6"/>
          <a:srcRect t="5185"/>
          <a:stretch>
            <a:fillRect/>
          </a:stretch>
        </p:blipFill>
        <p:spPr>
          <a:xfrm>
            <a:off x="330200" y="4867275"/>
            <a:ext cx="8258175" cy="1022350"/>
          </a:xfrm>
          <a:prstGeom prst="rect">
            <a:avLst/>
          </a:prstGeom>
          <a:noFill/>
          <a:ln w="9525">
            <a:noFill/>
          </a:ln>
        </p:spPr>
      </p:pic>
      <p:sp>
        <p:nvSpPr>
          <p:cNvPr id="6" name="圆角矩形 5"/>
          <p:cNvSpPr/>
          <p:nvPr/>
        </p:nvSpPr>
        <p:spPr>
          <a:xfrm>
            <a:off x="2916238" y="4321175"/>
            <a:ext cx="1439863" cy="1628775"/>
          </a:xfrm>
          <a:prstGeom prst="round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7" name="圆角矩形 6"/>
          <p:cNvSpPr/>
          <p:nvPr/>
        </p:nvSpPr>
        <p:spPr>
          <a:xfrm>
            <a:off x="7061200" y="4321175"/>
            <a:ext cx="1439863" cy="1628775"/>
          </a:xfrm>
          <a:prstGeom prst="round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3"/>
          <p:cNvSpPr>
            <a:spLocks noGrp="1"/>
          </p:cNvSpPr>
          <p:nvPr>
            <p:ph type="title"/>
          </p:nvPr>
        </p:nvSpPr>
        <p:spPr>
          <a:xfrm>
            <a:off x="628650" y="39688"/>
            <a:ext cx="7675563" cy="908050"/>
          </a:xfrm>
        </p:spPr>
        <p:txBody>
          <a:bodyPr lIns="91440" tIns="45720" rIns="91440" bIns="45720" anchor="ctr"/>
          <a:lstStyle/>
          <a:p>
            <a:endParaRPr lang="zh-CN" altLang="en-US"/>
          </a:p>
        </p:txBody>
      </p:sp>
      <p:sp>
        <p:nvSpPr>
          <p:cNvPr id="2" name="内容占位符 1"/>
          <p:cNvSpPr>
            <a:spLocks noGrp="1"/>
          </p:cNvSpPr>
          <p:nvPr>
            <p:ph idx="1"/>
          </p:nvPr>
        </p:nvSpPr>
        <p:spPr/>
        <p:txBody>
          <a:bodyPr/>
          <a:lstStyle/>
          <a:p>
            <a:pPr marL="0" indent="0">
              <a:buNone/>
            </a:pPr>
            <a:r>
              <a:rPr lang="zh-CN" altLang="en-US" dirty="0" smtClean="0"/>
              <a:t>患者结局：</a:t>
            </a:r>
            <a:endParaRPr lang="en-US" altLang="zh-CN" dirty="0" smtClean="0"/>
          </a:p>
          <a:p>
            <a:pPr marL="0" indent="0">
              <a:buNone/>
            </a:pPr>
            <a:r>
              <a:rPr lang="zh-CN" altLang="en-US" dirty="0" smtClean="0"/>
              <a:t>患者最终选择达比加群</a:t>
            </a:r>
            <a:r>
              <a:rPr lang="en-US" altLang="zh-CN" dirty="0" smtClean="0"/>
              <a:t>110mg bid</a:t>
            </a:r>
          </a:p>
          <a:p>
            <a:pPr marL="0" indent="0">
              <a:buNone/>
            </a:pPr>
            <a:r>
              <a:rPr lang="zh-CN" altLang="en-US" dirty="0" smtClean="0"/>
              <a:t>合用泮托拉唑肠溶胶囊</a:t>
            </a:r>
            <a:r>
              <a:rPr lang="en-US" altLang="zh-CN" dirty="0" smtClean="0"/>
              <a:t>40mg </a:t>
            </a:r>
            <a:r>
              <a:rPr lang="en-US" altLang="zh-CN" dirty="0" err="1" smtClean="0"/>
              <a:t>qd</a:t>
            </a:r>
            <a:endParaRPr lang="en-US" altLang="zh-CN" dirty="0" smtClean="0"/>
          </a:p>
          <a:p>
            <a:pPr marL="0" indent="0">
              <a:buNone/>
            </a:pPr>
            <a:endParaRPr lang="en-US" altLang="zh-CN" dirty="0"/>
          </a:p>
          <a:p>
            <a:pPr marL="0" indent="0">
              <a:buNone/>
            </a:pPr>
            <a:r>
              <a:rPr lang="en-US" altLang="zh-CN" dirty="0" smtClean="0"/>
              <a:t>3</a:t>
            </a:r>
            <a:r>
              <a:rPr lang="zh-CN" altLang="en-US" dirty="0" smtClean="0"/>
              <a:t>个月后随访，患者无出血及血栓事件</a:t>
            </a:r>
            <a:endParaRPr lang="en-US" altLang="zh-CN" dirty="0" smtClean="0"/>
          </a:p>
          <a:p>
            <a:pPr marL="0" indent="0">
              <a:buNone/>
            </a:pPr>
            <a:endParaRPr lang="zh-CN" altLang="en-US" dirty="0"/>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3"/>
          <p:cNvSpPr>
            <a:spLocks noGrp="1"/>
          </p:cNvSpPr>
          <p:nvPr>
            <p:ph type="title"/>
          </p:nvPr>
        </p:nvSpPr>
        <p:spPr>
          <a:xfrm>
            <a:off x="628650" y="39688"/>
            <a:ext cx="7675563" cy="908050"/>
          </a:xfrm>
        </p:spPr>
        <p:txBody>
          <a:bodyPr lIns="91440" tIns="45720" rIns="91440" bIns="45720" anchor="ctr"/>
          <a:lstStyle/>
          <a:p>
            <a:endParaRPr lang="zh-CN" altLang="en-US"/>
          </a:p>
        </p:txBody>
      </p:sp>
      <p:sp>
        <p:nvSpPr>
          <p:cNvPr id="2" name="内容占位符 1"/>
          <p:cNvSpPr>
            <a:spLocks noGrp="1"/>
          </p:cNvSpPr>
          <p:nvPr>
            <p:ph idx="1"/>
          </p:nvPr>
        </p:nvSpPr>
        <p:spPr>
          <a:xfrm>
            <a:off x="628650" y="2361565"/>
            <a:ext cx="7886700" cy="3604260"/>
          </a:xfrm>
        </p:spPr>
        <p:txBody>
          <a:bodyPr/>
          <a:lstStyle/>
          <a:p>
            <a:pPr marL="0" indent="0">
              <a:buNone/>
            </a:pPr>
            <a:r>
              <a:rPr lang="zh-CN" altLang="en-US" sz="3600" dirty="0"/>
              <a:t>案例三</a:t>
            </a:r>
          </a:p>
          <a:p>
            <a:pPr marL="0" indent="0">
              <a:buNone/>
            </a:pPr>
            <a:r>
              <a:rPr lang="zh-CN" altLang="en-US" sz="3600" dirty="0" smtClean="0"/>
              <a:t>动脉支架术后患者</a:t>
            </a:r>
            <a:r>
              <a:rPr lang="en-US" altLang="zh-CN" sz="3600" dirty="0"/>
              <a:t>NOACs</a:t>
            </a:r>
            <a:r>
              <a:rPr lang="zh-CN" altLang="en-US" sz="3600" dirty="0" smtClean="0"/>
              <a:t>抗凝</a:t>
            </a:r>
            <a:r>
              <a:rPr lang="zh-CN" altLang="en-US" sz="3600" dirty="0"/>
              <a:t>方案</a:t>
            </a: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标题 4"/>
          <p:cNvSpPr>
            <a:spLocks noGrp="1"/>
          </p:cNvSpPr>
          <p:nvPr>
            <p:ph type="title"/>
          </p:nvPr>
        </p:nvSpPr>
        <p:spPr>
          <a:xfrm>
            <a:off x="628650" y="39688"/>
            <a:ext cx="7675563" cy="908050"/>
          </a:xfrm>
          <a:ln/>
        </p:spPr>
        <p:txBody>
          <a:bodyPr anchor="ctr"/>
          <a:lstStyle/>
          <a:p>
            <a:endParaRPr lang="zh-CN" altLang="en-US"/>
          </a:p>
        </p:txBody>
      </p:sp>
      <p:sp>
        <p:nvSpPr>
          <p:cNvPr id="48130" name="内容占位符 5"/>
          <p:cNvSpPr>
            <a:spLocks noGrp="1"/>
          </p:cNvSpPr>
          <p:nvPr>
            <p:ph idx="1"/>
          </p:nvPr>
        </p:nvSpPr>
        <p:spPr>
          <a:ln/>
        </p:spPr>
        <p:txBody>
          <a:bodyPr anchor="t"/>
          <a:lstStyle/>
          <a:p>
            <a:pPr defTabSz="685800">
              <a:lnSpc>
                <a:spcPct val="170000"/>
              </a:lnSpc>
            </a:pPr>
            <a:r>
              <a:rPr lang="zh-CN" altLang="en-US" kern="1200">
                <a:latin typeface="微软雅黑" panose="020B0503020204020204" pitchFamily="34" charset="-122"/>
                <a:ea typeface="微软雅黑" panose="020B0503020204020204" pitchFamily="34" charset="-122"/>
                <a:cs typeface="+mn-cs"/>
              </a:rPr>
              <a:t>患者，男55岁，身高170cm，体重67kg，以“间断头晕2年余”为主诉入院</a:t>
            </a:r>
          </a:p>
          <a:p>
            <a:pPr defTabSz="685800">
              <a:lnSpc>
                <a:spcPct val="170000"/>
              </a:lnSpc>
            </a:pPr>
            <a:r>
              <a:rPr lang="zh-CN" altLang="en-US" kern="1200">
                <a:latin typeface="微软雅黑" panose="020B0503020204020204" pitchFamily="34" charset="-122"/>
                <a:ea typeface="微软雅黑" panose="020B0503020204020204" pitchFamily="34" charset="-122"/>
                <a:cs typeface="+mn-cs"/>
              </a:rPr>
              <a:t>患者2年余前出现间断头晕、伴左侧上肢乏力、酸胀，休息后缓解。当地医院就诊，未明确诊断</a:t>
            </a: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标题 4"/>
          <p:cNvSpPr>
            <a:spLocks noGrp="1"/>
          </p:cNvSpPr>
          <p:nvPr>
            <p:ph type="title"/>
          </p:nvPr>
        </p:nvSpPr>
        <p:spPr>
          <a:xfrm>
            <a:off x="628650" y="39688"/>
            <a:ext cx="7675563" cy="908050"/>
          </a:xfrm>
          <a:ln/>
        </p:spPr>
        <p:txBody>
          <a:bodyPr anchor="ctr"/>
          <a:lstStyle/>
          <a:p>
            <a:endParaRPr lang="zh-CN" altLang="en-US"/>
          </a:p>
        </p:txBody>
      </p:sp>
      <p:sp>
        <p:nvSpPr>
          <p:cNvPr id="49154" name="内容占位符 5"/>
          <p:cNvSpPr>
            <a:spLocks noGrp="1"/>
          </p:cNvSpPr>
          <p:nvPr>
            <p:ph idx="1"/>
          </p:nvPr>
        </p:nvSpPr>
        <p:spPr>
          <a:ln/>
        </p:spPr>
        <p:txBody>
          <a:bodyPr anchor="t"/>
          <a:lstStyle/>
          <a:p>
            <a:pPr defTabSz="685800">
              <a:lnSpc>
                <a:spcPct val="160000"/>
              </a:lnSpc>
            </a:pPr>
            <a:r>
              <a:rPr lang="zh-CN" altLang="en-US" kern="1200">
                <a:latin typeface="微软雅黑" panose="020B0503020204020204" pitchFamily="34" charset="-122"/>
                <a:ea typeface="微软雅黑" panose="020B0503020204020204" pitchFamily="34" charset="-122"/>
                <a:cs typeface="+mn-cs"/>
              </a:rPr>
              <a:t>颈动脉椎动脉超声检查：双侧颈动脉多发斑块，右侧颈总动脉中段轻度狭窄，左侧颈总动脉中段轻度狭窄，左侧颈内动脉起始轻度狭窄，左侧椎动脉完全性反流考虑锁骨下动脉窃血</a:t>
            </a:r>
          </a:p>
          <a:p>
            <a:pPr defTabSz="685800">
              <a:lnSpc>
                <a:spcPct val="160000"/>
              </a:lnSpc>
            </a:pPr>
            <a:r>
              <a:rPr lang="zh-CN" altLang="en-US" kern="1200">
                <a:latin typeface="微软雅黑" panose="020B0503020204020204" pitchFamily="34" charset="-122"/>
                <a:ea typeface="微软雅黑" panose="020B0503020204020204" pitchFamily="34" charset="-122"/>
                <a:cs typeface="+mn-cs"/>
              </a:rPr>
              <a:t>治疗经过：患者于2018-03-12导管室局麻下行左侧锁骨下动脉支架植入术+左侧椎动脉支架植入术+冠脉造影术</a:t>
            </a: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标题 4"/>
          <p:cNvSpPr>
            <a:spLocks noGrp="1"/>
          </p:cNvSpPr>
          <p:nvPr>
            <p:ph type="title"/>
          </p:nvPr>
        </p:nvSpPr>
        <p:spPr>
          <a:xfrm>
            <a:off x="628650" y="39688"/>
            <a:ext cx="7675563" cy="908050"/>
          </a:xfrm>
          <a:ln/>
        </p:spPr>
        <p:txBody>
          <a:bodyPr anchor="ctr"/>
          <a:lstStyle/>
          <a:p>
            <a:endParaRPr lang="zh-CN" altLang="en-US"/>
          </a:p>
        </p:txBody>
      </p:sp>
      <p:sp>
        <p:nvSpPr>
          <p:cNvPr id="50178" name="内容占位符 5"/>
          <p:cNvSpPr>
            <a:spLocks noGrp="1"/>
          </p:cNvSpPr>
          <p:nvPr>
            <p:ph idx="1"/>
          </p:nvPr>
        </p:nvSpPr>
        <p:spPr>
          <a:ln/>
        </p:spPr>
        <p:txBody>
          <a:bodyPr anchor="t"/>
          <a:lstStyle/>
          <a:p>
            <a:pPr marL="0" indent="0" defTabSz="685800">
              <a:lnSpc>
                <a:spcPct val="180000"/>
              </a:lnSpc>
              <a:buNone/>
            </a:pPr>
            <a:r>
              <a:rPr lang="zh-CN" altLang="en-US" kern="1200">
                <a:latin typeface="微软雅黑" panose="020B0503020204020204" pitchFamily="34" charset="-122"/>
                <a:ea typeface="微软雅黑" panose="020B0503020204020204" pitchFamily="34" charset="-122"/>
                <a:cs typeface="+mn-cs"/>
              </a:rPr>
              <a:t>手术及出院后用药：</a:t>
            </a:r>
          </a:p>
          <a:p>
            <a:pPr marL="0" indent="0" defTabSz="685800">
              <a:lnSpc>
                <a:spcPct val="180000"/>
              </a:lnSpc>
              <a:buNone/>
            </a:pPr>
            <a:r>
              <a:rPr lang="zh-CN" altLang="en-US" sz="2000" kern="1200">
                <a:latin typeface="微软雅黑" panose="020B0503020204020204" pitchFamily="34" charset="-122"/>
                <a:ea typeface="微软雅黑" panose="020B0503020204020204" pitchFamily="34" charset="-122"/>
                <a:cs typeface="+mn-cs"/>
              </a:rPr>
              <a:t>阿司匹林肠溶片（拜阿） 口服0.1g 每日一次</a:t>
            </a:r>
          </a:p>
          <a:p>
            <a:pPr marL="0" indent="0" defTabSz="685800">
              <a:lnSpc>
                <a:spcPct val="180000"/>
              </a:lnSpc>
              <a:buNone/>
            </a:pPr>
            <a:r>
              <a:rPr lang="zh-CN" altLang="en-US" sz="2000" kern="1200">
                <a:latin typeface="微软雅黑" panose="020B0503020204020204" pitchFamily="34" charset="-122"/>
                <a:ea typeface="微软雅黑" panose="020B0503020204020204" pitchFamily="34" charset="-122"/>
                <a:cs typeface="+mn-cs"/>
              </a:rPr>
              <a:t>可定片（瑞舒伐他汀钙） 口服10mg 每晚一次</a:t>
            </a:r>
          </a:p>
          <a:p>
            <a:pPr marL="0" indent="0" defTabSz="685800">
              <a:lnSpc>
                <a:spcPct val="180000"/>
              </a:lnSpc>
              <a:buNone/>
            </a:pPr>
            <a:r>
              <a:rPr lang="zh-CN" altLang="en-US" sz="2000" kern="1200">
                <a:latin typeface="微软雅黑" panose="020B0503020204020204" pitchFamily="34" charset="-122"/>
                <a:ea typeface="微软雅黑" panose="020B0503020204020204" pitchFamily="34" charset="-122"/>
                <a:cs typeface="+mn-cs"/>
              </a:rPr>
              <a:t>波立维片（氯吡格雷） 口服75mg 每日一次</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标题 4"/>
          <p:cNvSpPr>
            <a:spLocks noGrp="1"/>
          </p:cNvSpPr>
          <p:nvPr>
            <p:ph type="title"/>
          </p:nvPr>
        </p:nvSpPr>
        <p:spPr>
          <a:xfrm>
            <a:off x="628650" y="39688"/>
            <a:ext cx="7675563" cy="908050"/>
          </a:xfrm>
          <a:ln/>
        </p:spPr>
        <p:txBody>
          <a:bodyPr anchor="ctr"/>
          <a:lstStyle/>
          <a:p>
            <a:endParaRPr lang="zh-CN" altLang="en-US"/>
          </a:p>
        </p:txBody>
      </p:sp>
      <p:sp>
        <p:nvSpPr>
          <p:cNvPr id="44034" name="内容占位符 5"/>
          <p:cNvSpPr>
            <a:spLocks noGrp="1"/>
          </p:cNvSpPr>
          <p:nvPr>
            <p:ph idx="1"/>
          </p:nvPr>
        </p:nvSpPr>
        <p:spPr>
          <a:xfrm>
            <a:off x="628650" y="1350963"/>
            <a:ext cx="7886700" cy="4614863"/>
          </a:xfrm>
        </p:spPr>
        <p:txBody>
          <a:bodyPr anchor="t">
            <a:normAutofit/>
          </a:bodyPr>
          <a:lstStyle/>
          <a:p>
            <a:pPr marL="0" indent="0" defTabSz="685800" fontAlgn="base">
              <a:lnSpc>
                <a:spcPct val="170000"/>
              </a:lnSpc>
              <a:buNone/>
            </a:pPr>
            <a:r>
              <a:rPr lang="zh-CN" altLang="en-US" strike="noStrike" kern="1200" noProof="1">
                <a:latin typeface="微软雅黑" panose="020B0503020204020204" pitchFamily="34" charset="-122"/>
                <a:ea typeface="微软雅黑" panose="020B0503020204020204" pitchFamily="34" charset="-122"/>
                <a:cs typeface="+mn-cs"/>
              </a:rPr>
              <a:t>术后</a:t>
            </a:r>
            <a:r>
              <a:rPr lang="en-US" altLang="zh-CN" strike="noStrike" kern="1200" noProof="1">
                <a:latin typeface="微软雅黑" panose="020B0503020204020204" pitchFamily="34" charset="-122"/>
                <a:ea typeface="微软雅黑" panose="020B0503020204020204" pitchFamily="34" charset="-122"/>
                <a:cs typeface="+mn-cs"/>
              </a:rPr>
              <a:t>6</a:t>
            </a:r>
            <a:r>
              <a:rPr lang="zh-CN" altLang="en-US" strike="noStrike" kern="1200" noProof="1">
                <a:latin typeface="微软雅黑" panose="020B0503020204020204" pitchFamily="34" charset="-122"/>
                <a:ea typeface="微软雅黑" panose="020B0503020204020204" pitchFamily="34" charset="-122"/>
                <a:cs typeface="+mn-cs"/>
              </a:rPr>
              <a:t>个月，患者于当地查锁骨下动脉超声提示左锁骨下动脉起始段支架术后狭窄</a:t>
            </a:r>
            <a:r>
              <a:rPr lang="en-US" altLang="zh-CN" strike="noStrike" kern="1200" noProof="1">
                <a:latin typeface="微软雅黑" panose="020B0503020204020204" pitchFamily="34" charset="-122"/>
                <a:ea typeface="微软雅黑" panose="020B0503020204020204" pitchFamily="34" charset="-122"/>
                <a:cs typeface="+mn-cs"/>
              </a:rPr>
              <a:t>50%</a:t>
            </a:r>
            <a:endParaRPr lang="zh-CN" altLang="en-US" strike="noStrike" kern="1200" noProof="1">
              <a:latin typeface="微软雅黑" panose="020B0503020204020204" pitchFamily="34" charset="-122"/>
              <a:ea typeface="微软雅黑" panose="020B0503020204020204" pitchFamily="34" charset="-122"/>
              <a:cs typeface="+mn-cs"/>
            </a:endParaRPr>
          </a:p>
          <a:p>
            <a:pPr marL="0" indent="0" defTabSz="685800" fontAlgn="base">
              <a:lnSpc>
                <a:spcPct val="170000"/>
              </a:lnSpc>
              <a:buNone/>
            </a:pPr>
            <a:r>
              <a:rPr lang="zh-CN" altLang="en-US" strike="noStrike" kern="1200" noProof="1">
                <a:latin typeface="微软雅黑" panose="020B0503020204020204" pitchFamily="34" charset="-122"/>
                <a:ea typeface="微软雅黑" panose="020B0503020204020204" pitchFamily="34" charset="-122"/>
                <a:cs typeface="+mn-cs"/>
              </a:rPr>
              <a:t>我院门诊复查，主动脉</a:t>
            </a:r>
            <a:r>
              <a:rPr lang="en-US" altLang="zh-CN" strike="noStrike" kern="1200" noProof="1">
                <a:latin typeface="微软雅黑" panose="020B0503020204020204" pitchFamily="34" charset="-122"/>
                <a:ea typeface="微软雅黑" panose="020B0503020204020204" pitchFamily="34" charset="-122"/>
                <a:cs typeface="+mn-cs"/>
              </a:rPr>
              <a:t>CTA</a:t>
            </a:r>
            <a:r>
              <a:rPr lang="zh-CN" altLang="en-US" strike="noStrike" kern="1200" noProof="1">
                <a:latin typeface="微软雅黑" panose="020B0503020204020204" pitchFamily="34" charset="-122"/>
                <a:ea typeface="微软雅黑" panose="020B0503020204020204" pitchFamily="34" charset="-122"/>
                <a:cs typeface="+mn-cs"/>
              </a:rPr>
              <a:t>：左锁骨下动脉狭窄</a:t>
            </a:r>
          </a:p>
          <a:p>
            <a:pPr marL="0" indent="0" defTabSz="685800" fontAlgn="base">
              <a:lnSpc>
                <a:spcPct val="170000"/>
              </a:lnSpc>
              <a:buNone/>
            </a:pPr>
            <a:endParaRPr lang="zh-CN" altLang="en-US" strike="noStrike" kern="1200" noProof="1">
              <a:latin typeface="微软雅黑" panose="020B0503020204020204" pitchFamily="34" charset="-122"/>
              <a:ea typeface="微软雅黑" panose="020B0503020204020204" pitchFamily="34" charset="-122"/>
              <a:cs typeface="+mn-cs"/>
            </a:endParaRPr>
          </a:p>
          <a:p>
            <a:pPr marL="0" indent="0" defTabSz="685800" fontAlgn="base">
              <a:lnSpc>
                <a:spcPct val="170000"/>
              </a:lnSpc>
              <a:buNone/>
            </a:pPr>
            <a:r>
              <a:rPr lang="zh-CN" altLang="en-US" strike="noStrike" kern="1200" noProof="1">
                <a:latin typeface="微软雅黑" panose="020B0503020204020204" pitchFamily="34" charset="-122"/>
                <a:ea typeface="微软雅黑" panose="020B0503020204020204" pitchFamily="34" charset="-122"/>
                <a:cs typeface="+mn-cs"/>
              </a:rPr>
              <a:t>门诊化验：</a:t>
            </a:r>
            <a:r>
              <a:rPr lang="en-US" altLang="zh-CN" strike="noStrike" kern="1200" noProof="1">
                <a:solidFill>
                  <a:srgbClr val="FF0000"/>
                </a:solidFill>
                <a:latin typeface="微软雅黑" panose="020B0503020204020204" pitchFamily="34" charset="-122"/>
                <a:ea typeface="微软雅黑" panose="020B0503020204020204" pitchFamily="34" charset="-122"/>
                <a:cs typeface="+mn-cs"/>
              </a:rPr>
              <a:t>PLT 69 </a:t>
            </a:r>
            <a:endParaRPr lang="en-US" altLang="zh-CN" strike="noStrike" kern="1200" noProof="1">
              <a:latin typeface="微软雅黑" panose="020B0503020204020204" pitchFamily="34" charset="-122"/>
              <a:ea typeface="微软雅黑" panose="020B0503020204020204" pitchFamily="34" charset="-122"/>
              <a:cs typeface="+mn-cs"/>
            </a:endParaRPr>
          </a:p>
          <a:p>
            <a:pPr defTabSz="685800" fontAlgn="base"/>
            <a:endParaRPr lang="zh-CN" altLang="en-US" strike="noStrike" kern="1200" noProof="1">
              <a:latin typeface="微软雅黑" panose="020B0503020204020204" pitchFamily="34" charset="-122"/>
              <a:ea typeface="微软雅黑" panose="020B0503020204020204" pitchFamily="34" charset="-122"/>
              <a:cs typeface="+mn-cs"/>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标题 4"/>
          <p:cNvSpPr>
            <a:spLocks noGrp="1"/>
          </p:cNvSpPr>
          <p:nvPr>
            <p:ph type="title"/>
          </p:nvPr>
        </p:nvSpPr>
        <p:spPr>
          <a:xfrm>
            <a:off x="628650" y="39688"/>
            <a:ext cx="7675563" cy="908050"/>
          </a:xfrm>
          <a:ln/>
        </p:spPr>
        <p:txBody>
          <a:bodyPr anchor="ctr"/>
          <a:lstStyle/>
          <a:p>
            <a:endParaRPr lang="zh-CN" altLang="en-US"/>
          </a:p>
        </p:txBody>
      </p:sp>
      <p:sp>
        <p:nvSpPr>
          <p:cNvPr id="45058" name="内容占位符 5"/>
          <p:cNvSpPr>
            <a:spLocks noGrp="1"/>
          </p:cNvSpPr>
          <p:nvPr>
            <p:ph idx="1"/>
          </p:nvPr>
        </p:nvSpPr>
        <p:spPr>
          <a:xfrm>
            <a:off x="628650" y="1350963"/>
            <a:ext cx="7886700" cy="4614863"/>
          </a:xfrm>
        </p:spPr>
        <p:txBody>
          <a:bodyPr anchor="t">
            <a:normAutofit/>
          </a:bodyPr>
          <a:lstStyle/>
          <a:p>
            <a:pPr defTabSz="685800" fontAlgn="base">
              <a:lnSpc>
                <a:spcPct val="160000"/>
              </a:lnSpc>
              <a:buFont typeface="Wingdings" panose="05000000000000000000" charset="0"/>
              <a:buChar char="Ø"/>
            </a:pPr>
            <a:r>
              <a:rPr lang="zh-CN" altLang="en-US" strike="noStrike" kern="1200" noProof="1">
                <a:latin typeface="微软雅黑" panose="020B0503020204020204" pitchFamily="34" charset="-122"/>
                <a:ea typeface="微软雅黑" panose="020B0503020204020204" pitchFamily="34" charset="-122"/>
                <a:cs typeface="+mn-cs"/>
              </a:rPr>
              <a:t>出院后：</a:t>
            </a:r>
          </a:p>
          <a:p>
            <a:pPr marL="0" indent="0" defTabSz="685800" fontAlgn="base">
              <a:lnSpc>
                <a:spcPct val="160000"/>
              </a:lnSpc>
              <a:buNone/>
            </a:pPr>
            <a:r>
              <a:rPr lang="zh-CN" altLang="en-US" strike="noStrike" kern="1200" noProof="1">
                <a:latin typeface="微软雅黑" panose="020B0503020204020204" pitchFamily="34" charset="-122"/>
                <a:ea typeface="微软雅黑" panose="020B0503020204020204" pitchFamily="34" charset="-122"/>
                <a:cs typeface="+mn-cs"/>
              </a:rPr>
              <a:t>  患者于北大医院就诊后，血液科意见：考虑与药物关联性较大。</a:t>
            </a:r>
          </a:p>
          <a:p>
            <a:pPr marL="0" indent="0" defTabSz="685800" fontAlgn="base">
              <a:lnSpc>
                <a:spcPct val="160000"/>
              </a:lnSpc>
              <a:buNone/>
            </a:pPr>
            <a:r>
              <a:rPr lang="zh-CN" altLang="en-US" strike="noStrike" kern="1200" noProof="1">
                <a:latin typeface="微软雅黑" panose="020B0503020204020204" pitchFamily="34" charset="-122"/>
                <a:ea typeface="微软雅黑" panose="020B0503020204020204" pitchFamily="34" charset="-122"/>
                <a:cs typeface="+mn-cs"/>
              </a:rPr>
              <a:t>  一周后复查</a:t>
            </a:r>
            <a:r>
              <a:rPr lang="en-US" altLang="zh-CN" strike="noStrike" kern="1200" noProof="1">
                <a:solidFill>
                  <a:srgbClr val="FF0000"/>
                </a:solidFill>
                <a:latin typeface="微软雅黑" panose="020B0503020204020204" pitchFamily="34" charset="-122"/>
                <a:ea typeface="微软雅黑" panose="020B0503020204020204" pitchFamily="34" charset="-122"/>
                <a:cs typeface="+mn-cs"/>
              </a:rPr>
              <a:t>PLT</a:t>
            </a:r>
            <a:r>
              <a:rPr lang="zh-CN" altLang="en-US" strike="noStrike" kern="1200" noProof="1">
                <a:solidFill>
                  <a:srgbClr val="FF0000"/>
                </a:solidFill>
                <a:latin typeface="微软雅黑" panose="020B0503020204020204" pitchFamily="34" charset="-122"/>
                <a:ea typeface="微软雅黑" panose="020B0503020204020204" pitchFamily="34" charset="-122"/>
                <a:cs typeface="+mn-cs"/>
              </a:rPr>
              <a:t>为 </a:t>
            </a:r>
            <a:r>
              <a:rPr lang="en-US" altLang="zh-CN" strike="noStrike" kern="1200" noProof="1">
                <a:solidFill>
                  <a:srgbClr val="FF0000"/>
                </a:solidFill>
                <a:latin typeface="微软雅黑" panose="020B0503020204020204" pitchFamily="34" charset="-122"/>
                <a:ea typeface="微软雅黑" panose="020B0503020204020204" pitchFamily="34" charset="-122"/>
                <a:cs typeface="+mn-cs"/>
              </a:rPr>
              <a:t>102</a:t>
            </a:r>
            <a:endParaRPr lang="en-US" altLang="zh-CN" strike="noStrike" kern="1200" noProof="1">
              <a:latin typeface="微软雅黑" panose="020B0503020204020204" pitchFamily="34" charset="-122"/>
              <a:ea typeface="微软雅黑" panose="020B0503020204020204" pitchFamily="34" charset="-122"/>
              <a:cs typeface="+mn-cs"/>
            </a:endParaRPr>
          </a:p>
          <a:p>
            <a:pPr defTabSz="685800" fontAlgn="base">
              <a:lnSpc>
                <a:spcPct val="160000"/>
              </a:lnSpc>
              <a:buFont typeface="Wingdings" panose="05000000000000000000" charset="0"/>
              <a:buChar char="Ø"/>
            </a:pPr>
            <a:r>
              <a:rPr lang="zh-CN" altLang="en-US" strike="noStrike" kern="1200" noProof="1">
                <a:latin typeface="微软雅黑" panose="020B0503020204020204" pitchFamily="34" charset="-122"/>
                <a:ea typeface="微软雅黑" panose="020B0503020204020204" pitchFamily="34" charset="-122"/>
                <a:cs typeface="+mn-cs"/>
              </a:rPr>
              <a:t>权衡患者血栓和出血的风险后，考虑在阿司匹林的基础上加用</a:t>
            </a:r>
            <a:r>
              <a:rPr lang="en-US" altLang="zh-CN" strike="noStrike" kern="1200" noProof="1">
                <a:latin typeface="微软雅黑" panose="020B0503020204020204" pitchFamily="34" charset="-122"/>
                <a:ea typeface="微软雅黑" panose="020B0503020204020204" pitchFamily="34" charset="-122"/>
                <a:cs typeface="+mn-cs"/>
              </a:rPr>
              <a:t>2.5mg bid </a:t>
            </a:r>
            <a:r>
              <a:rPr lang="zh-CN" altLang="en-US" strike="noStrike" kern="1200" noProof="1">
                <a:latin typeface="微软雅黑" panose="020B0503020204020204" pitchFamily="34" charset="-122"/>
                <a:ea typeface="微软雅黑" panose="020B0503020204020204" pitchFamily="34" charset="-122"/>
                <a:cs typeface="+mn-cs"/>
              </a:rPr>
              <a:t>利伐沙班抗栓治疗，并建议患者心内科就诊，协同制定抗栓方案</a:t>
            </a: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3" name="对象 2"/>
          <p:cNvGraphicFramePr/>
          <p:nvPr>
            <p:extLst>
              <p:ext uri="{D42A27DB-BD31-4B8C-83A1-F6EECF244321}">
                <p14:modId xmlns:p14="http://schemas.microsoft.com/office/powerpoint/2010/main" val="3064086467"/>
              </p:ext>
            </p:extLst>
          </p:nvPr>
        </p:nvGraphicFramePr>
        <p:xfrm>
          <a:off x="479425" y="2038350"/>
          <a:ext cx="8242300" cy="4129088"/>
        </p:xfrm>
        <a:graphic>
          <a:graphicData uri="http://schemas.openxmlformats.org/presentationml/2006/ole">
            <mc:AlternateContent xmlns:mc="http://schemas.openxmlformats.org/markup-compatibility/2006">
              <mc:Choice xmlns:v="urn:schemas-microsoft-com:vml" Requires="v">
                <p:oleObj spid="_x0000_s1044" name="工作表" r:id="rId5" imgW="8239211" imgH="4124443" progId="Excel.Sheet.8">
                  <p:embed/>
                </p:oleObj>
              </mc:Choice>
              <mc:Fallback>
                <p:oleObj name="工作表" r:id="rId5" imgW="8239211" imgH="4124443" progId="Excel.Sheet.8">
                  <p:embed/>
                  <p:pic>
                    <p:nvPicPr>
                      <p:cNvPr id="0" name=""/>
                      <p:cNvPicPr/>
                      <p:nvPr/>
                    </p:nvPicPr>
                    <p:blipFill>
                      <a:blip r:embed="rId6"/>
                      <a:stretch>
                        <a:fillRect/>
                      </a:stretch>
                    </p:blipFill>
                    <p:spPr>
                      <a:xfrm>
                        <a:off x="479425" y="2038350"/>
                        <a:ext cx="8242300" cy="4129088"/>
                      </a:xfrm>
                      <a:prstGeom prst="rect">
                        <a:avLst/>
                      </a:prstGeom>
                      <a:noFill/>
                      <a:ln w="38100">
                        <a:noFill/>
                        <a:miter/>
                      </a:ln>
                    </p:spPr>
                  </p:pic>
                </p:oleObj>
              </mc:Fallback>
            </mc:AlternateContent>
          </a:graphicData>
        </a:graphic>
      </p:graphicFrame>
      <p:sp>
        <p:nvSpPr>
          <p:cNvPr id="54274" name="TextBox 5"/>
          <p:cNvSpPr txBox="1"/>
          <p:nvPr/>
        </p:nvSpPr>
        <p:spPr>
          <a:xfrm>
            <a:off x="355600" y="6059488"/>
            <a:ext cx="9144000" cy="276225"/>
          </a:xfrm>
          <a:prstGeom prst="rect">
            <a:avLst/>
          </a:prstGeom>
          <a:noFill/>
          <a:ln w="9525">
            <a:noFill/>
          </a:ln>
        </p:spPr>
        <p:txBody>
          <a:bodyPr anchor="t">
            <a:spAutoFit/>
          </a:bodyPr>
          <a:lstStyle/>
          <a:p>
            <a:r>
              <a:rPr lang="da-DK" altLang="zh-CN" sz="1200" dirty="0">
                <a:latin typeface="微软雅黑" panose="020B0503020204020204" pitchFamily="34" charset="-122"/>
                <a:ea typeface="微软雅黑" panose="020B0503020204020204" pitchFamily="34" charset="-122"/>
              </a:rPr>
              <a:t>Mega JL, et al. </a:t>
            </a:r>
            <a:r>
              <a:rPr lang="en-US" altLang="zh-CN" sz="1200" dirty="0">
                <a:latin typeface="微软雅黑" panose="020B0503020204020204" pitchFamily="34" charset="-122"/>
                <a:ea typeface="微软雅黑" panose="020B0503020204020204" pitchFamily="34" charset="-122"/>
              </a:rPr>
              <a:t>N </a:t>
            </a:r>
            <a:r>
              <a:rPr lang="en-US" altLang="zh-CN" sz="1200" dirty="0" err="1">
                <a:latin typeface="微软雅黑" panose="020B0503020204020204" pitchFamily="34" charset="-122"/>
                <a:ea typeface="微软雅黑" panose="020B0503020204020204" pitchFamily="34" charset="-122"/>
              </a:rPr>
              <a:t>Engl</a:t>
            </a:r>
            <a:r>
              <a:rPr lang="en-US" altLang="zh-CN" sz="1200" dirty="0">
                <a:latin typeface="微软雅黑" panose="020B0503020204020204" pitchFamily="34" charset="-122"/>
                <a:ea typeface="微软雅黑" panose="020B0503020204020204" pitchFamily="34" charset="-122"/>
              </a:rPr>
              <a:t> J Med. 2012 Jan 5;366(1):9-19</a:t>
            </a:r>
          </a:p>
        </p:txBody>
      </p:sp>
      <p:sp>
        <p:nvSpPr>
          <p:cNvPr id="26" name="TextBox 7"/>
          <p:cNvSpPr txBox="1">
            <a:spLocks noChangeArrowheads="1"/>
          </p:cNvSpPr>
          <p:nvPr/>
        </p:nvSpPr>
        <p:spPr bwMode="auto">
          <a:xfrm>
            <a:off x="468705" y="3329606"/>
            <a:ext cx="430887" cy="1438855"/>
          </a:xfrm>
          <a:prstGeom prst="rect">
            <a:avLst/>
          </a:prstGeom>
          <a:noFill/>
          <a:ln w="9525">
            <a:noFill/>
            <a:miter lim="800000"/>
          </a:ln>
        </p:spPr>
        <p:txBody>
          <a:bodyPr vert="vert270" wrap="none">
            <a:spAutoFit/>
          </a:bodyPr>
          <a:lstStyle/>
          <a:p>
            <a:pPr>
              <a:defRPr/>
            </a:pPr>
            <a:r>
              <a:rPr lang="zh-CN" altLang="en-US" sz="1600" b="1" noProof="1">
                <a:latin typeface="微软雅黑" panose="020B0503020204020204" pitchFamily="34" charset="-122"/>
                <a:ea typeface="微软雅黑" panose="020B0503020204020204" pitchFamily="34" charset="-122"/>
                <a:cs typeface="微软雅黑" panose="020B0503020204020204" pitchFamily="34" charset="-122"/>
              </a:rPr>
              <a:t>事件发生率</a:t>
            </a:r>
            <a:r>
              <a:rPr lang="en-US" altLang="zh-CN" sz="1600" b="1" noProof="1">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27" name="矩形 8"/>
          <p:cNvSpPr>
            <a:spLocks noChangeArrowheads="1"/>
          </p:cNvSpPr>
          <p:nvPr/>
        </p:nvSpPr>
        <p:spPr bwMode="auto">
          <a:xfrm>
            <a:off x="6365875" y="3730625"/>
            <a:ext cx="2489200" cy="1274763"/>
          </a:xfrm>
          <a:prstGeom prst="rect">
            <a:avLst/>
          </a:prstGeom>
          <a:noFill/>
          <a:ln w="9525">
            <a:noFill/>
            <a:miter lim="800000"/>
          </a:ln>
        </p:spPr>
        <p:txBody>
          <a:bodyPr wrap="square">
            <a:spAutoFit/>
          </a:bodyPr>
          <a:lstStyle/>
          <a:p>
            <a:pPr indent="174625" fontAlgn="base">
              <a:lnSpc>
                <a:spcPct val="120000"/>
              </a:lnSpc>
              <a:spcAft>
                <a:spcPts val="0"/>
              </a:spcAft>
              <a:buFont typeface="Arial" panose="020B0604020202020204" pitchFamily="34" charset="0"/>
              <a:buChar char="•"/>
              <a:defRPr/>
            </a:pPr>
            <a:r>
              <a:rPr lang="zh-CN" altLang="en-US" sz="1600" b="1" strike="noStrike"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主要终点：</a:t>
            </a:r>
            <a:endParaRPr lang="en-US" altLang="zh-CN" sz="1600" b="1" strike="noStrike"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indent="174625" fontAlgn="base">
              <a:lnSpc>
                <a:spcPct val="120000"/>
              </a:lnSpc>
              <a:spcAft>
                <a:spcPts val="0"/>
              </a:spcAft>
              <a:defRPr/>
            </a:pPr>
            <a:r>
              <a:rPr lang="en-US" altLang="zh-CN" sz="1600" b="1" strike="noStrike"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600" strike="noStrike"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CV</a:t>
            </a:r>
            <a:r>
              <a:rPr lang="zh-CN" altLang="en-US" sz="1600" strike="noStrike"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死亡，</a:t>
            </a:r>
            <a:r>
              <a:rPr lang="en-US" altLang="zh-CN" sz="1600" strike="noStrike"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MI</a:t>
            </a:r>
            <a:r>
              <a:rPr lang="zh-CN" altLang="en-US" sz="1600" strike="noStrike"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或卒中</a:t>
            </a:r>
            <a:endParaRPr lang="en-US" altLang="zh-CN" sz="1600" strike="noStrike"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174625" indent="-174625" fontAlgn="base">
              <a:lnSpc>
                <a:spcPct val="120000"/>
              </a:lnSpc>
              <a:spcAft>
                <a:spcPts val="0"/>
              </a:spcAft>
              <a:buFont typeface="Arial" panose="020B0604020202020204" pitchFamily="34" charset="0"/>
              <a:buChar char="•"/>
              <a:defRPr/>
            </a:pPr>
            <a:r>
              <a:rPr lang="zh-CN" altLang="en-US" sz="1600" b="1" strike="noStrike"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次要终点：</a:t>
            </a:r>
            <a:endParaRPr lang="en-US" altLang="zh-CN" sz="1600" b="1" strike="noStrike"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174625" fontAlgn="base">
              <a:lnSpc>
                <a:spcPct val="120000"/>
              </a:lnSpc>
              <a:spcAft>
                <a:spcPts val="0"/>
              </a:spcAft>
              <a:defRPr/>
            </a:pPr>
            <a:r>
              <a:rPr lang="en-US" altLang="zh-CN" sz="1600" b="1" strike="noStrike"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strike="noStrike"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非</a:t>
            </a:r>
            <a:r>
              <a:rPr lang="en-US" altLang="zh-CN" sz="1600" strike="noStrike"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CV</a:t>
            </a:r>
            <a:r>
              <a:rPr lang="zh-CN" altLang="en-US" sz="1600" strike="noStrike"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死亡，</a:t>
            </a:r>
            <a:r>
              <a:rPr lang="en-US" altLang="zh-CN" sz="1600" strike="noStrike"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MI</a:t>
            </a:r>
            <a:r>
              <a:rPr lang="zh-CN" altLang="en-US" sz="1600" strike="noStrike"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或卒中</a:t>
            </a:r>
          </a:p>
        </p:txBody>
      </p:sp>
      <p:sp>
        <p:nvSpPr>
          <p:cNvPr id="28" name="TextBox 27"/>
          <p:cNvSpPr txBox="1"/>
          <p:nvPr/>
        </p:nvSpPr>
        <p:spPr>
          <a:xfrm>
            <a:off x="754452" y="1493508"/>
            <a:ext cx="7670656" cy="396134"/>
          </a:xfrm>
          <a:prstGeom prst="rect">
            <a:avLst/>
          </a:prstGeom>
          <a:solidFill>
            <a:schemeClr val="accent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marL="176530" marR="0" indent="-176530" algn="ctr" defTabSz="914400" fontAlgn="auto">
              <a:lnSpc>
                <a:spcPct val="120000"/>
              </a:lnSpc>
              <a:spcBef>
                <a:spcPts val="0"/>
              </a:spcBef>
              <a:spcAft>
                <a:spcPts val="0"/>
              </a:spcAft>
              <a:buClrTx/>
              <a:buSzTx/>
              <a:buFontTx/>
              <a:defRPr/>
            </a:pPr>
            <a:r>
              <a:rPr kumimoji="0" lang="zh-CN" altLang="en-US" b="1" kern="0" cap="none" spc="0" normalizeH="0" baseline="0" noProof="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利</a:t>
            </a:r>
            <a:r>
              <a:rPr kumimoji="0" lang="zh-CN" altLang="en-US" b="1" kern="0" cap="none" spc="0" normalizeH="0" baseline="0" noProof="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伐沙班可降低</a:t>
            </a:r>
            <a:r>
              <a:rPr kumimoji="0" lang="en-US" altLang="zh-CN" b="1" kern="0" cap="none" spc="0" normalizeH="0" baseline="0" noProof="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ACS</a:t>
            </a:r>
            <a:r>
              <a:rPr kumimoji="0" lang="zh-CN" altLang="en-US" b="1" kern="0" cap="none" spc="0" normalizeH="0" baseline="0" noProof="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患者</a:t>
            </a:r>
            <a:r>
              <a:rPr kumimoji="0" lang="en-US" altLang="zh-CN" b="1" kern="0" cap="none" spc="0" normalizeH="0" baseline="0" noProof="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CV</a:t>
            </a:r>
            <a:r>
              <a:rPr kumimoji="0" lang="zh-CN" altLang="en-US" b="1" kern="0" cap="none" spc="0" normalizeH="0" baseline="0" noProof="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、非</a:t>
            </a:r>
            <a:r>
              <a:rPr kumimoji="0" lang="en-US" altLang="zh-CN" b="1" kern="0" cap="none" spc="0" normalizeH="0" baseline="0" noProof="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CV</a:t>
            </a:r>
            <a:r>
              <a:rPr kumimoji="0" lang="zh-CN" altLang="en-US" b="1" kern="0" cap="none" spc="0" normalizeH="0" baseline="0" noProof="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死亡率及心肌梗死或卒中发生率</a:t>
            </a:r>
          </a:p>
        </p:txBody>
      </p:sp>
      <p:sp>
        <p:nvSpPr>
          <p:cNvPr id="54278" name="矩形 52"/>
          <p:cNvSpPr/>
          <p:nvPr/>
        </p:nvSpPr>
        <p:spPr>
          <a:xfrm>
            <a:off x="2071688" y="2565400"/>
            <a:ext cx="946150" cy="307975"/>
          </a:xfrm>
          <a:prstGeom prst="rect">
            <a:avLst/>
          </a:prstGeom>
          <a:noFill/>
          <a:ln w="9525">
            <a:noFill/>
          </a:ln>
        </p:spPr>
        <p:txBody>
          <a:bodyPr anchor="t">
            <a:spAutoFit/>
          </a:bodyPr>
          <a:lstStyle/>
          <a:p>
            <a:r>
              <a:rPr lang="en-US" altLang="zh-CN" sz="1400" b="1" dirty="0">
                <a:latin typeface="微软雅黑" panose="020B0503020204020204" pitchFamily="34" charset="-122"/>
                <a:ea typeface="微软雅黑" panose="020B0503020204020204" pitchFamily="34" charset="-122"/>
              </a:rPr>
              <a:t>P=0.008</a:t>
            </a:r>
          </a:p>
        </p:txBody>
      </p:sp>
      <p:sp>
        <p:nvSpPr>
          <p:cNvPr id="54279" name="矩形 53"/>
          <p:cNvSpPr/>
          <p:nvPr/>
        </p:nvSpPr>
        <p:spPr>
          <a:xfrm>
            <a:off x="4786313" y="2565400"/>
            <a:ext cx="949325" cy="307975"/>
          </a:xfrm>
          <a:prstGeom prst="rect">
            <a:avLst/>
          </a:prstGeom>
          <a:noFill/>
          <a:ln w="9525">
            <a:noFill/>
          </a:ln>
        </p:spPr>
        <p:txBody>
          <a:bodyPr anchor="t">
            <a:spAutoFit/>
          </a:bodyPr>
          <a:lstStyle/>
          <a:p>
            <a:r>
              <a:rPr lang="en-US" altLang="zh-CN" sz="1400" b="1" dirty="0">
                <a:latin typeface="微软雅黑" panose="020B0503020204020204" pitchFamily="34" charset="-122"/>
                <a:ea typeface="微软雅黑" panose="020B0503020204020204" pitchFamily="34" charset="-122"/>
              </a:rPr>
              <a:t>P=0.006</a:t>
            </a:r>
          </a:p>
        </p:txBody>
      </p:sp>
      <p:sp>
        <p:nvSpPr>
          <p:cNvPr id="54280" name="矩形 17"/>
          <p:cNvSpPr/>
          <p:nvPr/>
        </p:nvSpPr>
        <p:spPr>
          <a:xfrm>
            <a:off x="323850" y="100013"/>
            <a:ext cx="8532813" cy="954087"/>
          </a:xfrm>
          <a:prstGeom prst="rect">
            <a:avLst/>
          </a:prstGeom>
          <a:noFill/>
          <a:ln w="9525">
            <a:noFill/>
          </a:ln>
        </p:spPr>
        <p:txBody>
          <a:bodyPr wrap="square" anchor="t">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ATLAS TIMI-51</a:t>
            </a:r>
            <a:r>
              <a:rPr lang="zh-CN" altLang="en-US" sz="2800" b="1" dirty="0">
                <a:solidFill>
                  <a:schemeClr val="bg1"/>
                </a:solidFill>
                <a:latin typeface="微软雅黑" panose="020B0503020204020204" pitchFamily="34" charset="-122"/>
                <a:ea typeface="微软雅黑" panose="020B0503020204020204" pitchFamily="34" charset="-122"/>
              </a:rPr>
              <a:t>研究：</a:t>
            </a:r>
            <a:endParaRPr lang="en-US" altLang="zh-CN" sz="2800" b="1" dirty="0">
              <a:solidFill>
                <a:schemeClr val="bg1"/>
              </a:solidFill>
              <a:latin typeface="微软雅黑" panose="020B0503020204020204" pitchFamily="34" charset="-122"/>
              <a:ea typeface="微软雅黑" panose="020B0503020204020204" pitchFamily="34" charset="-122"/>
            </a:endParaRPr>
          </a:p>
          <a:p>
            <a:r>
              <a:rPr lang="zh-CN" altLang="en-US" sz="2800" b="1" dirty="0">
                <a:solidFill>
                  <a:schemeClr val="bg1"/>
                </a:solidFill>
                <a:latin typeface="微软雅黑" panose="020B0503020204020204" pitchFamily="34" charset="-122"/>
                <a:ea typeface="微软雅黑" panose="020B0503020204020204" pitchFamily="34" charset="-122"/>
              </a:rPr>
              <a:t>利伐沙班对</a:t>
            </a:r>
            <a:r>
              <a:rPr lang="en-US" altLang="zh-CN" sz="2800" b="1" dirty="0">
                <a:solidFill>
                  <a:schemeClr val="bg1"/>
                </a:solidFill>
                <a:latin typeface="微软雅黑" panose="020B0503020204020204" pitchFamily="34" charset="-122"/>
                <a:ea typeface="微软雅黑" panose="020B0503020204020204" pitchFamily="34" charset="-122"/>
              </a:rPr>
              <a:t>ACS</a:t>
            </a:r>
            <a:r>
              <a:rPr lang="zh-CN" altLang="en-US" sz="2800" b="1" dirty="0">
                <a:solidFill>
                  <a:schemeClr val="bg1"/>
                </a:solidFill>
                <a:latin typeface="微软雅黑" panose="020B0503020204020204" pitchFamily="34" charset="-122"/>
                <a:ea typeface="微软雅黑" panose="020B0503020204020204" pitchFamily="34" charset="-122"/>
              </a:rPr>
              <a:t>患者</a:t>
            </a:r>
            <a:r>
              <a:rPr lang="en-US" altLang="zh-CN" sz="2800" b="1" dirty="0">
                <a:solidFill>
                  <a:schemeClr val="bg1"/>
                </a:solidFill>
                <a:latin typeface="微软雅黑" panose="020B0503020204020204" pitchFamily="34" charset="-122"/>
                <a:ea typeface="微软雅黑" panose="020B0503020204020204" pitchFamily="34" charset="-122"/>
              </a:rPr>
              <a:t>MI</a:t>
            </a:r>
            <a:r>
              <a:rPr lang="zh-CN" altLang="en-US" sz="2800" b="1" dirty="0">
                <a:solidFill>
                  <a:schemeClr val="bg1"/>
                </a:solidFill>
                <a:latin typeface="微软雅黑" panose="020B0503020204020204" pitchFamily="34" charset="-122"/>
                <a:ea typeface="微软雅黑" panose="020B0503020204020204" pitchFamily="34" charset="-122"/>
              </a:rPr>
              <a:t>事件的影响</a:t>
            </a:r>
          </a:p>
        </p:txBody>
      </p:sp>
      <p:sp>
        <p:nvSpPr>
          <p:cNvPr id="32" name="下箭头 15"/>
          <p:cNvSpPr/>
          <p:nvPr/>
        </p:nvSpPr>
        <p:spPr>
          <a:xfrm>
            <a:off x="1285874" y="2723200"/>
            <a:ext cx="411162" cy="388938"/>
          </a:xfrm>
          <a:prstGeom prst="downArrow">
            <a:avLst/>
          </a:prstGeom>
          <a:solidFill>
            <a:schemeClr val="accent5">
              <a:lumMod val="50000"/>
            </a:schemeClr>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54282" name="TextBox 14"/>
          <p:cNvSpPr txBox="1"/>
          <p:nvPr/>
        </p:nvSpPr>
        <p:spPr>
          <a:xfrm>
            <a:off x="1071563" y="3078163"/>
            <a:ext cx="911225" cy="461962"/>
          </a:xfrm>
          <a:prstGeom prst="rect">
            <a:avLst/>
          </a:prstGeom>
          <a:noFill/>
          <a:ln w="9525">
            <a:noFill/>
          </a:ln>
        </p:spPr>
        <p:txBody>
          <a:bodyPr anchor="t">
            <a:spAutoFit/>
          </a:bodyPr>
          <a:lstStyle/>
          <a:p>
            <a:pPr algn="ctr"/>
            <a:r>
              <a:rPr lang="zh-CN" altLang="en-US" sz="1200" dirty="0">
                <a:latin typeface="微软雅黑" panose="020B0503020204020204" pitchFamily="34" charset="-122"/>
                <a:ea typeface="微软雅黑" panose="020B0503020204020204" pitchFamily="34" charset="-122"/>
              </a:rPr>
              <a:t>相对危险下降</a:t>
            </a:r>
            <a:r>
              <a:rPr lang="en-US" altLang="zh-CN" sz="1200" dirty="0">
                <a:latin typeface="微软雅黑" panose="020B0503020204020204" pitchFamily="34" charset="-122"/>
                <a:ea typeface="微软雅黑" panose="020B0503020204020204" pitchFamily="34" charset="-122"/>
              </a:rPr>
              <a:t>16%</a:t>
            </a: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3"/>
          <p:cNvSpPr>
            <a:spLocks noGrp="1"/>
          </p:cNvSpPr>
          <p:nvPr>
            <p:ph type="title"/>
          </p:nvPr>
        </p:nvSpPr>
        <p:spPr>
          <a:xfrm>
            <a:off x="628650" y="39688"/>
            <a:ext cx="7675563" cy="908050"/>
          </a:xfrm>
        </p:spPr>
        <p:txBody>
          <a:bodyPr lIns="91440" tIns="45720" rIns="91440" bIns="45720" anchor="ctr"/>
          <a:lstStyle/>
          <a:p>
            <a:endParaRPr lang="zh-CN" altLang="en-US"/>
          </a:p>
        </p:txBody>
      </p:sp>
      <p:sp>
        <p:nvSpPr>
          <p:cNvPr id="2" name="内容占位符 1"/>
          <p:cNvSpPr>
            <a:spLocks noGrp="1"/>
          </p:cNvSpPr>
          <p:nvPr>
            <p:ph idx="1"/>
          </p:nvPr>
        </p:nvSpPr>
        <p:spPr>
          <a:xfrm>
            <a:off x="628650" y="2361565"/>
            <a:ext cx="7886700" cy="3604260"/>
          </a:xfrm>
        </p:spPr>
        <p:txBody>
          <a:bodyPr/>
          <a:lstStyle/>
          <a:p>
            <a:pPr marL="0" indent="0">
              <a:buNone/>
            </a:pPr>
            <a:r>
              <a:rPr lang="zh-CN" altLang="en-US" sz="3600"/>
              <a:t>案例一</a:t>
            </a:r>
          </a:p>
          <a:p>
            <a:pPr marL="0" indent="0">
              <a:buNone/>
            </a:pPr>
            <a:r>
              <a:rPr lang="zh-CN" altLang="en-US" sz="3600"/>
              <a:t>房颤合并肾功能不全抗凝方案</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标题 4"/>
          <p:cNvSpPr>
            <a:spLocks noGrp="1"/>
          </p:cNvSpPr>
          <p:nvPr>
            <p:ph type="title"/>
          </p:nvPr>
        </p:nvSpPr>
        <p:spPr>
          <a:xfrm>
            <a:off x="628650" y="39688"/>
            <a:ext cx="7675563" cy="908050"/>
          </a:xfrm>
          <a:ln/>
        </p:spPr>
        <p:txBody>
          <a:bodyPr anchor="ctr"/>
          <a:lstStyle/>
          <a:p>
            <a:r>
              <a:rPr lang="en-US" altLang="zh-CN" dirty="0"/>
              <a:t>ATLAS TIMI-51</a:t>
            </a:r>
            <a:r>
              <a:rPr lang="zh-CN" altLang="en-US" dirty="0"/>
              <a:t>研究</a:t>
            </a:r>
            <a:endParaRPr lang="zh-CN" altLang="en-US"/>
          </a:p>
        </p:txBody>
      </p:sp>
      <p:sp>
        <p:nvSpPr>
          <p:cNvPr id="28" name="TextBox 27"/>
          <p:cNvSpPr txBox="1"/>
          <p:nvPr/>
        </p:nvSpPr>
        <p:spPr>
          <a:xfrm>
            <a:off x="736666" y="1325868"/>
            <a:ext cx="7670656" cy="865505"/>
          </a:xfrm>
          <a:prstGeom prst="rect">
            <a:avLst/>
          </a:prstGeom>
          <a:solidFill>
            <a:schemeClr val="accent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marL="176530" marR="0" indent="-176530" algn="ctr" defTabSz="914400" fontAlgn="auto">
              <a:lnSpc>
                <a:spcPct val="140000"/>
              </a:lnSpc>
              <a:spcBef>
                <a:spcPts val="0"/>
              </a:spcBef>
              <a:spcAft>
                <a:spcPts val="0"/>
              </a:spcAft>
              <a:buClrTx/>
              <a:buSzTx/>
              <a:buFontTx/>
              <a:defRPr/>
            </a:pPr>
            <a:r>
              <a:rPr kumimoji="0" lang="zh-CN" b="1" kern="0" cap="none" spc="0" normalizeH="0" baseline="0" noProof="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抗血小板药物基础上加利伐沙班增加</a:t>
            </a:r>
            <a:r>
              <a:rPr kumimoji="0" lang="en-US" altLang="zh-CN" b="1" kern="0" cap="none" spc="0" normalizeH="0" baseline="0" noProof="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TIMI</a:t>
            </a:r>
            <a:r>
              <a:rPr kumimoji="0" lang="zh-CN" altLang="en-US" b="1" kern="0" cap="none" spc="0" normalizeH="0" baseline="0" noProof="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大出血、小出血发生率，致死性出血发生率无显著性差异</a:t>
            </a:r>
          </a:p>
        </p:txBody>
      </p:sp>
      <p:grpSp>
        <p:nvGrpSpPr>
          <p:cNvPr id="55299" name="组合 9"/>
          <p:cNvGrpSpPr/>
          <p:nvPr/>
        </p:nvGrpSpPr>
        <p:grpSpPr>
          <a:xfrm>
            <a:off x="50800" y="2566988"/>
            <a:ext cx="9042400" cy="2925762"/>
            <a:chOff x="58" y="3329"/>
            <a:chExt cx="15117" cy="4669"/>
          </a:xfrm>
        </p:grpSpPr>
        <p:grpSp>
          <p:nvGrpSpPr>
            <p:cNvPr id="55300" name="组合 3"/>
            <p:cNvGrpSpPr/>
            <p:nvPr/>
          </p:nvGrpSpPr>
          <p:grpSpPr>
            <a:xfrm>
              <a:off x="58" y="3329"/>
              <a:ext cx="11443" cy="4668"/>
              <a:chOff x="-137" y="2354"/>
              <a:chExt cx="14344" cy="5994"/>
            </a:xfrm>
          </p:grpSpPr>
          <p:pic>
            <p:nvPicPr>
              <p:cNvPr id="55301" name="图片 1"/>
              <p:cNvPicPr>
                <a:picLocks noChangeAspect="1"/>
              </p:cNvPicPr>
              <p:nvPr/>
            </p:nvPicPr>
            <p:blipFill>
              <a:blip r:embed="rId3"/>
              <a:srcRect l="7932" t="16530" r="34119" b="63582"/>
              <a:stretch>
                <a:fillRect/>
              </a:stretch>
            </p:blipFill>
            <p:spPr>
              <a:xfrm>
                <a:off x="-137" y="2354"/>
                <a:ext cx="14343" cy="2768"/>
              </a:xfrm>
              <a:prstGeom prst="rect">
                <a:avLst/>
              </a:prstGeom>
              <a:noFill/>
              <a:ln w="9525">
                <a:noFill/>
              </a:ln>
            </p:spPr>
          </p:pic>
          <p:pic>
            <p:nvPicPr>
              <p:cNvPr id="55302" name="图片 2"/>
              <p:cNvPicPr>
                <a:picLocks noChangeAspect="1"/>
              </p:cNvPicPr>
              <p:nvPr/>
            </p:nvPicPr>
            <p:blipFill>
              <a:blip r:embed="rId4"/>
              <a:srcRect l="7932" t="38181" r="35057" b="39011"/>
              <a:stretch>
                <a:fillRect/>
              </a:stretch>
            </p:blipFill>
            <p:spPr>
              <a:xfrm>
                <a:off x="-137" y="5122"/>
                <a:ext cx="14344" cy="3227"/>
              </a:xfrm>
              <a:prstGeom prst="rect">
                <a:avLst/>
              </a:prstGeom>
              <a:noFill/>
              <a:ln w="9525">
                <a:noFill/>
              </a:ln>
            </p:spPr>
          </p:pic>
        </p:grpSp>
        <p:grpSp>
          <p:nvGrpSpPr>
            <p:cNvPr id="55303" name="组合 8"/>
            <p:cNvGrpSpPr/>
            <p:nvPr/>
          </p:nvGrpSpPr>
          <p:grpSpPr>
            <a:xfrm>
              <a:off x="11292" y="3329"/>
              <a:ext cx="3883" cy="4669"/>
              <a:chOff x="11292" y="3329"/>
              <a:chExt cx="3883" cy="4669"/>
            </a:xfrm>
          </p:grpSpPr>
          <p:pic>
            <p:nvPicPr>
              <p:cNvPr id="55304" name="图片 7"/>
              <p:cNvPicPr>
                <a:picLocks noChangeAspect="1"/>
              </p:cNvPicPr>
              <p:nvPr/>
            </p:nvPicPr>
            <p:blipFill>
              <a:blip r:embed="rId5"/>
              <a:srcRect l="9204" t="-3352" r="9285" b="1974"/>
              <a:stretch>
                <a:fillRect/>
              </a:stretch>
            </p:blipFill>
            <p:spPr>
              <a:xfrm>
                <a:off x="11406" y="5342"/>
                <a:ext cx="3768" cy="2656"/>
              </a:xfrm>
              <a:prstGeom prst="rect">
                <a:avLst/>
              </a:prstGeom>
              <a:noFill/>
              <a:ln w="9525">
                <a:noFill/>
              </a:ln>
            </p:spPr>
          </p:pic>
          <p:pic>
            <p:nvPicPr>
              <p:cNvPr id="55305" name="图片 6"/>
              <p:cNvPicPr>
                <a:picLocks noChangeAspect="1"/>
              </p:cNvPicPr>
              <p:nvPr/>
            </p:nvPicPr>
            <p:blipFill>
              <a:blip r:embed="rId6"/>
              <a:srcRect t="7019" r="15456"/>
              <a:stretch>
                <a:fillRect/>
              </a:stretch>
            </p:blipFill>
            <p:spPr>
              <a:xfrm>
                <a:off x="11292" y="3329"/>
                <a:ext cx="3883" cy="2894"/>
              </a:xfrm>
              <a:prstGeom prst="rect">
                <a:avLst/>
              </a:prstGeom>
              <a:noFill/>
              <a:ln w="9525">
                <a:noFill/>
              </a:ln>
            </p:spPr>
          </p:pic>
        </p:grpSp>
      </p:grpSp>
      <p:sp>
        <p:nvSpPr>
          <p:cNvPr id="55306" name="TextBox 5"/>
          <p:cNvSpPr txBox="1"/>
          <p:nvPr/>
        </p:nvSpPr>
        <p:spPr>
          <a:xfrm>
            <a:off x="341313" y="5913438"/>
            <a:ext cx="9144000" cy="276225"/>
          </a:xfrm>
          <a:prstGeom prst="rect">
            <a:avLst/>
          </a:prstGeom>
          <a:noFill/>
          <a:ln w="9525">
            <a:noFill/>
          </a:ln>
        </p:spPr>
        <p:txBody>
          <a:bodyPr anchor="t">
            <a:spAutoFit/>
          </a:bodyPr>
          <a:lstStyle/>
          <a:p>
            <a:r>
              <a:rPr lang="da-DK" altLang="zh-CN" sz="1200" dirty="0">
                <a:latin typeface="微软雅黑" panose="020B0503020204020204" pitchFamily="34" charset="-122"/>
                <a:ea typeface="微软雅黑" panose="020B0503020204020204" pitchFamily="34" charset="-122"/>
              </a:rPr>
              <a:t>Mega JL, et al. </a:t>
            </a:r>
            <a:r>
              <a:rPr lang="en-US" altLang="zh-CN" sz="1200" dirty="0">
                <a:latin typeface="微软雅黑" panose="020B0503020204020204" pitchFamily="34" charset="-122"/>
                <a:ea typeface="微软雅黑" panose="020B0503020204020204" pitchFamily="34" charset="-122"/>
              </a:rPr>
              <a:t>N </a:t>
            </a:r>
            <a:r>
              <a:rPr lang="en-US" altLang="zh-CN" sz="1200" dirty="0" err="1">
                <a:latin typeface="微软雅黑" panose="020B0503020204020204" pitchFamily="34" charset="-122"/>
                <a:ea typeface="微软雅黑" panose="020B0503020204020204" pitchFamily="34" charset="-122"/>
              </a:rPr>
              <a:t>Engl</a:t>
            </a:r>
            <a:r>
              <a:rPr lang="en-US" altLang="zh-CN" sz="1200" dirty="0">
                <a:latin typeface="微软雅黑" panose="020B0503020204020204" pitchFamily="34" charset="-122"/>
                <a:ea typeface="微软雅黑" panose="020B0503020204020204" pitchFamily="34" charset="-122"/>
              </a:rPr>
              <a:t> J Med. 2012 Jan 5;366(1):9-19</a:t>
            </a: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标题 4"/>
          <p:cNvSpPr>
            <a:spLocks noGrp="1"/>
          </p:cNvSpPr>
          <p:nvPr>
            <p:ph type="title"/>
          </p:nvPr>
        </p:nvSpPr>
        <p:spPr>
          <a:xfrm>
            <a:off x="628650" y="39688"/>
            <a:ext cx="7675563" cy="908050"/>
          </a:xfrm>
          <a:ln/>
        </p:spPr>
        <p:txBody>
          <a:bodyPr anchor="ctr"/>
          <a:lstStyle/>
          <a:p>
            <a:r>
              <a:rPr lang="zh-CN" altLang="en-US"/>
              <a:t>COMPASS研究</a:t>
            </a:r>
          </a:p>
        </p:txBody>
      </p:sp>
      <p:pic>
        <p:nvPicPr>
          <p:cNvPr id="56322" name="图片 1"/>
          <p:cNvPicPr>
            <a:picLocks noChangeAspect="1"/>
          </p:cNvPicPr>
          <p:nvPr/>
        </p:nvPicPr>
        <p:blipFill>
          <a:blip r:embed="rId3"/>
          <a:stretch>
            <a:fillRect/>
          </a:stretch>
        </p:blipFill>
        <p:spPr>
          <a:xfrm>
            <a:off x="1466850" y="2584450"/>
            <a:ext cx="6000750" cy="3055938"/>
          </a:xfrm>
          <a:prstGeom prst="rect">
            <a:avLst/>
          </a:prstGeom>
          <a:noFill/>
          <a:ln w="9525">
            <a:noFill/>
          </a:ln>
        </p:spPr>
      </p:pic>
      <p:sp>
        <p:nvSpPr>
          <p:cNvPr id="3" name="文本框 2"/>
          <p:cNvSpPr txBox="1"/>
          <p:nvPr/>
        </p:nvSpPr>
        <p:spPr>
          <a:xfrm>
            <a:off x="815975" y="1250950"/>
            <a:ext cx="7488238" cy="1087438"/>
          </a:xfrm>
          <a:prstGeom prst="rect">
            <a:avLst/>
          </a:prstGeom>
          <a:solidFill>
            <a:schemeClr val="accent5"/>
          </a:solidFill>
        </p:spPr>
        <p:txBody>
          <a:bodyPr wrap="square" rtlCol="0" anchor="t">
            <a:spAutoFit/>
          </a:bodyPr>
          <a:lstStyle/>
          <a:p>
            <a:pPr>
              <a:lnSpc>
                <a:spcPct val="120000"/>
              </a:lnSpc>
            </a:pPr>
            <a:r>
              <a:rPr lang="zh-CN" altLang="en-US" b="1" noProof="1">
                <a:solidFill>
                  <a:schemeClr val="bg1"/>
                </a:solidFill>
                <a:latin typeface="微软雅黑" panose="020B0503020204020204" pitchFamily="34" charset="-122"/>
                <a:ea typeface="微软雅黑" panose="020B0503020204020204" pitchFamily="34" charset="-122"/>
                <a:cs typeface="+mn-cs"/>
              </a:rPr>
              <a:t>对于稳定性动脉粥样硬化性血管疾病患者，与阿司匹林单药治疗相比，小剂量利伐沙班加阿司匹林治疗可改善心血管疾病患者的预后，缺血事件和死亡率降低，具有良好的临床净获益。</a:t>
            </a:r>
            <a:endParaRPr lang="zh-CN" altLang="en-US" b="1" noProof="1">
              <a:solidFill>
                <a:schemeClr val="bg1"/>
              </a:solidFill>
              <a:latin typeface="微软雅黑" panose="020B0503020204020204" pitchFamily="34" charset="-122"/>
              <a:ea typeface="微软雅黑" panose="020B0503020204020204" pitchFamily="34" charset="-122"/>
            </a:endParaRPr>
          </a:p>
        </p:txBody>
      </p:sp>
      <p:sp>
        <p:nvSpPr>
          <p:cNvPr id="56324" name="文本框 3"/>
          <p:cNvSpPr txBox="1"/>
          <p:nvPr/>
        </p:nvSpPr>
        <p:spPr>
          <a:xfrm>
            <a:off x="327025" y="5889625"/>
            <a:ext cx="7831138" cy="274638"/>
          </a:xfrm>
          <a:prstGeom prst="rect">
            <a:avLst/>
          </a:prstGeom>
          <a:noFill/>
          <a:ln w="9525">
            <a:noFill/>
          </a:ln>
        </p:spPr>
        <p:txBody>
          <a:bodyPr wrap="square" anchor="t">
            <a:spAutoFit/>
          </a:bodyPr>
          <a:lstStyle/>
          <a:p>
            <a:r>
              <a:rPr lang="zh-CN" altLang="en-US" sz="1200">
                <a:latin typeface="微软雅黑" panose="020B0503020204020204" pitchFamily="34" charset="-122"/>
                <a:ea typeface="微软雅黑" panose="020B0503020204020204" pitchFamily="34" charset="-122"/>
              </a:rPr>
              <a:t>COMPASS: Rivaroxaban Success in Secondary CV Prevention.Medscape.Aug 27, 2017.</a:t>
            </a: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标题 4"/>
          <p:cNvSpPr>
            <a:spLocks noGrp="1"/>
          </p:cNvSpPr>
          <p:nvPr>
            <p:ph type="title"/>
          </p:nvPr>
        </p:nvSpPr>
        <p:spPr>
          <a:xfrm>
            <a:off x="628650" y="39688"/>
            <a:ext cx="7675563" cy="908050"/>
          </a:xfrm>
          <a:ln/>
        </p:spPr>
        <p:txBody>
          <a:bodyPr anchor="ctr"/>
          <a:lstStyle/>
          <a:p>
            <a:r>
              <a:rPr lang="zh-CN" altLang="en-US"/>
              <a:t>COMPASS研究</a:t>
            </a:r>
          </a:p>
        </p:txBody>
      </p:sp>
      <p:pic>
        <p:nvPicPr>
          <p:cNvPr id="57346" name="图片 1"/>
          <p:cNvPicPr>
            <a:picLocks noChangeAspect="1"/>
          </p:cNvPicPr>
          <p:nvPr/>
        </p:nvPicPr>
        <p:blipFill>
          <a:blip r:embed="rId4"/>
          <a:stretch>
            <a:fillRect/>
          </a:stretch>
        </p:blipFill>
        <p:spPr>
          <a:xfrm>
            <a:off x="66675" y="1477963"/>
            <a:ext cx="4429125" cy="3082925"/>
          </a:xfrm>
          <a:prstGeom prst="rect">
            <a:avLst/>
          </a:prstGeom>
          <a:noFill/>
          <a:ln w="9525">
            <a:noFill/>
          </a:ln>
        </p:spPr>
      </p:pic>
      <p:pic>
        <p:nvPicPr>
          <p:cNvPr id="57347" name="图片 2"/>
          <p:cNvPicPr>
            <a:picLocks noChangeAspect="1"/>
          </p:cNvPicPr>
          <p:nvPr/>
        </p:nvPicPr>
        <p:blipFill>
          <a:blip r:embed="rId5"/>
          <a:stretch>
            <a:fillRect/>
          </a:stretch>
        </p:blipFill>
        <p:spPr>
          <a:xfrm>
            <a:off x="4495800" y="1477963"/>
            <a:ext cx="4614863" cy="3084512"/>
          </a:xfrm>
          <a:prstGeom prst="rect">
            <a:avLst/>
          </a:prstGeom>
          <a:noFill/>
          <a:ln w="9525">
            <a:noFill/>
          </a:ln>
        </p:spPr>
      </p:pic>
      <p:sp>
        <p:nvSpPr>
          <p:cNvPr id="57348" name="文本框 3"/>
          <p:cNvSpPr txBox="1"/>
          <p:nvPr/>
        </p:nvSpPr>
        <p:spPr>
          <a:xfrm>
            <a:off x="628650" y="1139825"/>
            <a:ext cx="4013200" cy="338138"/>
          </a:xfrm>
          <a:prstGeom prst="rect">
            <a:avLst/>
          </a:prstGeom>
          <a:noFill/>
          <a:ln w="9525">
            <a:noFill/>
          </a:ln>
        </p:spPr>
        <p:txBody>
          <a:bodyPr wrap="square" anchor="t">
            <a:spAutoFit/>
          </a:bodyPr>
          <a:lstStyle/>
          <a:p>
            <a:r>
              <a:rPr lang="zh-CN" altLang="en-US" sz="1600" b="1">
                <a:latin typeface="微软雅黑" panose="020B0503020204020204" pitchFamily="34" charset="-122"/>
                <a:ea typeface="微软雅黑" panose="020B0503020204020204" pitchFamily="34" charset="-122"/>
              </a:rPr>
              <a:t>利伐沙班+阿司匹林vs阿司匹林单药</a:t>
            </a:r>
          </a:p>
        </p:txBody>
      </p:sp>
      <p:sp>
        <p:nvSpPr>
          <p:cNvPr id="57349" name="文本框 4"/>
          <p:cNvSpPr txBox="1"/>
          <p:nvPr/>
        </p:nvSpPr>
        <p:spPr>
          <a:xfrm>
            <a:off x="4881563" y="1139825"/>
            <a:ext cx="3987800" cy="338138"/>
          </a:xfrm>
          <a:prstGeom prst="rect">
            <a:avLst/>
          </a:prstGeom>
          <a:noFill/>
          <a:ln w="9525">
            <a:noFill/>
          </a:ln>
        </p:spPr>
        <p:txBody>
          <a:bodyPr wrap="square" anchor="t">
            <a:spAutoFit/>
          </a:bodyPr>
          <a:lstStyle/>
          <a:p>
            <a:r>
              <a:rPr lang="zh-CN" altLang="en-US" sz="1600" b="1">
                <a:latin typeface="微软雅黑" panose="020B0503020204020204" pitchFamily="34" charset="-122"/>
                <a:ea typeface="微软雅黑" panose="020B0503020204020204" pitchFamily="34" charset="-122"/>
              </a:rPr>
              <a:t>主要终点：心血管死亡，卒中，心肌梗死</a:t>
            </a:r>
          </a:p>
        </p:txBody>
      </p:sp>
      <p:sp>
        <p:nvSpPr>
          <p:cNvPr id="57350" name="文本框 5"/>
          <p:cNvSpPr txBox="1"/>
          <p:nvPr/>
        </p:nvSpPr>
        <p:spPr>
          <a:xfrm>
            <a:off x="393700" y="4729163"/>
            <a:ext cx="8572500" cy="1371600"/>
          </a:xfrm>
          <a:prstGeom prst="rect">
            <a:avLst/>
          </a:prstGeom>
          <a:noFill/>
          <a:ln w="9525">
            <a:noFill/>
          </a:ln>
        </p:spPr>
        <p:txBody>
          <a:bodyPr wrap="square" anchor="t">
            <a:spAutoFit/>
          </a:bodyPr>
          <a:lstStyle/>
          <a:p>
            <a:pPr marL="285750" indent="-285750">
              <a:lnSpc>
                <a:spcPct val="130000"/>
              </a:lnSpc>
              <a:buFont typeface="Wingdings" panose="05000000000000000000" charset="0"/>
              <a:buChar char="Ø"/>
            </a:pPr>
            <a:r>
              <a:rPr lang="zh-CN" altLang="en-US" sz="1600" b="1">
                <a:latin typeface="微软雅黑" panose="020B0503020204020204" pitchFamily="34" charset="-122"/>
                <a:ea typeface="微软雅黑" panose="020B0503020204020204" pitchFamily="34" charset="-122"/>
              </a:rPr>
              <a:t>在临床净获益方面，综合考量心脑血管死亡、卒中、心肌梗死、致命性出血以及重要脏器的症状性出血，利伐沙班+阿司匹林组较阿司匹林单药治疗组仍有</a:t>
            </a:r>
            <a:r>
              <a:rPr lang="zh-CN" altLang="en-US" sz="1600" b="1">
                <a:solidFill>
                  <a:srgbClr val="FF0000"/>
                </a:solidFill>
                <a:latin typeface="微软雅黑" panose="020B0503020204020204" pitchFamily="34" charset="-122"/>
                <a:ea typeface="微软雅黑" panose="020B0503020204020204" pitchFamily="34" charset="-122"/>
              </a:rPr>
              <a:t>显著获益</a:t>
            </a:r>
            <a:r>
              <a:rPr lang="zh-CN" altLang="en-US" sz="1600" b="1">
                <a:latin typeface="微软雅黑" panose="020B0503020204020204" pitchFamily="34" charset="-122"/>
                <a:ea typeface="微软雅黑" panose="020B0503020204020204" pitchFamily="34" charset="-122"/>
              </a:rPr>
              <a:t>。</a:t>
            </a:r>
          </a:p>
          <a:p>
            <a:pPr marL="285750" indent="-285750">
              <a:lnSpc>
                <a:spcPct val="130000"/>
              </a:lnSpc>
              <a:buFont typeface="Wingdings" panose="05000000000000000000" charset="0"/>
              <a:buChar char="Ø"/>
            </a:pPr>
            <a:r>
              <a:rPr lang="zh-CN" altLang="en-US" sz="1600" b="1">
                <a:latin typeface="微软雅黑" panose="020B0503020204020204" pitchFamily="34" charset="-122"/>
                <a:ea typeface="微软雅黑" panose="020B0503020204020204" pitchFamily="34" charset="-122"/>
              </a:rPr>
              <a:t>研究显示，对于稳定性动脉粥样硬化性血管疾病患者，应用超低剂量利伐沙班联合阿司匹林治疗，尽管</a:t>
            </a:r>
            <a:r>
              <a:rPr lang="zh-CN" altLang="en-US" sz="1600" b="1">
                <a:solidFill>
                  <a:srgbClr val="FF0000"/>
                </a:solidFill>
                <a:latin typeface="微软雅黑" panose="020B0503020204020204" pitchFamily="34" charset="-122"/>
                <a:ea typeface="微软雅黑" panose="020B0503020204020204" pitchFamily="34" charset="-122"/>
              </a:rPr>
              <a:t>出血风险有所增加</a:t>
            </a:r>
            <a:r>
              <a:rPr lang="zh-CN" altLang="en-US" sz="1600" b="1">
                <a:latin typeface="微软雅黑" panose="020B0503020204020204" pitchFamily="34" charset="-122"/>
                <a:ea typeface="微软雅黑" panose="020B0503020204020204" pitchFamily="34" charset="-122"/>
              </a:rPr>
              <a:t>，但仍可产生显著心脑血管获益。</a:t>
            </a:r>
          </a:p>
        </p:txBody>
      </p:sp>
      <p:sp>
        <p:nvSpPr>
          <p:cNvPr id="57351" name="文本框 6"/>
          <p:cNvSpPr txBox="1"/>
          <p:nvPr/>
        </p:nvSpPr>
        <p:spPr>
          <a:xfrm>
            <a:off x="552450" y="6178550"/>
            <a:ext cx="7829550" cy="276225"/>
          </a:xfrm>
          <a:prstGeom prst="rect">
            <a:avLst/>
          </a:prstGeom>
          <a:noFill/>
          <a:ln w="9525">
            <a:noFill/>
          </a:ln>
        </p:spPr>
        <p:txBody>
          <a:bodyPr wrap="square" anchor="t">
            <a:spAutoFit/>
          </a:bodyPr>
          <a:lstStyle/>
          <a:p>
            <a:r>
              <a:rPr lang="zh-CN" altLang="en-US" sz="1200">
                <a:latin typeface="微软雅黑" panose="020B0503020204020204" pitchFamily="34" charset="-122"/>
                <a:ea typeface="微软雅黑" panose="020B0503020204020204" pitchFamily="34" charset="-122"/>
              </a:rPr>
              <a:t>COMPASS: Rivaroxaban Success in Secondary CV Prevention.Medscape.Aug 27, 2017.</a:t>
            </a: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标题 4"/>
          <p:cNvSpPr>
            <a:spLocks noGrp="1"/>
          </p:cNvSpPr>
          <p:nvPr>
            <p:ph type="title"/>
          </p:nvPr>
        </p:nvSpPr>
        <p:spPr>
          <a:xfrm>
            <a:off x="628650" y="39688"/>
            <a:ext cx="7675563" cy="908050"/>
          </a:xfrm>
          <a:ln/>
        </p:spPr>
        <p:txBody>
          <a:bodyPr anchor="ctr"/>
          <a:lstStyle/>
          <a:p>
            <a:endParaRPr lang="zh-CN" altLang="en-US"/>
          </a:p>
        </p:txBody>
      </p:sp>
      <p:sp>
        <p:nvSpPr>
          <p:cNvPr id="46082" name="内容占位符 5"/>
          <p:cNvSpPr>
            <a:spLocks noGrp="1"/>
          </p:cNvSpPr>
          <p:nvPr>
            <p:ph idx="1"/>
          </p:nvPr>
        </p:nvSpPr>
        <p:spPr>
          <a:xfrm>
            <a:off x="628650" y="1350963"/>
            <a:ext cx="7886700" cy="4614863"/>
          </a:xfrm>
        </p:spPr>
        <p:txBody>
          <a:bodyPr anchor="t">
            <a:normAutofit/>
          </a:bodyPr>
          <a:lstStyle/>
          <a:p>
            <a:pPr defTabSz="685800" fontAlgn="base">
              <a:lnSpc>
                <a:spcPct val="170000"/>
              </a:lnSpc>
            </a:pPr>
            <a:r>
              <a:rPr lang="zh-CN" altLang="en-US" strike="noStrike" kern="1200" noProof="1">
                <a:latin typeface="微软雅黑" panose="020B0503020204020204" pitchFamily="34" charset="-122"/>
                <a:ea typeface="微软雅黑" panose="020B0503020204020204" pitchFamily="34" charset="-122"/>
                <a:cs typeface="+mn-cs"/>
              </a:rPr>
              <a:t>之后患者继续服用阿司匹林</a:t>
            </a:r>
            <a:r>
              <a:rPr lang="en-US" altLang="zh-CN" strike="noStrike" kern="1200" noProof="1">
                <a:latin typeface="微软雅黑" panose="020B0503020204020204" pitchFamily="34" charset="-122"/>
                <a:ea typeface="微软雅黑" panose="020B0503020204020204" pitchFamily="34" charset="-122"/>
                <a:cs typeface="+mn-cs"/>
              </a:rPr>
              <a:t>100mg+</a:t>
            </a:r>
            <a:r>
              <a:rPr lang="zh-CN" altLang="en-US" strike="noStrike" kern="1200" noProof="1">
                <a:latin typeface="微软雅黑" panose="020B0503020204020204" pitchFamily="34" charset="-122"/>
                <a:ea typeface="微软雅黑" panose="020B0503020204020204" pitchFamily="34" charset="-122"/>
                <a:cs typeface="+mn-cs"/>
              </a:rPr>
              <a:t>利伐沙班</a:t>
            </a:r>
            <a:r>
              <a:rPr lang="en-US" altLang="zh-CN" strike="noStrike" kern="1200" noProof="1">
                <a:latin typeface="微软雅黑" panose="020B0503020204020204" pitchFamily="34" charset="-122"/>
                <a:ea typeface="微软雅黑" panose="020B0503020204020204" pitchFamily="34" charset="-122"/>
                <a:cs typeface="+mn-cs"/>
              </a:rPr>
              <a:t>2.5mg bid</a:t>
            </a:r>
            <a:r>
              <a:rPr lang="zh-CN" altLang="en-US" strike="noStrike" kern="1200" noProof="1">
                <a:latin typeface="微软雅黑" panose="020B0503020204020204" pitchFamily="34" charset="-122"/>
                <a:ea typeface="微软雅黑" panose="020B0503020204020204" pitchFamily="34" charset="-122"/>
                <a:cs typeface="+mn-cs"/>
              </a:rPr>
              <a:t>的治疗方案，继续监测血小板变化，每</a:t>
            </a:r>
            <a:r>
              <a:rPr lang="en-US" altLang="zh-CN" strike="noStrike" kern="1200" noProof="1">
                <a:latin typeface="微软雅黑" panose="020B0503020204020204" pitchFamily="34" charset="-122"/>
                <a:ea typeface="微软雅黑" panose="020B0503020204020204" pitchFamily="34" charset="-122"/>
                <a:cs typeface="+mn-cs"/>
              </a:rPr>
              <a:t>3-6</a:t>
            </a:r>
            <a:r>
              <a:rPr lang="zh-CN" altLang="en-US" strike="noStrike" kern="1200" noProof="1">
                <a:latin typeface="微软雅黑" panose="020B0503020204020204" pitchFamily="34" charset="-122"/>
                <a:ea typeface="微软雅黑" panose="020B0503020204020204" pitchFamily="34" charset="-122"/>
                <a:cs typeface="+mn-cs"/>
              </a:rPr>
              <a:t>个月复查颈动脉造影</a:t>
            </a:r>
          </a:p>
          <a:p>
            <a:pPr defTabSz="685800" fontAlgn="base">
              <a:lnSpc>
                <a:spcPct val="170000"/>
              </a:lnSpc>
            </a:pPr>
            <a:r>
              <a:rPr lang="zh-CN" altLang="en-US" strike="noStrike" kern="1200" noProof="1">
                <a:latin typeface="微软雅黑" panose="020B0503020204020204" pitchFamily="34" charset="-122"/>
                <a:ea typeface="微软雅黑" panose="020B0503020204020204" pitchFamily="34" charset="-122"/>
                <a:cs typeface="+mn-cs"/>
              </a:rPr>
              <a:t>血小板数未见降低，</a:t>
            </a:r>
            <a:r>
              <a:rPr lang="en-US" altLang="zh-CN" strike="noStrike" kern="1200" noProof="1">
                <a:latin typeface="微软雅黑" panose="020B0503020204020204" pitchFamily="34" charset="-122"/>
                <a:ea typeface="微软雅黑" panose="020B0503020204020204" pitchFamily="34" charset="-122"/>
                <a:cs typeface="+mn-cs"/>
              </a:rPr>
              <a:t>6</a:t>
            </a:r>
            <a:r>
              <a:rPr lang="zh-CN" altLang="en-US" strike="noStrike" kern="1200" noProof="1">
                <a:latin typeface="微软雅黑" panose="020B0503020204020204" pitchFamily="34" charset="-122"/>
                <a:ea typeface="微软雅黑" panose="020B0503020204020204" pitchFamily="34" charset="-122"/>
                <a:cs typeface="+mn-cs"/>
              </a:rPr>
              <a:t>个月后复查造影显示支架通畅</a:t>
            </a:r>
          </a:p>
          <a:p>
            <a:pPr defTabSz="685800" fontAlgn="base">
              <a:lnSpc>
                <a:spcPct val="170000"/>
              </a:lnSpc>
            </a:pPr>
            <a:endParaRPr lang="zh-CN" altLang="en-US" strike="noStrike" kern="1200" noProof="1">
              <a:latin typeface="微软雅黑" panose="020B0503020204020204" pitchFamily="34" charset="-122"/>
              <a:ea typeface="微软雅黑" panose="020B0503020204020204" pitchFamily="34" charset="-122"/>
              <a:cs typeface="+mn-cs"/>
            </a:endParaRPr>
          </a:p>
          <a:p>
            <a:pPr marL="0" indent="0" defTabSz="685800" fontAlgn="base">
              <a:buNone/>
            </a:pPr>
            <a:endParaRPr lang="zh-CN" altLang="en-US" strike="noStrike" kern="1200" noProof="1">
              <a:latin typeface="微软雅黑" panose="020B0503020204020204" pitchFamily="34" charset="-122"/>
              <a:ea typeface="微软雅黑" panose="020B0503020204020204" pitchFamily="34" charset="-122"/>
              <a:cs typeface="+mn-cs"/>
            </a:endParaRPr>
          </a:p>
        </p:txBody>
      </p:sp>
      <p:pic>
        <p:nvPicPr>
          <p:cNvPr id="4" name="图片 3"/>
          <p:cNvPicPr>
            <a:picLocks noChangeAspect="1"/>
          </p:cNvPicPr>
          <p:nvPr/>
        </p:nvPicPr>
        <p:blipFill>
          <a:blip r:embed="rId3"/>
          <a:srcRect r="47575"/>
          <a:stretch>
            <a:fillRect/>
          </a:stretch>
        </p:blipFill>
        <p:spPr>
          <a:xfrm>
            <a:off x="7048459" y="4312273"/>
            <a:ext cx="1824921" cy="1841639"/>
          </a:xfrm>
          <a:prstGeom prst="rect">
            <a:avLst/>
          </a:prstGeom>
          <a:noFill/>
          <a:ln w="9525">
            <a:noFill/>
          </a:ln>
        </p:spPr>
      </p:pic>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标题 4"/>
          <p:cNvSpPr>
            <a:spLocks noGrp="1"/>
          </p:cNvSpPr>
          <p:nvPr>
            <p:ph type="title"/>
          </p:nvPr>
        </p:nvSpPr>
        <p:spPr>
          <a:xfrm>
            <a:off x="492125" y="1209675"/>
            <a:ext cx="7886700" cy="2852738"/>
          </a:xfrm>
        </p:spPr>
        <p:txBody>
          <a:bodyPr lIns="91440" tIns="45720" rIns="91440" bIns="45720" anchor="b"/>
          <a:lstStyle/>
          <a:p>
            <a:pPr defTabSz="685800"/>
            <a:r>
              <a:rPr lang="en-US" altLang="zh-CN" sz="8800" b="1" i="1" kern="1200">
                <a:solidFill>
                  <a:schemeClr val="bg1"/>
                </a:solidFill>
                <a:latin typeface="微软雅黑" panose="020B0503020204020204" charset="-122"/>
                <a:ea typeface="微软雅黑" panose="020B0503020204020204" charset="-122"/>
                <a:cs typeface="+mj-cs"/>
              </a:rPr>
              <a:t>THANKS</a:t>
            </a:r>
            <a:r>
              <a:rPr lang="zh-CN" altLang="en-US" sz="8800" b="1" i="1" kern="1200">
                <a:solidFill>
                  <a:schemeClr val="bg1"/>
                </a:solidFill>
                <a:latin typeface="微软雅黑" panose="020B0503020204020204" charset="-122"/>
                <a:ea typeface="微软雅黑" panose="020B0503020204020204" charset="-122"/>
                <a:cs typeface="+mj-cs"/>
              </a:rPr>
              <a:t>！</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3"/>
          <p:cNvSpPr>
            <a:spLocks noGrp="1"/>
          </p:cNvSpPr>
          <p:nvPr>
            <p:ph type="title"/>
          </p:nvPr>
        </p:nvSpPr>
        <p:spPr>
          <a:xfrm>
            <a:off x="628650" y="39688"/>
            <a:ext cx="7675563" cy="908050"/>
          </a:xfrm>
        </p:spPr>
        <p:txBody>
          <a:bodyPr lIns="91440" tIns="45720" rIns="91440" bIns="45720" anchor="ctr"/>
          <a:lstStyle/>
          <a:p>
            <a:endParaRPr lang="zh-CN" altLang="en-US"/>
          </a:p>
        </p:txBody>
      </p:sp>
      <p:sp>
        <p:nvSpPr>
          <p:cNvPr id="2" name="内容占位符 1"/>
          <p:cNvSpPr>
            <a:spLocks noGrp="1"/>
          </p:cNvSpPr>
          <p:nvPr>
            <p:ph idx="1"/>
          </p:nvPr>
        </p:nvSpPr>
        <p:spPr/>
        <p:txBody>
          <a:bodyPr>
            <a:normAutofit/>
          </a:bodyPr>
          <a:lstStyle/>
          <a:p>
            <a:pPr defTabSz="685800" fontAlgn="base"/>
            <a:r>
              <a:rPr lang="zh-CN" altLang="en-US" dirty="0">
                <a:sym typeface="+mn-ea"/>
              </a:rPr>
              <a:t>患者男</a:t>
            </a:r>
            <a:r>
              <a:rPr lang="zh-CN" altLang="en-US" dirty="0" smtClean="0">
                <a:sym typeface="+mn-ea"/>
              </a:rPr>
              <a:t>，</a:t>
            </a:r>
            <a:r>
              <a:rPr lang="en-US" altLang="zh-CN" dirty="0" smtClean="0">
                <a:sym typeface="+mn-ea"/>
              </a:rPr>
              <a:t>73</a:t>
            </a:r>
            <a:r>
              <a:rPr lang="zh-CN" altLang="en-US" dirty="0" smtClean="0">
                <a:sym typeface="+mn-ea"/>
              </a:rPr>
              <a:t>岁</a:t>
            </a:r>
            <a:r>
              <a:rPr lang="zh-CN" altLang="en-US" dirty="0">
                <a:sym typeface="+mn-ea"/>
              </a:rPr>
              <a:t>，</a:t>
            </a:r>
            <a:r>
              <a:rPr lang="en-US" altLang="zh-CN" dirty="0">
                <a:sym typeface="+mn-ea"/>
              </a:rPr>
              <a:t>170cm/70kg</a:t>
            </a:r>
            <a:endParaRPr lang="en-US" altLang="zh-CN" strike="noStrike" kern="1200" noProof="1">
              <a:latin typeface="微软雅黑" panose="020B0503020204020204" charset="-122"/>
              <a:ea typeface="微软雅黑" panose="020B0503020204020204" charset="-122"/>
              <a:cs typeface="+mn-cs"/>
            </a:endParaRPr>
          </a:p>
          <a:p>
            <a:pPr defTabSz="685800" fontAlgn="base"/>
            <a:r>
              <a:rPr lang="zh-CN" altLang="en-US" dirty="0">
                <a:sym typeface="+mn-ea"/>
              </a:rPr>
              <a:t>主诉</a:t>
            </a:r>
            <a:r>
              <a:rPr lang="zh-CN" altLang="en-US" dirty="0" smtClean="0">
                <a:sym typeface="+mn-ea"/>
              </a:rPr>
              <a:t>：</a:t>
            </a:r>
            <a:r>
              <a:rPr lang="zh-CN" altLang="en-US" dirty="0" smtClean="0"/>
              <a:t>反复</a:t>
            </a:r>
            <a:r>
              <a:rPr lang="zh-CN" altLang="en-US" dirty="0"/>
              <a:t>心悸、胸闷、气促</a:t>
            </a:r>
            <a:r>
              <a:rPr lang="en-US" altLang="zh-CN" dirty="0"/>
              <a:t>1</a:t>
            </a:r>
            <a:r>
              <a:rPr lang="zh-CN" altLang="en-US" dirty="0"/>
              <a:t>个月</a:t>
            </a:r>
            <a:endParaRPr lang="en-US" altLang="zh-CN" dirty="0"/>
          </a:p>
          <a:p>
            <a:pPr>
              <a:lnSpc>
                <a:spcPct val="150000"/>
              </a:lnSpc>
            </a:pPr>
            <a:r>
              <a:rPr lang="zh-CN" altLang="en-US" dirty="0"/>
              <a:t>现病史：</a:t>
            </a:r>
            <a:r>
              <a:rPr lang="zh-CN" altLang="en-US" dirty="0">
                <a:sym typeface="+mn-ea"/>
              </a:rPr>
              <a:t>患者入院前1个月无明显诱因出现心悸。持续6-7小时，休息后可缓解，伴有胸闷。</a:t>
            </a:r>
            <a:r>
              <a:rPr lang="en-US" altLang="zh-CN" dirty="0" err="1"/>
              <a:t>气促，每日发作一次，性质、持续时间同前。门诊</a:t>
            </a:r>
            <a:r>
              <a:rPr lang="zh-CN" altLang="en-US" dirty="0"/>
              <a:t>以</a:t>
            </a:r>
            <a:r>
              <a:rPr lang="en-US" altLang="zh-CN" dirty="0"/>
              <a:t>“</a:t>
            </a:r>
            <a:r>
              <a:rPr lang="en-US" altLang="zh-CN" dirty="0" err="1"/>
              <a:t>阵发性心房颤动</a:t>
            </a:r>
            <a:r>
              <a:rPr lang="en-US" altLang="zh-CN" dirty="0"/>
              <a:t>”</a:t>
            </a:r>
            <a:r>
              <a:rPr lang="zh-CN" altLang="en-US" dirty="0"/>
              <a:t>收入院</a:t>
            </a:r>
            <a:r>
              <a:rPr lang="en-US" altLang="zh-CN" dirty="0"/>
              <a:t> 。</a:t>
            </a:r>
            <a:endParaRPr lang="zh-CN" altLang="en-US" dirty="0"/>
          </a:p>
          <a:p>
            <a:pPr fontAlgn="base"/>
            <a:r>
              <a:rPr lang="zh-CN" altLang="en-US" dirty="0"/>
              <a:t>既往史：</a:t>
            </a:r>
            <a:r>
              <a:rPr lang="en-US" altLang="zh-CN" dirty="0"/>
              <a:t>1</a:t>
            </a:r>
            <a:r>
              <a:rPr lang="zh-CN" altLang="en-US" dirty="0"/>
              <a:t>年前因右肾重度积水伴多发结石行两次</a:t>
            </a:r>
            <a:r>
              <a:rPr lang="zh-CN" altLang="en-US" dirty="0" smtClean="0"/>
              <a:t>“经</a:t>
            </a:r>
            <a:r>
              <a:rPr lang="zh-CN" altLang="en-US" dirty="0"/>
              <a:t>皮肾镜碎石术”。高血压</a:t>
            </a:r>
            <a:r>
              <a:rPr lang="en-US" altLang="zh-CN" dirty="0"/>
              <a:t>5</a:t>
            </a:r>
            <a:r>
              <a:rPr lang="zh-CN" altLang="en-US" dirty="0"/>
              <a:t>年，血压控制可。</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3"/>
          <p:cNvSpPr>
            <a:spLocks noGrp="1"/>
          </p:cNvSpPr>
          <p:nvPr>
            <p:ph type="title"/>
          </p:nvPr>
        </p:nvSpPr>
        <p:spPr>
          <a:xfrm>
            <a:off x="628650" y="39688"/>
            <a:ext cx="7675563" cy="908050"/>
          </a:xfrm>
        </p:spPr>
        <p:txBody>
          <a:bodyPr lIns="91440" tIns="45720" rIns="91440" bIns="45720" anchor="ctr"/>
          <a:lstStyle/>
          <a:p>
            <a:endParaRPr lang="zh-CN" altLang="en-US"/>
          </a:p>
        </p:txBody>
      </p:sp>
      <p:sp>
        <p:nvSpPr>
          <p:cNvPr id="2" name="内容占位符 1"/>
          <p:cNvSpPr>
            <a:spLocks noGrp="1"/>
          </p:cNvSpPr>
          <p:nvPr>
            <p:ph idx="1"/>
          </p:nvPr>
        </p:nvSpPr>
        <p:spPr/>
        <p:txBody>
          <a:bodyPr/>
          <a:lstStyle/>
          <a:p>
            <a:pPr marL="0" indent="0">
              <a:buNone/>
            </a:pPr>
            <a:r>
              <a:rPr lang="zh-CN" altLang="en-US" dirty="0" smtClean="0"/>
              <a:t>入院后生化：</a:t>
            </a:r>
            <a:r>
              <a:rPr lang="en-US" altLang="zh-CN" dirty="0" smtClean="0"/>
              <a:t>Cr142umol/L </a:t>
            </a:r>
            <a:r>
              <a:rPr lang="en-US" altLang="zh-CN" dirty="0"/>
              <a:t>(</a:t>
            </a:r>
            <a:r>
              <a:rPr lang="en-US" altLang="zh-CN" dirty="0" err="1"/>
              <a:t>CrCL</a:t>
            </a:r>
            <a:r>
              <a:rPr lang="en-US" altLang="zh-CN" dirty="0"/>
              <a:t> </a:t>
            </a:r>
            <a:r>
              <a:rPr lang="en-US" altLang="zh-CN" dirty="0" smtClean="0"/>
              <a:t>40.6ml/min)</a:t>
            </a:r>
          </a:p>
          <a:p>
            <a:endParaRPr lang="en-US" altLang="zh-CN" dirty="0"/>
          </a:p>
          <a:p>
            <a:pPr marL="0" indent="0">
              <a:buNone/>
            </a:pPr>
            <a:r>
              <a:rPr lang="zh-CN" altLang="en-US" i="1" dirty="0">
                <a:effectLst>
                  <a:outerShdw blurRad="38100" dist="38100" dir="2700000" algn="tl">
                    <a:srgbClr val="000000">
                      <a:alpha val="43137"/>
                    </a:srgbClr>
                  </a:outerShdw>
                </a:effectLst>
                <a:sym typeface="+mn-ea"/>
              </a:rPr>
              <a:t>该患者欲换用</a:t>
            </a:r>
            <a:r>
              <a:rPr lang="en-US" altLang="zh-CN" i="1" dirty="0">
                <a:effectLst>
                  <a:outerShdw blurRad="38100" dist="38100" dir="2700000" algn="tl">
                    <a:srgbClr val="000000">
                      <a:alpha val="43137"/>
                    </a:srgbClr>
                  </a:outerShdw>
                </a:effectLst>
                <a:sym typeface="+mn-ea"/>
              </a:rPr>
              <a:t>NOACs</a:t>
            </a:r>
            <a:r>
              <a:rPr lang="zh-CN" altLang="en-US" i="1" dirty="0">
                <a:effectLst>
                  <a:outerShdw blurRad="38100" dist="38100" dir="2700000" algn="tl">
                    <a:srgbClr val="000000">
                      <a:alpha val="43137"/>
                    </a:srgbClr>
                  </a:outerShdw>
                </a:effectLst>
                <a:sym typeface="+mn-ea"/>
              </a:rPr>
              <a:t>药物，应选择如何选择？</a:t>
            </a:r>
            <a:endParaRPr lang="zh-CN" altLang="en-US" dirty="0"/>
          </a:p>
          <a:p>
            <a:endParaRPr lang="en-US" altLang="zh-CN" dirty="0" smtClean="0"/>
          </a:p>
          <a:p>
            <a:endParaRPr lang="zh-CN" altLang="en-US"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3"/>
          <p:cNvSpPr>
            <a:spLocks noGrp="1"/>
          </p:cNvSpPr>
          <p:nvPr>
            <p:ph type="title"/>
          </p:nvPr>
        </p:nvSpPr>
        <p:spPr>
          <a:xfrm>
            <a:off x="628650" y="39688"/>
            <a:ext cx="7675563" cy="908050"/>
          </a:xfrm>
        </p:spPr>
        <p:txBody>
          <a:bodyPr lIns="91440" tIns="45720" rIns="91440" bIns="45720" anchor="ctr">
            <a:normAutofit/>
          </a:bodyPr>
          <a:lstStyle/>
          <a:p>
            <a:r>
              <a:rPr lang="zh-CN" altLang="en-US" dirty="0">
                <a:solidFill>
                  <a:schemeClr val="bg1"/>
                </a:solidFill>
                <a:sym typeface="+mn-ea"/>
              </a:rPr>
              <a:t>四种新型口服抗凝药的药动学比较</a:t>
            </a:r>
          </a:p>
        </p:txBody>
      </p:sp>
      <p:graphicFrame>
        <p:nvGraphicFramePr>
          <p:cNvPr id="3" name="表格 2"/>
          <p:cNvGraphicFramePr>
            <a:graphicFrameLocks noGrp="1"/>
          </p:cNvGraphicFramePr>
          <p:nvPr/>
        </p:nvGraphicFramePr>
        <p:xfrm>
          <a:off x="248603" y="1488440"/>
          <a:ext cx="8820150" cy="4155635"/>
        </p:xfrm>
        <a:graphic>
          <a:graphicData uri="http://schemas.openxmlformats.org/drawingml/2006/table">
            <a:tbl>
              <a:tblPr firstRow="1" bandRow="1">
                <a:tableStyleId>{7DF18680-E054-41AD-8BC1-D1AEF772440D}</a:tableStyleId>
              </a:tblPr>
              <a:tblGrid>
                <a:gridCol w="1764030"/>
                <a:gridCol w="1764030"/>
                <a:gridCol w="1764030"/>
                <a:gridCol w="1764030"/>
                <a:gridCol w="1764030"/>
              </a:tblGrid>
              <a:tr h="370867">
                <a:tc>
                  <a:txBody>
                    <a:bodyPr/>
                    <a:lstStyle/>
                    <a:p>
                      <a:endParaRPr lang="zh-CN" altLang="en-US" sz="1800" dirty="0"/>
                    </a:p>
                  </a:txBody>
                  <a:tcPr marT="45723" marB="45723" anchor="ctr"/>
                </a:tc>
                <a:tc>
                  <a:txBody>
                    <a:bodyPr/>
                    <a:lstStyle/>
                    <a:p>
                      <a:r>
                        <a:rPr lang="zh-CN" altLang="en-US" sz="1800" dirty="0"/>
                        <a:t>达比加群</a:t>
                      </a:r>
                    </a:p>
                  </a:txBody>
                  <a:tcPr marT="45723" marB="45723" anchor="ctr"/>
                </a:tc>
                <a:tc>
                  <a:txBody>
                    <a:bodyPr/>
                    <a:lstStyle/>
                    <a:p>
                      <a:r>
                        <a:rPr lang="zh-CN" altLang="en-US" sz="1800" dirty="0"/>
                        <a:t>阿派沙班</a:t>
                      </a:r>
                    </a:p>
                  </a:txBody>
                  <a:tcPr marT="45723" marB="45723" anchor="ctr"/>
                </a:tc>
                <a:tc>
                  <a:txBody>
                    <a:bodyPr/>
                    <a:lstStyle/>
                    <a:p>
                      <a:r>
                        <a:rPr lang="zh-CN" altLang="en-US" sz="1800" dirty="0"/>
                        <a:t>依度沙班</a:t>
                      </a:r>
                    </a:p>
                  </a:txBody>
                  <a:tcPr marT="45723" marB="45723" anchor="ctr"/>
                </a:tc>
                <a:tc>
                  <a:txBody>
                    <a:bodyPr/>
                    <a:lstStyle/>
                    <a:p>
                      <a:r>
                        <a:rPr lang="zh-CN" altLang="en-US" sz="1800" dirty="0"/>
                        <a:t>利伐沙班</a:t>
                      </a:r>
                    </a:p>
                  </a:txBody>
                  <a:tcPr marT="45723" marB="45723" anchor="ctr"/>
                </a:tc>
              </a:tr>
              <a:tr h="914504">
                <a:tc>
                  <a:txBody>
                    <a:bodyPr/>
                    <a:lstStyle/>
                    <a:p>
                      <a:r>
                        <a:rPr lang="zh-CN" altLang="en-US" sz="1800" dirty="0"/>
                        <a:t>生物利用度</a:t>
                      </a:r>
                    </a:p>
                  </a:txBody>
                  <a:tcPr marT="45723" marB="45723" anchor="ctr"/>
                </a:tc>
                <a:tc>
                  <a:txBody>
                    <a:bodyPr/>
                    <a:lstStyle/>
                    <a:p>
                      <a:r>
                        <a:rPr lang="en-US" altLang="zh-CN" sz="1800" dirty="0"/>
                        <a:t>3-7%</a:t>
                      </a:r>
                    </a:p>
                  </a:txBody>
                  <a:tcPr marT="45723" marB="45723" anchor="ctr"/>
                </a:tc>
                <a:tc>
                  <a:txBody>
                    <a:bodyPr/>
                    <a:lstStyle/>
                    <a:p>
                      <a:r>
                        <a:rPr lang="en-US" altLang="zh-CN" sz="1800"/>
                        <a:t>50%</a:t>
                      </a:r>
                    </a:p>
                  </a:txBody>
                  <a:tcPr marT="45723" marB="45723" anchor="ctr"/>
                </a:tc>
                <a:tc>
                  <a:txBody>
                    <a:bodyPr/>
                    <a:lstStyle/>
                    <a:p>
                      <a:r>
                        <a:rPr lang="en-US" altLang="zh-CN" sz="1800" dirty="0"/>
                        <a:t>62%</a:t>
                      </a:r>
                    </a:p>
                  </a:txBody>
                  <a:tcPr marT="45723" marB="45723" anchor="ctr"/>
                </a:tc>
                <a:tc>
                  <a:txBody>
                    <a:bodyPr/>
                    <a:lstStyle/>
                    <a:p>
                      <a:r>
                        <a:rPr lang="en-US" altLang="zh-CN" sz="1800" b="1" dirty="0"/>
                        <a:t>15/20mg</a:t>
                      </a:r>
                      <a:r>
                        <a:rPr lang="zh-CN" altLang="en-US" sz="1800" b="1" dirty="0"/>
                        <a:t>：空腹</a:t>
                      </a:r>
                      <a:r>
                        <a:rPr lang="en-US" altLang="zh-CN" sz="1800" b="1" dirty="0"/>
                        <a:t>66%</a:t>
                      </a:r>
                      <a:r>
                        <a:rPr lang="zh-CN" altLang="en-US" sz="1800" b="1" dirty="0"/>
                        <a:t>；与食物同服</a:t>
                      </a:r>
                      <a:r>
                        <a:rPr lang="en-US" altLang="zh-CN" sz="1800" b="1" dirty="0"/>
                        <a:t>80-100%</a:t>
                      </a:r>
                    </a:p>
                  </a:txBody>
                  <a:tcPr marT="45723" marB="45723" anchor="ctr"/>
                </a:tc>
              </a:tr>
              <a:tr h="370867">
                <a:tc>
                  <a:txBody>
                    <a:bodyPr/>
                    <a:lstStyle/>
                    <a:p>
                      <a:r>
                        <a:rPr lang="zh-CN" altLang="en-US" sz="1800" dirty="0"/>
                        <a:t>是否前药</a:t>
                      </a:r>
                    </a:p>
                  </a:txBody>
                  <a:tcPr marT="45723" marB="45723" anchor="ctr"/>
                </a:tc>
                <a:tc>
                  <a:txBody>
                    <a:bodyPr/>
                    <a:lstStyle/>
                    <a:p>
                      <a:r>
                        <a:rPr lang="zh-CN" altLang="en-US" sz="1800" dirty="0"/>
                        <a:t>是</a:t>
                      </a:r>
                    </a:p>
                  </a:txBody>
                  <a:tcPr marT="45723" marB="45723" anchor="ctr"/>
                </a:tc>
                <a:tc>
                  <a:txBody>
                    <a:bodyPr/>
                    <a:lstStyle/>
                    <a:p>
                      <a:r>
                        <a:rPr lang="zh-CN" altLang="en-US" sz="1800" dirty="0"/>
                        <a:t>否</a:t>
                      </a:r>
                    </a:p>
                  </a:txBody>
                  <a:tcPr marT="45723" marB="45723" anchor="ctr"/>
                </a:tc>
                <a:tc>
                  <a:txBody>
                    <a:bodyPr/>
                    <a:lstStyle/>
                    <a:p>
                      <a:r>
                        <a:rPr lang="zh-CN" altLang="en-US" sz="1800" dirty="0"/>
                        <a:t>否</a:t>
                      </a:r>
                    </a:p>
                  </a:txBody>
                  <a:tcPr marT="45723" marB="45723" anchor="ctr"/>
                </a:tc>
                <a:tc>
                  <a:txBody>
                    <a:bodyPr/>
                    <a:lstStyle/>
                    <a:p>
                      <a:r>
                        <a:rPr lang="zh-CN" altLang="en-US" sz="1800" dirty="0"/>
                        <a:t>否</a:t>
                      </a:r>
                    </a:p>
                  </a:txBody>
                  <a:tcPr marT="45723" marB="45723" anchor="ctr"/>
                </a:tc>
              </a:tr>
              <a:tr h="370867">
                <a:tc>
                  <a:txBody>
                    <a:bodyPr/>
                    <a:lstStyle/>
                    <a:p>
                      <a:r>
                        <a:rPr lang="zh-CN" altLang="en-US" sz="1800" dirty="0"/>
                        <a:t>非肾</a:t>
                      </a:r>
                      <a:r>
                        <a:rPr lang="en-US" altLang="zh-CN" sz="1800" dirty="0"/>
                        <a:t>/</a:t>
                      </a:r>
                      <a:r>
                        <a:rPr lang="zh-CN" altLang="en-US" sz="1800" dirty="0"/>
                        <a:t>肾排泄</a:t>
                      </a:r>
                    </a:p>
                  </a:txBody>
                  <a:tcPr marT="45723" marB="45723" anchor="ctr"/>
                </a:tc>
                <a:tc>
                  <a:txBody>
                    <a:bodyPr/>
                    <a:lstStyle/>
                    <a:p>
                      <a:r>
                        <a:rPr lang="en-US" altLang="zh-CN" sz="1800" b="1" dirty="0"/>
                        <a:t>20%/80%</a:t>
                      </a:r>
                    </a:p>
                  </a:txBody>
                  <a:tcPr marT="45723" marB="45723" anchor="ctr"/>
                </a:tc>
                <a:tc>
                  <a:txBody>
                    <a:bodyPr/>
                    <a:lstStyle/>
                    <a:p>
                      <a:r>
                        <a:rPr lang="en-US" altLang="zh-CN" sz="1800" dirty="0"/>
                        <a:t>73%/27%</a:t>
                      </a:r>
                    </a:p>
                  </a:txBody>
                  <a:tcPr marT="45723" marB="45723" anchor="ctr"/>
                </a:tc>
                <a:tc>
                  <a:txBody>
                    <a:bodyPr/>
                    <a:lstStyle/>
                    <a:p>
                      <a:r>
                        <a:rPr lang="en-US" altLang="zh-CN" sz="1800" dirty="0"/>
                        <a:t>50%/50%</a:t>
                      </a:r>
                    </a:p>
                  </a:txBody>
                  <a:tcPr marT="45723" marB="45723" anchor="ctr"/>
                </a:tc>
                <a:tc>
                  <a:txBody>
                    <a:bodyPr/>
                    <a:lstStyle/>
                    <a:p>
                      <a:r>
                        <a:rPr lang="en-US" altLang="zh-CN" sz="1800" dirty="0"/>
                        <a:t>65%/35%</a:t>
                      </a:r>
                    </a:p>
                  </a:txBody>
                  <a:tcPr marT="45723" marB="45723" anchor="ctr"/>
                </a:tc>
              </a:tr>
              <a:tr h="370840">
                <a:tc>
                  <a:txBody>
                    <a:bodyPr/>
                    <a:lstStyle/>
                    <a:p>
                      <a:r>
                        <a:rPr lang="zh-CN" altLang="en-US" sz="1800" dirty="0"/>
                        <a:t>蛋白结合率</a:t>
                      </a:r>
                    </a:p>
                  </a:txBody>
                  <a:tcPr marT="45723" marB="45723" anchor="ctr"/>
                </a:tc>
                <a:tc>
                  <a:txBody>
                    <a:bodyPr/>
                    <a:lstStyle/>
                    <a:p>
                      <a:r>
                        <a:rPr lang="en-US" altLang="zh-CN" sz="1800" dirty="0"/>
                        <a:t>35%</a:t>
                      </a:r>
                    </a:p>
                  </a:txBody>
                  <a:tcPr marT="45723" marB="45723" anchor="ctr"/>
                </a:tc>
                <a:tc>
                  <a:txBody>
                    <a:bodyPr/>
                    <a:lstStyle/>
                    <a:p>
                      <a:r>
                        <a:rPr lang="en-US" altLang="zh-CN" sz="1800" dirty="0"/>
                        <a:t>87%</a:t>
                      </a:r>
                    </a:p>
                  </a:txBody>
                  <a:tcPr marT="45723" marB="45723" anchor="ctr"/>
                </a:tc>
                <a:tc>
                  <a:txBody>
                    <a:bodyPr/>
                    <a:lstStyle/>
                    <a:p>
                      <a:r>
                        <a:rPr lang="en-US" altLang="zh-CN" sz="1800" dirty="0"/>
                        <a:t>55%</a:t>
                      </a:r>
                    </a:p>
                  </a:txBody>
                  <a:tcPr marT="45723" marB="45723" anchor="ctr"/>
                </a:tc>
                <a:tc>
                  <a:txBody>
                    <a:bodyPr/>
                    <a:lstStyle/>
                    <a:p>
                      <a:r>
                        <a:rPr lang="en-US" altLang="zh-CN" sz="1800" dirty="0"/>
                        <a:t>95%</a:t>
                      </a:r>
                    </a:p>
                  </a:txBody>
                  <a:tcPr marT="45723" marB="45723" anchor="ctr"/>
                </a:tc>
              </a:tr>
              <a:tr h="370867">
                <a:tc>
                  <a:txBody>
                    <a:bodyPr/>
                    <a:lstStyle/>
                    <a:p>
                      <a:r>
                        <a:rPr lang="zh-CN" altLang="en-US" sz="1800" dirty="0"/>
                        <a:t>透析清除率</a:t>
                      </a:r>
                    </a:p>
                  </a:txBody>
                  <a:tcPr marT="45723" marB="45723" anchor="ctr"/>
                </a:tc>
                <a:tc>
                  <a:txBody>
                    <a:bodyPr/>
                    <a:lstStyle/>
                    <a:p>
                      <a:r>
                        <a:rPr lang="en-US" altLang="zh-CN" sz="1800" dirty="0"/>
                        <a:t>50-60%</a:t>
                      </a:r>
                    </a:p>
                  </a:txBody>
                  <a:tcPr marT="45723" marB="45723" anchor="ctr"/>
                </a:tc>
                <a:tc>
                  <a:txBody>
                    <a:bodyPr/>
                    <a:lstStyle/>
                    <a:p>
                      <a:r>
                        <a:rPr lang="en-US" altLang="zh-CN" sz="1800" dirty="0"/>
                        <a:t>14%</a:t>
                      </a:r>
                    </a:p>
                  </a:txBody>
                  <a:tcPr marT="45723" marB="45723" anchor="ctr"/>
                </a:tc>
                <a:tc>
                  <a:txBody>
                    <a:bodyPr/>
                    <a:lstStyle/>
                    <a:p>
                      <a:r>
                        <a:rPr lang="en-US" altLang="zh-CN" sz="1800" dirty="0"/>
                        <a:t>NA</a:t>
                      </a:r>
                    </a:p>
                  </a:txBody>
                  <a:tcPr marT="45723" marB="45723" anchor="ctr"/>
                </a:tc>
                <a:tc>
                  <a:txBody>
                    <a:bodyPr/>
                    <a:lstStyle/>
                    <a:p>
                      <a:r>
                        <a:rPr lang="en-US" altLang="zh-CN" sz="1800" dirty="0"/>
                        <a:t>NA</a:t>
                      </a:r>
                    </a:p>
                  </a:txBody>
                  <a:tcPr marT="45723" marB="45723" anchor="ctr"/>
                </a:tc>
              </a:tr>
              <a:tr h="370867">
                <a:tc>
                  <a:txBody>
                    <a:bodyPr/>
                    <a:lstStyle/>
                    <a:p>
                      <a:r>
                        <a:rPr lang="en-US" altLang="zh-CN" sz="1800" dirty="0"/>
                        <a:t>CYP3A</a:t>
                      </a:r>
                      <a:r>
                        <a:rPr lang="zh-CN" altLang="en-US" sz="1800" dirty="0"/>
                        <a:t>代谢</a:t>
                      </a:r>
                    </a:p>
                  </a:txBody>
                  <a:tcPr marT="45723" marB="45723" anchor="ctr"/>
                </a:tc>
                <a:tc>
                  <a:txBody>
                    <a:bodyPr/>
                    <a:lstStyle/>
                    <a:p>
                      <a:r>
                        <a:rPr lang="en-US" altLang="zh-CN" sz="1800" dirty="0"/>
                        <a:t>NO</a:t>
                      </a:r>
                    </a:p>
                  </a:txBody>
                  <a:tcPr marT="45723" marB="45723" anchor="ctr"/>
                </a:tc>
                <a:tc>
                  <a:txBody>
                    <a:bodyPr/>
                    <a:lstStyle/>
                    <a:p>
                      <a:r>
                        <a:rPr lang="en-US" altLang="zh-CN" sz="1800" dirty="0"/>
                        <a:t>25%</a:t>
                      </a:r>
                    </a:p>
                  </a:txBody>
                  <a:tcPr marT="45723" marB="45723" anchor="ctr"/>
                </a:tc>
                <a:tc>
                  <a:txBody>
                    <a:bodyPr/>
                    <a:lstStyle/>
                    <a:p>
                      <a:r>
                        <a:rPr lang="en-US" altLang="zh-CN" sz="1800" dirty="0"/>
                        <a:t>&lt;4%</a:t>
                      </a:r>
                    </a:p>
                  </a:txBody>
                  <a:tcPr marT="45723" marB="45723" anchor="ctr"/>
                </a:tc>
                <a:tc>
                  <a:txBody>
                    <a:bodyPr/>
                    <a:lstStyle/>
                    <a:p>
                      <a:r>
                        <a:rPr lang="en-US" altLang="zh-CN" sz="1800" dirty="0"/>
                        <a:t>18%</a:t>
                      </a:r>
                    </a:p>
                  </a:txBody>
                  <a:tcPr marT="45723" marB="45723" anchor="ctr"/>
                </a:tc>
              </a:tr>
              <a:tr h="370867">
                <a:tc rowSpan="2">
                  <a:txBody>
                    <a:bodyPr/>
                    <a:lstStyle/>
                    <a:p>
                      <a:r>
                        <a:rPr lang="zh-CN" altLang="en-US" sz="1800" dirty="0"/>
                        <a:t>清除半衰期</a:t>
                      </a:r>
                    </a:p>
                  </a:txBody>
                  <a:tcPr marT="45723" marB="45723" anchor="ctr"/>
                </a:tc>
                <a:tc rowSpan="2">
                  <a:txBody>
                    <a:bodyPr/>
                    <a:lstStyle/>
                    <a:p>
                      <a:r>
                        <a:rPr lang="en-US" altLang="zh-CN" sz="1800" dirty="0"/>
                        <a:t>12-17h</a:t>
                      </a:r>
                    </a:p>
                  </a:txBody>
                  <a:tcPr marT="45723" marB="45723" anchor="ctr"/>
                </a:tc>
                <a:tc rowSpan="2">
                  <a:txBody>
                    <a:bodyPr/>
                    <a:lstStyle/>
                    <a:p>
                      <a:r>
                        <a:rPr lang="en-US" altLang="zh-CN" sz="1800" dirty="0"/>
                        <a:t>12h</a:t>
                      </a:r>
                    </a:p>
                  </a:txBody>
                  <a:tcPr marT="45723" marB="45723" anchor="ctr"/>
                </a:tc>
                <a:tc rowSpan="2">
                  <a:txBody>
                    <a:bodyPr/>
                    <a:lstStyle/>
                    <a:p>
                      <a:r>
                        <a:rPr lang="en-US" altLang="zh-CN" sz="1800" dirty="0"/>
                        <a:t>10-14h</a:t>
                      </a:r>
                    </a:p>
                  </a:txBody>
                  <a:tcPr marT="45723" marB="45723" anchor="ctr"/>
                </a:tc>
                <a:tc>
                  <a:txBody>
                    <a:bodyPr/>
                    <a:lstStyle/>
                    <a:p>
                      <a:r>
                        <a:rPr lang="en-US" altLang="zh-CN" sz="1800" dirty="0"/>
                        <a:t>5-9h</a:t>
                      </a:r>
                    </a:p>
                  </a:txBody>
                  <a:tcPr marT="45723" marB="45723" anchor="ctr"/>
                </a:tc>
              </a:tr>
              <a:tr h="370867">
                <a:tc vMerge="1">
                  <a:txBody>
                    <a:bodyPr/>
                    <a:lstStyle/>
                    <a:p>
                      <a:endParaRPr lang="zh-CN"/>
                    </a:p>
                  </a:txBody>
                  <a:tcPr marT="45718" marB="45718"/>
                </a:tc>
                <a:tc vMerge="1">
                  <a:txBody>
                    <a:bodyPr/>
                    <a:lstStyle/>
                    <a:p>
                      <a:endParaRPr lang="zh-CN"/>
                    </a:p>
                  </a:txBody>
                  <a:tcPr marT="45718" marB="45718"/>
                </a:tc>
                <a:tc vMerge="1">
                  <a:txBody>
                    <a:bodyPr/>
                    <a:lstStyle/>
                    <a:p>
                      <a:endParaRPr lang="zh-CN"/>
                    </a:p>
                  </a:txBody>
                  <a:tcPr marT="45718" marB="45718"/>
                </a:tc>
                <a:tc vMerge="1">
                  <a:txBody>
                    <a:bodyPr/>
                    <a:lstStyle/>
                    <a:p>
                      <a:endParaRPr lang="zh-CN"/>
                    </a:p>
                  </a:txBody>
                  <a:tcPr marT="45718" marB="45718"/>
                </a:tc>
                <a:tc>
                  <a:txBody>
                    <a:bodyPr/>
                    <a:lstStyle/>
                    <a:p>
                      <a:r>
                        <a:rPr lang="en-US" altLang="zh-CN" sz="1800" dirty="0"/>
                        <a:t>11-13h</a:t>
                      </a:r>
                    </a:p>
                  </a:txBody>
                  <a:tcPr marT="45723" marB="45723" anchor="ctr"/>
                </a:tc>
              </a:tr>
            </a:tbl>
          </a:graphicData>
        </a:graphic>
      </p:graphicFrame>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3"/>
          <p:cNvSpPr>
            <a:spLocks noGrp="1"/>
          </p:cNvSpPr>
          <p:nvPr>
            <p:ph type="title"/>
          </p:nvPr>
        </p:nvSpPr>
        <p:spPr>
          <a:xfrm>
            <a:off x="628650" y="40005"/>
            <a:ext cx="8021955" cy="908050"/>
          </a:xfrm>
        </p:spPr>
        <p:txBody>
          <a:bodyPr lIns="91440" tIns="45720" rIns="91440" bIns="45720" anchor="ctr">
            <a:normAutofit fontScale="90000"/>
          </a:bodyPr>
          <a:lstStyle/>
          <a:p>
            <a:r>
              <a:rPr lang="zh-CN" altLang="en-US" dirty="0">
                <a:sym typeface="+mn-ea"/>
              </a:rPr>
              <a:t>2018 EHRA新型口服抗凝剂临床用药指南</a:t>
            </a:r>
            <a:endParaRPr lang="zh-CN" altLang="en-US"/>
          </a:p>
        </p:txBody>
      </p:sp>
      <p:pic>
        <p:nvPicPr>
          <p:cNvPr id="60418" name="Picture 2"/>
          <p:cNvPicPr>
            <a:picLocks noGrp="1" noChangeAspect="1"/>
          </p:cNvPicPr>
          <p:nvPr>
            <p:ph idx="1"/>
          </p:nvPr>
        </p:nvPicPr>
        <p:blipFill>
          <a:blip r:embed="rId3"/>
          <a:srcRect l="28645" t="16666" r="28125" b="35001"/>
          <a:stretch>
            <a:fillRect/>
          </a:stretch>
        </p:blipFill>
        <p:spPr>
          <a:xfrm>
            <a:off x="441325" y="1076960"/>
            <a:ext cx="8214995" cy="5134610"/>
          </a:xfrm>
          <a:prstGeom prst="rect">
            <a:avLst/>
          </a:prstGeom>
          <a:noFill/>
          <a:ln w="9525">
            <a:noFill/>
          </a:ln>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3"/>
          <p:cNvSpPr>
            <a:spLocks noGrp="1"/>
          </p:cNvSpPr>
          <p:nvPr>
            <p:ph type="title"/>
          </p:nvPr>
        </p:nvSpPr>
        <p:spPr>
          <a:xfrm>
            <a:off x="628650" y="39688"/>
            <a:ext cx="7675563" cy="908050"/>
          </a:xfrm>
        </p:spPr>
        <p:txBody>
          <a:bodyPr lIns="91440" tIns="45720" rIns="91440" bIns="45720" anchor="ctr"/>
          <a:lstStyle/>
          <a:p>
            <a:r>
              <a:rPr lang="zh-CN" altLang="en-US" dirty="0">
                <a:latin typeface="+mj-ea"/>
                <a:sym typeface="+mn-ea"/>
              </a:rPr>
              <a:t>房颤伴</a:t>
            </a:r>
            <a:r>
              <a:rPr lang="en-US" altLang="zh-CN" dirty="0">
                <a:latin typeface="+mj-ea"/>
                <a:sym typeface="+mn-ea"/>
              </a:rPr>
              <a:t>CKD</a:t>
            </a:r>
            <a:r>
              <a:rPr lang="zh-CN" altLang="en-US" dirty="0">
                <a:latin typeface="+mj-ea"/>
                <a:sym typeface="+mn-ea"/>
              </a:rPr>
              <a:t>患者的抗凝</a:t>
            </a:r>
            <a:endParaRPr lang="zh-CN" altLang="en-US"/>
          </a:p>
        </p:txBody>
      </p:sp>
      <p:sp>
        <p:nvSpPr>
          <p:cNvPr id="3" name="标题 1"/>
          <p:cNvSpPr>
            <a:spLocks noGrp="1"/>
          </p:cNvSpPr>
          <p:nvPr/>
        </p:nvSpPr>
        <p:spPr>
          <a:xfrm>
            <a:off x="173248" y="68263"/>
            <a:ext cx="8441904" cy="1149048"/>
          </a:xfrm>
          <a:prstGeom prst="rect">
            <a:avLst/>
          </a:prstGeom>
        </p:spPr>
        <p:txBody>
          <a:bodyPr vert="horz" lIns="91440" tIns="45720" rIns="91440" bIns="45720" rtlCol="0" anchor="ctr">
            <a:normAutofit/>
          </a:bodyPr>
          <a:lstStyle>
            <a:lvl1pPr algn="l" defTabSz="342900" rtl="0" eaLnBrk="1" latinLnBrk="0" hangingPunct="1">
              <a:spcBef>
                <a:spcPct val="0"/>
              </a:spcBef>
              <a:buNone/>
              <a:defRPr sz="1500" b="1" kern="1200">
                <a:solidFill>
                  <a:schemeClr val="tx1"/>
                </a:solidFill>
                <a:latin typeface="+mj-lt"/>
                <a:ea typeface="+mj-ea"/>
                <a:cs typeface="+mj-cs"/>
              </a:defRPr>
            </a:lvl1pPr>
          </a:lstStyle>
          <a:p>
            <a:endParaRPr lang="zh-CN" altLang="en-US" sz="2800" dirty="0">
              <a:latin typeface="+mj-ea"/>
            </a:endParaRPr>
          </a:p>
        </p:txBody>
      </p:sp>
      <p:sp>
        <p:nvSpPr>
          <p:cNvPr id="4" name="内容占位符 2"/>
          <p:cNvSpPr>
            <a:spLocks noGrp="1"/>
          </p:cNvSpPr>
          <p:nvPr/>
        </p:nvSpPr>
        <p:spPr>
          <a:xfrm>
            <a:off x="187116" y="1668465"/>
            <a:ext cx="8428037" cy="4525963"/>
          </a:xfrm>
          <a:prstGeom prst="rect">
            <a:avLst/>
          </a:prstGeom>
        </p:spPr>
        <p:txBody>
          <a:bodyPr vert="horz" lIns="91440" tIns="45720" rIns="91440" bIns="45720" rtlCol="0">
            <a:normAutofit/>
          </a:bodyPr>
          <a:lstStyle>
            <a:lvl1pPr marL="129540" indent="-129540" algn="l" defTabSz="342900" rtl="0" eaLnBrk="1" latinLnBrk="0" hangingPunct="1">
              <a:spcBef>
                <a:spcPct val="20000"/>
              </a:spcBef>
              <a:buClr>
                <a:schemeClr val="accent5"/>
              </a:buClr>
              <a:buFont typeface="Arial" panose="020B0604020202020204"/>
              <a:buChar char="•"/>
              <a:defRPr sz="1800" kern="1200">
                <a:solidFill>
                  <a:schemeClr val="tx1"/>
                </a:solidFill>
                <a:latin typeface="+mn-lt"/>
                <a:ea typeface="+mn-ea"/>
                <a:cs typeface="+mn-cs"/>
              </a:defRPr>
            </a:lvl1pPr>
            <a:lvl2pPr marL="386715" indent="-214630" algn="l" defTabSz="342900" rtl="0" eaLnBrk="1" latinLnBrk="0" hangingPunct="1">
              <a:spcBef>
                <a:spcPct val="20000"/>
              </a:spcBef>
              <a:buClr>
                <a:schemeClr val="accent5"/>
              </a:buClr>
              <a:buFont typeface="Arial" panose="020B0604020202020204"/>
              <a:buChar char="–"/>
              <a:defRPr sz="1500" kern="1200">
                <a:solidFill>
                  <a:schemeClr val="tx1"/>
                </a:solidFill>
                <a:latin typeface="+mn-lt"/>
                <a:ea typeface="+mn-ea"/>
                <a:cs typeface="+mn-cs"/>
              </a:defRPr>
            </a:lvl2pPr>
            <a:lvl3pPr marL="516890" indent="-130810" algn="l" defTabSz="342900" rtl="0" eaLnBrk="1" latinLnBrk="0" hangingPunct="1">
              <a:spcBef>
                <a:spcPct val="20000"/>
              </a:spcBef>
              <a:buClr>
                <a:schemeClr val="accent5"/>
              </a:buClr>
              <a:buFont typeface="Arial" panose="020B0604020202020204"/>
              <a:buChar char="•"/>
              <a:defRPr sz="1350" kern="1200">
                <a:solidFill>
                  <a:schemeClr val="tx1"/>
                </a:solidFill>
                <a:latin typeface="+mn-lt"/>
                <a:ea typeface="+mn-ea"/>
                <a:cs typeface="+mn-cs"/>
              </a:defRPr>
            </a:lvl3pPr>
            <a:lvl4pPr marL="689610" indent="-171450" algn="l" defTabSz="342900" rtl="0" eaLnBrk="1" latinLnBrk="0" hangingPunct="1">
              <a:spcBef>
                <a:spcPct val="20000"/>
              </a:spcBef>
              <a:buClr>
                <a:schemeClr val="accent5"/>
              </a:buClr>
              <a:buFont typeface="Arial" panose="020B0604020202020204"/>
              <a:buChar char="–"/>
              <a:defRPr sz="1200" kern="1200">
                <a:solidFill>
                  <a:schemeClr val="tx1"/>
                </a:solidFill>
                <a:latin typeface="+mn-lt"/>
                <a:ea typeface="+mn-ea"/>
                <a:cs typeface="+mn-cs"/>
              </a:defRPr>
            </a:lvl4pPr>
            <a:lvl5pPr marL="768985" indent="-84455" algn="l" defTabSz="342900" rtl="0" eaLnBrk="1" latinLnBrk="0" hangingPunct="1">
              <a:spcBef>
                <a:spcPct val="20000"/>
              </a:spcBef>
              <a:buClr>
                <a:schemeClr val="accent5"/>
              </a:buClr>
              <a:buFont typeface="Arial" panose="020B0604020202020204"/>
              <a:buChar char="•"/>
              <a:defRPr sz="1050" kern="1200">
                <a:solidFill>
                  <a:schemeClr val="tx1"/>
                </a:solidFill>
                <a:latin typeface="+mn-lt"/>
                <a:ea typeface="+mn-ea"/>
                <a:cs typeface="+mn-cs"/>
              </a:defRPr>
            </a:lvl5pPr>
            <a:lvl6pPr marL="1885950" indent="-171450" algn="l" defTabSz="342900" rtl="0" eaLnBrk="1" latinLnBrk="0" hangingPunct="1">
              <a:spcBef>
                <a:spcPct val="20000"/>
              </a:spcBef>
              <a:buFont typeface="Arial" panose="020B0604020202020204"/>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panose="020B0604020202020204"/>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panose="020B0604020202020204"/>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panose="020B0604020202020204"/>
              <a:buChar char="•"/>
              <a:defRPr sz="1500" kern="1200">
                <a:solidFill>
                  <a:schemeClr val="tx1"/>
                </a:solidFill>
                <a:latin typeface="+mn-lt"/>
                <a:ea typeface="+mn-ea"/>
                <a:cs typeface="+mn-cs"/>
              </a:defRPr>
            </a:lvl9pPr>
          </a:lstStyle>
          <a:p>
            <a:pPr>
              <a:spcAft>
                <a:spcPts val="600"/>
              </a:spcAft>
            </a:pPr>
            <a:r>
              <a:rPr lang="zh-CN" altLang="en-US" sz="2000" dirty="0">
                <a:latin typeface="微软雅黑" panose="020B0503020204020204" charset="-122"/>
                <a:ea typeface="微软雅黑" panose="020B0503020204020204" charset="-122"/>
                <a:cs typeface="微软雅黑" panose="020B0503020204020204" charset="-122"/>
              </a:rPr>
              <a:t>采用</a:t>
            </a:r>
            <a:r>
              <a:rPr lang="en-US" altLang="zh-CN" sz="2000" dirty="0">
                <a:latin typeface="微软雅黑" panose="020B0503020204020204" charset="-122"/>
                <a:ea typeface="微软雅黑" panose="020B0503020204020204" charset="-122"/>
                <a:cs typeface="微软雅黑" panose="020B0503020204020204" charset="-122"/>
              </a:rPr>
              <a:t>NOAC</a:t>
            </a:r>
            <a:r>
              <a:rPr lang="zh-CN" altLang="en-US" sz="2000" dirty="0">
                <a:latin typeface="微软雅黑" panose="020B0503020204020204" charset="-122"/>
                <a:ea typeface="微软雅黑" panose="020B0503020204020204" charset="-122"/>
                <a:cs typeface="微软雅黑" panose="020B0503020204020204" charset="-122"/>
              </a:rPr>
              <a:t>治疗时，肾功能宜采用</a:t>
            </a:r>
            <a:r>
              <a:rPr lang="en-US" altLang="zh-CN" sz="2000" dirty="0">
                <a:latin typeface="微软雅黑" panose="020B0503020204020204" charset="-122"/>
                <a:ea typeface="微软雅黑" panose="020B0503020204020204" charset="-122"/>
                <a:cs typeface="微软雅黑" panose="020B0503020204020204" charset="-122"/>
              </a:rPr>
              <a:t>Cockcroft-Gault</a:t>
            </a:r>
            <a:r>
              <a:rPr lang="zh-CN" altLang="en-US" sz="2000" dirty="0">
                <a:latin typeface="微软雅黑" panose="020B0503020204020204" charset="-122"/>
                <a:ea typeface="微软雅黑" panose="020B0503020204020204" charset="-122"/>
                <a:cs typeface="微软雅黑" panose="020B0503020204020204" charset="-122"/>
              </a:rPr>
              <a:t>公式</a:t>
            </a:r>
            <a:r>
              <a:rPr lang="zh-CN" altLang="en-US" sz="2000" dirty="0" smtClean="0">
                <a:latin typeface="微软雅黑" panose="020B0503020204020204" charset="-122"/>
                <a:ea typeface="微软雅黑" panose="020B0503020204020204" charset="-122"/>
                <a:cs typeface="微软雅黑" panose="020B0503020204020204" charset="-122"/>
              </a:rPr>
              <a:t>评估</a:t>
            </a:r>
            <a:endParaRPr lang="en-US" altLang="zh-CN" sz="2000" dirty="0" smtClean="0">
              <a:latin typeface="微软雅黑" panose="020B0503020204020204" charset="-122"/>
              <a:ea typeface="微软雅黑" panose="020B0503020204020204" charset="-122"/>
              <a:cs typeface="微软雅黑" panose="020B0503020204020204" charset="-122"/>
            </a:endParaRPr>
          </a:p>
          <a:p>
            <a:pPr>
              <a:spcAft>
                <a:spcPts val="600"/>
              </a:spcAft>
            </a:pPr>
            <a:endParaRPr lang="en-US" altLang="zh-CN" sz="2000" dirty="0">
              <a:latin typeface="微软雅黑" panose="020B0503020204020204" charset="-122"/>
              <a:ea typeface="微软雅黑" panose="020B0503020204020204" charset="-122"/>
              <a:cs typeface="微软雅黑" panose="020B0503020204020204" charset="-122"/>
            </a:endParaRPr>
          </a:p>
          <a:p>
            <a:pPr>
              <a:spcAft>
                <a:spcPts val="600"/>
              </a:spcAft>
            </a:pPr>
            <a:r>
              <a:rPr lang="en-US" altLang="zh-CN" sz="2000" dirty="0">
                <a:latin typeface="微软雅黑" panose="020B0503020204020204" charset="-122"/>
                <a:ea typeface="微软雅黑" panose="020B0503020204020204" charset="-122"/>
                <a:cs typeface="微软雅黑" panose="020B0503020204020204" charset="-122"/>
              </a:rPr>
              <a:t>CKD</a:t>
            </a:r>
            <a:r>
              <a:rPr lang="zh-CN" altLang="en-US" sz="2000" dirty="0">
                <a:latin typeface="微软雅黑" panose="020B0503020204020204" charset="-122"/>
                <a:ea typeface="微软雅黑" panose="020B0503020204020204" charset="-122"/>
                <a:cs typeface="微软雅黑" panose="020B0503020204020204" charset="-122"/>
              </a:rPr>
              <a:t>仅能在肾功能相对稳定的状态下诊断和</a:t>
            </a:r>
            <a:r>
              <a:rPr lang="zh-CN" altLang="en-US" sz="2000" dirty="0" smtClean="0">
                <a:latin typeface="微软雅黑" panose="020B0503020204020204" charset="-122"/>
                <a:ea typeface="微软雅黑" panose="020B0503020204020204" charset="-122"/>
                <a:cs typeface="微软雅黑" panose="020B0503020204020204" charset="-122"/>
              </a:rPr>
              <a:t>评估</a:t>
            </a:r>
            <a:endParaRPr lang="en-US" altLang="zh-CN" sz="2000" dirty="0" smtClean="0">
              <a:latin typeface="微软雅黑" panose="020B0503020204020204" charset="-122"/>
              <a:ea typeface="微软雅黑" panose="020B0503020204020204" charset="-122"/>
              <a:cs typeface="微软雅黑" panose="020B0503020204020204" charset="-122"/>
            </a:endParaRPr>
          </a:p>
          <a:p>
            <a:pPr lvl="1">
              <a:spcAft>
                <a:spcPts val="600"/>
              </a:spcAft>
            </a:pPr>
            <a:r>
              <a:rPr lang="zh-CN" altLang="en-US" sz="1600" dirty="0">
                <a:latin typeface="微软雅黑" panose="020B0503020204020204" charset="-122"/>
                <a:ea typeface="微软雅黑" panose="020B0503020204020204" charset="-122"/>
                <a:cs typeface="微软雅黑" panose="020B0503020204020204" charset="-122"/>
              </a:rPr>
              <a:t>在急性肾衰竭情况下，血清肌苷水平和</a:t>
            </a:r>
            <a:r>
              <a:rPr lang="en-US" altLang="zh-CN" sz="1600" dirty="0" err="1">
                <a:latin typeface="微软雅黑" panose="020B0503020204020204" charset="-122"/>
                <a:ea typeface="微软雅黑" panose="020B0503020204020204" charset="-122"/>
                <a:cs typeface="微软雅黑" panose="020B0503020204020204" charset="-122"/>
              </a:rPr>
              <a:t>CrCl</a:t>
            </a:r>
            <a:r>
              <a:rPr lang="zh-CN" altLang="en-US" sz="1600" dirty="0">
                <a:latin typeface="微软雅黑" panose="020B0503020204020204" charset="-122"/>
                <a:ea typeface="微软雅黑" panose="020B0503020204020204" charset="-122"/>
                <a:cs typeface="微软雅黑" panose="020B0503020204020204" charset="-122"/>
              </a:rPr>
              <a:t>可能仅显示轻度减低（甚至是正常），而实际上肾功能已经严重</a:t>
            </a:r>
            <a:r>
              <a:rPr lang="zh-CN" altLang="en-US" sz="1600" dirty="0" smtClean="0">
                <a:latin typeface="微软雅黑" panose="020B0503020204020204" charset="-122"/>
                <a:ea typeface="微软雅黑" panose="020B0503020204020204" charset="-122"/>
                <a:cs typeface="微软雅黑" panose="020B0503020204020204" charset="-122"/>
              </a:rPr>
              <a:t>受损</a:t>
            </a:r>
            <a:endParaRPr lang="en-US" altLang="zh-CN" sz="1600" dirty="0">
              <a:latin typeface="微软雅黑" panose="020B0503020204020204" charset="-122"/>
              <a:ea typeface="微软雅黑" panose="020B0503020204020204" charset="-122"/>
              <a:cs typeface="微软雅黑" panose="020B0503020204020204" charset="-122"/>
            </a:endParaRPr>
          </a:p>
          <a:p>
            <a:pPr>
              <a:spcAft>
                <a:spcPts val="600"/>
              </a:spcAft>
            </a:pPr>
            <a:endParaRPr lang="en-US" altLang="zh-CN" sz="2000" dirty="0" smtClean="0">
              <a:latin typeface="微软雅黑" panose="020B0503020204020204" charset="-122"/>
              <a:ea typeface="微软雅黑" panose="020B0503020204020204" charset="-122"/>
              <a:cs typeface="微软雅黑" panose="020B0503020204020204" charset="-122"/>
            </a:endParaRPr>
          </a:p>
          <a:p>
            <a:pPr>
              <a:spcAft>
                <a:spcPts val="600"/>
              </a:spcAft>
            </a:pPr>
            <a:r>
              <a:rPr lang="zh-CN" altLang="en-US" sz="2000" dirty="0" smtClean="0">
                <a:latin typeface="微软雅黑" panose="020B0503020204020204" charset="-122"/>
                <a:ea typeface="微软雅黑" panose="020B0503020204020204" charset="-122"/>
                <a:cs typeface="微软雅黑" panose="020B0503020204020204" charset="-122"/>
              </a:rPr>
              <a:t>治疗</a:t>
            </a:r>
            <a:r>
              <a:rPr lang="zh-CN" altLang="en-US" sz="2000" dirty="0">
                <a:latin typeface="微软雅黑" panose="020B0503020204020204" charset="-122"/>
                <a:ea typeface="微软雅黑" panose="020B0503020204020204" charset="-122"/>
                <a:cs typeface="微软雅黑" panose="020B0503020204020204" charset="-122"/>
              </a:rPr>
              <a:t>期间应至少每年评估一次肾</a:t>
            </a:r>
            <a:r>
              <a:rPr lang="zh-CN" altLang="en-US" sz="2000" dirty="0" smtClean="0">
                <a:latin typeface="微软雅黑" panose="020B0503020204020204" charset="-122"/>
                <a:ea typeface="微软雅黑" panose="020B0503020204020204" charset="-122"/>
                <a:cs typeface="微软雅黑" panose="020B0503020204020204" charset="-122"/>
              </a:rPr>
              <a:t>功能</a:t>
            </a:r>
            <a:endParaRPr lang="en-US" altLang="zh-CN" sz="2000" dirty="0">
              <a:latin typeface="微软雅黑" panose="020B0503020204020204" charset="-122"/>
              <a:ea typeface="微软雅黑" panose="020B0503020204020204" charset="-122"/>
              <a:cs typeface="微软雅黑" panose="020B0503020204020204" charset="-122"/>
            </a:endParaRPr>
          </a:p>
          <a:p>
            <a:pPr lvl="1">
              <a:spcAft>
                <a:spcPts val="600"/>
              </a:spcAft>
            </a:pPr>
            <a:r>
              <a:rPr lang="zh-CN" altLang="en-US" sz="1600" dirty="0">
                <a:latin typeface="微软雅黑" panose="020B0503020204020204" charset="-122"/>
                <a:ea typeface="微软雅黑" panose="020B0503020204020204" charset="-122"/>
                <a:cs typeface="微软雅黑" panose="020B0503020204020204" charset="-122"/>
              </a:rPr>
              <a:t>肾功能损伤的患者评估频率应更高，推荐以” </a:t>
            </a:r>
            <a:r>
              <a:rPr lang="en-US" altLang="zh-CN" sz="1600" dirty="0" err="1">
                <a:latin typeface="微软雅黑" panose="020B0503020204020204" charset="-122"/>
                <a:ea typeface="微软雅黑" panose="020B0503020204020204" charset="-122"/>
                <a:cs typeface="微软雅黑" panose="020B0503020204020204" charset="-122"/>
              </a:rPr>
              <a:t>CrCl</a:t>
            </a:r>
            <a:r>
              <a:rPr lang="en-US" altLang="zh-CN" sz="1600" dirty="0">
                <a:latin typeface="微软雅黑" panose="020B0503020204020204" charset="-122"/>
                <a:ea typeface="微软雅黑" panose="020B0503020204020204" charset="-122"/>
                <a:cs typeface="微软雅黑" panose="020B0503020204020204" charset="-122"/>
              </a:rPr>
              <a:t>/10”</a:t>
            </a:r>
            <a:r>
              <a:rPr lang="zh-CN" altLang="en-US" sz="1600" dirty="0">
                <a:latin typeface="微软雅黑" panose="020B0503020204020204" charset="-122"/>
                <a:ea typeface="微软雅黑" panose="020B0503020204020204" charset="-122"/>
                <a:cs typeface="微软雅黑" panose="020B0503020204020204" charset="-122"/>
              </a:rPr>
              <a:t>作为评估间隔的月份</a:t>
            </a:r>
            <a:r>
              <a:rPr lang="zh-CN" altLang="en-US" sz="1600" dirty="0" smtClean="0">
                <a:latin typeface="微软雅黑" panose="020B0503020204020204" charset="-122"/>
                <a:ea typeface="微软雅黑" panose="020B0503020204020204" charset="-122"/>
                <a:cs typeface="微软雅黑" panose="020B0503020204020204" charset="-122"/>
              </a:rPr>
              <a:t>数评估</a:t>
            </a:r>
            <a:r>
              <a:rPr lang="zh-CN" altLang="en-US" sz="1600" dirty="0">
                <a:latin typeface="微软雅黑" panose="020B0503020204020204" charset="-122"/>
                <a:ea typeface="微软雅黑" panose="020B0503020204020204" charset="-122"/>
                <a:cs typeface="微软雅黑" panose="020B0503020204020204" charset="-122"/>
              </a:rPr>
              <a:t>间隔的月份数</a:t>
            </a:r>
          </a:p>
        </p:txBody>
      </p:sp>
      <p:sp>
        <p:nvSpPr>
          <p:cNvPr id="5" name="文本占位符 3"/>
          <p:cNvSpPr>
            <a:spLocks noGrp="1"/>
          </p:cNvSpPr>
          <p:nvPr/>
        </p:nvSpPr>
        <p:spPr>
          <a:xfrm>
            <a:off x="237915" y="5816917"/>
            <a:ext cx="8326437" cy="497205"/>
          </a:xfrm>
          <a:prstGeom prst="rect">
            <a:avLst/>
          </a:prstGeom>
        </p:spPr>
        <p:txBody>
          <a:bodyPr vert="horz" wrap="square" lIns="91440" tIns="45720" rIns="91440" bIns="45720" rtlCol="0" anchor="b">
            <a:spAutoFit/>
          </a:bodyPr>
          <a:lstStyle>
            <a:lvl1pPr marL="0" indent="0" algn="l" defTabSz="342900" rtl="0" eaLnBrk="1" latinLnBrk="0" hangingPunct="1">
              <a:spcBef>
                <a:spcPct val="20000"/>
              </a:spcBef>
              <a:buClr>
                <a:schemeClr val="accent5"/>
              </a:buClr>
              <a:buFont typeface="Arial" panose="020B0604020202020204"/>
              <a:buNone/>
              <a:defRPr sz="900" kern="1200">
                <a:solidFill>
                  <a:schemeClr val="tx1"/>
                </a:solidFill>
                <a:latin typeface="+mn-lt"/>
                <a:ea typeface="+mn-ea"/>
                <a:cs typeface="+mn-cs"/>
              </a:defRPr>
            </a:lvl1pPr>
            <a:lvl2pPr marL="172720" indent="0" algn="l" defTabSz="342900" rtl="0" eaLnBrk="1" latinLnBrk="0" hangingPunct="1">
              <a:spcBef>
                <a:spcPct val="20000"/>
              </a:spcBef>
              <a:buClr>
                <a:schemeClr val="accent5"/>
              </a:buClr>
              <a:buFont typeface="Arial" panose="020B0604020202020204"/>
              <a:buNone/>
              <a:defRPr sz="1500" kern="1200">
                <a:solidFill>
                  <a:schemeClr val="tx1"/>
                </a:solidFill>
                <a:latin typeface="+mn-lt"/>
                <a:ea typeface="+mn-ea"/>
                <a:cs typeface="+mn-cs"/>
              </a:defRPr>
            </a:lvl2pPr>
            <a:lvl3pPr marL="386080" indent="0" algn="l" defTabSz="342900" rtl="0" eaLnBrk="1" latinLnBrk="0" hangingPunct="1">
              <a:spcBef>
                <a:spcPct val="20000"/>
              </a:spcBef>
              <a:buClr>
                <a:schemeClr val="accent5"/>
              </a:buClr>
              <a:buFont typeface="Arial" panose="020B0604020202020204"/>
              <a:buNone/>
              <a:defRPr sz="1350" kern="1200">
                <a:solidFill>
                  <a:schemeClr val="tx1"/>
                </a:solidFill>
                <a:latin typeface="+mn-lt"/>
                <a:ea typeface="+mn-ea"/>
                <a:cs typeface="+mn-cs"/>
              </a:defRPr>
            </a:lvl3pPr>
            <a:lvl4pPr marL="518160" indent="0" algn="l" defTabSz="342900" rtl="0" eaLnBrk="1" latinLnBrk="0" hangingPunct="1">
              <a:spcBef>
                <a:spcPct val="20000"/>
              </a:spcBef>
              <a:buClr>
                <a:schemeClr val="accent5"/>
              </a:buClr>
              <a:buFont typeface="Arial" panose="020B0604020202020204"/>
              <a:buNone/>
              <a:defRPr sz="1200" kern="1200">
                <a:solidFill>
                  <a:schemeClr val="tx1"/>
                </a:solidFill>
                <a:latin typeface="+mn-lt"/>
                <a:ea typeface="+mn-ea"/>
                <a:cs typeface="+mn-cs"/>
              </a:defRPr>
            </a:lvl4pPr>
            <a:lvl5pPr marL="684530" indent="0" algn="l" defTabSz="342900" rtl="0" eaLnBrk="1" latinLnBrk="0" hangingPunct="1">
              <a:spcBef>
                <a:spcPct val="20000"/>
              </a:spcBef>
              <a:buClr>
                <a:schemeClr val="accent5"/>
              </a:buClr>
              <a:buFont typeface="Arial" panose="020B0604020202020204"/>
              <a:buNone/>
              <a:defRPr sz="1050" kern="1200">
                <a:solidFill>
                  <a:schemeClr val="tx1"/>
                </a:solidFill>
                <a:latin typeface="+mn-lt"/>
                <a:ea typeface="+mn-ea"/>
                <a:cs typeface="+mn-cs"/>
              </a:defRPr>
            </a:lvl5pPr>
            <a:lvl6pPr marL="1885950" indent="-171450" algn="l" defTabSz="342900" rtl="0" eaLnBrk="1" latinLnBrk="0" hangingPunct="1">
              <a:spcBef>
                <a:spcPct val="20000"/>
              </a:spcBef>
              <a:buFont typeface="Arial" panose="020B0604020202020204"/>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panose="020B0604020202020204"/>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panose="020B0604020202020204"/>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panose="020B0604020202020204"/>
              <a:buChar char="•"/>
              <a:defRPr sz="1500" kern="1200">
                <a:solidFill>
                  <a:schemeClr val="tx1"/>
                </a:solidFill>
                <a:latin typeface="+mn-lt"/>
                <a:ea typeface="+mn-ea"/>
                <a:cs typeface="+mn-cs"/>
              </a:defRPr>
            </a:lvl9pPr>
          </a:lstStyle>
          <a:p>
            <a:r>
              <a:rPr lang="en-US" altLang="zh-CN" sz="1200" dirty="0" err="1">
                <a:solidFill>
                  <a:srgbClr val="002060"/>
                </a:solidFill>
                <a:latin typeface="+mn-ea"/>
              </a:rPr>
              <a:t>CrCl</a:t>
            </a:r>
            <a:r>
              <a:rPr lang="en-US" altLang="zh-CN" sz="1200" dirty="0">
                <a:solidFill>
                  <a:srgbClr val="002060"/>
                </a:solidFill>
                <a:latin typeface="+mn-ea"/>
              </a:rPr>
              <a:t>,</a:t>
            </a:r>
            <a:r>
              <a:rPr lang="zh-CN" altLang="en-US" sz="1200" dirty="0">
                <a:solidFill>
                  <a:srgbClr val="002060"/>
                </a:solidFill>
                <a:latin typeface="+mn-ea"/>
              </a:rPr>
              <a:t>肌酐清除率；</a:t>
            </a:r>
            <a:endParaRPr lang="fr-FR" altLang="zh-CN" sz="1200" dirty="0" smtClean="0"/>
          </a:p>
          <a:p>
            <a:r>
              <a:rPr lang="fr-FR" altLang="zh-CN" sz="1200" dirty="0" err="1" smtClean="0"/>
              <a:t>Steffel</a:t>
            </a:r>
            <a:r>
              <a:rPr lang="fr-FR" altLang="zh-CN" sz="1200" dirty="0" smtClean="0"/>
              <a:t> </a:t>
            </a:r>
            <a:r>
              <a:rPr lang="en-US" altLang="zh-CN" sz="1200" dirty="0"/>
              <a:t>J </a:t>
            </a:r>
            <a:r>
              <a:rPr lang="fr-FR" altLang="zh-CN" sz="1200" dirty="0"/>
              <a:t>et al. </a:t>
            </a:r>
            <a:r>
              <a:rPr lang="en-US" altLang="zh-CN" sz="1200" dirty="0" err="1"/>
              <a:t>Eur</a:t>
            </a:r>
            <a:r>
              <a:rPr lang="en-US" altLang="zh-CN" sz="1200" dirty="0"/>
              <a:t> Heart J. 2018 Mar 17. </a:t>
            </a:r>
            <a:r>
              <a:rPr lang="en-US" altLang="zh-CN" sz="1200" dirty="0" err="1"/>
              <a:t>doi</a:t>
            </a:r>
            <a:r>
              <a:rPr lang="en-US" altLang="zh-CN" sz="1200" dirty="0"/>
              <a:t>: 10.1093/</a:t>
            </a:r>
            <a:r>
              <a:rPr lang="en-US" altLang="zh-CN" sz="1200" dirty="0" err="1"/>
              <a:t>eurheartj</a:t>
            </a:r>
            <a:r>
              <a:rPr lang="en-US" altLang="zh-CN" sz="1200" dirty="0"/>
              <a:t>/ehy136. [</a:t>
            </a:r>
            <a:r>
              <a:rPr lang="en-US" altLang="zh-CN" sz="1200" dirty="0" err="1"/>
              <a:t>Epub</a:t>
            </a:r>
            <a:r>
              <a:rPr lang="en-US" altLang="zh-CN" sz="1200" dirty="0"/>
              <a:t> ahead of print</a:t>
            </a:r>
            <a:r>
              <a:rPr lang="en-US" altLang="zh-CN" sz="1200" dirty="0" smtClean="0"/>
              <a:t>]</a:t>
            </a:r>
            <a:endParaRPr lang="fr-FR" altLang="zh-CN" sz="1200" dirty="0"/>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7434" y="4852861"/>
            <a:ext cx="2563318" cy="1792721"/>
          </a:xfrm>
          <a:prstGeom prst="rect">
            <a:avLst/>
          </a:prstGeom>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nvSpPr>
        <p:spPr>
          <a:xfrm>
            <a:off x="349882" y="-3493"/>
            <a:ext cx="8441904" cy="1149048"/>
          </a:xfrm>
          <a:prstGeom prst="rect">
            <a:avLst/>
          </a:prstGeom>
        </p:spPr>
        <p:txBody>
          <a:bodyPr vert="horz" lIns="91440" tIns="45720" rIns="91440" bIns="45720" rtlCol="0" anchor="ctr">
            <a:normAutofit/>
          </a:bodyPr>
          <a:lstStyle>
            <a:lvl1pPr algn="l" defTabSz="342900" rtl="0" eaLnBrk="1" latinLnBrk="0" hangingPunct="1">
              <a:spcBef>
                <a:spcPct val="0"/>
              </a:spcBef>
              <a:buNone/>
              <a:defRPr sz="1500" b="1" kern="1200">
                <a:solidFill>
                  <a:schemeClr val="tx1"/>
                </a:solidFill>
                <a:latin typeface="+mj-lt"/>
                <a:ea typeface="+mj-ea"/>
                <a:cs typeface="+mj-cs"/>
              </a:defRPr>
            </a:lvl1pPr>
          </a:lstStyle>
          <a:p>
            <a:r>
              <a:rPr lang="zh-CN" altLang="en-US" sz="2400" dirty="0" smtClean="0">
                <a:solidFill>
                  <a:schemeClr val="bg1"/>
                </a:solidFill>
                <a:latin typeface="微软雅黑" panose="020B0503020204020204" charset="-122"/>
                <a:ea typeface="微软雅黑" panose="020B0503020204020204" charset="-122"/>
                <a:cs typeface="微软雅黑" panose="020B0503020204020204" charset="-122"/>
              </a:rPr>
              <a:t>房颤伴</a:t>
            </a:r>
            <a:r>
              <a:rPr lang="en-US" altLang="zh-CN" sz="2400" dirty="0" smtClean="0">
                <a:solidFill>
                  <a:schemeClr val="bg1"/>
                </a:solidFill>
                <a:latin typeface="微软雅黑" panose="020B0503020204020204" charset="-122"/>
                <a:ea typeface="微软雅黑" panose="020B0503020204020204" charset="-122"/>
                <a:cs typeface="微软雅黑" panose="020B0503020204020204" charset="-122"/>
              </a:rPr>
              <a:t>CKD</a:t>
            </a:r>
            <a:r>
              <a:rPr lang="zh-CN" altLang="en-US" sz="2400" dirty="0" smtClean="0">
                <a:solidFill>
                  <a:schemeClr val="bg1"/>
                </a:solidFill>
                <a:latin typeface="微软雅黑" panose="020B0503020204020204" charset="-122"/>
                <a:ea typeface="微软雅黑" panose="020B0503020204020204" charset="-122"/>
                <a:cs typeface="微软雅黑" panose="020B0503020204020204" charset="-122"/>
              </a:rPr>
              <a:t>患者的抗凝：</a:t>
            </a:r>
            <a:r>
              <a:rPr lang="en-US" altLang="zh-CN" sz="2400" dirty="0" smtClean="0">
                <a:solidFill>
                  <a:schemeClr val="bg1"/>
                </a:solidFill>
                <a:latin typeface="微软雅黑" panose="020B0503020204020204" charset="-122"/>
                <a:ea typeface="微软雅黑" panose="020B0503020204020204" charset="-122"/>
                <a:cs typeface="微软雅黑" panose="020B0503020204020204" charset="-122"/>
              </a:rPr>
              <a:t/>
            </a:r>
            <a:br>
              <a:rPr lang="en-US" altLang="zh-CN" sz="2400" dirty="0" smtClean="0">
                <a:solidFill>
                  <a:schemeClr val="bg1"/>
                </a:solidFill>
                <a:latin typeface="微软雅黑" panose="020B0503020204020204" charset="-122"/>
                <a:ea typeface="微软雅黑" panose="020B0503020204020204" charset="-122"/>
                <a:cs typeface="微软雅黑" panose="020B0503020204020204" charset="-122"/>
              </a:rPr>
            </a:br>
            <a:r>
              <a:rPr lang="en-US" altLang="zh-CN" sz="2400" dirty="0" smtClean="0">
                <a:solidFill>
                  <a:schemeClr val="bg1"/>
                </a:solidFill>
                <a:latin typeface="微软雅黑" panose="020B0503020204020204" charset="-122"/>
                <a:ea typeface="微软雅黑" panose="020B0503020204020204" charset="-122"/>
                <a:cs typeface="微软雅黑" panose="020B0503020204020204" charset="-122"/>
              </a:rPr>
              <a:t>NOAC</a:t>
            </a:r>
            <a:r>
              <a:rPr lang="zh-CN" altLang="en-US" sz="2400" dirty="0" smtClean="0">
                <a:solidFill>
                  <a:schemeClr val="bg1"/>
                </a:solidFill>
                <a:latin typeface="微软雅黑" panose="020B0503020204020204" charset="-122"/>
                <a:ea typeface="微软雅黑" panose="020B0503020204020204" charset="-122"/>
                <a:cs typeface="微软雅黑" panose="020B0503020204020204" charset="-122"/>
              </a:rPr>
              <a:t>的</a:t>
            </a:r>
            <a:r>
              <a:rPr lang="en-US" altLang="zh-CN" sz="2400" dirty="0" smtClean="0">
                <a:solidFill>
                  <a:schemeClr val="bg1"/>
                </a:solidFill>
                <a:latin typeface="微软雅黑" panose="020B0503020204020204" charset="-122"/>
                <a:ea typeface="微软雅黑" panose="020B0503020204020204" charset="-122"/>
                <a:cs typeface="微软雅黑" panose="020B0503020204020204" charset="-122"/>
              </a:rPr>
              <a:t>Ⅲ</a:t>
            </a:r>
            <a:r>
              <a:rPr lang="zh-CN" altLang="en-US" sz="2400" dirty="0" smtClean="0">
                <a:solidFill>
                  <a:schemeClr val="bg1"/>
                </a:solidFill>
                <a:latin typeface="微软雅黑" panose="020B0503020204020204" charset="-122"/>
                <a:ea typeface="微软雅黑" panose="020B0503020204020204" charset="-122"/>
                <a:cs typeface="微软雅黑" panose="020B0503020204020204" charset="-122"/>
              </a:rPr>
              <a:t>期临床研究证据与剂量调整</a:t>
            </a:r>
          </a:p>
        </p:txBody>
      </p:sp>
      <p:pic>
        <p:nvPicPr>
          <p:cNvPr id="4" name="table"/>
          <p:cNvPicPr>
            <a:picLocks noChangeAspect="1"/>
          </p:cNvPicPr>
          <p:nvPr/>
        </p:nvPicPr>
        <p:blipFill>
          <a:blip r:embed="rId3"/>
          <a:stretch>
            <a:fillRect/>
          </a:stretch>
        </p:blipFill>
        <p:spPr>
          <a:xfrm>
            <a:off x="168275" y="1145661"/>
            <a:ext cx="8807450" cy="5140960"/>
          </a:xfrm>
          <a:prstGeom prst="rect">
            <a:avLst/>
          </a:prstGeom>
        </p:spPr>
      </p:pic>
      <p:sp>
        <p:nvSpPr>
          <p:cNvPr id="5" name="文本占位符 3"/>
          <p:cNvSpPr>
            <a:spLocks noGrp="1"/>
          </p:cNvSpPr>
          <p:nvPr/>
        </p:nvSpPr>
        <p:spPr>
          <a:xfrm>
            <a:off x="363750" y="6558906"/>
            <a:ext cx="8326437" cy="230832"/>
          </a:xfrm>
          <a:prstGeom prst="rect">
            <a:avLst/>
          </a:prstGeom>
        </p:spPr>
        <p:txBody>
          <a:bodyPr vert="horz" wrap="square" lIns="91440" tIns="45720" rIns="91440" bIns="45720" rtlCol="0" anchor="b">
            <a:spAutoFit/>
          </a:bodyPr>
          <a:lstStyle>
            <a:lvl1pPr marL="0" indent="0" algn="l" defTabSz="342900" rtl="0" eaLnBrk="1" latinLnBrk="0" hangingPunct="1">
              <a:spcBef>
                <a:spcPct val="20000"/>
              </a:spcBef>
              <a:buClr>
                <a:schemeClr val="accent5"/>
              </a:buClr>
              <a:buFont typeface="Arial" panose="020B0604020202020204"/>
              <a:buNone/>
              <a:defRPr sz="900" kern="1200">
                <a:solidFill>
                  <a:schemeClr val="tx1"/>
                </a:solidFill>
                <a:latin typeface="+mn-lt"/>
                <a:ea typeface="+mn-ea"/>
                <a:cs typeface="+mn-cs"/>
              </a:defRPr>
            </a:lvl1pPr>
            <a:lvl2pPr marL="172720" indent="0" algn="l" defTabSz="342900" rtl="0" eaLnBrk="1" latinLnBrk="0" hangingPunct="1">
              <a:spcBef>
                <a:spcPct val="20000"/>
              </a:spcBef>
              <a:buClr>
                <a:schemeClr val="accent5"/>
              </a:buClr>
              <a:buFont typeface="Arial" panose="020B0604020202020204"/>
              <a:buNone/>
              <a:defRPr sz="1500" kern="1200">
                <a:solidFill>
                  <a:schemeClr val="tx1"/>
                </a:solidFill>
                <a:latin typeface="+mn-lt"/>
                <a:ea typeface="+mn-ea"/>
                <a:cs typeface="+mn-cs"/>
              </a:defRPr>
            </a:lvl2pPr>
            <a:lvl3pPr marL="386080" indent="0" algn="l" defTabSz="342900" rtl="0" eaLnBrk="1" latinLnBrk="0" hangingPunct="1">
              <a:spcBef>
                <a:spcPct val="20000"/>
              </a:spcBef>
              <a:buClr>
                <a:schemeClr val="accent5"/>
              </a:buClr>
              <a:buFont typeface="Arial" panose="020B0604020202020204"/>
              <a:buNone/>
              <a:defRPr sz="1350" kern="1200">
                <a:solidFill>
                  <a:schemeClr val="tx1"/>
                </a:solidFill>
                <a:latin typeface="+mn-lt"/>
                <a:ea typeface="+mn-ea"/>
                <a:cs typeface="+mn-cs"/>
              </a:defRPr>
            </a:lvl3pPr>
            <a:lvl4pPr marL="518160" indent="0" algn="l" defTabSz="342900" rtl="0" eaLnBrk="1" latinLnBrk="0" hangingPunct="1">
              <a:spcBef>
                <a:spcPct val="20000"/>
              </a:spcBef>
              <a:buClr>
                <a:schemeClr val="accent5"/>
              </a:buClr>
              <a:buFont typeface="Arial" panose="020B0604020202020204"/>
              <a:buNone/>
              <a:defRPr sz="1200" kern="1200">
                <a:solidFill>
                  <a:schemeClr val="tx1"/>
                </a:solidFill>
                <a:latin typeface="+mn-lt"/>
                <a:ea typeface="+mn-ea"/>
                <a:cs typeface="+mn-cs"/>
              </a:defRPr>
            </a:lvl4pPr>
            <a:lvl5pPr marL="684530" indent="0" algn="l" defTabSz="342900" rtl="0" eaLnBrk="1" latinLnBrk="0" hangingPunct="1">
              <a:spcBef>
                <a:spcPct val="20000"/>
              </a:spcBef>
              <a:buClr>
                <a:schemeClr val="accent5"/>
              </a:buClr>
              <a:buFont typeface="Arial" panose="020B0604020202020204"/>
              <a:buNone/>
              <a:defRPr sz="1050" kern="1200">
                <a:solidFill>
                  <a:schemeClr val="tx1"/>
                </a:solidFill>
                <a:latin typeface="+mn-lt"/>
                <a:ea typeface="+mn-ea"/>
                <a:cs typeface="+mn-cs"/>
              </a:defRPr>
            </a:lvl5pPr>
            <a:lvl6pPr marL="1885950" indent="-171450" algn="l" defTabSz="342900" rtl="0" eaLnBrk="1" latinLnBrk="0" hangingPunct="1">
              <a:spcBef>
                <a:spcPct val="20000"/>
              </a:spcBef>
              <a:buFont typeface="Arial" panose="020B0604020202020204"/>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panose="020B0604020202020204"/>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panose="020B0604020202020204"/>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panose="020B0604020202020204"/>
              <a:buChar char="•"/>
              <a:defRPr sz="1500" kern="1200">
                <a:solidFill>
                  <a:schemeClr val="tx1"/>
                </a:solidFill>
                <a:latin typeface="+mn-lt"/>
                <a:ea typeface="+mn-ea"/>
                <a:cs typeface="+mn-cs"/>
              </a:defRPr>
            </a:lvl9pPr>
          </a:lstStyle>
          <a:p>
            <a:r>
              <a:rPr lang="en-US" altLang="zh-CN" dirty="0" err="1"/>
              <a:t>Kirchhof</a:t>
            </a:r>
            <a:r>
              <a:rPr lang="en-US" altLang="zh-CN" dirty="0"/>
              <a:t> </a:t>
            </a:r>
            <a:r>
              <a:rPr lang="en-US" altLang="zh-CN" dirty="0" smtClean="0"/>
              <a:t>P et al. </a:t>
            </a:r>
            <a:r>
              <a:rPr lang="en-US" altLang="zh-CN" dirty="0" err="1" smtClean="0"/>
              <a:t>Europace</a:t>
            </a:r>
            <a:r>
              <a:rPr lang="en-US" altLang="zh-CN" dirty="0"/>
              <a:t>. 2016 Nov;18(11):1609-1678.</a:t>
            </a:r>
            <a:endParaRPr lang="zh-CN" altLang="en-US" dirty="0"/>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basetag"/>
  <p:tag name="KSO_WM_TEMPLATE_INDEX" val="20164239"/>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4239"/>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4239"/>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4239"/>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4239"/>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4239"/>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4239"/>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4239"/>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4239"/>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4239"/>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4239"/>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239"/>
  <p:tag name="KSO_WM_TAG_VERSION" val="1.0"/>
  <p:tag name="KSO_WM_TEMPLATE_THUMBS_INDEX" val="1、6、7、9、11、16、17、18、20、26、28、29、30、31"/>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4239"/>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4239"/>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4239"/>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4239"/>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4239"/>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4239"/>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4239"/>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4239"/>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4239"/>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4239"/>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basetag"/>
  <p:tag name="KSO_WM_TEMPLATE_INDEX" val="20164239"/>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4239"/>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4239"/>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4239"/>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4239"/>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4239"/>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4239"/>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4239"/>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4239"/>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4239"/>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4239"/>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basetag"/>
  <p:tag name="KSO_WM_TEMPLATE_INDEX" val="20164239"/>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239"/>
  <p:tag name="KSO_WM_TAG_VERSION" val="1.0"/>
  <p:tag name="KSO_WM_TEMPLATE_THUMBS_INDEX" val="1、6、7、9、11、16、17、18、20、26、28、29、30、31"/>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basetag"/>
  <p:tag name="KSO_WM_TEMPLATE_INDEX" val="20164239"/>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4239"/>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4239"/>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4239"/>
</p:tagLst>
</file>

<file path=ppt/theme/theme1.xml><?xml version="1.0" encoding="utf-8"?>
<a:theme xmlns:a="http://schemas.openxmlformats.org/drawingml/2006/main" name="Office 主题​​">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1802</Words>
  <Application>Microsoft Office PowerPoint</Application>
  <PresentationFormat>全屏显示(4:3)</PresentationFormat>
  <Paragraphs>181</Paragraphs>
  <Slides>34</Slides>
  <Notes>2</Notes>
  <HiddenSlides>0</HiddenSlides>
  <MMClips>0</MMClips>
  <ScaleCrop>false</ScaleCrop>
  <HeadingPairs>
    <vt:vector size="6" baseType="variant">
      <vt:variant>
        <vt:lpstr>主题</vt:lpstr>
      </vt:variant>
      <vt:variant>
        <vt:i4>4</vt:i4>
      </vt:variant>
      <vt:variant>
        <vt:lpstr>嵌入 OLE 服务器</vt:lpstr>
      </vt:variant>
      <vt:variant>
        <vt:i4>1</vt:i4>
      </vt:variant>
      <vt:variant>
        <vt:lpstr>幻灯片标题</vt:lpstr>
      </vt:variant>
      <vt:variant>
        <vt:i4>34</vt:i4>
      </vt:variant>
    </vt:vector>
  </HeadingPairs>
  <TitlesOfParts>
    <vt:vector size="39" baseType="lpstr">
      <vt:lpstr>Office 主题​​</vt:lpstr>
      <vt:lpstr>1_自定义设计方案</vt:lpstr>
      <vt:lpstr>自定义设计方案</vt:lpstr>
      <vt:lpstr>1_Office 主题​​</vt:lpstr>
      <vt:lpstr>工作表</vt:lpstr>
      <vt:lpstr>新型抗凝药物的临床应用与案例分享</vt:lpstr>
      <vt:lpstr>PowerPoint 演示文稿</vt:lpstr>
      <vt:lpstr>PowerPoint 演示文稿</vt:lpstr>
      <vt:lpstr>PowerPoint 演示文稿</vt:lpstr>
      <vt:lpstr>PowerPoint 演示文稿</vt:lpstr>
      <vt:lpstr>四种新型口服抗凝药的药动学比较</vt:lpstr>
      <vt:lpstr>2018 EHRA新型口服抗凝剂临床用药指南</vt:lpstr>
      <vt:lpstr>房颤伴CKD患者的抗凝</vt:lpstr>
      <vt:lpstr>PowerPoint 演示文稿</vt:lpstr>
      <vt:lpstr>PowerPoint 演示文稿</vt:lpstr>
      <vt:lpstr>PowerPoint 演示文稿</vt:lpstr>
      <vt:lpstr>PowerPoint 演示文稿</vt:lpstr>
      <vt:lpstr>PowerPoint 演示文稿</vt:lpstr>
      <vt:lpstr>PowerPoint 演示文稿</vt:lpstr>
      <vt:lpstr>病史概述</vt:lpstr>
      <vt:lpstr>病史概述</vt:lpstr>
      <vt:lpstr>讨论</vt:lpstr>
      <vt:lpstr>RE-LY研究</vt:lpstr>
      <vt:lpstr>PowerPoint 演示文稿</vt:lpstr>
      <vt:lpstr>PowerPoint 演示文稿</vt:lpstr>
      <vt:lpstr>欧洲2017NOAC使用指南</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ATLAS TIMI-51研究</vt:lpstr>
      <vt:lpstr>COMPASS研究</vt:lpstr>
      <vt:lpstr>COMPASS研究</vt:lpstr>
      <vt:lpstr>PowerPoint 演示文稿</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新型抗凝药物的临床应用与案例分享</dc:title>
  <dc:creator>zzz</dc:creator>
  <cp:lastModifiedBy>Windows 用户</cp:lastModifiedBy>
  <cp:revision>30</cp:revision>
  <dcterms:created xsi:type="dcterms:W3CDTF">2017-12-07T07:49:00Z</dcterms:created>
  <dcterms:modified xsi:type="dcterms:W3CDTF">2019-08-08T01:04:34Z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ies>
</file>