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pptx" ContentType="application/vnd.openxmlformats-officedocument.presentationml.presentation"/>
  <Override PartName="/ppt/commentAuthors.xml" ContentType="application/vnd.openxmlformats-officedocument.presentationml.commentAuth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tags/tag3.xml" ContentType="application/vnd.openxmlformats-officedocument.presentationml.tags+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comments/comment1.xml" ContentType="application/vnd.openxmlformats-officedocument.presentationml.comments+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45"/>
  </p:notesMasterIdLst>
  <p:sldIdLst>
    <p:sldId id="366" r:id="rId2"/>
    <p:sldId id="423" r:id="rId3"/>
    <p:sldId id="367" r:id="rId4"/>
    <p:sldId id="439" r:id="rId5"/>
    <p:sldId id="378" r:id="rId6"/>
    <p:sldId id="429" r:id="rId7"/>
    <p:sldId id="383" r:id="rId8"/>
    <p:sldId id="389" r:id="rId9"/>
    <p:sldId id="394" r:id="rId10"/>
    <p:sldId id="434" r:id="rId11"/>
    <p:sldId id="384" r:id="rId12"/>
    <p:sldId id="385" r:id="rId13"/>
    <p:sldId id="386" r:id="rId14"/>
    <p:sldId id="430" r:id="rId15"/>
    <p:sldId id="431" r:id="rId16"/>
    <p:sldId id="432" r:id="rId17"/>
    <p:sldId id="433" r:id="rId18"/>
    <p:sldId id="440" r:id="rId19"/>
    <p:sldId id="443" r:id="rId20"/>
    <p:sldId id="442" r:id="rId21"/>
    <p:sldId id="400" r:id="rId22"/>
    <p:sldId id="404" r:id="rId23"/>
    <p:sldId id="405" r:id="rId24"/>
    <p:sldId id="406" r:id="rId25"/>
    <p:sldId id="441" r:id="rId26"/>
    <p:sldId id="446" r:id="rId27"/>
    <p:sldId id="459" r:id="rId28"/>
    <p:sldId id="461" r:id="rId29"/>
    <p:sldId id="462" r:id="rId30"/>
    <p:sldId id="460" r:id="rId31"/>
    <p:sldId id="453" r:id="rId32"/>
    <p:sldId id="415" r:id="rId33"/>
    <p:sldId id="416" r:id="rId34"/>
    <p:sldId id="447" r:id="rId35"/>
    <p:sldId id="448" r:id="rId36"/>
    <p:sldId id="417" r:id="rId37"/>
    <p:sldId id="450" r:id="rId38"/>
    <p:sldId id="419" r:id="rId39"/>
    <p:sldId id="454" r:id="rId40"/>
    <p:sldId id="455" r:id="rId41"/>
    <p:sldId id="463" r:id="rId42"/>
    <p:sldId id="464" r:id="rId43"/>
    <p:sldId id="437" r:id="rId4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engjohn" initials="p" lastIdx="2"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831" autoAdjust="0"/>
    <p:restoredTop sz="94660"/>
  </p:normalViewPr>
  <p:slideViewPr>
    <p:cSldViewPr>
      <p:cViewPr>
        <p:scale>
          <a:sx n="70" d="100"/>
          <a:sy n="70" d="100"/>
        </p:scale>
        <p:origin x="-370" y="7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5-09-01T23:37:58.333" idx="1">
    <p:pos x="7456" y="3537"/>
    <p:text>The TT is exquisitely sensitive to dabigatran.
A normal TT excludes the presence of clinically
relevant drug levels; however, the assay is too
sensitive for quantification within and above the ontherapy
range. The dilute TT, ECT, and ECA show a
high degree of linearity at drug levels &gt;50 ng/ml and
are thus useful for quantification across the entire
on-therapy range. They may be unreliable at concentrations
below this threshold. The APTT is relatively
insensitive to dabigatran; a normal APTT may
not exclude clinically relevant below or within ontherapy
drug levels. The curvilinear response of
APTT at higher drug levels does not permit accurate
quantification. The PT has even poorer sensitivity
and may be normal within much of the on-therapy
range.</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AA0D1E-CE1E-4A68-9816-5CC70F54606F}" type="datetimeFigureOut">
              <a:rPr lang="zh-CN" altLang="en-US" smtClean="0"/>
              <a:pPr/>
              <a:t>2019-8-7</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B40BEB-DB2C-403D-8E42-929ED4164C23}"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notesMaster" Target="../notesMasters/notesMaster1.xml"/><Relationship Id="rId1" Type="http://schemas.openxmlformats.org/officeDocument/2006/relationships/themeOverride" Target="../theme/themeOverr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bwMode="auto">
          <a:noFill/>
          <a:ln>
            <a:solidFill>
              <a:srgbClr val="000000"/>
            </a:solidFill>
            <a:miter lim="800000"/>
            <a:headEnd/>
            <a:tailEnd/>
          </a:ln>
        </p:spPr>
      </p:sp>
      <p:sp>
        <p:nvSpPr>
          <p:cNvPr id="54275" name="备注占位符 2"/>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
        <p:nvSpPr>
          <p:cNvPr id="54276" name="灯片编号占位符 3"/>
          <p:cNvSpPr>
            <a:spLocks noGrp="1"/>
          </p:cNvSpPr>
          <p:nvPr>
            <p:ph type="sldNum" sz="quarter" idx="5"/>
          </p:nvPr>
        </p:nvSpPr>
        <p:spPr bwMode="auto">
          <a:noFill/>
          <a:ln>
            <a:miter lim="800000"/>
            <a:headEnd/>
            <a:tailEnd/>
          </a:ln>
        </p:spPr>
        <p:txBody>
          <a:bodyPr/>
          <a:lstStyle/>
          <a:p>
            <a:fld id="{2020580D-0FC3-4D4D-B784-EB8F8B8A8573}" type="slidenum">
              <a:rPr lang="zh-CN" altLang="en-US" smtClean="0"/>
              <a:pPr/>
              <a:t>2</a:t>
            </a:fld>
            <a:endParaRPr lang="en-US" altLang="zh-C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幻灯片图像占位符 1"/>
          <p:cNvSpPr>
            <a:spLocks noGrp="1" noRot="1" noChangeAspect="1"/>
          </p:cNvSpPr>
          <p:nvPr>
            <p:ph type="sldImg"/>
          </p:nvPr>
        </p:nvSpPr>
        <p:spPr bwMode="auto">
          <a:noFill/>
          <a:ln>
            <a:solidFill>
              <a:srgbClr val="000000"/>
            </a:solidFill>
            <a:miter lim="800000"/>
            <a:headEnd/>
            <a:tailEnd/>
          </a:ln>
        </p:spPr>
      </p:sp>
      <p:sp>
        <p:nvSpPr>
          <p:cNvPr id="32770" name="备注占位符 2"/>
          <p:cNvSpPr>
            <a:spLocks noGrp="1"/>
          </p:cNvSpPr>
          <p:nvPr>
            <p:ph type="body" idx="1"/>
          </p:nvPr>
        </p:nvSpPr>
        <p:spPr bwMode="auto">
          <a:noFill/>
        </p:spPr>
        <p:txBody>
          <a:bodyPr wrap="square" numCol="1" anchor="t" anchorCtr="0" compatLnSpc="1">
            <a:prstTxWarp prst="textNoShape">
              <a:avLst/>
            </a:prstTxWarp>
          </a:bodyPr>
          <a:lstStyle/>
          <a:p>
            <a:r>
              <a:rPr lang="zh-CN" altLang="en-US" smtClean="0"/>
              <a:t>接下来介绍各个抗凝药在凝血途径的作用位点，普通肝素（</a:t>
            </a:r>
            <a:r>
              <a:rPr lang="en-US" altLang="zh-CN" smtClean="0"/>
              <a:t>UFH</a:t>
            </a:r>
            <a:r>
              <a:rPr lang="zh-CN" altLang="en-US" smtClean="0"/>
              <a:t>）结合抗凝血酶</a:t>
            </a:r>
            <a:r>
              <a:rPr lang="en-US" altLang="zh-CN" smtClean="0"/>
              <a:t>(AT)</a:t>
            </a:r>
            <a:r>
              <a:rPr lang="zh-CN" altLang="en-US" smtClean="0"/>
              <a:t>并增强其活性，从而使</a:t>
            </a:r>
            <a:r>
              <a:rPr lang="en-US" altLang="zh-CN" smtClean="0"/>
              <a:t>IIa(</a:t>
            </a:r>
            <a:r>
              <a:rPr lang="zh-CN" altLang="en-US" smtClean="0"/>
              <a:t>凝血酶</a:t>
            </a:r>
            <a:r>
              <a:rPr lang="en-US" altLang="zh-CN" smtClean="0"/>
              <a:t>)</a:t>
            </a:r>
            <a:r>
              <a:rPr lang="zh-CN" altLang="en-US" smtClean="0"/>
              <a:t>和</a:t>
            </a:r>
            <a:r>
              <a:rPr lang="en-US" altLang="zh-CN" smtClean="0"/>
              <a:t>IXa</a:t>
            </a:r>
            <a:r>
              <a:rPr lang="zh-CN" altLang="en-US" smtClean="0"/>
              <a:t>、</a:t>
            </a:r>
            <a:r>
              <a:rPr lang="en-US" altLang="zh-CN" smtClean="0"/>
              <a:t>Xa</a:t>
            </a:r>
            <a:r>
              <a:rPr lang="zh-CN" altLang="en-US" smtClean="0"/>
              <a:t>、</a:t>
            </a:r>
            <a:r>
              <a:rPr lang="en-US" altLang="zh-CN" smtClean="0"/>
              <a:t>XIa</a:t>
            </a:r>
            <a:r>
              <a:rPr lang="zh-CN" altLang="en-US" smtClean="0"/>
              <a:t>和</a:t>
            </a:r>
            <a:r>
              <a:rPr lang="en-US" altLang="zh-CN" smtClean="0"/>
              <a:t>XIIa</a:t>
            </a:r>
            <a:r>
              <a:rPr lang="zh-CN" altLang="en-US" smtClean="0"/>
              <a:t>因子失活；与</a:t>
            </a:r>
            <a:r>
              <a:rPr lang="en-US" altLang="zh-CN" smtClean="0"/>
              <a:t>UFH</a:t>
            </a:r>
            <a:r>
              <a:rPr lang="zh-CN" altLang="en-US" smtClean="0"/>
              <a:t>相似，低分子肝素（</a:t>
            </a:r>
            <a:r>
              <a:rPr lang="en-US" altLang="zh-CN" smtClean="0"/>
              <a:t>LMWH</a:t>
            </a:r>
            <a:r>
              <a:rPr lang="zh-CN" altLang="en-US" smtClean="0"/>
              <a:t>）可激活抗凝血酶，从而使</a:t>
            </a:r>
            <a:r>
              <a:rPr lang="en-US" altLang="zh-CN" smtClean="0"/>
              <a:t>Xa</a:t>
            </a:r>
            <a:r>
              <a:rPr lang="zh-CN" altLang="en-US" smtClean="0"/>
              <a:t>因子失活亦可使</a:t>
            </a:r>
            <a:r>
              <a:rPr lang="en-US" altLang="zh-CN" smtClean="0"/>
              <a:t>IIa</a:t>
            </a:r>
            <a:r>
              <a:rPr lang="zh-CN" altLang="en-US" smtClean="0"/>
              <a:t>因子部分失活；维生素</a:t>
            </a:r>
            <a:r>
              <a:rPr lang="en-US" altLang="zh-CN" smtClean="0"/>
              <a:t>K</a:t>
            </a:r>
            <a:r>
              <a:rPr lang="zh-CN" altLang="en-US" smtClean="0"/>
              <a:t>阻滞剂主要抑制需要</a:t>
            </a:r>
            <a:r>
              <a:rPr lang="en-US" altLang="zh-CN" smtClean="0"/>
              <a:t>VK</a:t>
            </a:r>
            <a:r>
              <a:rPr lang="zh-CN" altLang="en-US" smtClean="0"/>
              <a:t>合成的凝血因子：</a:t>
            </a:r>
            <a:r>
              <a:rPr lang="en-US" altLang="zh-CN" smtClean="0"/>
              <a:t>II</a:t>
            </a:r>
            <a:r>
              <a:rPr lang="zh-CN" altLang="en-US" smtClean="0"/>
              <a:t>、</a:t>
            </a:r>
            <a:r>
              <a:rPr lang="en-US" altLang="zh-CN" smtClean="0"/>
              <a:t>VII</a:t>
            </a:r>
            <a:r>
              <a:rPr lang="zh-CN" altLang="en-US" smtClean="0"/>
              <a:t>、</a:t>
            </a:r>
            <a:r>
              <a:rPr lang="en-US" altLang="zh-CN" smtClean="0"/>
              <a:t>IX</a:t>
            </a:r>
            <a:r>
              <a:rPr lang="zh-CN" altLang="en-US" smtClean="0"/>
              <a:t>、</a:t>
            </a:r>
            <a:r>
              <a:rPr lang="en-US" altLang="zh-CN" smtClean="0"/>
              <a:t>X</a:t>
            </a:r>
            <a:r>
              <a:rPr lang="zh-CN" altLang="en-US" smtClean="0"/>
              <a:t>因子。而近几年上市的阿哌沙班等药物作用位点仅为单一的</a:t>
            </a:r>
            <a:r>
              <a:rPr lang="en-US" altLang="zh-CN" smtClean="0"/>
              <a:t>Xa</a:t>
            </a:r>
            <a:r>
              <a:rPr lang="zh-CN" altLang="en-US" smtClean="0"/>
              <a:t>因子（</a:t>
            </a:r>
            <a:r>
              <a:rPr lang="en-US" altLang="zh-CN" smtClean="0"/>
              <a:t>Xa</a:t>
            </a:r>
            <a:r>
              <a:rPr lang="zh-CN" altLang="en-US" smtClean="0"/>
              <a:t>因子是内源性及外源性凝血途径的共同通路）；达比加群抑制凝血酶 </a:t>
            </a:r>
            <a:endParaRPr lang="en-US" altLang="zh-CN" smtClean="0"/>
          </a:p>
          <a:p>
            <a:endParaRPr lang="en-US" altLang="zh-CN" smtClean="0"/>
          </a:p>
          <a:p>
            <a:endParaRPr lang="zh-CN" altLang="en-US" smtClean="0"/>
          </a:p>
        </p:txBody>
      </p:sp>
      <p:sp>
        <p:nvSpPr>
          <p:cNvPr id="4" name="灯片编号占位符 3"/>
          <p:cNvSpPr>
            <a:spLocks noGrp="1"/>
          </p:cNvSpPr>
          <p:nvPr>
            <p:ph type="sldNum" sz="quarter" idx="5"/>
          </p:nvPr>
        </p:nvSpPr>
        <p:spPr/>
        <p:txBody>
          <a:bodyPr/>
          <a:lstStyle/>
          <a:p>
            <a:pPr>
              <a:defRPr/>
            </a:pPr>
            <a:fld id="{D7BE67D0-D6A6-42CF-9310-A72BA7080366}" type="slidenum">
              <a:rPr lang="zh-CN" altLang="en-US" smtClean="0"/>
              <a:pPr>
                <a:defRPr/>
              </a:pPr>
              <a:t>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custDataLst>
              <p:tags r:id="rId1"/>
            </p:custDataLst>
          </p:nvPr>
        </p:nvSpPr>
        <p:spPr>
          <a:ln/>
          <a:extLst/>
        </p:spPr>
        <p:txBody>
          <a:bodyPr/>
          <a:lstStyle/>
          <a:p>
            <a:pPr marL="216220" indent="-216220">
              <a:lnSpc>
                <a:spcPct val="115000"/>
              </a:lnSpc>
              <a:spcBef>
                <a:spcPct val="0"/>
              </a:spcBef>
              <a:defRPr/>
            </a:pPr>
            <a:r>
              <a:rPr lang="en-US" altLang="en-US" sz="1000" dirty="0">
                <a:solidFill>
                  <a:srgbClr val="000000"/>
                </a:solidFill>
                <a:latin typeface="Arial" panose="020B0604020202020204" pitchFamily="34" charset="0"/>
                <a:cs typeface="Arial" panose="020B0604020202020204" pitchFamily="34" charset="0"/>
              </a:rPr>
              <a:t>Now let's look at a few patient results (begin from Left to Right):</a:t>
            </a:r>
            <a:endParaRPr lang="en-US" altLang="en-US" sz="1000" dirty="0">
              <a:latin typeface="Arial" panose="020B0604020202020204" pitchFamily="34" charset="0"/>
              <a:cs typeface="Arial" panose="020B0604020202020204" pitchFamily="34" charset="0"/>
            </a:endParaRPr>
          </a:p>
          <a:p>
            <a:pPr marL="216220" indent="-216220">
              <a:lnSpc>
                <a:spcPct val="115000"/>
              </a:lnSpc>
              <a:spcBef>
                <a:spcPct val="0"/>
              </a:spcBef>
              <a:buFontTx/>
              <a:buAutoNum type="arabicPeriod"/>
              <a:defRPr/>
            </a:pPr>
            <a:r>
              <a:rPr lang="en-US" altLang="en-US" sz="1000" dirty="0">
                <a:solidFill>
                  <a:srgbClr val="000000"/>
                </a:solidFill>
                <a:latin typeface="Arial" panose="020B0604020202020204" pitchFamily="34" charset="0"/>
                <a:cs typeface="Arial" panose="020B0604020202020204" pitchFamily="34" charset="0"/>
              </a:rPr>
              <a:t>The 1st patient circled on left has a PTT of approximately 75 seconds.  This patient's </a:t>
            </a:r>
            <a:r>
              <a:rPr lang="en-US" altLang="en-US" sz="1000" u="sng" dirty="0">
                <a:solidFill>
                  <a:srgbClr val="000000"/>
                </a:solidFill>
                <a:latin typeface="Arial" panose="020B0604020202020204" pitchFamily="34" charset="0"/>
                <a:cs typeface="Arial" panose="020B0604020202020204" pitchFamily="34" charset="0"/>
              </a:rPr>
              <a:t>PTT result is therapeutic</a:t>
            </a:r>
            <a:r>
              <a:rPr lang="en-US" altLang="en-US" sz="1000" dirty="0">
                <a:solidFill>
                  <a:srgbClr val="000000"/>
                </a:solidFill>
                <a:latin typeface="Arial" panose="020B0604020202020204" pitchFamily="34" charset="0"/>
                <a:cs typeface="Arial" panose="020B0604020202020204" pitchFamily="34" charset="0"/>
              </a:rPr>
              <a:t>. Remember, in this example, the PTT therapeutic range is  55-85 seconds. However the </a:t>
            </a:r>
            <a:r>
              <a:rPr lang="en-US" altLang="en-US" sz="1000" u="sng" dirty="0">
                <a:solidFill>
                  <a:srgbClr val="000000"/>
                </a:solidFill>
                <a:latin typeface="Arial" panose="020B0604020202020204" pitchFamily="34" charset="0"/>
                <a:cs typeface="Arial" panose="020B0604020202020204" pitchFamily="34" charset="0"/>
              </a:rPr>
              <a:t>Anti-Xa level is 0.2 which means the patient is actually subtherapeutic</a:t>
            </a:r>
            <a:r>
              <a:rPr lang="en-US" altLang="en-US" sz="1000" dirty="0">
                <a:solidFill>
                  <a:srgbClr val="000000"/>
                </a:solidFill>
                <a:latin typeface="Arial" panose="020B0604020202020204" pitchFamily="34" charset="0"/>
                <a:cs typeface="Arial" panose="020B0604020202020204" pitchFamily="34" charset="0"/>
              </a:rPr>
              <a:t>. Based on the PTT, no change is required to the heparin dosing.  However this patient may be at risk for a thrombosis (clotting).  This patient is not therapeutic and may be   </a:t>
            </a:r>
            <a:r>
              <a:rPr lang="en-US" altLang="en-US" sz="1000" i="1" dirty="0">
                <a:solidFill>
                  <a:srgbClr val="000000"/>
                </a:solidFill>
                <a:latin typeface="Arial" panose="020B0604020202020204" pitchFamily="34" charset="0"/>
                <a:cs typeface="Arial" panose="020B0604020202020204" pitchFamily="34" charset="0"/>
              </a:rPr>
              <a:t>under-anticoagulated.  (Ask)…</a:t>
            </a:r>
            <a:r>
              <a:rPr lang="en-US" altLang="en-US" sz="1000" dirty="0">
                <a:solidFill>
                  <a:srgbClr val="000000"/>
                </a:solidFill>
                <a:latin typeface="Arial" panose="020B0604020202020204" pitchFamily="34" charset="0"/>
                <a:cs typeface="Arial" panose="020B0604020202020204" pitchFamily="34" charset="0"/>
              </a:rPr>
              <a:t>Is the patient therapeutic or is the result therapeutic????</a:t>
            </a:r>
          </a:p>
          <a:p>
            <a:pPr>
              <a:lnSpc>
                <a:spcPct val="115000"/>
              </a:lnSpc>
              <a:spcBef>
                <a:spcPct val="0"/>
              </a:spcBef>
              <a:defRPr/>
            </a:pPr>
            <a:r>
              <a:rPr lang="en-US" altLang="en-US" sz="1000" dirty="0">
                <a:solidFill>
                  <a:srgbClr val="000000"/>
                </a:solidFill>
                <a:latin typeface="Arial" panose="020B0604020202020204" pitchFamily="34" charset="0"/>
                <a:cs typeface="Arial" panose="020B0604020202020204" pitchFamily="34" charset="0"/>
              </a:rPr>
              <a:t>(Speaker’s note – What is this patient at risk for?  They are actually at risk to clot! Patient is subtherapeutic).</a:t>
            </a:r>
            <a:endParaRPr lang="en-US" altLang="en-US" sz="1000" dirty="0">
              <a:latin typeface="Arial" panose="020B0604020202020204" pitchFamily="34" charset="0"/>
              <a:cs typeface="Arial" panose="020B0604020202020204" pitchFamily="34" charset="0"/>
            </a:endParaRPr>
          </a:p>
          <a:p>
            <a:pPr marL="216220" indent="-216220">
              <a:lnSpc>
                <a:spcPct val="115000"/>
              </a:lnSpc>
              <a:spcBef>
                <a:spcPct val="0"/>
              </a:spcBef>
              <a:defRPr/>
            </a:pPr>
            <a:r>
              <a:rPr lang="en-US" altLang="en-US" sz="1000" dirty="0">
                <a:solidFill>
                  <a:srgbClr val="000000"/>
                </a:solidFill>
                <a:latin typeface="Arial" panose="020B0604020202020204" pitchFamily="34" charset="0"/>
                <a:cs typeface="Arial" panose="020B0604020202020204" pitchFamily="34" charset="0"/>
              </a:rPr>
              <a:t>2. (2nd circled result) The next patient's PTT result is ~35 seconds circled in the middle of this graph.  Based on this PTT result, this patient is </a:t>
            </a:r>
            <a:r>
              <a:rPr lang="en-US" altLang="en-US" sz="1000" u="sng" dirty="0">
                <a:solidFill>
                  <a:srgbClr val="000000"/>
                </a:solidFill>
                <a:latin typeface="Arial" panose="020B0604020202020204" pitchFamily="34" charset="0"/>
                <a:cs typeface="Arial" panose="020B0604020202020204" pitchFamily="34" charset="0"/>
              </a:rPr>
              <a:t>subtherapeutic...</a:t>
            </a:r>
            <a:r>
              <a:rPr lang="en-US" altLang="en-US" sz="1000" dirty="0">
                <a:solidFill>
                  <a:srgbClr val="000000"/>
                </a:solidFill>
                <a:latin typeface="Arial" panose="020B0604020202020204" pitchFamily="34" charset="0"/>
                <a:cs typeface="Arial" panose="020B0604020202020204" pitchFamily="34" charset="0"/>
              </a:rPr>
              <a:t>&lt; 55 seconds (below the therapeutic range) and the heparin dosing would be increased.  In actuality, this patient is </a:t>
            </a:r>
            <a:r>
              <a:rPr lang="en-US" altLang="en-US" sz="1000" u="sng" dirty="0">
                <a:solidFill>
                  <a:srgbClr val="000000"/>
                </a:solidFill>
                <a:latin typeface="Arial" panose="020B0604020202020204" pitchFamily="34" charset="0"/>
                <a:cs typeface="Arial" panose="020B0604020202020204" pitchFamily="34" charset="0"/>
              </a:rPr>
              <a:t>therapeutic</a:t>
            </a:r>
            <a:r>
              <a:rPr lang="en-US" altLang="en-US" sz="1000" dirty="0">
                <a:solidFill>
                  <a:srgbClr val="000000"/>
                </a:solidFill>
                <a:latin typeface="Arial" panose="020B0604020202020204" pitchFamily="34" charset="0"/>
                <a:cs typeface="Arial" panose="020B0604020202020204" pitchFamily="34" charset="0"/>
              </a:rPr>
              <a:t>, they are within 0.3-0.7 therapeutic range for an Anti-Xa assay. The heparin dose for this patient should not be changed.  How many people are involved in changing one dose of heparin for 1 patient?  Pharmacy, physicians, nursing, laboratory, phlebotomy....and most importantly, the patient.  This patient did not require a increase in their heparin dosing!</a:t>
            </a:r>
          </a:p>
          <a:p>
            <a:pPr marL="216220" indent="-216220">
              <a:lnSpc>
                <a:spcPct val="115000"/>
              </a:lnSpc>
              <a:spcBef>
                <a:spcPct val="0"/>
              </a:spcBef>
              <a:defRPr/>
            </a:pPr>
            <a:r>
              <a:rPr lang="en-US" altLang="en-US" sz="1000" dirty="0">
                <a:solidFill>
                  <a:srgbClr val="000000"/>
                </a:solidFill>
                <a:latin typeface="Arial" panose="020B0604020202020204" pitchFamily="34" charset="0"/>
                <a:cs typeface="Arial" panose="020B0604020202020204" pitchFamily="34" charset="0"/>
              </a:rPr>
              <a:t>(Speaker’s note – a simpler way to say this is…The next patient has an APTT result below the therapeutic range. However the heparin concentration is therapeutic.  Based on the PTT result…Are you going to increase the heparin dose, decrease the dose or keep it the same?  Based on that PTT result, you would increase the dose which would potentially put that patient at risk to bleed and would require additional monitoring because of the dose change).</a:t>
            </a:r>
            <a:endParaRPr lang="en-US" altLang="en-US" sz="1000" dirty="0">
              <a:latin typeface="Arial" panose="020B0604020202020204" pitchFamily="34" charset="0"/>
              <a:cs typeface="Arial" panose="020B0604020202020204" pitchFamily="34" charset="0"/>
            </a:endParaRPr>
          </a:p>
          <a:p>
            <a:pPr marL="216220" indent="-216220">
              <a:lnSpc>
                <a:spcPct val="115000"/>
              </a:lnSpc>
              <a:spcBef>
                <a:spcPct val="0"/>
              </a:spcBef>
              <a:defRPr/>
            </a:pPr>
            <a:r>
              <a:rPr lang="en-US" altLang="en-US" sz="1000" dirty="0">
                <a:solidFill>
                  <a:srgbClr val="000000"/>
                </a:solidFill>
                <a:latin typeface="Arial" panose="020B0604020202020204" pitchFamily="34" charset="0"/>
                <a:cs typeface="Arial" panose="020B0604020202020204" pitchFamily="34" charset="0"/>
              </a:rPr>
              <a:t>3. The 3rd patient circled on the left has a PTT result of 50 seconds.  According to the PTT therapeutic range of 55-85 seconds in this example, this patient's PTT result would be too low.  However the anti-Xa concentration is super-therapeutic...greater than 0.7.  Increasing the heparin for this patient may cause them to bleed.  This patient may be over-anticoagulated.</a:t>
            </a:r>
            <a:r>
              <a:rPr lang="en-US" altLang="en-US" sz="1000" i="1" dirty="0">
                <a:solidFill>
                  <a:srgbClr val="000000"/>
                </a:solidFill>
                <a:latin typeface="Arial" panose="020B0604020202020204" pitchFamily="34" charset="0"/>
                <a:cs typeface="Arial" panose="020B0604020202020204" pitchFamily="34" charset="0"/>
              </a:rPr>
              <a:t> </a:t>
            </a:r>
          </a:p>
          <a:p>
            <a:pPr marL="216220" indent="-216220">
              <a:lnSpc>
                <a:spcPct val="115000"/>
              </a:lnSpc>
              <a:spcBef>
                <a:spcPct val="0"/>
              </a:spcBef>
              <a:defRPr/>
            </a:pPr>
            <a:r>
              <a:rPr lang="en-US" altLang="en-US" sz="1000" dirty="0">
                <a:solidFill>
                  <a:srgbClr val="000000"/>
                </a:solidFill>
                <a:latin typeface="Arial" panose="020B0604020202020204" pitchFamily="34" charset="0"/>
                <a:cs typeface="Arial" panose="020B0604020202020204" pitchFamily="34" charset="0"/>
              </a:rPr>
              <a:t>(Speaker’s note – an easier way to say this…The last patient (on the right) has a PTT result that is below the therapeutic range but the heparin concentration is above the therapeutic range.  Would you increase, decrease or keep the heparin dose the same?.</a:t>
            </a:r>
            <a:r>
              <a:rPr lang="en-US" altLang="en-US" sz="1000" i="1" dirty="0">
                <a:solidFill>
                  <a:srgbClr val="000000"/>
                </a:solidFill>
                <a:latin typeface="Arial" panose="020B0604020202020204" pitchFamily="34" charset="0"/>
                <a:cs typeface="Arial" panose="020B0604020202020204" pitchFamily="34" charset="0"/>
              </a:rPr>
              <a:t>....pause….</a:t>
            </a:r>
            <a:r>
              <a:rPr lang="en-US" altLang="en-US" sz="1000" dirty="0">
                <a:solidFill>
                  <a:srgbClr val="000000"/>
                </a:solidFill>
                <a:latin typeface="Arial" panose="020B0604020202020204" pitchFamily="34" charset="0"/>
                <a:cs typeface="Arial" panose="020B0604020202020204" pitchFamily="34" charset="0"/>
              </a:rPr>
              <a:t>Increasing this patient’s heparin dose may put them at risk to bleed!)</a:t>
            </a:r>
            <a:endParaRPr lang="en-US" altLang="en-US" sz="1000" i="1" dirty="0">
              <a:latin typeface="Arial" panose="020B0604020202020204" pitchFamily="34" charset="0"/>
              <a:cs typeface="Arial" panose="020B0604020202020204" pitchFamily="34" charset="0"/>
            </a:endParaRPr>
          </a:p>
        </p:txBody>
      </p:sp>
      <p:sp>
        <p:nvSpPr>
          <p:cNvPr id="481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878446" fontAlgn="base">
              <a:spcBef>
                <a:spcPct val="0"/>
              </a:spcBef>
              <a:spcAft>
                <a:spcPct val="0"/>
              </a:spcAft>
            </a:pPr>
            <a:fld id="{75F8BCE1-2F70-415A-B008-569737306096}" type="slidenum">
              <a:rPr lang="en-US" altLang="en-US" sz="1100">
                <a:solidFill>
                  <a:srgbClr val="000000"/>
                </a:solidFill>
                <a:latin typeface="Arial" charset="0"/>
                <a:ea typeface="宋体" pitchFamily="2" charset="-122"/>
              </a:rPr>
              <a:pPr defTabSz="878446" fontAlgn="base">
                <a:spcBef>
                  <a:spcPct val="0"/>
                </a:spcBef>
                <a:spcAft>
                  <a:spcPct val="0"/>
                </a:spcAft>
              </a:pPr>
              <a:t>10</a:t>
            </a:fld>
            <a:endParaRPr lang="en-US" altLang="en-US" sz="1100" dirty="0">
              <a:solidFill>
                <a:srgbClr val="000000"/>
              </a:solidFill>
              <a:latin typeface="Arial" charset="0"/>
              <a:ea typeface="宋体"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bg bwMode="auto">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bwMode="auto">
          <a:xfrm>
            <a:off x="1141413" y="685800"/>
            <a:ext cx="4576762" cy="3432175"/>
          </a:xfrm>
          <a:noFill/>
          <a:ln>
            <a:solidFill>
              <a:srgbClr val="000000"/>
            </a:solidFill>
            <a:miter lim="800000"/>
            <a:headEnd/>
            <a:tailEnd/>
          </a:ln>
        </p:spPr>
      </p:sp>
      <p:sp>
        <p:nvSpPr>
          <p:cNvPr id="60419" name="Rectangle 3"/>
          <p:cNvSpPr>
            <a:spLocks noGrp="1" noChangeArrowheads="1"/>
          </p:cNvSpPr>
          <p:nvPr>
            <p:ph type="body" idx="1"/>
          </p:nvPr>
        </p:nvSpPr>
        <p:spPr bwMode="auto">
          <a:xfrm>
            <a:off x="1111250" y="4344988"/>
            <a:ext cx="4635500" cy="4113212"/>
          </a:xfrm>
          <a:noFill/>
        </p:spPr>
        <p:txBody>
          <a:bodyPr wrap="square" lIns="92070" tIns="46034" rIns="92070" bIns="46034" numCol="1" anchor="ctr" anchorCtr="0" compatLnSpc="1">
            <a:prstTxWarp prst="textNoShape">
              <a:avLst/>
            </a:prstTxWarp>
          </a:bodyPr>
          <a:lstStyle/>
          <a:p>
            <a:pPr marL="266700" indent="-266700" eaLnBrk="1" hangingPunct="1">
              <a:spcBef>
                <a:spcPct val="0"/>
              </a:spcBef>
            </a:pPr>
            <a:r>
              <a:rPr lang="zh-CN" altLang="en-US" smtClean="0"/>
              <a:t>通过阻断维生素</a:t>
            </a:r>
            <a:r>
              <a:rPr lang="en-US" altLang="zh-CN" smtClean="0"/>
              <a:t>K</a:t>
            </a:r>
            <a:r>
              <a:rPr lang="zh-CN" altLang="en-US" smtClean="0"/>
              <a:t>环氧化物转变从而致使凝血因子</a:t>
            </a:r>
            <a:r>
              <a:rPr lang="en-US" altLang="zh-CN" smtClean="0"/>
              <a:t>2</a:t>
            </a:r>
            <a:r>
              <a:rPr lang="zh-CN" altLang="en-US" smtClean="0"/>
              <a:t>，</a:t>
            </a:r>
            <a:r>
              <a:rPr lang="en-US" altLang="zh-CN" smtClean="0"/>
              <a:t>7</a:t>
            </a:r>
            <a:r>
              <a:rPr lang="zh-CN" altLang="en-US" smtClean="0"/>
              <a:t>，</a:t>
            </a:r>
            <a:r>
              <a:rPr lang="en-US" altLang="zh-CN" smtClean="0"/>
              <a:t>9</a:t>
            </a:r>
            <a:r>
              <a:rPr lang="zh-CN" altLang="en-US" smtClean="0"/>
              <a:t>，</a:t>
            </a:r>
            <a:r>
              <a:rPr lang="en-US" altLang="zh-CN" smtClean="0"/>
              <a:t>10 </a:t>
            </a:r>
            <a:r>
              <a:rPr lang="zh-CN" altLang="en-US" smtClean="0"/>
              <a:t>的活化过程（</a:t>
            </a:r>
            <a:r>
              <a:rPr lang="en-US" altLang="zh-CN" smtClean="0"/>
              <a:t>r</a:t>
            </a:r>
            <a:r>
              <a:rPr lang="zh-CN" altLang="en-US" smtClean="0"/>
              <a:t>羧化作用）产生障碍起到抗凝作用</a:t>
            </a:r>
          </a:p>
          <a:p>
            <a:pPr marL="266700" indent="-266700" eaLnBrk="1" hangingPunct="1">
              <a:spcBef>
                <a:spcPct val="20000"/>
              </a:spcBef>
            </a:pPr>
            <a:endParaRPr lang="zh-CN" altLang="en-US" smtClean="0"/>
          </a:p>
        </p:txBody>
      </p:sp>
    </p:spTree>
  </p:cSld>
  <p:clrMapOvr>
    <a:overrideClrMapping bg1="lt1" tx1="dk1" bg2="lt2" tx2="dk2" accent1="accent1" accent2="accent2" accent3="accent3" accent4="accent4" accent5="accent5" accent6="accent6" hlink="hlink" folHlink="folHlink"/>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1"/>
          <p:cNvSpPr>
            <a:spLocks noGrp="1" noRot="1" noChangeAspect="1" noTextEdit="1"/>
          </p:cNvSpPr>
          <p:nvPr>
            <p:ph type="sldImg"/>
          </p:nvPr>
        </p:nvSpPr>
        <p:spPr bwMode="auto">
          <a:noFill/>
          <a:ln>
            <a:solidFill>
              <a:srgbClr val="000000"/>
            </a:solidFill>
            <a:miter lim="800000"/>
            <a:headEnd/>
            <a:tailEnd/>
          </a:ln>
        </p:spPr>
      </p:sp>
      <p:sp>
        <p:nvSpPr>
          <p:cNvPr id="61443"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61444" name="灯片编号占位符 3"/>
          <p:cNvSpPr>
            <a:spLocks noGrp="1"/>
          </p:cNvSpPr>
          <p:nvPr>
            <p:ph type="sldNum" sz="quarter" idx="5"/>
          </p:nvPr>
        </p:nvSpPr>
        <p:spPr bwMode="auto">
          <a:noFill/>
          <a:ln>
            <a:miter lim="800000"/>
            <a:headEnd/>
            <a:tailEnd/>
          </a:ln>
        </p:spPr>
        <p:txBody>
          <a:bodyPr/>
          <a:lstStyle/>
          <a:p>
            <a:fld id="{C25AD2E7-8DBE-4971-9706-76E9776FAEBA}" type="slidenum">
              <a:rPr lang="zh-CN" altLang="en-US" smtClean="0"/>
              <a:pPr/>
              <a:t>20</a:t>
            </a:fld>
            <a:endParaRPr lang="en-US" altLang="zh-CN"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7106" name="幻灯片图像占位符 1"/>
          <p:cNvSpPr>
            <a:spLocks noGrp="1" noRot="1" noChangeAspect="1" noChangeArrowheads="1" noTextEdit="1"/>
          </p:cNvSpPr>
          <p:nvPr>
            <p:ph type="sldImg" idx="4294967295"/>
          </p:nvPr>
        </p:nvSpPr>
        <p:spPr>
          <a:xfrm>
            <a:off x="-77500163" y="-2147483648"/>
            <a:ext cx="0" cy="2147483647"/>
          </a:xfrm>
          <a:ln>
            <a:solidFill>
              <a:srgbClr val="000000"/>
            </a:solidFill>
            <a:miter lim="800000"/>
            <a:headEnd/>
            <a:tailEnd/>
          </a:ln>
        </p:spPr>
      </p:sp>
      <p:sp>
        <p:nvSpPr>
          <p:cNvPr id="47107" name="备注占位符 2"/>
          <p:cNvSpPr>
            <a:spLocks noGrp="1" noRot="1" noChangeAspect="1" noChangeArrowheads="1"/>
          </p:cNvSpPr>
          <p:nvPr>
            <p:ph type="body" idx="1"/>
          </p:nvPr>
        </p:nvSpPr>
        <p:spPr bwMode="auto">
          <a:xfrm>
            <a:off x="457200" y="1600201"/>
            <a:ext cx="8229600" cy="4525433"/>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r>
              <a:rPr lang="zh-CN" altLang="en-US">
                <a:latin typeface="Arial" charset="0"/>
                <a:ea typeface="宋体" charset="0"/>
              </a:rPr>
              <a:t>什么情况？何时测量？</a:t>
            </a:r>
          </a:p>
        </p:txBody>
      </p:sp>
      <p:sp>
        <p:nvSpPr>
          <p:cNvPr id="47108" name="灯片编号占位符 3"/>
          <p:cNvSpPr>
            <a:spLocks noGrp="1" noChangeArrowheads="1"/>
          </p:cNvSpPr>
          <p:nvPr/>
        </p:nvSpPr>
        <p:spPr bwMode="auto">
          <a:xfrm>
            <a:off x="3883819" y="8684684"/>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p>
            <a:pPr algn="r"/>
            <a:fld id="{04D9B8C2-9936-F24C-94B5-41375E8CA6A8}" type="slidenum">
              <a:rPr lang="zh-CN" altLang="en-US" sz="1200">
                <a:solidFill>
                  <a:srgbClr val="000000"/>
                </a:solidFill>
                <a:latin typeface="Calibri" charset="0"/>
                <a:sym typeface="Calibri" charset="0"/>
              </a:rPr>
              <a:pPr algn="r"/>
              <a:t>33</a:t>
            </a:fld>
            <a:endParaRPr lang="en-US" altLang="zh-CN" sz="1200">
              <a:latin typeface="Calibri" charset="0"/>
              <a:sym typeface="Calibri" charset="0"/>
            </a:endParaRPr>
          </a:p>
        </p:txBody>
      </p:sp>
    </p:spTree>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Ref idx="1002">
        <a:schemeClr val="bg2"/>
      </p:bgRef>
    </p:bg>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171281" y="2091263"/>
            <a:ext cx="6801440" cy="2374205"/>
          </a:xfrm>
        </p:spPr>
        <p:txBody>
          <a:bodyPr tIns="45720" bIns="45720" anchor="ctr">
            <a:noAutofit/>
          </a:bodyPr>
          <a:lstStyle>
            <a:lvl1pPr algn="ctr">
              <a:lnSpc>
                <a:spcPct val="83000"/>
              </a:lnSpc>
              <a:defRPr lang="en-US" sz="4000" b="0" kern="1200" cap="all" spc="-100" baseline="0" dirty="0">
                <a:solidFill>
                  <a:schemeClr val="tx1">
                    <a:lumMod val="85000"/>
                    <a:lumOff val="15000"/>
                  </a:schemeClr>
                </a:solidFill>
                <a:effectLst/>
                <a:latin typeface="STHeiti Light" charset="-122"/>
                <a:ea typeface="STHeiti Light" charset="-122"/>
                <a:cs typeface="STHeiti Light" charset="-122"/>
              </a:defRPr>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71575" y="4465468"/>
            <a:ext cx="6803136" cy="719514"/>
          </a:xfrm>
        </p:spPr>
        <p:txBody>
          <a:bodyPr>
            <a:normAutofit/>
          </a:bodyPr>
          <a:lstStyle>
            <a:lvl1pPr marL="0" indent="0" algn="ctr">
              <a:spcBef>
                <a:spcPts val="0"/>
              </a:spcBef>
              <a:buNone/>
              <a:defRPr sz="1600" spc="80" baseline="0">
                <a:solidFill>
                  <a:schemeClr val="tx1"/>
                </a:solidFill>
                <a:latin typeface="STHeiti Light" charset="-122"/>
                <a:ea typeface="STHeiti Light" charset="-122"/>
                <a:cs typeface="STHeiti Light" charset="-122"/>
              </a:defRPr>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vl6pPr marL="2286000" indent="0" algn="ctr">
              <a:buNone/>
              <a:defRPr sz="1400"/>
            </a:lvl6pPr>
            <a:lvl7pPr marL="2743200" indent="0" algn="ctr">
              <a:buNone/>
              <a:defRPr sz="1400"/>
            </a:lvl7pPr>
            <a:lvl8pPr marL="3200400" indent="0" algn="ctr">
              <a:buNone/>
              <a:defRPr sz="1400"/>
            </a:lvl8pPr>
            <a:lvl9pPr marL="3657600" indent="0" algn="ctr">
              <a:buNone/>
              <a:defRPr sz="1400"/>
            </a:lvl9pPr>
          </a:lstStyle>
          <a:p>
            <a:r>
              <a:rPr lang="zh-CN" altLang="en-US" smtClean="0"/>
              <a:t>单击此处编辑母版副标题样式</a:t>
            </a:r>
            <a:endParaRPr lang="en-US" dirty="0"/>
          </a:p>
        </p:txBody>
      </p:sp>
      <p:sp>
        <p:nvSpPr>
          <p:cNvPr id="21" name="Footer Placeholder 20"/>
          <p:cNvSpPr>
            <a:spLocks noGrp="1"/>
          </p:cNvSpPr>
          <p:nvPr>
            <p:ph type="ftr" sz="quarter" idx="11"/>
          </p:nvPr>
        </p:nvSpPr>
        <p:spPr>
          <a:xfrm>
            <a:off x="1104936" y="5211060"/>
            <a:ext cx="4429125" cy="228600"/>
          </a:xfrm>
        </p:spPr>
        <p:txBody>
          <a:bodyPr/>
          <a:lstStyle>
            <a:lvl1pPr algn="l">
              <a:defRPr sz="900">
                <a:solidFill>
                  <a:schemeClr val="tx1">
                    <a:lumMod val="75000"/>
                    <a:lumOff val="25000"/>
                  </a:schemeClr>
                </a:solidFill>
              </a:defRPr>
            </a:lvl1pPr>
          </a:lstStyle>
          <a:p>
            <a:endParaRPr kumimoji="1" lang="zh-CN" altLang="en-US"/>
          </a:p>
        </p:txBody>
      </p:sp>
      <p:sp>
        <p:nvSpPr>
          <p:cNvPr id="22" name="Slide Number Placeholder 21"/>
          <p:cNvSpPr>
            <a:spLocks noGrp="1"/>
          </p:cNvSpPr>
          <p:nvPr>
            <p:ph type="sldNum" sz="quarter" idx="12"/>
          </p:nvPr>
        </p:nvSpPr>
        <p:spPr>
          <a:xfrm>
            <a:off x="6455190" y="5212080"/>
            <a:ext cx="1583911" cy="228600"/>
          </a:xfrm>
        </p:spPr>
        <p:txBody>
          <a:bodyPr/>
          <a:lstStyle>
            <a:lvl1pPr>
              <a:defRPr>
                <a:solidFill>
                  <a:schemeClr val="tx1">
                    <a:lumMod val="75000"/>
                    <a:lumOff val="25000"/>
                  </a:schemeClr>
                </a:solidFill>
              </a:defRPr>
            </a:lvl1pPr>
          </a:lstStyle>
          <a:p>
            <a:fld id="{601756EB-6D8F-4D4E-A1F7-BF6F1B8AF820}" type="slidenum">
              <a:rPr kumimoji="1" lang="zh-CN" altLang="en-US" smtClean="0"/>
              <a:pPr/>
              <a:t>‹#›</a:t>
            </a:fld>
            <a:endParaRPr kumimoji="1" lang="zh-CN" altLang="en-US"/>
          </a:p>
        </p:txBody>
      </p:sp>
    </p:spTree>
    <p:extLst>
      <p:ext uri="{BB962C8B-B14F-4D97-AF65-F5344CB8AC3E}">
        <p14:creationId xmlns:p14="http://schemas.microsoft.com/office/powerpoint/2010/main" xmlns="" val="190810607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xmlns=""/>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286C3DF4-9EE0-D949-95FD-0523FD69CBEF}" type="datetimeFigureOut">
              <a:rPr kumimoji="1" lang="zh-CN" altLang="en-US" smtClean="0"/>
              <a:pPr/>
              <a:t>2019-8-7</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601756EB-6D8F-4D4E-A1F7-BF6F1B8AF820}" type="slidenum">
              <a:rPr kumimoji="1" lang="zh-CN" altLang="en-US" smtClean="0"/>
              <a:pPr/>
              <a:t>‹#›</a:t>
            </a:fld>
            <a:endParaRPr kumimoji="1" lang="zh-CN" altLang="en-US"/>
          </a:p>
        </p:txBody>
      </p:sp>
    </p:spTree>
    <p:extLst>
      <p:ext uri="{BB962C8B-B14F-4D97-AF65-F5344CB8AC3E}">
        <p14:creationId xmlns:p14="http://schemas.microsoft.com/office/powerpoint/2010/main" xmlns="" val="81991259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762000"/>
            <a:ext cx="1771650" cy="5257800"/>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762000"/>
            <a:ext cx="6057900" cy="52578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286C3DF4-9EE0-D949-95FD-0523FD69CBEF}" type="datetimeFigureOut">
              <a:rPr kumimoji="1" lang="zh-CN" altLang="en-US" smtClean="0"/>
              <a:pPr/>
              <a:t>2019-8-7</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601756EB-6D8F-4D4E-A1F7-BF6F1B8AF820}" type="slidenum">
              <a:rPr kumimoji="1" lang="zh-CN" altLang="en-US" smtClean="0"/>
              <a:pPr/>
              <a:t>‹#›</a:t>
            </a:fld>
            <a:endParaRPr kumimoji="1" lang="zh-CN" altLang="en-US"/>
          </a:p>
        </p:txBody>
      </p:sp>
    </p:spTree>
    <p:extLst>
      <p:ext uri="{BB962C8B-B14F-4D97-AF65-F5344CB8AC3E}">
        <p14:creationId xmlns:p14="http://schemas.microsoft.com/office/powerpoint/2010/main" xmlns="" val="2015905013"/>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a:bodyPr>
          <a:lstStyle>
            <a:lvl1pPr>
              <a:defRPr sz="3200">
                <a:latin typeface="STHeiti Light" charset="-122"/>
                <a:ea typeface="STHeiti Light" charset="-122"/>
                <a:cs typeface="STHeiti Light" charset="-122"/>
              </a:defRPr>
            </a:lvl1pPr>
          </a:lstStyle>
          <a:p>
            <a:r>
              <a:rPr lang="zh-CN" altLang="en-US" smtClean="0"/>
              <a:t>单击此处编辑母版标题样式</a:t>
            </a:r>
            <a:endParaRPr lang="en-US" dirty="0"/>
          </a:p>
        </p:txBody>
      </p:sp>
      <p:sp>
        <p:nvSpPr>
          <p:cNvPr id="3" name="Content Placeholder 2"/>
          <p:cNvSpPr>
            <a:spLocks noGrp="1"/>
          </p:cNvSpPr>
          <p:nvPr>
            <p:ph idx="1"/>
          </p:nvPr>
        </p:nvSpPr>
        <p:spPr/>
        <p:txBody>
          <a:bodyPr>
            <a:normAutofit/>
          </a:bodyPr>
          <a:lstStyle>
            <a:lvl1pPr>
              <a:lnSpc>
                <a:spcPct val="130000"/>
              </a:lnSpc>
              <a:defRPr sz="2000">
                <a:latin typeface="STHeiti Light" charset="-122"/>
                <a:ea typeface="STHeiti Light" charset="-122"/>
                <a:cs typeface="STHeiti Light" charset="-122"/>
              </a:defRPr>
            </a:lvl1pPr>
            <a:lvl2pPr>
              <a:lnSpc>
                <a:spcPct val="130000"/>
              </a:lnSpc>
              <a:defRPr sz="1800">
                <a:latin typeface="STHeiti Light" charset="-122"/>
                <a:ea typeface="STHeiti Light" charset="-122"/>
                <a:cs typeface="STHeiti Light" charset="-122"/>
              </a:defRPr>
            </a:lvl2pPr>
            <a:lvl3pPr>
              <a:lnSpc>
                <a:spcPct val="130000"/>
              </a:lnSpc>
              <a:defRPr sz="1600">
                <a:latin typeface="STHeiti Light" charset="-122"/>
                <a:ea typeface="STHeiti Light" charset="-122"/>
                <a:cs typeface="STHeiti Light" charset="-122"/>
              </a:defRPr>
            </a:lvl3pPr>
            <a:lvl4pPr>
              <a:lnSpc>
                <a:spcPct val="130000"/>
              </a:lnSpc>
              <a:defRPr sz="1600">
                <a:latin typeface="STHeiti Light" charset="-122"/>
                <a:ea typeface="STHeiti Light" charset="-122"/>
                <a:cs typeface="STHeiti Light" charset="-122"/>
              </a:defRPr>
            </a:lvl4pPr>
            <a:lvl5pPr>
              <a:lnSpc>
                <a:spcPct val="130000"/>
              </a:lnSpc>
              <a:defRPr sz="1600">
                <a:latin typeface="STHeiti Light" charset="-122"/>
                <a:ea typeface="STHeiti Light" charset="-122"/>
                <a:cs typeface="STHeiti Light" charset="-122"/>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286C3DF4-9EE0-D949-95FD-0523FD69CBEF}" type="datetimeFigureOut">
              <a:rPr kumimoji="1" lang="zh-CN" altLang="en-US" smtClean="0"/>
              <a:pPr/>
              <a:t>2019-8-7</a:t>
            </a:fld>
            <a:endParaRPr kumimoji="1" lang="zh-CN" altLang="en-US"/>
          </a:p>
        </p:txBody>
      </p:sp>
      <p:sp>
        <p:nvSpPr>
          <p:cNvPr id="8" name="Footer Placeholder 7"/>
          <p:cNvSpPr>
            <a:spLocks noGrp="1"/>
          </p:cNvSpPr>
          <p:nvPr>
            <p:ph type="ftr" sz="quarter" idx="11"/>
          </p:nvPr>
        </p:nvSpPr>
        <p:spPr/>
        <p:txBody>
          <a:bodyPr/>
          <a:lstStyle/>
          <a:p>
            <a:endParaRPr kumimoji="1" lang="zh-CN" altLang="en-US"/>
          </a:p>
        </p:txBody>
      </p:sp>
      <p:sp>
        <p:nvSpPr>
          <p:cNvPr id="9" name="Slide Number Placeholder 8"/>
          <p:cNvSpPr>
            <a:spLocks noGrp="1"/>
          </p:cNvSpPr>
          <p:nvPr>
            <p:ph type="sldNum" sz="quarter" idx="12"/>
          </p:nvPr>
        </p:nvSpPr>
        <p:spPr/>
        <p:txBody>
          <a:bodyPr/>
          <a:lstStyle/>
          <a:p>
            <a:fld id="{601756EB-6D8F-4D4E-A1F7-BF6F1B8AF820}" type="slidenum">
              <a:rPr kumimoji="1" lang="zh-CN" altLang="en-US" smtClean="0"/>
              <a:pPr/>
              <a:t>‹#›</a:t>
            </a:fld>
            <a:endParaRPr kumimoji="1" lang="zh-CN" altLang="en-US"/>
          </a:p>
        </p:txBody>
      </p:sp>
    </p:spTree>
    <p:extLst>
      <p:ext uri="{BB962C8B-B14F-4D97-AF65-F5344CB8AC3E}">
        <p14:creationId xmlns:p14="http://schemas.microsoft.com/office/powerpoint/2010/main" xmlns="" val="116551868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1_标题幻灯片">
    <p:bg>
      <p:bgRef idx="1002">
        <a:schemeClr val="bg2"/>
      </p:bgRef>
    </p:bg>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171281" y="2091263"/>
            <a:ext cx="6801440" cy="2374205"/>
          </a:xfrm>
        </p:spPr>
        <p:txBody>
          <a:bodyPr tIns="45720" bIns="45720" anchor="ctr">
            <a:noAutofit/>
          </a:bodyPr>
          <a:lstStyle>
            <a:lvl1pPr algn="ctr">
              <a:lnSpc>
                <a:spcPct val="83000"/>
              </a:lnSpc>
              <a:defRPr lang="en-US" sz="4000" b="0" kern="1200" cap="all" spc="-100" baseline="0" dirty="0">
                <a:solidFill>
                  <a:schemeClr val="tx1">
                    <a:lumMod val="85000"/>
                    <a:lumOff val="15000"/>
                  </a:schemeClr>
                </a:solidFill>
                <a:effectLst/>
                <a:latin typeface="STHeiti Light" charset="-122"/>
                <a:ea typeface="STHeiti Light" charset="-122"/>
                <a:cs typeface="STHeiti Light" charset="-122"/>
              </a:defRPr>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71575" y="4465468"/>
            <a:ext cx="6803136" cy="719514"/>
          </a:xfrm>
        </p:spPr>
        <p:txBody>
          <a:bodyPr>
            <a:normAutofit/>
          </a:bodyPr>
          <a:lstStyle>
            <a:lvl1pPr marL="0" indent="0" algn="ctr">
              <a:spcBef>
                <a:spcPts val="0"/>
              </a:spcBef>
              <a:buNone/>
              <a:defRPr sz="1600" spc="80" baseline="0">
                <a:solidFill>
                  <a:schemeClr val="tx1"/>
                </a:solidFill>
                <a:latin typeface="STHeiti Light" charset="-122"/>
                <a:ea typeface="STHeiti Light" charset="-122"/>
                <a:cs typeface="STHeiti Light" charset="-122"/>
              </a:defRPr>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vl6pPr marL="2286000" indent="0" algn="ctr">
              <a:buNone/>
              <a:defRPr sz="1400"/>
            </a:lvl6pPr>
            <a:lvl7pPr marL="2743200" indent="0" algn="ctr">
              <a:buNone/>
              <a:defRPr sz="1400"/>
            </a:lvl7pPr>
            <a:lvl8pPr marL="3200400" indent="0" algn="ctr">
              <a:buNone/>
              <a:defRPr sz="1400"/>
            </a:lvl8pPr>
            <a:lvl9pPr marL="3657600" indent="0" algn="ctr">
              <a:buNone/>
              <a:defRPr sz="1400"/>
            </a:lvl9pPr>
          </a:lstStyle>
          <a:p>
            <a:r>
              <a:rPr lang="zh-CN" altLang="en-US" smtClean="0"/>
              <a:t>单击此处编辑母版副标题样式</a:t>
            </a:r>
            <a:endParaRPr lang="en-US" dirty="0"/>
          </a:p>
        </p:txBody>
      </p:sp>
      <p:sp>
        <p:nvSpPr>
          <p:cNvPr id="21" name="Footer Placeholder 20"/>
          <p:cNvSpPr>
            <a:spLocks noGrp="1"/>
          </p:cNvSpPr>
          <p:nvPr>
            <p:ph type="ftr" sz="quarter" idx="11"/>
          </p:nvPr>
        </p:nvSpPr>
        <p:spPr>
          <a:xfrm>
            <a:off x="1104936" y="5211060"/>
            <a:ext cx="4429125" cy="228600"/>
          </a:xfrm>
        </p:spPr>
        <p:txBody>
          <a:bodyPr/>
          <a:lstStyle>
            <a:lvl1pPr algn="l">
              <a:defRPr sz="900">
                <a:solidFill>
                  <a:schemeClr val="tx1">
                    <a:lumMod val="75000"/>
                    <a:lumOff val="25000"/>
                  </a:schemeClr>
                </a:solidFill>
              </a:defRPr>
            </a:lvl1pPr>
          </a:lstStyle>
          <a:p>
            <a:endParaRPr kumimoji="1" lang="zh-CN" altLang="en-US"/>
          </a:p>
        </p:txBody>
      </p:sp>
      <p:sp>
        <p:nvSpPr>
          <p:cNvPr id="22" name="Slide Number Placeholder 21"/>
          <p:cNvSpPr>
            <a:spLocks noGrp="1"/>
          </p:cNvSpPr>
          <p:nvPr>
            <p:ph type="sldNum" sz="quarter" idx="12"/>
          </p:nvPr>
        </p:nvSpPr>
        <p:spPr>
          <a:xfrm>
            <a:off x="6455190" y="5212080"/>
            <a:ext cx="1583911" cy="228600"/>
          </a:xfrm>
        </p:spPr>
        <p:txBody>
          <a:bodyPr/>
          <a:lstStyle>
            <a:lvl1pPr>
              <a:defRPr>
                <a:solidFill>
                  <a:schemeClr val="tx1">
                    <a:lumMod val="75000"/>
                    <a:lumOff val="25000"/>
                  </a:schemeClr>
                </a:solidFill>
              </a:defRPr>
            </a:lvl1pPr>
          </a:lstStyle>
          <a:p>
            <a:fld id="{601756EB-6D8F-4D4E-A1F7-BF6F1B8AF820}" type="slidenum">
              <a:rPr kumimoji="1" lang="zh-CN" altLang="en-US" smtClean="0"/>
              <a:pPr/>
              <a:t>‹#›</a:t>
            </a:fld>
            <a:endParaRPr kumimoji="1" lang="zh-CN" altLang="en-US"/>
          </a:p>
        </p:txBody>
      </p:sp>
    </p:spTree>
    <p:extLst>
      <p:ext uri="{BB962C8B-B14F-4D97-AF65-F5344CB8AC3E}">
        <p14:creationId xmlns:p14="http://schemas.microsoft.com/office/powerpoint/2010/main" xmlns="" val="167412728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xmlns=""/>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pic>
        <p:nvPicPr>
          <p:cNvPr id="8" name="图片 7"/>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73152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75488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286C3DF4-9EE0-D949-95FD-0523FD69CBEF}" type="datetimeFigureOut">
              <a:rPr kumimoji="1" lang="zh-CN" altLang="en-US" smtClean="0"/>
              <a:pPr/>
              <a:t>2019-8-7</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601756EB-6D8F-4D4E-A1F7-BF6F1B8AF820}" type="slidenum">
              <a:rPr kumimoji="1" lang="zh-CN" altLang="en-US" smtClean="0"/>
              <a:pPr/>
              <a:t>‹#›</a:t>
            </a:fld>
            <a:endParaRPr kumimoji="1" lang="zh-CN" altLang="en-US"/>
          </a:p>
        </p:txBody>
      </p:sp>
    </p:spTree>
    <p:extLst>
      <p:ext uri="{BB962C8B-B14F-4D97-AF65-F5344CB8AC3E}">
        <p14:creationId xmlns:p14="http://schemas.microsoft.com/office/powerpoint/2010/main" xmlns="" val="726451966"/>
      </p:ext>
    </p:extLst>
  </p:cSld>
  <p:clrMapOvr>
    <a:masterClrMapping/>
  </p:clrMapOvr>
  <p:extLst mod="1">
    <p:ext uri="{DCECCB84-F9BA-43D5-87BE-67443E8EF086}">
      <p15:sldGuideLst xmlns:p15="http://schemas.microsoft.com/office/powerpoint/2012/main" xmlns=""/>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0" name="图片 9"/>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731520" y="2074334"/>
            <a:ext cx="365760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731520" y="2755898"/>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754880" y="2074334"/>
            <a:ext cx="365760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754880" y="2756581"/>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286C3DF4-9EE0-D949-95FD-0523FD69CBEF}" type="datetimeFigureOut">
              <a:rPr kumimoji="1" lang="zh-CN" altLang="en-US" smtClean="0"/>
              <a:pPr/>
              <a:t>2019-8-7</a:t>
            </a:fld>
            <a:endParaRPr kumimoji="1" lang="zh-CN" altLang="en-US"/>
          </a:p>
        </p:txBody>
      </p:sp>
      <p:sp>
        <p:nvSpPr>
          <p:cNvPr id="8" name="Footer Placeholder 7"/>
          <p:cNvSpPr>
            <a:spLocks noGrp="1"/>
          </p:cNvSpPr>
          <p:nvPr>
            <p:ph type="ftr" sz="quarter" idx="11"/>
          </p:nvPr>
        </p:nvSpPr>
        <p:spPr/>
        <p:txBody>
          <a:bodyPr/>
          <a:lstStyle/>
          <a:p>
            <a:endParaRPr kumimoji="1" lang="zh-CN" altLang="en-US"/>
          </a:p>
        </p:txBody>
      </p:sp>
      <p:sp>
        <p:nvSpPr>
          <p:cNvPr id="9" name="Slide Number Placeholder 8"/>
          <p:cNvSpPr>
            <a:spLocks noGrp="1"/>
          </p:cNvSpPr>
          <p:nvPr>
            <p:ph type="sldNum" sz="quarter" idx="12"/>
          </p:nvPr>
        </p:nvSpPr>
        <p:spPr/>
        <p:txBody>
          <a:bodyPr/>
          <a:lstStyle/>
          <a:p>
            <a:fld id="{601756EB-6D8F-4D4E-A1F7-BF6F1B8AF820}" type="slidenum">
              <a:rPr kumimoji="1" lang="zh-CN" altLang="en-US" smtClean="0"/>
              <a:pPr/>
              <a:t>‹#›</a:t>
            </a:fld>
            <a:endParaRPr kumimoji="1" lang="zh-CN" altLang="en-US"/>
          </a:p>
        </p:txBody>
      </p:sp>
    </p:spTree>
    <p:extLst>
      <p:ext uri="{BB962C8B-B14F-4D97-AF65-F5344CB8AC3E}">
        <p14:creationId xmlns:p14="http://schemas.microsoft.com/office/powerpoint/2010/main" xmlns="" val="1033659367"/>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6" name="图片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286C3DF4-9EE0-D949-95FD-0523FD69CBEF}" type="datetimeFigureOut">
              <a:rPr kumimoji="1" lang="zh-CN" altLang="en-US" smtClean="0"/>
              <a:pPr/>
              <a:t>2019-8-7</a:t>
            </a:fld>
            <a:endParaRPr kumimoji="1" lang="zh-CN" altLang="en-US"/>
          </a:p>
        </p:txBody>
      </p:sp>
      <p:sp>
        <p:nvSpPr>
          <p:cNvPr id="4" name="Footer Placeholder 3"/>
          <p:cNvSpPr>
            <a:spLocks noGrp="1"/>
          </p:cNvSpPr>
          <p:nvPr>
            <p:ph type="ftr" sz="quarter" idx="11"/>
          </p:nvPr>
        </p:nvSpPr>
        <p:spPr/>
        <p:txBody>
          <a:bodyPr/>
          <a:lstStyle/>
          <a:p>
            <a:endParaRPr kumimoji="1" lang="zh-CN" altLang="en-US"/>
          </a:p>
        </p:txBody>
      </p:sp>
      <p:sp>
        <p:nvSpPr>
          <p:cNvPr id="5" name="Slide Number Placeholder 4"/>
          <p:cNvSpPr>
            <a:spLocks noGrp="1"/>
          </p:cNvSpPr>
          <p:nvPr>
            <p:ph type="sldNum" sz="quarter" idx="12"/>
          </p:nvPr>
        </p:nvSpPr>
        <p:spPr/>
        <p:txBody>
          <a:bodyPr/>
          <a:lstStyle/>
          <a:p>
            <a:fld id="{601756EB-6D8F-4D4E-A1F7-BF6F1B8AF820}" type="slidenum">
              <a:rPr kumimoji="1" lang="zh-CN" altLang="en-US" smtClean="0"/>
              <a:pPr/>
              <a:t>‹#›</a:t>
            </a:fld>
            <a:endParaRPr kumimoji="1" lang="zh-CN" altLang="en-US"/>
          </a:p>
        </p:txBody>
      </p:sp>
    </p:spTree>
    <p:extLst>
      <p:ext uri="{BB962C8B-B14F-4D97-AF65-F5344CB8AC3E}">
        <p14:creationId xmlns:p14="http://schemas.microsoft.com/office/powerpoint/2010/main" xmlns="" val="171776058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286C3DF4-9EE0-D949-95FD-0523FD69CBEF}" type="datetimeFigureOut">
              <a:rPr kumimoji="1" lang="zh-CN" altLang="en-US" smtClean="0"/>
              <a:pPr/>
              <a:t>2019-8-7</a:t>
            </a:fld>
            <a:endParaRPr kumimoji="1" lang="zh-CN" altLang="en-US"/>
          </a:p>
        </p:txBody>
      </p:sp>
      <p:sp>
        <p:nvSpPr>
          <p:cNvPr id="3" name="Footer Placeholder 2"/>
          <p:cNvSpPr>
            <a:spLocks noGrp="1"/>
          </p:cNvSpPr>
          <p:nvPr>
            <p:ph type="ftr" sz="quarter" idx="11"/>
          </p:nvPr>
        </p:nvSpPr>
        <p:spPr/>
        <p:txBody>
          <a:bodyPr/>
          <a:lstStyle/>
          <a:p>
            <a:endParaRPr kumimoji="1" lang="zh-CN" altLang="en-US"/>
          </a:p>
        </p:txBody>
      </p:sp>
      <p:sp>
        <p:nvSpPr>
          <p:cNvPr id="4" name="Slide Number Placeholder 3"/>
          <p:cNvSpPr>
            <a:spLocks noGrp="1"/>
          </p:cNvSpPr>
          <p:nvPr>
            <p:ph type="sldNum" sz="quarter" idx="12"/>
          </p:nvPr>
        </p:nvSpPr>
        <p:spPr/>
        <p:txBody>
          <a:bodyPr/>
          <a:lstStyle/>
          <a:p>
            <a:fld id="{601756EB-6D8F-4D4E-A1F7-BF6F1B8AF820}" type="slidenum">
              <a:rPr kumimoji="1" lang="zh-CN" altLang="en-US" smtClean="0"/>
              <a:pPr/>
              <a:t>‹#›</a:t>
            </a:fld>
            <a:endParaRPr kumimoji="1" lang="zh-CN" altLang="en-US"/>
          </a:p>
        </p:txBody>
      </p:sp>
    </p:spTree>
    <p:extLst>
      <p:ext uri="{BB962C8B-B14F-4D97-AF65-F5344CB8AC3E}">
        <p14:creationId xmlns:p14="http://schemas.microsoft.com/office/powerpoint/2010/main" xmlns="" val="1779502281"/>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6" name="Rectangle 15"/>
          <p:cNvSpPr/>
          <p:nvPr/>
        </p:nvSpPr>
        <p:spPr>
          <a:xfrm>
            <a:off x="184147" y="173736"/>
            <a:ext cx="6398514" cy="65105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6765290" y="173736"/>
            <a:ext cx="2194560" cy="6510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7392"/>
            <a:ext cx="1823085" cy="1645920"/>
          </a:xfrm>
        </p:spPr>
        <p:txBody>
          <a:bodyPr anchor="b">
            <a:normAutofit/>
          </a:bodyPr>
          <a:lstStyle>
            <a:lvl1pPr algn="l" defTabSz="914400" rtl="0" eaLnBrk="1" latinLnBrk="0" hangingPunct="1">
              <a:lnSpc>
                <a:spcPct val="90000"/>
              </a:lnSpc>
              <a:spcBef>
                <a:spcPct val="0"/>
              </a:spcBef>
              <a:buNone/>
              <a:defRPr lang="en-US" sz="2400" b="0" kern="1200" cap="none" spc="0" baseline="0" dirty="0">
                <a:solidFill>
                  <a:srgbClr val="FFFFFF"/>
                </a:solidFill>
                <a:effectLst/>
                <a:latin typeface="+mj-lt"/>
                <a:ea typeface="+mn-ea"/>
                <a:cs typeface="+mn-cs"/>
              </a:defRPr>
            </a:lvl1pPr>
          </a:lstStyle>
          <a:p>
            <a:r>
              <a:rPr lang="zh-CN" altLang="en-US" smtClean="0"/>
              <a:t>单击此处编辑母版标题样式</a:t>
            </a:r>
            <a:endParaRPr lang="en-US" dirty="0"/>
          </a:p>
        </p:txBody>
      </p:sp>
      <p:sp>
        <p:nvSpPr>
          <p:cNvPr id="3" name="Content Placeholder 2"/>
          <p:cNvSpPr>
            <a:spLocks noGrp="1"/>
          </p:cNvSpPr>
          <p:nvPr>
            <p:ph idx="1"/>
          </p:nvPr>
        </p:nvSpPr>
        <p:spPr>
          <a:xfrm>
            <a:off x="668976" y="907143"/>
            <a:ext cx="5428856" cy="5043714"/>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972300" y="2286000"/>
            <a:ext cx="1823085" cy="3505200"/>
          </a:xfrm>
        </p:spPr>
        <p:txBody>
          <a:bodyPr>
            <a:normAutofit/>
          </a:bodyPr>
          <a:lstStyle>
            <a:lvl1pPr marL="0" indent="0">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8" name="Date Placeholder 7"/>
          <p:cNvSpPr>
            <a:spLocks noGrp="1"/>
          </p:cNvSpPr>
          <p:nvPr>
            <p:ph type="dt" sz="half" idx="10"/>
          </p:nvPr>
        </p:nvSpPr>
        <p:spPr/>
        <p:txBody>
          <a:bodyPr/>
          <a:lstStyle/>
          <a:p>
            <a:fld id="{286C3DF4-9EE0-D949-95FD-0523FD69CBEF}" type="datetimeFigureOut">
              <a:rPr kumimoji="1" lang="zh-CN" altLang="en-US" smtClean="0"/>
              <a:pPr/>
              <a:t>2019-8-7</a:t>
            </a:fld>
            <a:endParaRPr kumimoji="1" lang="zh-CN" altLang="en-US"/>
          </a:p>
        </p:txBody>
      </p:sp>
      <p:sp>
        <p:nvSpPr>
          <p:cNvPr id="9" name="Footer Placeholder 8"/>
          <p:cNvSpPr>
            <a:spLocks noGrp="1"/>
          </p:cNvSpPr>
          <p:nvPr>
            <p:ph type="ftr" sz="quarter" idx="11"/>
          </p:nvPr>
        </p:nvSpPr>
        <p:spPr/>
        <p:txBody>
          <a:bodyPr/>
          <a:lstStyle>
            <a:lvl1pPr algn="r">
              <a:defRPr/>
            </a:lvl1pPr>
          </a:lstStyle>
          <a:p>
            <a:endParaRPr kumimoji="1" lang="zh-CN" altLang="en-US"/>
          </a:p>
        </p:txBody>
      </p:sp>
      <p:sp>
        <p:nvSpPr>
          <p:cNvPr id="11" name="Slide Number Placeholder 10"/>
          <p:cNvSpPr>
            <a:spLocks noGrp="1"/>
          </p:cNvSpPr>
          <p:nvPr>
            <p:ph type="sldNum" sz="quarter" idx="12"/>
          </p:nvPr>
        </p:nvSpPr>
        <p:spPr>
          <a:xfrm>
            <a:off x="7795258" y="6310086"/>
            <a:ext cx="1097280" cy="274320"/>
          </a:xfrm>
        </p:spPr>
        <p:txBody>
          <a:bodyPr/>
          <a:lstStyle>
            <a:lvl1pPr>
              <a:defRPr>
                <a:solidFill>
                  <a:srgbClr val="FFFFFF"/>
                </a:solidFill>
              </a:defRPr>
            </a:lvl1pPr>
          </a:lstStyle>
          <a:p>
            <a:fld id="{601756EB-6D8F-4D4E-A1F7-BF6F1B8AF820}" type="slidenum">
              <a:rPr kumimoji="1" lang="zh-CN" altLang="en-US" smtClean="0"/>
              <a:pPr/>
              <a:t>‹#›</a:t>
            </a:fld>
            <a:endParaRPr kumimoji="1" lang="zh-CN" altLang="en-US"/>
          </a:p>
        </p:txBody>
      </p:sp>
      <p:sp>
        <p:nvSpPr>
          <p:cNvPr id="12" name="Rectangle 11"/>
          <p:cNvSpPr/>
          <p:nvPr/>
        </p:nvSpPr>
        <p:spPr>
          <a:xfrm>
            <a:off x="6868160" y="274320"/>
            <a:ext cx="1988820" cy="6309360"/>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xmlns="" val="90084998"/>
      </p:ext>
    </p:extLst>
  </p:cSld>
  <p:clrMapOvr>
    <a:masterClrMapping/>
  </p:clrMapOvr>
  <p:extLst mod="1">
    <p:ext uri="{DCECCB84-F9BA-43D5-87BE-67443E8EF086}">
      <p15:sldGuideLst xmlns:p15="http://schemas.microsoft.com/office/powerpoint/2012/main" xmlns=""/>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14" name="Rectangle 13"/>
          <p:cNvSpPr/>
          <p:nvPr/>
        </p:nvSpPr>
        <p:spPr>
          <a:xfrm>
            <a:off x="6765290" y="173736"/>
            <a:ext cx="2194560" cy="6510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3504"/>
            <a:ext cx="1824228" cy="1645920"/>
          </a:xfrm>
        </p:spPr>
        <p:txBody>
          <a:bodyPr anchor="b">
            <a:noAutofit/>
          </a:bodyPr>
          <a:lstStyle>
            <a:lvl1pPr algn="l">
              <a:defRPr sz="2400" b="0">
                <a:solidFill>
                  <a:srgbClr val="FFFFFF"/>
                </a:solidFill>
                <a:latin typeface="+mj-lt"/>
              </a:defRPr>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171449" y="173736"/>
            <a:ext cx="6398514" cy="6510528"/>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972300" y="2286000"/>
            <a:ext cx="1824228" cy="3502152"/>
          </a:xfrm>
        </p:spPr>
        <p:txBody>
          <a:bodyPr>
            <a:normAutofit/>
          </a:bodyPr>
          <a:lstStyle>
            <a:lvl1pPr marL="0" indent="0" algn="l">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286C3DF4-9EE0-D949-95FD-0523FD69CBEF}" type="datetimeFigureOut">
              <a:rPr kumimoji="1" lang="zh-CN" altLang="en-US" smtClean="0"/>
              <a:pPr/>
              <a:t>2019-8-7</a:t>
            </a:fld>
            <a:endParaRPr kumimoji="1" lang="zh-CN" alt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9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kumimoji="1" lang="zh-CN" altLang="en-US"/>
          </a:p>
        </p:txBody>
      </p:sp>
      <p:sp>
        <p:nvSpPr>
          <p:cNvPr id="7" name="Slide Number Placeholder 6"/>
          <p:cNvSpPr>
            <a:spLocks noGrp="1"/>
          </p:cNvSpPr>
          <p:nvPr>
            <p:ph type="sldNum" sz="quarter" idx="12"/>
          </p:nvPr>
        </p:nvSpPr>
        <p:spPr>
          <a:xfrm>
            <a:off x="7797546" y="6309360"/>
            <a:ext cx="1097280" cy="274320"/>
          </a:xfrm>
        </p:spPr>
        <p:txBody>
          <a:bodyPr/>
          <a:lstStyle>
            <a:lvl1pPr>
              <a:defRPr>
                <a:solidFill>
                  <a:srgbClr val="FFFFFF"/>
                </a:solidFill>
              </a:defRPr>
            </a:lvl1pPr>
          </a:lstStyle>
          <a:p>
            <a:fld id="{601756EB-6D8F-4D4E-A1F7-BF6F1B8AF820}" type="slidenum">
              <a:rPr kumimoji="1" lang="zh-CN" altLang="en-US" smtClean="0"/>
              <a:pPr/>
              <a:t>‹#›</a:t>
            </a:fld>
            <a:endParaRPr kumimoji="1" lang="zh-CN" altLang="en-US"/>
          </a:p>
        </p:txBody>
      </p:sp>
      <p:sp>
        <p:nvSpPr>
          <p:cNvPr id="11" name="Rectangle 10"/>
          <p:cNvSpPr/>
          <p:nvPr/>
        </p:nvSpPr>
        <p:spPr>
          <a:xfrm>
            <a:off x="6868160" y="274320"/>
            <a:ext cx="1988820" cy="6309360"/>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xmlns="" val="8259025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a:blip r:embed="rId1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731520" y="642594"/>
            <a:ext cx="7680960" cy="1371600"/>
          </a:xfrm>
          <a:prstGeom prst="rect">
            <a:avLst/>
          </a:prstGeom>
        </p:spPr>
        <p:txBody>
          <a:bodyPr vert="horz" lIns="91440" tIns="45720" rIns="91440" bIns="45720" rtlCol="0" anchor="ctr">
            <a:normAutofit/>
          </a:bodyPr>
          <a:lstStyle/>
          <a:p>
            <a:r>
              <a:rPr lang="zh-CN" altLang="en-US" dirty="0" smtClean="0"/>
              <a:t>单击此处编辑母版标题样式</a:t>
            </a:r>
            <a:endParaRPr lang="en-US" dirty="0"/>
          </a:p>
        </p:txBody>
      </p:sp>
      <p:sp>
        <p:nvSpPr>
          <p:cNvPr id="3" name="Text Placeholder 2"/>
          <p:cNvSpPr>
            <a:spLocks noGrp="1"/>
          </p:cNvSpPr>
          <p:nvPr>
            <p:ph type="body" idx="1"/>
          </p:nvPr>
        </p:nvSpPr>
        <p:spPr>
          <a:xfrm>
            <a:off x="731520" y="2103120"/>
            <a:ext cx="7680960" cy="3931920"/>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二级</a:t>
            </a:r>
          </a:p>
          <a:p>
            <a:pPr lvl="2"/>
            <a:r>
              <a:rPr lang="zh-CN" altLang="en-US" dirty="0" smtClean="0"/>
              <a:t>三级</a:t>
            </a:r>
          </a:p>
          <a:p>
            <a:pPr lvl="3"/>
            <a:r>
              <a:rPr lang="zh-CN" altLang="en-US" dirty="0" smtClean="0"/>
              <a:t>四级</a:t>
            </a:r>
          </a:p>
          <a:p>
            <a:pPr lvl="4"/>
            <a:r>
              <a:rPr lang="zh-CN" altLang="en-US" dirty="0" smtClean="0"/>
              <a:t>五级</a:t>
            </a:r>
            <a:endParaRPr lang="en-US" dirty="0"/>
          </a:p>
        </p:txBody>
      </p:sp>
      <p:sp>
        <p:nvSpPr>
          <p:cNvPr id="4" name="Date Placeholder 3"/>
          <p:cNvSpPr>
            <a:spLocks noGrp="1"/>
          </p:cNvSpPr>
          <p:nvPr>
            <p:ph type="dt" sz="half" idx="2"/>
          </p:nvPr>
        </p:nvSpPr>
        <p:spPr>
          <a:xfrm>
            <a:off x="234768" y="6309360"/>
            <a:ext cx="2057400" cy="274320"/>
          </a:xfrm>
          <a:prstGeom prst="rect">
            <a:avLst/>
          </a:prstGeom>
        </p:spPr>
        <p:txBody>
          <a:bodyPr vert="horz" lIns="91440" tIns="45720" rIns="91440" bIns="45720" rtlCol="0" anchor="b"/>
          <a:lstStyle>
            <a:lvl1pPr algn="l">
              <a:defRPr sz="900">
                <a:solidFill>
                  <a:schemeClr val="tx1">
                    <a:lumMod val="75000"/>
                    <a:lumOff val="25000"/>
                  </a:schemeClr>
                </a:solidFill>
                <a:latin typeface="STHeiti Light" charset="-122"/>
                <a:ea typeface="STHeiti Light" charset="-122"/>
                <a:cs typeface="STHeiti Light" charset="-122"/>
              </a:defRPr>
            </a:lvl1pPr>
          </a:lstStyle>
          <a:p>
            <a:fld id="{286C3DF4-9EE0-D949-95FD-0523FD69CBEF}" type="datetimeFigureOut">
              <a:rPr kumimoji="1" lang="zh-CN" altLang="en-US" smtClean="0"/>
              <a:pPr/>
              <a:t>2019-8-7</a:t>
            </a:fld>
            <a:endParaRPr kumimoji="1" lang="zh-CN" altLang="en-US"/>
          </a:p>
        </p:txBody>
      </p:sp>
      <p:sp>
        <p:nvSpPr>
          <p:cNvPr id="5" name="Footer Placeholder 4"/>
          <p:cNvSpPr>
            <a:spLocks noGrp="1"/>
          </p:cNvSpPr>
          <p:nvPr>
            <p:ph type="ftr" sz="quarter" idx="3"/>
          </p:nvPr>
        </p:nvSpPr>
        <p:spPr>
          <a:xfrm>
            <a:off x="2596896" y="6309360"/>
            <a:ext cx="3950208" cy="274320"/>
          </a:xfrm>
          <a:prstGeom prst="rect">
            <a:avLst/>
          </a:prstGeom>
        </p:spPr>
        <p:txBody>
          <a:bodyPr vert="horz" lIns="91440" tIns="45720" rIns="91440" bIns="45720" rtlCol="0" anchor="b"/>
          <a:lstStyle>
            <a:lvl1pPr algn="ctr">
              <a:defRPr sz="900">
                <a:solidFill>
                  <a:schemeClr val="tx1">
                    <a:lumMod val="75000"/>
                    <a:lumOff val="25000"/>
                  </a:schemeClr>
                </a:solidFill>
                <a:latin typeface="STHeiti Light" charset="-122"/>
                <a:ea typeface="STHeiti Light" charset="-122"/>
                <a:cs typeface="STHeiti Light" charset="-122"/>
              </a:defRPr>
            </a:lvl1pPr>
          </a:lstStyle>
          <a:p>
            <a:endParaRPr kumimoji="1" lang="zh-CN" altLang="en-US"/>
          </a:p>
        </p:txBody>
      </p:sp>
      <p:sp>
        <p:nvSpPr>
          <p:cNvPr id="6" name="Slide Number Placeholder 5"/>
          <p:cNvSpPr>
            <a:spLocks noGrp="1"/>
          </p:cNvSpPr>
          <p:nvPr>
            <p:ph type="sldNum" sz="quarter" idx="4"/>
          </p:nvPr>
        </p:nvSpPr>
        <p:spPr>
          <a:xfrm>
            <a:off x="7823382" y="6309360"/>
            <a:ext cx="1097280" cy="274320"/>
          </a:xfrm>
          <a:prstGeom prst="rect">
            <a:avLst/>
          </a:prstGeom>
        </p:spPr>
        <p:txBody>
          <a:bodyPr vert="horz" lIns="91440" tIns="45720" rIns="91440" bIns="45720" rtlCol="0" anchor="b"/>
          <a:lstStyle>
            <a:lvl1pPr algn="r">
              <a:defRPr sz="900">
                <a:solidFill>
                  <a:schemeClr val="tx1">
                    <a:lumMod val="75000"/>
                    <a:lumOff val="25000"/>
                  </a:schemeClr>
                </a:solidFill>
                <a:latin typeface="STHeiti Light" charset="-122"/>
                <a:ea typeface="STHeiti Light" charset="-122"/>
                <a:cs typeface="STHeiti Light" charset="-122"/>
              </a:defRPr>
            </a:lvl1pPr>
          </a:lstStyle>
          <a:p>
            <a:fld id="{601756EB-6D8F-4D4E-A1F7-BF6F1B8AF820}" type="slidenum">
              <a:rPr kumimoji="1" lang="zh-CN" altLang="en-US" smtClean="0"/>
              <a:pPr/>
              <a:t>‹#›</a:t>
            </a:fld>
            <a:endParaRPr kumimoji="1" lang="zh-CN" altLang="en-US"/>
          </a:p>
        </p:txBody>
      </p:sp>
    </p:spTree>
    <p:extLst>
      <p:ext uri="{BB962C8B-B14F-4D97-AF65-F5344CB8AC3E}">
        <p14:creationId xmlns:p14="http://schemas.microsoft.com/office/powerpoint/2010/main" xmlns="" val="89784781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lang="en-US" sz="3200" kern="1200" cap="none" spc="0" baseline="0" dirty="0">
          <a:solidFill>
            <a:schemeClr val="tx1">
              <a:lumMod val="85000"/>
              <a:lumOff val="15000"/>
            </a:schemeClr>
          </a:solidFill>
          <a:effectLst/>
          <a:latin typeface="STHeiti Light" charset="-122"/>
          <a:ea typeface="STHeiti Light" charset="-122"/>
          <a:cs typeface="STHeiti Light" charset="-122"/>
        </a:defRPr>
      </a:lvl1pPr>
    </p:titleStyle>
    <p:bodyStyle>
      <a:lvl1pPr marL="182880" indent="-182880" algn="l" defTabSz="914400" rtl="0" eaLnBrk="1" latinLnBrk="0" hangingPunct="1">
        <a:lnSpc>
          <a:spcPct val="130000"/>
        </a:lnSpc>
        <a:spcBef>
          <a:spcPts val="900"/>
        </a:spcBef>
        <a:spcAft>
          <a:spcPts val="0"/>
        </a:spcAft>
        <a:buClr>
          <a:schemeClr val="tx1">
            <a:lumMod val="85000"/>
            <a:lumOff val="15000"/>
          </a:schemeClr>
        </a:buClr>
        <a:buFont typeface="Garamond" pitchFamily="18" charset="0"/>
        <a:buChar char="◦"/>
        <a:defRPr sz="2400" kern="1200">
          <a:solidFill>
            <a:schemeClr val="tx1"/>
          </a:solidFill>
          <a:latin typeface="STHeiti Light" charset="-122"/>
          <a:ea typeface="STHeiti Light" charset="-122"/>
          <a:cs typeface="STHeiti Light" charset="-122"/>
        </a:defRPr>
      </a:lvl1pPr>
      <a:lvl2pPr marL="457200" indent="-182880" algn="l" defTabSz="914400" rtl="0" eaLnBrk="1" latinLnBrk="0" hangingPunct="1">
        <a:lnSpc>
          <a:spcPct val="130000"/>
        </a:lnSpc>
        <a:spcBef>
          <a:spcPts val="500"/>
        </a:spcBef>
        <a:buClr>
          <a:schemeClr val="tx1">
            <a:lumMod val="85000"/>
            <a:lumOff val="15000"/>
          </a:schemeClr>
        </a:buClr>
        <a:buFont typeface="Garamond" pitchFamily="18" charset="0"/>
        <a:buChar char="◦"/>
        <a:defRPr sz="2000" kern="1200">
          <a:solidFill>
            <a:schemeClr val="tx1"/>
          </a:solidFill>
          <a:latin typeface="STHeiti Light" charset="-122"/>
          <a:ea typeface="STHeiti Light" charset="-122"/>
          <a:cs typeface="STHeiti Light" charset="-122"/>
        </a:defRPr>
      </a:lvl2pPr>
      <a:lvl3pPr marL="731520" indent="-182880" algn="l" defTabSz="914400" rtl="0" eaLnBrk="1" latinLnBrk="0" hangingPunct="1">
        <a:lnSpc>
          <a:spcPct val="130000"/>
        </a:lnSpc>
        <a:spcBef>
          <a:spcPts val="500"/>
        </a:spcBef>
        <a:buClr>
          <a:schemeClr val="tx1">
            <a:lumMod val="85000"/>
            <a:lumOff val="15000"/>
          </a:schemeClr>
        </a:buClr>
        <a:buFont typeface="Garamond" pitchFamily="18" charset="0"/>
        <a:buChar char="◦"/>
        <a:defRPr sz="1800" kern="1200">
          <a:solidFill>
            <a:schemeClr val="tx1"/>
          </a:solidFill>
          <a:latin typeface="STHeiti Light" charset="-122"/>
          <a:ea typeface="STHeiti Light" charset="-122"/>
          <a:cs typeface="STHeiti Light" charset="-122"/>
        </a:defRPr>
      </a:lvl3pPr>
      <a:lvl4pPr marL="1005840" indent="-182880" algn="l" defTabSz="914400" rtl="0" eaLnBrk="1" latinLnBrk="0" hangingPunct="1">
        <a:lnSpc>
          <a:spcPct val="130000"/>
        </a:lnSpc>
        <a:spcBef>
          <a:spcPts val="500"/>
        </a:spcBef>
        <a:buClr>
          <a:schemeClr val="tx1">
            <a:lumMod val="85000"/>
            <a:lumOff val="15000"/>
          </a:schemeClr>
        </a:buClr>
        <a:buFont typeface="Garamond" pitchFamily="18" charset="0"/>
        <a:buChar char="◦"/>
        <a:defRPr sz="1800" kern="1200">
          <a:solidFill>
            <a:schemeClr val="tx1"/>
          </a:solidFill>
          <a:latin typeface="STHeiti Light" charset="-122"/>
          <a:ea typeface="STHeiti Light" charset="-122"/>
          <a:cs typeface="STHeiti Light" charset="-122"/>
        </a:defRPr>
      </a:lvl4pPr>
      <a:lvl5pPr marL="1280160" indent="-182880" algn="l" defTabSz="914400" rtl="0" eaLnBrk="1" latinLnBrk="0" hangingPunct="1">
        <a:lnSpc>
          <a:spcPct val="130000"/>
        </a:lnSpc>
        <a:spcBef>
          <a:spcPts val="500"/>
        </a:spcBef>
        <a:buClr>
          <a:schemeClr val="tx1">
            <a:lumMod val="85000"/>
            <a:lumOff val="15000"/>
          </a:schemeClr>
        </a:buClr>
        <a:buFont typeface="Garamond" pitchFamily="18" charset="0"/>
        <a:buChar char="◦"/>
        <a:defRPr sz="1800" kern="1200">
          <a:solidFill>
            <a:schemeClr val="tx1"/>
          </a:solidFill>
          <a:latin typeface="STHeiti Light" charset="-122"/>
          <a:ea typeface="STHeiti Light" charset="-122"/>
          <a:cs typeface="STHeiti Light" charset="-122"/>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5.png"/><Relationship Id="rId4"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package" Target="../embeddings/Microsoft_Office_PowerPoint_____1.ppt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www.ncbi.nlm.nih.gov/pubmed/?term=laboratory+measurement+of+anticoagulant+activity+of+the+non-vitamin+k"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ncbi.nlm.nih.gov/pubmed/?term=laboratory+measurement+of+anticoagulant+activity+of+the+non-vitamin+k" TargetMode="External"/><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214414" y="1643050"/>
            <a:ext cx="6801440" cy="2374205"/>
          </a:xfrm>
        </p:spPr>
        <p:txBody>
          <a:bodyPr/>
          <a:lstStyle/>
          <a:p>
            <a:r>
              <a:rPr kumimoji="1" lang="zh-CN" altLang="en-US" b="1" dirty="0" smtClean="0">
                <a:solidFill>
                  <a:srgbClr val="FF0000"/>
                </a:solidFill>
                <a:latin typeface="黑体" pitchFamily="49" charset="-122"/>
                <a:ea typeface="黑体" pitchFamily="49" charset="-122"/>
              </a:rPr>
              <a:t>常见抗凝药物的监护</a:t>
            </a:r>
            <a:endParaRPr kumimoji="1" lang="zh-CN" altLang="en-US" b="1" dirty="0">
              <a:solidFill>
                <a:srgbClr val="FF0000"/>
              </a:solidFill>
              <a:latin typeface="黑体" pitchFamily="49" charset="-122"/>
              <a:ea typeface="黑体" pitchFamily="49" charset="-122"/>
            </a:endParaRPr>
          </a:p>
        </p:txBody>
      </p:sp>
      <p:sp>
        <p:nvSpPr>
          <p:cNvPr id="3" name="副标题 2"/>
          <p:cNvSpPr>
            <a:spLocks noGrp="1"/>
          </p:cNvSpPr>
          <p:nvPr>
            <p:ph type="subTitle" idx="1"/>
          </p:nvPr>
        </p:nvSpPr>
        <p:spPr>
          <a:xfrm>
            <a:off x="1214414" y="4000504"/>
            <a:ext cx="6803136" cy="719514"/>
          </a:xfrm>
        </p:spPr>
        <p:txBody>
          <a:bodyPr>
            <a:noAutofit/>
          </a:bodyPr>
          <a:lstStyle/>
          <a:p>
            <a:r>
              <a:rPr kumimoji="1" lang="zh-CN" altLang="en-US" sz="1800" b="1" dirty="0" smtClean="0">
                <a:latin typeface="+mn-ea"/>
                <a:ea typeface="+mn-ea"/>
              </a:rPr>
              <a:t>中日医院 药学部</a:t>
            </a:r>
            <a:endParaRPr kumimoji="1" lang="en-US" altLang="zh-CN" sz="1800" b="1" dirty="0" smtClean="0">
              <a:latin typeface="+mn-ea"/>
              <a:ea typeface="+mn-ea"/>
            </a:endParaRPr>
          </a:p>
          <a:p>
            <a:r>
              <a:rPr kumimoji="1" lang="zh-CN" altLang="en-US" sz="1800" b="1" dirty="0" smtClean="0">
                <a:latin typeface="+mn-ea"/>
                <a:ea typeface="+mn-ea"/>
              </a:rPr>
              <a:t>赵莉</a:t>
            </a:r>
            <a:endParaRPr kumimoji="1" lang="en-US" altLang="zh-CN" sz="1800" b="1" dirty="0" smtClean="0">
              <a:latin typeface="+mn-ea"/>
              <a:ea typeface="+mn-ea"/>
            </a:endParaRPr>
          </a:p>
          <a:p>
            <a:r>
              <a:rPr kumimoji="1" lang="en-US" altLang="zh-CN" sz="1800" b="1" dirty="0" smtClean="0">
                <a:latin typeface="+mn-ea"/>
                <a:ea typeface="+mn-ea"/>
              </a:rPr>
              <a:t>2019-8-7</a:t>
            </a:r>
            <a:endParaRPr kumimoji="1" lang="zh-CN" altLang="en-US" sz="1800" b="1" dirty="0">
              <a:latin typeface="+mn-ea"/>
              <a:ea typeface="+mn-ea"/>
            </a:endParaRPr>
          </a:p>
        </p:txBody>
      </p:sp>
    </p:spTree>
    <p:extLst>
      <p:ext uri="{BB962C8B-B14F-4D97-AF65-F5344CB8AC3E}">
        <p14:creationId xmlns="" xmlns:p14="http://schemas.microsoft.com/office/powerpoint/2010/main" val="14342027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2"/>
          <p:cNvPicPr>
            <a:picLocks noChangeAspect="1" noChangeArrowheads="1"/>
          </p:cNvPicPr>
          <p:nvPr>
            <p:custDataLst>
              <p:tags r:id="rId2"/>
            </p:custDataLst>
          </p:nvPr>
        </p:nvPicPr>
        <p:blipFill>
          <a:blip r:embed="rId5"/>
          <a:srcRect/>
          <a:stretch>
            <a:fillRect/>
          </a:stretch>
        </p:blipFill>
        <p:spPr bwMode="auto">
          <a:xfrm>
            <a:off x="228600" y="-381000"/>
            <a:ext cx="8245475" cy="6416675"/>
          </a:xfrm>
          <a:prstGeom prst="rect">
            <a:avLst/>
          </a:prstGeom>
          <a:noFill/>
          <a:ln w="9525">
            <a:noFill/>
            <a:miter lim="800000"/>
            <a:headEnd/>
            <a:tailEnd/>
          </a:ln>
        </p:spPr>
      </p:pic>
      <p:cxnSp>
        <p:nvCxnSpPr>
          <p:cNvPr id="6" name="Straight Connector 5"/>
          <p:cNvCxnSpPr/>
          <p:nvPr/>
        </p:nvCxnSpPr>
        <p:spPr>
          <a:xfrm flipV="1">
            <a:off x="3382963" y="3551238"/>
            <a:ext cx="15875" cy="1858962"/>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a:off x="1371600" y="3565525"/>
            <a:ext cx="2027238" cy="15875"/>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6111875" y="2667000"/>
            <a:ext cx="14288" cy="2743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flipV="1">
            <a:off x="1371600" y="2620963"/>
            <a:ext cx="4740275" cy="30162"/>
          </a:xfrm>
          <a:prstGeom prst="line">
            <a:avLst/>
          </a:prstGeom>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381000" y="3322638"/>
            <a:ext cx="746125" cy="5334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r>
              <a:rPr lang="en-US" sz="2800" dirty="0">
                <a:solidFill>
                  <a:prstClr val="black"/>
                </a:solidFill>
              </a:rPr>
              <a:t>55</a:t>
            </a:r>
          </a:p>
        </p:txBody>
      </p:sp>
      <p:sp>
        <p:nvSpPr>
          <p:cNvPr id="18" name="Rectangle 17"/>
          <p:cNvSpPr/>
          <p:nvPr/>
        </p:nvSpPr>
        <p:spPr>
          <a:xfrm>
            <a:off x="411163" y="2346325"/>
            <a:ext cx="747712" cy="5334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r>
              <a:rPr lang="en-US" sz="2800" dirty="0">
                <a:solidFill>
                  <a:prstClr val="black"/>
                </a:solidFill>
              </a:rPr>
              <a:t>85</a:t>
            </a:r>
          </a:p>
        </p:txBody>
      </p:sp>
      <p:sp>
        <p:nvSpPr>
          <p:cNvPr id="12" name="Rectangle 11"/>
          <p:cNvSpPr/>
          <p:nvPr/>
        </p:nvSpPr>
        <p:spPr>
          <a:xfrm>
            <a:off x="1371600" y="2620963"/>
            <a:ext cx="6751638" cy="930275"/>
          </a:xfrm>
          <a:prstGeom prst="rect">
            <a:avLst/>
          </a:prstGeom>
          <a:solidFill>
            <a:schemeClr val="accent4">
              <a:alpha val="27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sz="2000" dirty="0">
              <a:solidFill>
                <a:prstClr val="white"/>
              </a:solidFill>
            </a:endParaRPr>
          </a:p>
        </p:txBody>
      </p:sp>
      <p:sp>
        <p:nvSpPr>
          <p:cNvPr id="13" name="Rectangle 12"/>
          <p:cNvSpPr/>
          <p:nvPr/>
        </p:nvSpPr>
        <p:spPr>
          <a:xfrm>
            <a:off x="3368675" y="1127125"/>
            <a:ext cx="2727325" cy="4283075"/>
          </a:xfrm>
          <a:prstGeom prst="rect">
            <a:avLst/>
          </a:prstGeom>
          <a:solidFill>
            <a:srgbClr val="C00000">
              <a:alpha val="16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sz="2000" dirty="0">
              <a:solidFill>
                <a:prstClr val="white"/>
              </a:solidFill>
            </a:endParaRPr>
          </a:p>
        </p:txBody>
      </p:sp>
      <p:sp>
        <p:nvSpPr>
          <p:cNvPr id="47114" name="TextBox 18"/>
          <p:cNvSpPr txBox="1">
            <a:spLocks noChangeArrowheads="1"/>
          </p:cNvSpPr>
          <p:nvPr/>
        </p:nvSpPr>
        <p:spPr bwMode="auto">
          <a:xfrm>
            <a:off x="3489325" y="1371600"/>
            <a:ext cx="3140075" cy="369888"/>
          </a:xfrm>
          <a:prstGeom prst="rect">
            <a:avLst/>
          </a:prstGeom>
          <a:noFill/>
          <a:ln w="9525">
            <a:noFill/>
            <a:miter lim="800000"/>
            <a:headEnd/>
            <a:tailEnd/>
          </a:ln>
        </p:spPr>
        <p:txBody>
          <a:bodyPr>
            <a:spAutoFit/>
          </a:bodyPr>
          <a:lstStyle/>
          <a:p>
            <a:pPr>
              <a:spcBef>
                <a:spcPct val="50000"/>
              </a:spcBef>
            </a:pPr>
            <a:r>
              <a:rPr lang="en-US" altLang="en-US" sz="2000">
                <a:solidFill>
                  <a:srgbClr val="000000"/>
                </a:solidFill>
              </a:rPr>
              <a:t>Anti-Xa therapeutic Range</a:t>
            </a:r>
          </a:p>
        </p:txBody>
      </p:sp>
      <p:sp>
        <p:nvSpPr>
          <p:cNvPr id="15" name="Oval 14"/>
          <p:cNvSpPr/>
          <p:nvPr/>
        </p:nvSpPr>
        <p:spPr>
          <a:xfrm>
            <a:off x="6324600" y="3521075"/>
            <a:ext cx="609600" cy="517525"/>
          </a:xfrm>
          <a:prstGeom prst="ellipse">
            <a:avLst/>
          </a:prstGeom>
          <a:noFill/>
          <a:ln>
            <a:solidFill>
              <a:srgbClr val="0033CC"/>
            </a:solidFill>
          </a:ln>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spcBef>
                <a:spcPct val="50000"/>
              </a:spcBef>
              <a:defRPr/>
            </a:pPr>
            <a:endParaRPr lang="en-US" dirty="0">
              <a:solidFill>
                <a:prstClr val="white"/>
              </a:solidFill>
            </a:endParaRPr>
          </a:p>
        </p:txBody>
      </p:sp>
      <p:sp>
        <p:nvSpPr>
          <p:cNvPr id="24" name="Oval 23"/>
          <p:cNvSpPr/>
          <p:nvPr/>
        </p:nvSpPr>
        <p:spPr>
          <a:xfrm>
            <a:off x="2408238" y="2697163"/>
            <a:ext cx="609600" cy="519112"/>
          </a:xfrm>
          <a:prstGeom prst="ellipse">
            <a:avLst/>
          </a:prstGeom>
          <a:noFill/>
          <a:ln>
            <a:solidFill>
              <a:srgbClr val="0033CC"/>
            </a:solidFill>
          </a:ln>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spcBef>
                <a:spcPct val="50000"/>
              </a:spcBef>
              <a:defRPr/>
            </a:pPr>
            <a:endParaRPr lang="en-US" dirty="0">
              <a:solidFill>
                <a:prstClr val="white"/>
              </a:solidFill>
            </a:endParaRPr>
          </a:p>
        </p:txBody>
      </p:sp>
      <p:sp>
        <p:nvSpPr>
          <p:cNvPr id="25" name="Oval 24"/>
          <p:cNvSpPr/>
          <p:nvPr/>
        </p:nvSpPr>
        <p:spPr>
          <a:xfrm>
            <a:off x="4664075" y="4022725"/>
            <a:ext cx="609600" cy="519113"/>
          </a:xfrm>
          <a:prstGeom prst="ellipse">
            <a:avLst/>
          </a:prstGeom>
          <a:noFill/>
          <a:ln>
            <a:solidFill>
              <a:srgbClr val="0033CC"/>
            </a:solidFill>
          </a:ln>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spcBef>
                <a:spcPct val="50000"/>
              </a:spcBef>
              <a:defRPr/>
            </a:pPr>
            <a:endParaRPr lang="en-US" dirty="0">
              <a:solidFill>
                <a:prstClr val="white"/>
              </a:solidFill>
            </a:endParaRPr>
          </a:p>
        </p:txBody>
      </p:sp>
      <p:sp>
        <p:nvSpPr>
          <p:cNvPr id="26" name="TextBox 25"/>
          <p:cNvSpPr txBox="1">
            <a:spLocks noChangeArrowheads="1"/>
          </p:cNvSpPr>
          <p:nvPr/>
        </p:nvSpPr>
        <p:spPr bwMode="auto">
          <a:xfrm>
            <a:off x="1066800" y="1562100"/>
            <a:ext cx="2362200" cy="830263"/>
          </a:xfrm>
          <a:prstGeom prst="rect">
            <a:avLst/>
          </a:prstGeom>
          <a:solidFill>
            <a:srgbClr val="FFFF99"/>
          </a:solidFill>
          <a:ln w="9525">
            <a:solidFill>
              <a:schemeClr val="tx1"/>
            </a:solidFill>
            <a:miter lim="800000"/>
            <a:headEnd/>
            <a:tailEnd/>
          </a:ln>
        </p:spPr>
        <p:txBody>
          <a:bodyPr>
            <a:spAutoFit/>
          </a:bodyPr>
          <a:lstStyle/>
          <a:p>
            <a:pPr>
              <a:spcBef>
                <a:spcPct val="50000"/>
              </a:spcBef>
            </a:pPr>
            <a:r>
              <a:rPr lang="en-US" altLang="en-US" sz="2400">
                <a:solidFill>
                  <a:srgbClr val="000000"/>
                </a:solidFill>
              </a:rPr>
              <a:t>Patient is sub-therapeutic</a:t>
            </a:r>
          </a:p>
        </p:txBody>
      </p:sp>
      <p:sp>
        <p:nvSpPr>
          <p:cNvPr id="29" name="TextBox 28"/>
          <p:cNvSpPr txBox="1">
            <a:spLocks noChangeArrowheads="1"/>
          </p:cNvSpPr>
          <p:nvPr/>
        </p:nvSpPr>
        <p:spPr bwMode="auto">
          <a:xfrm>
            <a:off x="3978275" y="4541838"/>
            <a:ext cx="2955925" cy="830262"/>
          </a:xfrm>
          <a:prstGeom prst="rect">
            <a:avLst/>
          </a:prstGeom>
          <a:noFill/>
          <a:ln w="9525">
            <a:noFill/>
            <a:miter lim="800000"/>
            <a:headEnd/>
            <a:tailEnd/>
          </a:ln>
        </p:spPr>
        <p:txBody>
          <a:bodyPr>
            <a:spAutoFit/>
          </a:bodyPr>
          <a:lstStyle/>
          <a:p>
            <a:pPr>
              <a:spcBef>
                <a:spcPct val="50000"/>
              </a:spcBef>
            </a:pPr>
            <a:r>
              <a:rPr lang="en-US" altLang="en-US" sz="2400">
                <a:solidFill>
                  <a:srgbClr val="000000"/>
                </a:solidFill>
              </a:rPr>
              <a:t>Patient is therapeutic</a:t>
            </a:r>
          </a:p>
        </p:txBody>
      </p:sp>
      <p:sp>
        <p:nvSpPr>
          <p:cNvPr id="30" name="TextBox 29"/>
          <p:cNvSpPr txBox="1">
            <a:spLocks noChangeArrowheads="1"/>
          </p:cNvSpPr>
          <p:nvPr/>
        </p:nvSpPr>
        <p:spPr bwMode="auto">
          <a:xfrm>
            <a:off x="6248400" y="4125913"/>
            <a:ext cx="2667000" cy="830262"/>
          </a:xfrm>
          <a:prstGeom prst="rect">
            <a:avLst/>
          </a:prstGeom>
          <a:solidFill>
            <a:srgbClr val="FFFF99"/>
          </a:solidFill>
          <a:ln w="9525">
            <a:solidFill>
              <a:schemeClr val="tx1"/>
            </a:solidFill>
            <a:miter lim="800000"/>
            <a:headEnd/>
            <a:tailEnd/>
          </a:ln>
        </p:spPr>
        <p:txBody>
          <a:bodyPr>
            <a:spAutoFit/>
          </a:bodyPr>
          <a:lstStyle/>
          <a:p>
            <a:pPr>
              <a:spcBef>
                <a:spcPct val="50000"/>
              </a:spcBef>
            </a:pPr>
            <a:r>
              <a:rPr lang="en-US" altLang="en-US" sz="2400">
                <a:solidFill>
                  <a:srgbClr val="000000"/>
                </a:solidFill>
              </a:rPr>
              <a:t>Patient is supra -therapeutic</a:t>
            </a:r>
          </a:p>
        </p:txBody>
      </p:sp>
      <p:sp>
        <p:nvSpPr>
          <p:cNvPr id="47121" name="TextBox 19"/>
          <p:cNvSpPr txBox="1">
            <a:spLocks noChangeArrowheads="1"/>
          </p:cNvSpPr>
          <p:nvPr/>
        </p:nvSpPr>
        <p:spPr bwMode="auto">
          <a:xfrm>
            <a:off x="5775325" y="2667000"/>
            <a:ext cx="3140075" cy="400050"/>
          </a:xfrm>
          <a:prstGeom prst="rect">
            <a:avLst/>
          </a:prstGeom>
          <a:noFill/>
          <a:ln w="9525">
            <a:noFill/>
            <a:miter lim="800000"/>
            <a:headEnd/>
            <a:tailEnd/>
          </a:ln>
        </p:spPr>
        <p:txBody>
          <a:bodyPr>
            <a:spAutoFit/>
          </a:bodyPr>
          <a:lstStyle/>
          <a:p>
            <a:pPr>
              <a:spcBef>
                <a:spcPct val="50000"/>
              </a:spcBef>
            </a:pPr>
            <a:r>
              <a:rPr lang="en-US" altLang="en-US" sz="2000">
                <a:solidFill>
                  <a:srgbClr val="000000"/>
                </a:solidFill>
              </a:rPr>
              <a:t>APTT Therapeutic Range</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4" grpId="0" animBg="1"/>
      <p:bldP spid="25" grpId="0" animBg="1"/>
      <p:bldP spid="26" grpId="0" animBg="1"/>
      <p:bldP spid="29" grpId="0"/>
      <p:bldP spid="3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p:cNvSpPr>
            <a:spLocks noGrp="1" noChangeArrowheads="1"/>
          </p:cNvSpPr>
          <p:nvPr>
            <p:ph type="title"/>
          </p:nvPr>
        </p:nvSpPr>
        <p:spPr>
          <a:xfrm>
            <a:off x="381000" y="2362200"/>
            <a:ext cx="8229600" cy="1143000"/>
          </a:xfrm>
        </p:spPr>
        <p:txBody>
          <a:bodyPr rtlCol="0">
            <a:normAutofit/>
          </a:bodyPr>
          <a:lstStyle/>
          <a:p>
            <a:pPr algn="ctr">
              <a:defRPr/>
            </a:pPr>
            <a:r>
              <a:rPr lang="zh-CN" altLang="en-US" sz="4800" b="1" dirty="0" smtClean="0">
                <a:solidFill>
                  <a:srgbClr val="CC0000"/>
                </a:solidFill>
                <a:ea typeface="隶书" pitchFamily="49" charset="-122"/>
              </a:rPr>
              <a:t>抗凝血酶</a:t>
            </a:r>
            <a:r>
              <a:rPr lang="zh-CN" altLang="en-US" sz="4800" b="1" dirty="0">
                <a:solidFill>
                  <a:srgbClr val="CC0000"/>
                </a:solidFill>
                <a:latin typeface="Times New Roman" pitchFamily="18" charset="0"/>
                <a:ea typeface="隶书" pitchFamily="49" charset="-122"/>
                <a:cs typeface="Times New Roman" pitchFamily="18" charset="0"/>
              </a:rPr>
              <a:t>（</a:t>
            </a:r>
            <a:r>
              <a:rPr altLang="zh-CN" sz="4800" b="1" dirty="0">
                <a:solidFill>
                  <a:srgbClr val="CC0000"/>
                </a:solidFill>
                <a:latin typeface="Times New Roman" pitchFamily="18" charset="0"/>
                <a:ea typeface="隶书" pitchFamily="49" charset="-122"/>
                <a:cs typeface="Times New Roman" pitchFamily="18" charset="0"/>
              </a:rPr>
              <a:t>AT</a:t>
            </a:r>
            <a:r>
              <a:rPr lang="zh-CN" altLang="en-US" sz="4800" b="1" dirty="0" smtClean="0">
                <a:solidFill>
                  <a:srgbClr val="CC0000"/>
                </a:solidFill>
                <a:latin typeface="Times New Roman" pitchFamily="18" charset="0"/>
                <a:ea typeface="隶书" pitchFamily="49" charset="-122"/>
                <a:cs typeface="Times New Roman" pitchFamily="18" charset="0"/>
              </a:rPr>
              <a:t>）</a:t>
            </a:r>
            <a:endParaRPr lang="zh-CN" altLang="en-US" sz="4800" b="1" dirty="0">
              <a:solidFill>
                <a:srgbClr val="CC0000"/>
              </a:solidFill>
              <a:ea typeface="隶书" pitchFamily="49" charset="-122"/>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ChangeArrowheads="1"/>
          </p:cNvSpPr>
          <p:nvPr>
            <p:ph type="body" idx="1"/>
          </p:nvPr>
        </p:nvSpPr>
        <p:spPr>
          <a:xfrm>
            <a:off x="457200" y="533400"/>
            <a:ext cx="8229600" cy="5592763"/>
          </a:xfrm>
        </p:spPr>
        <p:txBody>
          <a:bodyPr rtlCol="0">
            <a:noAutofit/>
          </a:bodyPr>
          <a:lstStyle/>
          <a:p>
            <a:pPr fontAlgn="auto">
              <a:lnSpc>
                <a:spcPct val="170000"/>
              </a:lnSpc>
              <a:spcAft>
                <a:spcPts val="0"/>
              </a:spcAft>
              <a:buFontTx/>
              <a:buNone/>
              <a:defRPr/>
            </a:pPr>
            <a:r>
              <a:rPr lang="zh-CN" altLang="en-US" sz="4200" b="1" dirty="0" smtClean="0">
                <a:solidFill>
                  <a:srgbClr val="CC0000"/>
                </a:solidFill>
                <a:latin typeface="+mj-lt"/>
                <a:ea typeface="隶书" pitchFamily="49" charset="-122"/>
                <a:cs typeface="+mj-cs"/>
              </a:rPr>
              <a:t>什么</a:t>
            </a:r>
            <a:r>
              <a:rPr lang="zh-CN" altLang="en-US" sz="4200" b="1" dirty="0">
                <a:solidFill>
                  <a:srgbClr val="CC0000"/>
                </a:solidFill>
                <a:latin typeface="+mj-lt"/>
                <a:ea typeface="隶书" pitchFamily="49" charset="-122"/>
                <a:cs typeface="+mj-cs"/>
              </a:rPr>
              <a:t>是抗凝血酶</a:t>
            </a:r>
            <a:r>
              <a:rPr lang="zh-CN" altLang="en-US" sz="4200" b="1" dirty="0" smtClean="0">
                <a:solidFill>
                  <a:srgbClr val="CC0000"/>
                </a:solidFill>
                <a:latin typeface="+mj-lt"/>
                <a:ea typeface="隶书" pitchFamily="49" charset="-122"/>
                <a:cs typeface="+mj-cs"/>
              </a:rPr>
              <a:t>？</a:t>
            </a:r>
            <a:endParaRPr lang="en-US" altLang="zh-CN" sz="4200" b="1" dirty="0" smtClean="0">
              <a:solidFill>
                <a:srgbClr val="CC0000"/>
              </a:solidFill>
              <a:latin typeface="+mj-lt"/>
              <a:ea typeface="隶书" pitchFamily="49" charset="-122"/>
              <a:cs typeface="+mj-cs"/>
            </a:endParaRPr>
          </a:p>
          <a:p>
            <a:pPr fontAlgn="auto">
              <a:lnSpc>
                <a:spcPct val="170000"/>
              </a:lnSpc>
              <a:spcAft>
                <a:spcPts val="0"/>
              </a:spcAft>
              <a:buFont typeface="Wingdings" pitchFamily="2" charset="2"/>
              <a:buChar char="u"/>
              <a:defRPr/>
            </a:pPr>
            <a:r>
              <a:rPr lang="zh-CN" altLang="en-US" sz="2400" dirty="0" smtClean="0">
                <a:solidFill>
                  <a:schemeClr val="tx1"/>
                </a:solidFill>
                <a:ea typeface="宋体" pitchFamily="2" charset="-122"/>
              </a:rPr>
              <a:t>   单链</a:t>
            </a:r>
            <a:r>
              <a:rPr lang="zh-CN" altLang="en-US" sz="2400" dirty="0">
                <a:solidFill>
                  <a:schemeClr val="tx1"/>
                </a:solidFill>
                <a:ea typeface="宋体" pitchFamily="2" charset="-122"/>
              </a:rPr>
              <a:t>糖蛋白，属于</a:t>
            </a:r>
            <a:r>
              <a:rPr lang="en-US" altLang="zh-CN" sz="2400" dirty="0">
                <a:solidFill>
                  <a:schemeClr val="tx1"/>
                </a:solidFill>
                <a:ea typeface="宋体" pitchFamily="2" charset="-122"/>
              </a:rPr>
              <a:t>α2</a:t>
            </a:r>
            <a:r>
              <a:rPr lang="zh-CN" altLang="en-US" sz="2400" dirty="0" smtClean="0">
                <a:solidFill>
                  <a:schemeClr val="tx1"/>
                </a:solidFill>
                <a:ea typeface="宋体" pitchFamily="2" charset="-122"/>
              </a:rPr>
              <a:t>球蛋白</a:t>
            </a:r>
            <a:endParaRPr lang="en-US" altLang="zh-CN" sz="2400" dirty="0" smtClean="0">
              <a:solidFill>
                <a:schemeClr val="tx1"/>
              </a:solidFill>
              <a:ea typeface="宋体" pitchFamily="2" charset="-122"/>
            </a:endParaRPr>
          </a:p>
          <a:p>
            <a:pPr fontAlgn="auto">
              <a:lnSpc>
                <a:spcPct val="170000"/>
              </a:lnSpc>
              <a:spcAft>
                <a:spcPts val="0"/>
              </a:spcAft>
              <a:buFont typeface="Wingdings" pitchFamily="2" charset="2"/>
              <a:buChar char="u"/>
              <a:defRPr/>
            </a:pPr>
            <a:r>
              <a:rPr lang="en-US" altLang="zh-CN" sz="2400" dirty="0" smtClean="0">
                <a:ea typeface="宋体" pitchFamily="2" charset="-122"/>
              </a:rPr>
              <a:t>   </a:t>
            </a:r>
            <a:r>
              <a:rPr lang="zh-CN" altLang="en-US" sz="2400" dirty="0" smtClean="0">
                <a:solidFill>
                  <a:schemeClr val="tx1"/>
                </a:solidFill>
                <a:ea typeface="宋体" pitchFamily="2" charset="-122"/>
              </a:rPr>
              <a:t>生理</a:t>
            </a:r>
            <a:r>
              <a:rPr lang="zh-CN" altLang="en-US" sz="2400" dirty="0">
                <a:solidFill>
                  <a:schemeClr val="tx1"/>
                </a:solidFill>
                <a:ea typeface="宋体" pitchFamily="2" charset="-122"/>
              </a:rPr>
              <a:t>半衰期为</a:t>
            </a:r>
            <a:r>
              <a:rPr lang="en-US" altLang="zh-CN" sz="2400" dirty="0">
                <a:solidFill>
                  <a:schemeClr val="tx1"/>
                </a:solidFill>
                <a:ea typeface="宋体" pitchFamily="2" charset="-122"/>
              </a:rPr>
              <a:t>17.5</a:t>
            </a:r>
            <a:r>
              <a:rPr lang="zh-CN" altLang="en-US" sz="2400" dirty="0">
                <a:solidFill>
                  <a:schemeClr val="tx1"/>
                </a:solidFill>
                <a:ea typeface="宋体" pitchFamily="2" charset="-122"/>
              </a:rPr>
              <a:t>～</a:t>
            </a:r>
            <a:r>
              <a:rPr lang="en-US" altLang="zh-CN" sz="2400" dirty="0" smtClean="0">
                <a:solidFill>
                  <a:schemeClr val="tx1"/>
                </a:solidFill>
                <a:ea typeface="宋体" pitchFamily="2" charset="-122"/>
              </a:rPr>
              <a:t>26.5h</a:t>
            </a:r>
            <a:endParaRPr lang="en-US" altLang="zh-CN" sz="2400" dirty="0" smtClean="0">
              <a:ea typeface="宋体" pitchFamily="2" charset="-122"/>
            </a:endParaRPr>
          </a:p>
          <a:p>
            <a:pPr fontAlgn="auto">
              <a:lnSpc>
                <a:spcPct val="170000"/>
              </a:lnSpc>
              <a:spcAft>
                <a:spcPts val="0"/>
              </a:spcAft>
              <a:buFont typeface="Wingdings" pitchFamily="2" charset="2"/>
              <a:buChar char="u"/>
              <a:defRPr/>
            </a:pPr>
            <a:r>
              <a:rPr lang="zh-CN" altLang="en-US" sz="2400" b="1" dirty="0" smtClean="0">
                <a:latin typeface="黑体" pitchFamily="49" charset="-122"/>
              </a:rPr>
              <a:t>  </a:t>
            </a:r>
            <a:r>
              <a:rPr lang="zh-CN" altLang="en-US" sz="2400" dirty="0" smtClean="0">
                <a:ea typeface="宋体" pitchFamily="2" charset="-122"/>
              </a:rPr>
              <a:t>血浆</a:t>
            </a:r>
            <a:r>
              <a:rPr lang="zh-CN" altLang="en-US" sz="2400" dirty="0">
                <a:ea typeface="宋体" pitchFamily="2" charset="-122"/>
              </a:rPr>
              <a:t>中重要的生理性抗凝因子，</a:t>
            </a:r>
            <a:r>
              <a:rPr lang="zh-CN" altLang="en-US" sz="2400" dirty="0" smtClean="0">
                <a:ea typeface="宋体" pitchFamily="2" charset="-122"/>
              </a:rPr>
              <a:t>可中和</a:t>
            </a:r>
            <a:r>
              <a:rPr lang="zh-CN" altLang="en-US" sz="2400" dirty="0">
                <a:ea typeface="宋体" pitchFamily="2" charset="-122"/>
              </a:rPr>
              <a:t>凝血途径中的丝氨酸蛋白酶，</a:t>
            </a:r>
            <a:r>
              <a:rPr lang="zh-CN" altLang="en-US" sz="2400" dirty="0" smtClean="0">
                <a:ea typeface="宋体" pitchFamily="2" charset="-122"/>
              </a:rPr>
              <a:t>如</a:t>
            </a:r>
            <a:r>
              <a:rPr lang="en-US" altLang="zh-CN" sz="2400" dirty="0" err="1" smtClean="0">
                <a:ea typeface="宋体" pitchFamily="2" charset="-122"/>
              </a:rPr>
              <a:t>IIa</a:t>
            </a:r>
            <a:r>
              <a:rPr lang="zh-CN" altLang="en-US" sz="2400" dirty="0" smtClean="0">
                <a:ea typeface="宋体" pitchFamily="2" charset="-122"/>
              </a:rPr>
              <a:t>、</a:t>
            </a:r>
            <a:r>
              <a:rPr lang="en-US" altLang="zh-CN" sz="2400" dirty="0" err="1" smtClean="0">
                <a:ea typeface="宋体" pitchFamily="2" charset="-122"/>
              </a:rPr>
              <a:t>Ⅸa</a:t>
            </a:r>
            <a:r>
              <a:rPr lang="zh-CN" altLang="en-US" sz="2400" dirty="0">
                <a:ea typeface="宋体" pitchFamily="2" charset="-122"/>
              </a:rPr>
              <a:t>、</a:t>
            </a:r>
            <a:r>
              <a:rPr lang="en-US" altLang="zh-CN" sz="2400" dirty="0" err="1">
                <a:ea typeface="宋体" pitchFamily="2" charset="-122"/>
              </a:rPr>
              <a:t>Ⅹa</a:t>
            </a:r>
            <a:r>
              <a:rPr lang="zh-CN" altLang="en-US" sz="2400" dirty="0">
                <a:ea typeface="宋体" pitchFamily="2" charset="-122"/>
              </a:rPr>
              <a:t>、</a:t>
            </a:r>
            <a:r>
              <a:rPr lang="en-US" altLang="zh-CN" sz="2400" dirty="0" err="1">
                <a:ea typeface="宋体" pitchFamily="2" charset="-122"/>
              </a:rPr>
              <a:t>Ⅺa</a:t>
            </a:r>
            <a:r>
              <a:rPr lang="zh-CN" altLang="en-US" sz="2400" dirty="0">
                <a:ea typeface="宋体" pitchFamily="2" charset="-122"/>
              </a:rPr>
              <a:t>、</a:t>
            </a:r>
            <a:r>
              <a:rPr lang="en-US" altLang="zh-CN" sz="2400" dirty="0" err="1">
                <a:ea typeface="宋体" pitchFamily="2" charset="-122"/>
              </a:rPr>
              <a:t>Ⅻa</a:t>
            </a:r>
            <a:r>
              <a:rPr lang="zh-CN" altLang="en-US" sz="2400" dirty="0" smtClean="0">
                <a:ea typeface="宋体" pitchFamily="2" charset="-122"/>
              </a:rPr>
              <a:t>等</a:t>
            </a:r>
            <a:endParaRPr lang="en-US" altLang="zh-CN" sz="2400" dirty="0" smtClean="0">
              <a:ea typeface="宋体" pitchFamily="2" charset="-122"/>
            </a:endParaRPr>
          </a:p>
          <a:p>
            <a:pPr fontAlgn="auto">
              <a:lnSpc>
                <a:spcPct val="170000"/>
              </a:lnSpc>
              <a:spcAft>
                <a:spcPts val="0"/>
              </a:spcAft>
              <a:buFont typeface="Wingdings" pitchFamily="2" charset="2"/>
              <a:buChar char="u"/>
              <a:defRPr/>
            </a:pPr>
            <a:r>
              <a:rPr lang="en-US" altLang="zh-CN" sz="2400" dirty="0" smtClean="0">
                <a:ea typeface="宋体" pitchFamily="2" charset="-122"/>
              </a:rPr>
              <a:t>    AT</a:t>
            </a:r>
            <a:r>
              <a:rPr lang="zh-CN" altLang="en-US" sz="2400" dirty="0">
                <a:ea typeface="宋体" pitchFamily="2" charset="-122"/>
              </a:rPr>
              <a:t>是凝血酶的主要抑制物，能中和血浆中</a:t>
            </a:r>
            <a:r>
              <a:rPr lang="en-US" altLang="zh-CN" sz="2400" dirty="0">
                <a:ea typeface="宋体" pitchFamily="2" charset="-122"/>
              </a:rPr>
              <a:t>2/3</a:t>
            </a:r>
            <a:r>
              <a:rPr lang="zh-CN" altLang="en-US" sz="2400" dirty="0">
                <a:solidFill>
                  <a:schemeClr val="tx1"/>
                </a:solidFill>
                <a:ea typeface="宋体" pitchFamily="2" charset="-122"/>
              </a:rPr>
              <a:t>的</a:t>
            </a:r>
            <a:r>
              <a:rPr lang="zh-CN" altLang="en-US" sz="2400" dirty="0" smtClean="0">
                <a:solidFill>
                  <a:schemeClr val="tx1"/>
                </a:solidFill>
                <a:ea typeface="宋体" pitchFamily="2" charset="-122"/>
              </a:rPr>
              <a:t>凝血酶</a:t>
            </a:r>
            <a:endParaRPr lang="en-US" altLang="zh-CN" sz="2400" dirty="0" smtClean="0">
              <a:solidFill>
                <a:schemeClr val="tx1"/>
              </a:solidFill>
              <a:ea typeface="宋体" pitchFamily="2" charset="-122"/>
            </a:endParaRPr>
          </a:p>
          <a:p>
            <a:pPr>
              <a:lnSpc>
                <a:spcPct val="170000"/>
              </a:lnSpc>
              <a:buFont typeface="Wingdings" pitchFamily="2" charset="2"/>
              <a:buChar char="u"/>
              <a:defRPr/>
            </a:pPr>
            <a:r>
              <a:rPr lang="zh-CN" altLang="en-US" sz="2400" dirty="0" smtClean="0">
                <a:ea typeface="宋体" pitchFamily="2" charset="-122"/>
              </a:rPr>
              <a:t>   抗凝血酶活性（</a:t>
            </a:r>
            <a:r>
              <a:rPr lang="en-US" altLang="zh-CN" sz="2400" dirty="0" smtClean="0">
                <a:ea typeface="宋体" pitchFamily="2" charset="-122"/>
              </a:rPr>
              <a:t>AT%</a:t>
            </a:r>
            <a:r>
              <a:rPr lang="zh-CN" altLang="en-US" sz="2400" dirty="0" smtClean="0">
                <a:ea typeface="宋体" pitchFamily="2" charset="-122"/>
              </a:rPr>
              <a:t>）范围：</a:t>
            </a:r>
            <a:r>
              <a:rPr lang="en-US" altLang="zh-CN" sz="2400" dirty="0" smtClean="0">
                <a:ea typeface="宋体" pitchFamily="2" charset="-122"/>
              </a:rPr>
              <a:t>80-130%</a:t>
            </a:r>
          </a:p>
          <a:p>
            <a:pPr fontAlgn="auto">
              <a:lnSpc>
                <a:spcPct val="170000"/>
              </a:lnSpc>
              <a:spcAft>
                <a:spcPts val="0"/>
              </a:spcAft>
              <a:buFontTx/>
              <a:buNone/>
              <a:defRPr/>
            </a:pPr>
            <a:endParaRPr lang="zh-CN" altLang="en-US" sz="2400" dirty="0">
              <a:solidFill>
                <a:schemeClr val="tx1"/>
              </a:solidFill>
              <a:ea typeface="宋体" pitchFamily="2" charset="-122"/>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2"/>
          <p:cNvSpPr>
            <a:spLocks noGrp="1" noChangeArrowheads="1"/>
          </p:cNvSpPr>
          <p:nvPr>
            <p:ph type="body" idx="1"/>
          </p:nvPr>
        </p:nvSpPr>
        <p:spPr>
          <a:xfrm>
            <a:off x="214282" y="928670"/>
            <a:ext cx="8683624" cy="5764233"/>
          </a:xfrm>
        </p:spPr>
        <p:txBody>
          <a:bodyPr rtlCol="0">
            <a:noAutofit/>
          </a:bodyPr>
          <a:lstStyle/>
          <a:p>
            <a:pPr fontAlgn="auto">
              <a:spcAft>
                <a:spcPts val="0"/>
              </a:spcAft>
              <a:buNone/>
              <a:defRPr/>
            </a:pPr>
            <a:r>
              <a:rPr lang="zh-CN" altLang="en-US" sz="4200" b="1" dirty="0" smtClean="0">
                <a:solidFill>
                  <a:srgbClr val="CC0000"/>
                </a:solidFill>
                <a:latin typeface="+mj-lt"/>
                <a:ea typeface="隶书" pitchFamily="49" charset="-122"/>
                <a:cs typeface="+mj-cs"/>
              </a:rPr>
              <a:t>肝素抗凝作用与</a:t>
            </a:r>
            <a:r>
              <a:rPr lang="en-US" altLang="zh-CN" sz="4200" b="1" dirty="0" smtClean="0">
                <a:solidFill>
                  <a:srgbClr val="CC0000"/>
                </a:solidFill>
                <a:latin typeface="Times New Roman" pitchFamily="18" charset="0"/>
                <a:ea typeface="隶书" pitchFamily="49" charset="-122"/>
                <a:cs typeface="Times New Roman" pitchFamily="18" charset="0"/>
              </a:rPr>
              <a:t>AT</a:t>
            </a:r>
            <a:r>
              <a:rPr lang="zh-CN" altLang="en-US" sz="4200" b="1" dirty="0" smtClean="0">
                <a:solidFill>
                  <a:srgbClr val="CC0000"/>
                </a:solidFill>
                <a:latin typeface="+mj-lt"/>
                <a:ea typeface="隶书" pitchFamily="49" charset="-122"/>
                <a:cs typeface="+mj-cs"/>
              </a:rPr>
              <a:t>活性的关系</a:t>
            </a:r>
            <a:endParaRPr lang="en-US" altLang="zh-CN" sz="4200" b="1" dirty="0" smtClean="0">
              <a:solidFill>
                <a:srgbClr val="CC0000"/>
              </a:solidFill>
              <a:latin typeface="+mj-lt"/>
              <a:ea typeface="隶书" pitchFamily="49" charset="-122"/>
              <a:cs typeface="+mj-cs"/>
            </a:endParaRPr>
          </a:p>
          <a:p>
            <a:pPr fontAlgn="auto">
              <a:lnSpc>
                <a:spcPct val="150000"/>
              </a:lnSpc>
              <a:spcAft>
                <a:spcPts val="0"/>
              </a:spcAft>
              <a:buFont typeface="Wingdings" pitchFamily="2" charset="2"/>
              <a:buChar char="u"/>
              <a:defRPr/>
            </a:pPr>
            <a:r>
              <a:rPr lang="zh-CN" altLang="en-US" sz="2400" dirty="0" smtClean="0">
                <a:latin typeface="+mn-ea"/>
                <a:ea typeface="+mn-ea"/>
              </a:rPr>
              <a:t>肝素</a:t>
            </a:r>
            <a:r>
              <a:rPr lang="zh-CN" altLang="en-US" sz="2400" dirty="0">
                <a:latin typeface="+mn-ea"/>
                <a:ea typeface="+mn-ea"/>
              </a:rPr>
              <a:t>是</a:t>
            </a:r>
            <a:r>
              <a:rPr lang="en-US" altLang="zh-CN" sz="2400" dirty="0">
                <a:latin typeface="+mn-ea"/>
                <a:ea typeface="+mn-ea"/>
              </a:rPr>
              <a:t>AT</a:t>
            </a:r>
            <a:r>
              <a:rPr lang="zh-CN" altLang="en-US" sz="2400" dirty="0">
                <a:latin typeface="+mn-ea"/>
                <a:ea typeface="+mn-ea"/>
              </a:rPr>
              <a:t>的辅因子，两者结合后，</a:t>
            </a:r>
            <a:r>
              <a:rPr lang="en-US" altLang="zh-CN" sz="2400" dirty="0">
                <a:latin typeface="+mn-ea"/>
                <a:ea typeface="+mn-ea"/>
              </a:rPr>
              <a:t>AT</a:t>
            </a:r>
            <a:r>
              <a:rPr lang="zh-CN" altLang="en-US" sz="2400" dirty="0">
                <a:latin typeface="+mn-ea"/>
                <a:ea typeface="+mn-ea"/>
              </a:rPr>
              <a:t>的生物效应（灭活凝血酶的速率）可提高</a:t>
            </a:r>
            <a:r>
              <a:rPr lang="en-US" altLang="zh-CN" sz="2400" dirty="0" smtClean="0">
                <a:latin typeface="+mn-ea"/>
                <a:ea typeface="+mn-ea"/>
              </a:rPr>
              <a:t>1000-2000</a:t>
            </a:r>
            <a:r>
              <a:rPr lang="zh-CN" altLang="en-US" sz="2400" dirty="0">
                <a:latin typeface="+mn-ea"/>
                <a:ea typeface="+mn-ea"/>
              </a:rPr>
              <a:t>倍，</a:t>
            </a:r>
            <a:r>
              <a:rPr lang="zh-CN" altLang="en-US" sz="2400" dirty="0">
                <a:solidFill>
                  <a:srgbClr val="FF0000"/>
                </a:solidFill>
                <a:latin typeface="+mn-ea"/>
                <a:ea typeface="+mn-ea"/>
              </a:rPr>
              <a:t>最终抑制丝氨酸蛋白酶的效应还是取决于</a:t>
            </a:r>
            <a:r>
              <a:rPr lang="en-US" altLang="zh-CN" sz="2400" dirty="0">
                <a:solidFill>
                  <a:srgbClr val="FF0000"/>
                </a:solidFill>
                <a:latin typeface="+mn-ea"/>
                <a:ea typeface="+mn-ea"/>
              </a:rPr>
              <a:t>AT</a:t>
            </a:r>
            <a:r>
              <a:rPr lang="zh-CN" altLang="en-US" sz="2400" dirty="0">
                <a:solidFill>
                  <a:srgbClr val="FF0000"/>
                </a:solidFill>
                <a:latin typeface="+mn-ea"/>
                <a:ea typeface="+mn-ea"/>
              </a:rPr>
              <a:t>的</a:t>
            </a:r>
            <a:r>
              <a:rPr lang="zh-CN" altLang="en-US" sz="2400" dirty="0" smtClean="0">
                <a:solidFill>
                  <a:srgbClr val="FF0000"/>
                </a:solidFill>
                <a:latin typeface="+mn-ea"/>
                <a:ea typeface="+mn-ea"/>
              </a:rPr>
              <a:t>活性</a:t>
            </a:r>
            <a:endParaRPr lang="en-US" altLang="zh-CN" sz="2400" dirty="0" smtClean="0">
              <a:solidFill>
                <a:schemeClr val="tx1"/>
              </a:solidFill>
              <a:latin typeface="+mn-ea"/>
              <a:ea typeface="+mn-ea"/>
            </a:endParaRPr>
          </a:p>
          <a:p>
            <a:pPr fontAlgn="auto">
              <a:lnSpc>
                <a:spcPct val="150000"/>
              </a:lnSpc>
              <a:spcAft>
                <a:spcPts val="0"/>
              </a:spcAft>
              <a:buFont typeface="Wingdings" pitchFamily="2" charset="2"/>
              <a:buChar char="u"/>
              <a:defRPr/>
            </a:pPr>
            <a:r>
              <a:rPr lang="en-US" altLang="zh-CN" sz="2400" dirty="0" smtClean="0">
                <a:solidFill>
                  <a:schemeClr val="tx1"/>
                </a:solidFill>
                <a:latin typeface="+mn-ea"/>
                <a:ea typeface="+mn-ea"/>
              </a:rPr>
              <a:t>AT</a:t>
            </a:r>
            <a:r>
              <a:rPr lang="zh-CN" altLang="en-US" sz="2400" dirty="0">
                <a:solidFill>
                  <a:schemeClr val="tx1"/>
                </a:solidFill>
                <a:latin typeface="+mn-ea"/>
                <a:ea typeface="+mn-ea"/>
              </a:rPr>
              <a:t>的活性为</a:t>
            </a:r>
            <a:r>
              <a:rPr lang="en-US" altLang="zh-CN" sz="2400" dirty="0">
                <a:solidFill>
                  <a:schemeClr val="tx1"/>
                </a:solidFill>
                <a:latin typeface="+mn-ea"/>
                <a:ea typeface="+mn-ea"/>
              </a:rPr>
              <a:t>70%</a:t>
            </a:r>
            <a:r>
              <a:rPr lang="zh-CN" altLang="en-US" sz="2400" dirty="0">
                <a:solidFill>
                  <a:schemeClr val="tx1"/>
                </a:solidFill>
                <a:latin typeface="+mn-ea"/>
                <a:ea typeface="+mn-ea"/>
              </a:rPr>
              <a:t>时，肝素的作用约降低</a:t>
            </a:r>
            <a:r>
              <a:rPr lang="en-US" altLang="zh-CN" sz="2400" dirty="0">
                <a:solidFill>
                  <a:schemeClr val="tx1"/>
                </a:solidFill>
                <a:latin typeface="+mn-ea"/>
                <a:ea typeface="+mn-ea"/>
              </a:rPr>
              <a:t>65</a:t>
            </a:r>
            <a:r>
              <a:rPr lang="en-US" altLang="zh-CN" sz="2400" dirty="0" smtClean="0">
                <a:solidFill>
                  <a:schemeClr val="tx1"/>
                </a:solidFill>
                <a:latin typeface="+mn-ea"/>
                <a:ea typeface="+mn-ea"/>
              </a:rPr>
              <a:t>%</a:t>
            </a:r>
          </a:p>
          <a:p>
            <a:pPr fontAlgn="auto">
              <a:lnSpc>
                <a:spcPct val="150000"/>
              </a:lnSpc>
              <a:spcAft>
                <a:spcPts val="0"/>
              </a:spcAft>
              <a:buFont typeface="Wingdings" pitchFamily="2" charset="2"/>
              <a:buChar char="u"/>
              <a:defRPr/>
            </a:pPr>
            <a:r>
              <a:rPr lang="en-US" altLang="zh-CN" sz="2400" dirty="0" smtClean="0">
                <a:solidFill>
                  <a:schemeClr val="tx1"/>
                </a:solidFill>
                <a:latin typeface="+mn-ea"/>
                <a:ea typeface="+mn-ea"/>
              </a:rPr>
              <a:t>AT</a:t>
            </a:r>
            <a:r>
              <a:rPr lang="zh-CN" altLang="en-US" sz="2400" dirty="0">
                <a:solidFill>
                  <a:schemeClr val="tx1"/>
                </a:solidFill>
                <a:latin typeface="+mn-ea"/>
                <a:ea typeface="+mn-ea"/>
              </a:rPr>
              <a:t>的活性为</a:t>
            </a:r>
            <a:r>
              <a:rPr lang="en-US" altLang="zh-CN" sz="2400" dirty="0">
                <a:solidFill>
                  <a:schemeClr val="tx1"/>
                </a:solidFill>
                <a:latin typeface="+mn-ea"/>
                <a:ea typeface="+mn-ea"/>
              </a:rPr>
              <a:t>50%</a:t>
            </a:r>
            <a:r>
              <a:rPr lang="zh-CN" altLang="en-US" sz="2400" dirty="0">
                <a:solidFill>
                  <a:schemeClr val="tx1"/>
                </a:solidFill>
                <a:latin typeface="+mn-ea"/>
                <a:ea typeface="+mn-ea"/>
              </a:rPr>
              <a:t>时，肝素的作用只有原来</a:t>
            </a:r>
            <a:r>
              <a:rPr lang="zh-CN" altLang="en-US" sz="2400" dirty="0" smtClean="0">
                <a:solidFill>
                  <a:schemeClr val="tx1"/>
                </a:solidFill>
                <a:latin typeface="+mn-ea"/>
                <a:ea typeface="+mn-ea"/>
              </a:rPr>
              <a:t>的</a:t>
            </a:r>
            <a:r>
              <a:rPr lang="en-US" altLang="zh-CN" sz="2400" dirty="0" smtClean="0">
                <a:solidFill>
                  <a:schemeClr val="tx1"/>
                </a:solidFill>
                <a:latin typeface="+mn-ea"/>
                <a:ea typeface="+mn-ea"/>
              </a:rPr>
              <a:t>20%</a:t>
            </a:r>
          </a:p>
          <a:p>
            <a:pPr fontAlgn="auto">
              <a:lnSpc>
                <a:spcPct val="150000"/>
              </a:lnSpc>
              <a:spcAft>
                <a:spcPts val="0"/>
              </a:spcAft>
              <a:buFont typeface="Wingdings" pitchFamily="2" charset="2"/>
              <a:buChar char="u"/>
              <a:defRPr/>
            </a:pPr>
            <a:r>
              <a:rPr lang="en-US" altLang="zh-CN" sz="2400" dirty="0" smtClean="0">
                <a:solidFill>
                  <a:schemeClr val="tx1"/>
                </a:solidFill>
                <a:latin typeface="+mn-ea"/>
                <a:ea typeface="+mn-ea"/>
              </a:rPr>
              <a:t>AT</a:t>
            </a:r>
            <a:r>
              <a:rPr lang="zh-CN" altLang="en-US" sz="2400" dirty="0">
                <a:solidFill>
                  <a:schemeClr val="tx1"/>
                </a:solidFill>
                <a:latin typeface="+mn-ea"/>
                <a:ea typeface="+mn-ea"/>
              </a:rPr>
              <a:t>活性低于</a:t>
            </a:r>
            <a:r>
              <a:rPr lang="en-US" altLang="zh-CN" sz="2400" dirty="0">
                <a:solidFill>
                  <a:schemeClr val="tx1"/>
                </a:solidFill>
                <a:latin typeface="+mn-ea"/>
                <a:ea typeface="+mn-ea"/>
              </a:rPr>
              <a:t>50%</a:t>
            </a:r>
            <a:r>
              <a:rPr lang="zh-CN" altLang="en-US" sz="2400" dirty="0">
                <a:solidFill>
                  <a:schemeClr val="tx1"/>
                </a:solidFill>
                <a:latin typeface="+mn-ea"/>
                <a:ea typeface="+mn-ea"/>
              </a:rPr>
              <a:t>，肝素效应与预期不符时，应考虑补充</a:t>
            </a:r>
            <a:r>
              <a:rPr lang="en-US" altLang="zh-CN" sz="2400" dirty="0" smtClean="0">
                <a:solidFill>
                  <a:schemeClr val="tx1"/>
                </a:solidFill>
                <a:latin typeface="+mn-ea"/>
                <a:ea typeface="+mn-ea"/>
              </a:rPr>
              <a:t>AT</a:t>
            </a:r>
            <a:endParaRPr lang="zh-CN" altLang="en-US" sz="2400" dirty="0">
              <a:solidFill>
                <a:schemeClr val="tx1"/>
              </a:solidFill>
              <a:latin typeface="+mn-ea"/>
              <a:ea typeface="+mn-ea"/>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12">
            <a:extLst>
              <a:ext uri="{FF2B5EF4-FFF2-40B4-BE49-F238E27FC236}">
                <a16:creationId xmlns:a16="http://schemas.microsoft.com/office/drawing/2014/main" xmlns="" id="{AAE9AB10-B66C-4D2C-BF05-CAC53F004CAA}"/>
              </a:ext>
            </a:extLst>
          </p:cNvPr>
          <p:cNvGrpSpPr/>
          <p:nvPr/>
        </p:nvGrpSpPr>
        <p:grpSpPr>
          <a:xfrm>
            <a:off x="500034" y="1682291"/>
            <a:ext cx="3959729" cy="4532791"/>
            <a:chOff x="816363" y="2501257"/>
            <a:chExt cx="5279638" cy="4283344"/>
          </a:xfrm>
        </p:grpSpPr>
        <p:sp>
          <p:nvSpPr>
            <p:cNvPr id="15" name="Rectangle 5">
              <a:extLst>
                <a:ext uri="{FF2B5EF4-FFF2-40B4-BE49-F238E27FC236}">
                  <a16:creationId xmlns:a16="http://schemas.microsoft.com/office/drawing/2014/main" xmlns="" id="{E8F0444B-751C-4610-9071-2FA2E7C1FFB5}"/>
                </a:ext>
              </a:extLst>
            </p:cNvPr>
            <p:cNvSpPr/>
            <p:nvPr/>
          </p:nvSpPr>
          <p:spPr>
            <a:xfrm>
              <a:off x="816363" y="2501257"/>
              <a:ext cx="5279638" cy="3878303"/>
            </a:xfrm>
            <a:prstGeom prst="rect">
              <a:avLst/>
            </a:prstGeom>
            <a:solidFill>
              <a:srgbClr val="91C5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endParaRPr lang="zh-CN" altLang="zh-CN">
                <a:solidFill>
                  <a:srgbClr val="FFFFFF"/>
                </a:solidFill>
              </a:endParaRPr>
            </a:p>
          </p:txBody>
        </p:sp>
        <p:sp>
          <p:nvSpPr>
            <p:cNvPr id="16" name="文本框 15">
              <a:extLst>
                <a:ext uri="{FF2B5EF4-FFF2-40B4-BE49-F238E27FC236}">
                  <a16:creationId xmlns:a16="http://schemas.microsoft.com/office/drawing/2014/main" xmlns="" id="{2FFF3E1F-5B56-4F63-9BD6-EB29561C6F64}"/>
                </a:ext>
              </a:extLst>
            </p:cNvPr>
            <p:cNvSpPr txBox="1"/>
            <p:nvPr/>
          </p:nvSpPr>
          <p:spPr>
            <a:xfrm>
              <a:off x="911615" y="2537283"/>
              <a:ext cx="5143535" cy="4247318"/>
            </a:xfrm>
            <a:prstGeom prst="rect">
              <a:avLst/>
            </a:prstGeom>
            <a:noFill/>
            <a:effectLst/>
          </p:spPr>
          <p:txBody>
            <a:bodyPr wrap="square" rtlCol="0">
              <a:spAutoFit/>
            </a:bodyPr>
            <a:lstStyle/>
            <a:p>
              <a:pPr>
                <a:lnSpc>
                  <a:spcPct val="150000"/>
                </a:lnSpc>
              </a:pPr>
              <a:r>
                <a:rPr lang="en-US" altLang="zh-CN" sz="2000" b="1" dirty="0">
                  <a:solidFill>
                    <a:schemeClr val="bg1"/>
                  </a:solidFill>
                  <a:latin typeface="微软雅黑" panose="020B0503020204020204" pitchFamily="34" charset="-122"/>
                  <a:ea typeface="微软雅黑" panose="020B0503020204020204" pitchFamily="34" charset="-122"/>
                </a:rPr>
                <a:t>HIT I</a:t>
              </a:r>
              <a:r>
                <a:rPr lang="zh-CN" altLang="en-US" sz="2000" b="1" dirty="0">
                  <a:solidFill>
                    <a:schemeClr val="bg1"/>
                  </a:solidFill>
                  <a:latin typeface="微软雅黑" panose="020B0503020204020204" pitchFamily="34" charset="-122"/>
                  <a:ea typeface="微软雅黑" panose="020B0503020204020204" pitchFamily="34" charset="-122"/>
                </a:rPr>
                <a:t>型为</a:t>
              </a:r>
              <a:r>
                <a:rPr lang="zh-CN" altLang="en-US" sz="2000" b="1" dirty="0">
                  <a:solidFill>
                    <a:srgbClr val="FF0000"/>
                  </a:solidFill>
                  <a:latin typeface="微软雅黑" panose="020B0503020204020204" pitchFamily="34" charset="-122"/>
                  <a:ea typeface="微软雅黑" panose="020B0503020204020204" pitchFamily="34" charset="-122"/>
                </a:rPr>
                <a:t>良性过程</a:t>
              </a:r>
              <a:endParaRPr lang="en-US" altLang="zh-CN" sz="2000" b="1" dirty="0">
                <a:solidFill>
                  <a:srgbClr val="FF0000"/>
                </a:solidFill>
                <a:latin typeface="微软雅黑" panose="020B0503020204020204" pitchFamily="34" charset="-122"/>
                <a:ea typeface="微软雅黑" panose="020B0503020204020204" pitchFamily="34" charset="-122"/>
              </a:endParaRPr>
            </a:p>
            <a:p>
              <a:pPr>
                <a:lnSpc>
                  <a:spcPct val="150000"/>
                </a:lnSpc>
              </a:pPr>
              <a:r>
                <a:rPr lang="zh-CN" altLang="en-US" sz="2000" b="1" dirty="0">
                  <a:solidFill>
                    <a:schemeClr val="bg1"/>
                  </a:solidFill>
                  <a:latin typeface="微软雅黑" panose="020B0503020204020204" pitchFamily="34" charset="-122"/>
                  <a:ea typeface="微软雅黑" panose="020B0503020204020204" pitchFamily="34" charset="-122"/>
                </a:rPr>
                <a:t>发生率为</a:t>
              </a:r>
              <a:r>
                <a:rPr lang="en-US" altLang="zh-CN" sz="2000" b="1" dirty="0">
                  <a:solidFill>
                    <a:schemeClr val="bg1"/>
                  </a:solidFill>
                  <a:latin typeface="微软雅黑" panose="020B0503020204020204" pitchFamily="34" charset="-122"/>
                  <a:ea typeface="微软雅黑" panose="020B0503020204020204" pitchFamily="34" charset="-122"/>
                </a:rPr>
                <a:t>10%~20%</a:t>
              </a:r>
            </a:p>
            <a:p>
              <a:pPr>
                <a:lnSpc>
                  <a:spcPct val="150000"/>
                </a:lnSpc>
              </a:pPr>
              <a:r>
                <a:rPr lang="zh-CN" altLang="en-US" sz="2000" b="1" dirty="0">
                  <a:solidFill>
                    <a:schemeClr val="bg1"/>
                  </a:solidFill>
                  <a:latin typeface="微软雅黑" panose="020B0503020204020204" pitchFamily="34" charset="-122"/>
                  <a:ea typeface="微软雅黑" panose="020B0503020204020204" pitchFamily="34" charset="-122"/>
                </a:rPr>
                <a:t>通常发生在使用肝素后的</a:t>
              </a:r>
              <a:r>
                <a:rPr lang="en-US" altLang="zh-CN" sz="2000" b="1" dirty="0">
                  <a:solidFill>
                    <a:schemeClr val="bg1"/>
                  </a:solidFill>
                  <a:latin typeface="微软雅黑" panose="020B0503020204020204" pitchFamily="34" charset="-122"/>
                  <a:ea typeface="微软雅黑" panose="020B0503020204020204" pitchFamily="34" charset="-122"/>
                </a:rPr>
                <a:t>1~2d</a:t>
              </a:r>
            </a:p>
            <a:p>
              <a:pPr>
                <a:lnSpc>
                  <a:spcPct val="150000"/>
                </a:lnSpc>
              </a:pPr>
              <a:r>
                <a:rPr lang="zh-CN" altLang="en-US" sz="2000" b="1" dirty="0">
                  <a:solidFill>
                    <a:schemeClr val="bg1"/>
                  </a:solidFill>
                  <a:latin typeface="微软雅黑" panose="020B0503020204020204" pitchFamily="34" charset="-122"/>
                  <a:ea typeface="微软雅黑" panose="020B0503020204020204" pitchFamily="34" charset="-122"/>
                </a:rPr>
                <a:t>血小板计数</a:t>
              </a:r>
              <a:r>
                <a:rPr lang="zh-CN" altLang="en-US" sz="2000" b="1" dirty="0">
                  <a:solidFill>
                    <a:srgbClr val="FF0000"/>
                  </a:solidFill>
                  <a:latin typeface="微软雅黑" panose="020B0503020204020204" pitchFamily="34" charset="-122"/>
                  <a:ea typeface="微软雅黑" panose="020B0503020204020204" pitchFamily="34" charset="-122"/>
                </a:rPr>
                <a:t>一般不低于</a:t>
              </a:r>
              <a:r>
                <a:rPr lang="en-US" altLang="zh-CN" sz="2000" b="1" dirty="0">
                  <a:solidFill>
                    <a:srgbClr val="FF0000"/>
                  </a:solidFill>
                  <a:latin typeface="微软雅黑" panose="020B0503020204020204" pitchFamily="34" charset="-122"/>
                  <a:ea typeface="微软雅黑" panose="020B0503020204020204" pitchFamily="34" charset="-122"/>
                </a:rPr>
                <a:t>100 </a:t>
              </a:r>
              <a:r>
                <a:rPr lang="zh-CN" altLang="en-US" sz="2000" b="1" dirty="0" smtClean="0">
                  <a:solidFill>
                    <a:srgbClr val="FF0000"/>
                  </a:solidFill>
                  <a:latin typeface="微软雅黑" panose="020B0503020204020204" pitchFamily="34" charset="-122"/>
                  <a:ea typeface="微软雅黑" panose="020B0503020204020204" pitchFamily="34" charset="-122"/>
                </a:rPr>
                <a:t>*</a:t>
              </a:r>
              <a:r>
                <a:rPr lang="en-US" altLang="zh-CN" sz="2000" b="1" dirty="0" smtClean="0">
                  <a:solidFill>
                    <a:srgbClr val="FF0000"/>
                  </a:solidFill>
                  <a:latin typeface="微软雅黑" panose="020B0503020204020204" pitchFamily="34" charset="-122"/>
                  <a:ea typeface="微软雅黑" panose="020B0503020204020204" pitchFamily="34" charset="-122"/>
                </a:rPr>
                <a:t>10^</a:t>
              </a:r>
              <a:r>
                <a:rPr lang="en-US" altLang="zh-CN" sz="2000" b="1" baseline="30000" dirty="0" smtClean="0">
                  <a:solidFill>
                    <a:srgbClr val="FF0000"/>
                  </a:solidFill>
                  <a:latin typeface="微软雅黑" panose="020B0503020204020204" pitchFamily="34" charset="-122"/>
                  <a:ea typeface="微软雅黑" panose="020B0503020204020204" pitchFamily="34" charset="-122"/>
                </a:rPr>
                <a:t>9</a:t>
              </a:r>
              <a:r>
                <a:rPr lang="en-US" altLang="zh-CN" sz="2000" b="1" dirty="0" smtClean="0">
                  <a:solidFill>
                    <a:srgbClr val="FF0000"/>
                  </a:solidFill>
                  <a:latin typeface="微软雅黑" panose="020B0503020204020204" pitchFamily="34" charset="-122"/>
                  <a:ea typeface="微软雅黑" panose="020B0503020204020204" pitchFamily="34" charset="-122"/>
                </a:rPr>
                <a:t>/L</a:t>
              </a:r>
              <a:endParaRPr lang="en-US" altLang="zh-CN" sz="2000" b="1" dirty="0">
                <a:solidFill>
                  <a:srgbClr val="FF0000"/>
                </a:solidFill>
                <a:latin typeface="微软雅黑" panose="020B0503020204020204" pitchFamily="34" charset="-122"/>
                <a:ea typeface="微软雅黑" panose="020B0503020204020204" pitchFamily="34" charset="-122"/>
              </a:endParaRPr>
            </a:p>
            <a:p>
              <a:pPr>
                <a:lnSpc>
                  <a:spcPct val="150000"/>
                </a:lnSpc>
              </a:pPr>
              <a:r>
                <a:rPr lang="zh-CN" altLang="en-US" sz="2000" b="1" dirty="0">
                  <a:solidFill>
                    <a:schemeClr val="bg1"/>
                  </a:solidFill>
                  <a:latin typeface="微软雅黑" panose="020B0503020204020204" pitchFamily="34" charset="-122"/>
                  <a:ea typeface="微软雅黑" panose="020B0503020204020204" pitchFamily="34" charset="-122"/>
                </a:rPr>
                <a:t>不会导致血栓或出血事件</a:t>
              </a:r>
              <a:endParaRPr lang="en-US" altLang="zh-CN" sz="2000" b="1"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2000" b="1" dirty="0">
                  <a:solidFill>
                    <a:schemeClr val="bg1"/>
                  </a:solidFill>
                  <a:latin typeface="微软雅黑" panose="020B0503020204020204" pitchFamily="34" charset="-122"/>
                  <a:ea typeface="微软雅黑" panose="020B0503020204020204" pitchFamily="34" charset="-122"/>
                </a:rPr>
                <a:t>在不停用肝素类药物的情况下可自行恢复，</a:t>
              </a:r>
              <a:r>
                <a:rPr lang="zh-CN" altLang="en-US" sz="2000" b="1" dirty="0">
                  <a:solidFill>
                    <a:srgbClr val="FF0000"/>
                  </a:solidFill>
                  <a:latin typeface="微软雅黑" panose="020B0503020204020204" pitchFamily="34" charset="-122"/>
                  <a:ea typeface="微软雅黑" panose="020B0503020204020204" pitchFamily="34" charset="-122"/>
                </a:rPr>
                <a:t>不需要停药和特殊处理</a:t>
              </a:r>
              <a:endParaRPr lang="en-US" altLang="zh-CN" sz="2000" b="1" dirty="0">
                <a:solidFill>
                  <a:srgbClr val="FF0000"/>
                </a:solidFill>
                <a:latin typeface="微软雅黑" panose="020B0503020204020204" pitchFamily="34" charset="-122"/>
                <a:ea typeface="微软雅黑" panose="020B0503020204020204" pitchFamily="34" charset="-122"/>
              </a:endParaRPr>
            </a:p>
          </p:txBody>
        </p:sp>
      </p:grpSp>
      <p:sp>
        <p:nvSpPr>
          <p:cNvPr id="18" name="Rectangle 5">
            <a:extLst>
              <a:ext uri="{FF2B5EF4-FFF2-40B4-BE49-F238E27FC236}">
                <a16:creationId xmlns:a16="http://schemas.microsoft.com/office/drawing/2014/main" xmlns="" id="{661850CB-6834-4AFF-AA35-08C015DCED82}"/>
              </a:ext>
            </a:extLst>
          </p:cNvPr>
          <p:cNvSpPr/>
          <p:nvPr/>
        </p:nvSpPr>
        <p:spPr>
          <a:xfrm>
            <a:off x="4643438" y="1643050"/>
            <a:ext cx="3959729" cy="4143404"/>
          </a:xfrm>
          <a:prstGeom prst="rect">
            <a:avLst/>
          </a:prstGeom>
          <a:solidFill>
            <a:srgbClr val="092A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endParaRPr lang="zh-CN" altLang="zh-CN" dirty="0">
              <a:solidFill>
                <a:srgbClr val="FFFFFF"/>
              </a:solidFill>
            </a:endParaRPr>
          </a:p>
        </p:txBody>
      </p:sp>
      <p:sp>
        <p:nvSpPr>
          <p:cNvPr id="24" name="文本框 23">
            <a:extLst>
              <a:ext uri="{FF2B5EF4-FFF2-40B4-BE49-F238E27FC236}">
                <a16:creationId xmlns:a16="http://schemas.microsoft.com/office/drawing/2014/main" xmlns="" id="{0C69FD6A-B86B-4A99-A9AC-B5FBFC6399A5}"/>
              </a:ext>
            </a:extLst>
          </p:cNvPr>
          <p:cNvSpPr txBox="1"/>
          <p:nvPr/>
        </p:nvSpPr>
        <p:spPr>
          <a:xfrm>
            <a:off x="4786314" y="1714488"/>
            <a:ext cx="3714775" cy="3785652"/>
          </a:xfrm>
          <a:prstGeom prst="rect">
            <a:avLst/>
          </a:prstGeom>
          <a:noFill/>
          <a:effectLst/>
        </p:spPr>
        <p:txBody>
          <a:bodyPr wrap="square" rtlCol="0">
            <a:spAutoFit/>
          </a:bodyPr>
          <a:lstStyle/>
          <a:p>
            <a:pPr>
              <a:lnSpc>
                <a:spcPct val="150000"/>
              </a:lnSpc>
            </a:pPr>
            <a:r>
              <a:rPr lang="en-US" altLang="zh-CN" sz="2000" b="1" dirty="0">
                <a:solidFill>
                  <a:schemeClr val="bg1"/>
                </a:solidFill>
                <a:latin typeface="微软雅黑" panose="020B0503020204020204" pitchFamily="34" charset="-122"/>
                <a:ea typeface="微软雅黑" panose="020B0503020204020204" pitchFamily="34" charset="-122"/>
              </a:rPr>
              <a:t>HIT II</a:t>
            </a:r>
            <a:r>
              <a:rPr lang="zh-CN" altLang="en-US" sz="2000" b="1" dirty="0">
                <a:solidFill>
                  <a:schemeClr val="bg1"/>
                </a:solidFill>
                <a:latin typeface="微软雅黑" panose="020B0503020204020204" pitchFamily="34" charset="-122"/>
                <a:ea typeface="微软雅黑" panose="020B0503020204020204" pitchFamily="34" charset="-122"/>
              </a:rPr>
              <a:t>型为</a:t>
            </a:r>
            <a:r>
              <a:rPr lang="zh-CN" altLang="en-US" sz="2000" b="1" dirty="0">
                <a:solidFill>
                  <a:srgbClr val="FF0000"/>
                </a:solidFill>
                <a:latin typeface="微软雅黑" panose="020B0503020204020204" pitchFamily="34" charset="-122"/>
                <a:ea typeface="微软雅黑" panose="020B0503020204020204" pitchFamily="34" charset="-122"/>
              </a:rPr>
              <a:t>免疫相关性</a:t>
            </a:r>
            <a:endParaRPr lang="en-US" altLang="zh-CN" sz="2000" b="1" dirty="0">
              <a:solidFill>
                <a:srgbClr val="FF0000"/>
              </a:solidFill>
              <a:latin typeface="微软雅黑" panose="020B0503020204020204" pitchFamily="34" charset="-122"/>
              <a:ea typeface="微软雅黑" panose="020B0503020204020204" pitchFamily="34" charset="-122"/>
            </a:endParaRPr>
          </a:p>
          <a:p>
            <a:pPr>
              <a:lnSpc>
                <a:spcPct val="150000"/>
              </a:lnSpc>
            </a:pPr>
            <a:r>
              <a:rPr lang="zh-CN" altLang="en-US" sz="2000" b="1" dirty="0">
                <a:solidFill>
                  <a:schemeClr val="bg1"/>
                </a:solidFill>
                <a:latin typeface="微软雅黑" panose="020B0503020204020204" pitchFamily="34" charset="-122"/>
                <a:ea typeface="微软雅黑" panose="020B0503020204020204" pitchFamily="34" charset="-122"/>
              </a:rPr>
              <a:t>血小板计数</a:t>
            </a:r>
            <a:r>
              <a:rPr lang="zh-CN" altLang="en-US" sz="2000" b="1" dirty="0">
                <a:solidFill>
                  <a:srgbClr val="FF0000"/>
                </a:solidFill>
                <a:latin typeface="微软雅黑" panose="020B0503020204020204" pitchFamily="34" charset="-122"/>
                <a:ea typeface="微软雅黑" panose="020B0503020204020204" pitchFamily="34" charset="-122"/>
              </a:rPr>
              <a:t>显著降低</a:t>
            </a:r>
            <a:r>
              <a:rPr lang="zh-CN" altLang="en-US" sz="2000" b="1" dirty="0">
                <a:solidFill>
                  <a:schemeClr val="bg1"/>
                </a:solidFill>
                <a:latin typeface="微软雅黑" panose="020B0503020204020204" pitchFamily="34" charset="-122"/>
                <a:ea typeface="微软雅黑" panose="020B0503020204020204" pitchFamily="34" charset="-122"/>
              </a:rPr>
              <a:t>、伴</a:t>
            </a:r>
            <a:r>
              <a:rPr lang="en-US" altLang="zh-CN" sz="2000" b="1" dirty="0">
                <a:solidFill>
                  <a:schemeClr val="bg1"/>
                </a:solidFill>
                <a:latin typeface="微软雅黑" panose="020B0503020204020204" pitchFamily="34" charset="-122"/>
                <a:ea typeface="微软雅黑" panose="020B0503020204020204" pitchFamily="34" charset="-122"/>
              </a:rPr>
              <a:t>/</a:t>
            </a:r>
            <a:r>
              <a:rPr lang="zh-CN" altLang="en-US" sz="2000" b="1" dirty="0">
                <a:solidFill>
                  <a:schemeClr val="bg1"/>
                </a:solidFill>
                <a:latin typeface="微软雅黑" panose="020B0503020204020204" pitchFamily="34" charset="-122"/>
                <a:ea typeface="微软雅黑" panose="020B0503020204020204" pitchFamily="34" charset="-122"/>
              </a:rPr>
              <a:t>不伴有严重血栓栓塞风险</a:t>
            </a:r>
            <a:endParaRPr lang="en-US" altLang="zh-CN" sz="2000" b="1"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2000" b="1" dirty="0">
                <a:solidFill>
                  <a:schemeClr val="bg1"/>
                </a:solidFill>
                <a:latin typeface="微软雅黑" panose="020B0503020204020204" pitchFamily="34" charset="-122"/>
                <a:ea typeface="微软雅黑" panose="020B0503020204020204" pitchFamily="34" charset="-122"/>
              </a:rPr>
              <a:t>其中</a:t>
            </a:r>
            <a:r>
              <a:rPr lang="zh-CN" altLang="en-US" sz="2000" b="1" dirty="0">
                <a:solidFill>
                  <a:srgbClr val="FF0000"/>
                </a:solidFill>
                <a:latin typeface="微软雅黑" panose="020B0503020204020204" pitchFamily="34" charset="-122"/>
                <a:ea typeface="微软雅黑" panose="020B0503020204020204" pitchFamily="34" charset="-122"/>
              </a:rPr>
              <a:t>血栓形成及栓塞并发症</a:t>
            </a:r>
            <a:r>
              <a:rPr lang="zh-CN" altLang="en-US" sz="2000" b="1" dirty="0">
                <a:solidFill>
                  <a:schemeClr val="bg1"/>
                </a:solidFill>
                <a:latin typeface="微软雅黑" panose="020B0503020204020204" pitchFamily="34" charset="-122"/>
                <a:ea typeface="微软雅黑" panose="020B0503020204020204" pitchFamily="34" charset="-122"/>
              </a:rPr>
              <a:t>是导致</a:t>
            </a:r>
            <a:r>
              <a:rPr lang="en-US" altLang="zh-CN" sz="2000" b="1" dirty="0">
                <a:solidFill>
                  <a:schemeClr val="bg1"/>
                </a:solidFill>
                <a:latin typeface="微软雅黑" panose="020B0503020204020204" pitchFamily="34" charset="-122"/>
                <a:ea typeface="微软雅黑" panose="020B0503020204020204" pitchFamily="34" charset="-122"/>
              </a:rPr>
              <a:t>HIT</a:t>
            </a:r>
            <a:r>
              <a:rPr lang="zh-CN" altLang="en-US" sz="2000" b="1" dirty="0">
                <a:solidFill>
                  <a:schemeClr val="bg1"/>
                </a:solidFill>
                <a:latin typeface="微软雅黑" panose="020B0503020204020204" pitchFamily="34" charset="-122"/>
                <a:ea typeface="微软雅黑" panose="020B0503020204020204" pitchFamily="34" charset="-122"/>
              </a:rPr>
              <a:t>患者死亡和病残的主要原因</a:t>
            </a:r>
            <a:endParaRPr lang="en-US" altLang="zh-CN" sz="2000" b="1" dirty="0">
              <a:solidFill>
                <a:schemeClr val="bg1"/>
              </a:solidFill>
              <a:latin typeface="微软雅黑" panose="020B0503020204020204" pitchFamily="34" charset="-122"/>
              <a:ea typeface="微软雅黑" panose="020B0503020204020204" pitchFamily="34" charset="-122"/>
            </a:endParaRPr>
          </a:p>
          <a:p>
            <a:pPr>
              <a:lnSpc>
                <a:spcPct val="150000"/>
              </a:lnSpc>
            </a:pPr>
            <a:r>
              <a:rPr lang="en-US" altLang="zh-CN" sz="2000" b="1" dirty="0">
                <a:solidFill>
                  <a:schemeClr val="bg1"/>
                </a:solidFill>
                <a:latin typeface="微软雅黑" panose="020B0503020204020204" pitchFamily="34" charset="-122"/>
                <a:ea typeface="微软雅黑" panose="020B0503020204020204" pitchFamily="34" charset="-122"/>
              </a:rPr>
              <a:t>HIT</a:t>
            </a:r>
            <a:r>
              <a:rPr lang="zh-CN" altLang="en-US" sz="2000" b="1" dirty="0">
                <a:solidFill>
                  <a:schemeClr val="bg1"/>
                </a:solidFill>
                <a:latin typeface="微软雅黑" panose="020B0503020204020204" pitchFamily="34" charset="-122"/>
                <a:ea typeface="微软雅黑" panose="020B0503020204020204" pitchFamily="34" charset="-122"/>
              </a:rPr>
              <a:t>导致患者截肢及死亡的比例高达</a:t>
            </a:r>
            <a:r>
              <a:rPr lang="en-US" altLang="zh-CN" sz="2000" b="1" dirty="0">
                <a:solidFill>
                  <a:schemeClr val="bg1"/>
                </a:solidFill>
                <a:latin typeface="微软雅黑" panose="020B0503020204020204" pitchFamily="34" charset="-122"/>
                <a:ea typeface="微软雅黑" panose="020B0503020204020204" pitchFamily="34" charset="-122"/>
              </a:rPr>
              <a:t>20%~30%</a:t>
            </a:r>
          </a:p>
        </p:txBody>
      </p:sp>
      <p:sp>
        <p:nvSpPr>
          <p:cNvPr id="7" name="Subtitle 2"/>
          <p:cNvSpPr txBox="1">
            <a:spLocks/>
          </p:cNvSpPr>
          <p:nvPr/>
        </p:nvSpPr>
        <p:spPr>
          <a:xfrm>
            <a:off x="571472" y="285728"/>
            <a:ext cx="7772400" cy="1096963"/>
          </a:xfrm>
          <a:prstGeom prst="rect">
            <a:avLst/>
          </a:prstGeom>
        </p:spPr>
        <p:txBody>
          <a:bodyPr vert="horz" lIns="91440" tIns="45720" rIns="91440" bIns="45720" rtlCol="0">
            <a:noAutofit/>
          </a:bodyPr>
          <a:lstStyle/>
          <a:p>
            <a:pPr algn="ctr">
              <a:lnSpc>
                <a:spcPct val="200000"/>
              </a:lnSpc>
              <a:defRPr/>
            </a:pPr>
            <a:r>
              <a:rPr lang="en-US" altLang="zh-CN" sz="4800" b="1" dirty="0" smtClean="0">
                <a:solidFill>
                  <a:srgbClr val="CC0000"/>
                </a:solidFill>
                <a:latin typeface="STHeiti Light" charset="-122"/>
                <a:ea typeface="隶书" pitchFamily="49" charset="-122"/>
                <a:cs typeface="STHeiti Light" charset="-122"/>
              </a:rPr>
              <a:t>HIT</a:t>
            </a:r>
            <a:endParaRPr lang="en-US" altLang="zh-CN" sz="4800" b="1" dirty="0">
              <a:solidFill>
                <a:srgbClr val="CC0000"/>
              </a:solidFill>
              <a:latin typeface="STHeiti Light" charset="-122"/>
              <a:ea typeface="隶书" pitchFamily="49" charset="-122"/>
              <a:cs typeface="STHeiti Light" charset="-122"/>
            </a:endParaRPr>
          </a:p>
        </p:txBody>
      </p:sp>
    </p:spTree>
    <p:extLst>
      <p:ext uri="{BB962C8B-B14F-4D97-AF65-F5344CB8AC3E}">
        <p14:creationId xmlns:p14="http://schemas.microsoft.com/office/powerpoint/2010/main" xmlns="" val="304716409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37260" y="1493521"/>
            <a:ext cx="7703820" cy="3785652"/>
          </a:xfrm>
          <a:prstGeom prst="rect">
            <a:avLst/>
          </a:prstGeom>
          <a:noFill/>
        </p:spPr>
        <p:txBody>
          <a:bodyPr wrap="square">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spcBef>
                <a:spcPct val="20000"/>
              </a:spcBef>
              <a:buFont typeface="Wingdings" panose="05000000000000000000" pitchFamily="2" charset="2"/>
              <a:buChar char="l"/>
            </a:pPr>
            <a:r>
              <a:rPr lang="zh-CN" altLang="en-US" sz="2400" dirty="0">
                <a:latin typeface="+mn-ea"/>
                <a:ea typeface="+mn-ea"/>
                <a:cs typeface="STHeiti Light" charset="-122"/>
                <a:sym typeface="Arial" panose="020B0604020202020204" pitchFamily="34" charset="0"/>
              </a:rPr>
              <a:t>临床评估</a:t>
            </a:r>
          </a:p>
          <a:p>
            <a:pPr marL="0" indent="0">
              <a:lnSpc>
                <a:spcPct val="150000"/>
              </a:lnSpc>
              <a:spcBef>
                <a:spcPct val="20000"/>
              </a:spcBef>
            </a:pPr>
            <a:r>
              <a:rPr lang="zh-CN" altLang="en-US" sz="2400" dirty="0" smtClean="0">
                <a:latin typeface="+mn-ea"/>
                <a:ea typeface="+mn-ea"/>
                <a:cs typeface="STHeiti Light" charset="-122"/>
                <a:sym typeface="Arial" panose="020B0604020202020204" pitchFamily="34" charset="0"/>
              </a:rPr>
              <a:t>        </a:t>
            </a:r>
            <a:r>
              <a:rPr lang="en-US" altLang="zh-CN" sz="2400" dirty="0" smtClean="0">
                <a:latin typeface="+mn-ea"/>
                <a:ea typeface="+mn-ea"/>
                <a:cs typeface="STHeiti Light" charset="-122"/>
                <a:sym typeface="Arial" panose="020B0604020202020204" pitchFamily="34" charset="0"/>
              </a:rPr>
              <a:t>—</a:t>
            </a:r>
            <a:r>
              <a:rPr lang="zh-CN" altLang="en-US" sz="2400" dirty="0" smtClean="0">
                <a:latin typeface="+mn-ea"/>
                <a:ea typeface="+mn-ea"/>
                <a:cs typeface="STHeiti Light" charset="-122"/>
                <a:sym typeface="Arial" panose="020B0604020202020204" pitchFamily="34" charset="0"/>
              </a:rPr>
              <a:t>血小板数量</a:t>
            </a:r>
            <a:r>
              <a:rPr lang="en-US" altLang="zh-CN" sz="2400" dirty="0" smtClean="0">
                <a:latin typeface="+mn-ea"/>
                <a:ea typeface="+mn-ea"/>
                <a:cs typeface="STHeiti Light" charset="-122"/>
                <a:sym typeface="Arial" panose="020B0604020202020204" pitchFamily="34" charset="0"/>
              </a:rPr>
              <a:t>+</a:t>
            </a:r>
            <a:r>
              <a:rPr lang="zh-CN" altLang="en-US" sz="2400" dirty="0" smtClean="0">
                <a:latin typeface="+mn-ea"/>
                <a:ea typeface="+mn-ea"/>
                <a:cs typeface="STHeiti Light" charset="-122"/>
                <a:sym typeface="Arial" panose="020B0604020202020204" pitchFamily="34" charset="0"/>
              </a:rPr>
              <a:t>临床表现</a:t>
            </a:r>
            <a:r>
              <a:rPr lang="en-US" altLang="zh-CN" sz="2400" dirty="0" smtClean="0">
                <a:latin typeface="+mn-ea"/>
                <a:ea typeface="+mn-ea"/>
                <a:cs typeface="STHeiti Light" charset="-122"/>
                <a:sym typeface="Arial" panose="020B0604020202020204" pitchFamily="34" charset="0"/>
              </a:rPr>
              <a:t>+</a:t>
            </a:r>
            <a:r>
              <a:rPr lang="zh-CN" altLang="en-US" sz="2400" dirty="0" smtClean="0">
                <a:latin typeface="+mn-ea"/>
                <a:ea typeface="+mn-ea"/>
                <a:cs typeface="STHeiti Light" charset="-122"/>
                <a:sym typeface="Arial" panose="020B0604020202020204" pitchFamily="34" charset="0"/>
              </a:rPr>
              <a:t>相关病史</a:t>
            </a:r>
            <a:r>
              <a:rPr lang="en-US" altLang="zh-CN" sz="2400" dirty="0" smtClean="0">
                <a:latin typeface="+mn-ea"/>
                <a:ea typeface="+mn-ea"/>
                <a:cs typeface="STHeiti Light" charset="-122"/>
                <a:sym typeface="Arial" panose="020B0604020202020204" pitchFamily="34" charset="0"/>
              </a:rPr>
              <a:t>+</a:t>
            </a:r>
            <a:r>
              <a:rPr lang="zh-CN" altLang="en-US" sz="2400" dirty="0" smtClean="0">
                <a:latin typeface="+mn-ea"/>
                <a:ea typeface="+mn-ea"/>
                <a:cs typeface="STHeiti Light" charset="-122"/>
                <a:sym typeface="Arial" panose="020B0604020202020204" pitchFamily="34" charset="0"/>
              </a:rPr>
              <a:t>用药史</a:t>
            </a:r>
          </a:p>
          <a:p>
            <a:pPr marL="0" indent="0">
              <a:lnSpc>
                <a:spcPct val="150000"/>
              </a:lnSpc>
              <a:spcBef>
                <a:spcPct val="20000"/>
              </a:spcBef>
            </a:pPr>
            <a:r>
              <a:rPr lang="en-US" altLang="zh-CN" sz="2400" dirty="0" smtClean="0">
                <a:latin typeface="+mn-ea"/>
                <a:ea typeface="+mn-ea"/>
                <a:cs typeface="STHeiti Light" charset="-122"/>
                <a:sym typeface="Arial" panose="020B0604020202020204" pitchFamily="34" charset="0"/>
              </a:rPr>
              <a:t>        —4Ts</a:t>
            </a:r>
            <a:r>
              <a:rPr lang="zh-CN" altLang="en-US" sz="2400" dirty="0" smtClean="0">
                <a:latin typeface="+mn-ea"/>
                <a:ea typeface="+mn-ea"/>
                <a:cs typeface="STHeiti Light" charset="-122"/>
                <a:sym typeface="Arial" panose="020B0604020202020204" pitchFamily="34" charset="0"/>
              </a:rPr>
              <a:t>评分（验前概率评分）</a:t>
            </a:r>
          </a:p>
          <a:p>
            <a:pPr>
              <a:lnSpc>
                <a:spcPct val="150000"/>
              </a:lnSpc>
              <a:spcBef>
                <a:spcPct val="20000"/>
              </a:spcBef>
              <a:buFont typeface="Wingdings" panose="05000000000000000000" pitchFamily="2" charset="2"/>
              <a:buChar char="l"/>
            </a:pPr>
            <a:r>
              <a:rPr lang="zh-CN" altLang="en-US" sz="2400" dirty="0" smtClean="0">
                <a:latin typeface="+mn-ea"/>
                <a:ea typeface="+mn-ea"/>
                <a:cs typeface="STHeiti Light" charset="-122"/>
                <a:sym typeface="Arial" panose="020B0604020202020204" pitchFamily="34" charset="0"/>
              </a:rPr>
              <a:t>实验室诊断</a:t>
            </a:r>
          </a:p>
          <a:p>
            <a:pPr marL="0" indent="0">
              <a:lnSpc>
                <a:spcPct val="150000"/>
              </a:lnSpc>
              <a:spcBef>
                <a:spcPct val="20000"/>
              </a:spcBef>
            </a:pPr>
            <a:r>
              <a:rPr lang="zh-CN" altLang="en-US" sz="2400" dirty="0" smtClean="0">
                <a:latin typeface="+mn-ea"/>
                <a:ea typeface="+mn-ea"/>
                <a:cs typeface="STHeiti Light" charset="-122"/>
                <a:sym typeface="Arial" panose="020B0604020202020204" pitchFamily="34" charset="0"/>
              </a:rPr>
              <a:t>        </a:t>
            </a:r>
            <a:r>
              <a:rPr lang="en-US" altLang="zh-CN" sz="2400" dirty="0" smtClean="0">
                <a:latin typeface="+mn-ea"/>
                <a:ea typeface="+mn-ea"/>
                <a:cs typeface="STHeiti Light" charset="-122"/>
                <a:sym typeface="Arial" panose="020B0604020202020204" pitchFamily="34" charset="0"/>
              </a:rPr>
              <a:t>—</a:t>
            </a:r>
            <a:r>
              <a:rPr lang="zh-CN" altLang="en-US" sz="2400" dirty="0" smtClean="0">
                <a:latin typeface="+mn-ea"/>
                <a:ea typeface="+mn-ea"/>
                <a:cs typeface="STHeiti Light" charset="-122"/>
                <a:sym typeface="Arial" panose="020B0604020202020204" pitchFamily="34" charset="0"/>
              </a:rPr>
              <a:t>床</a:t>
            </a:r>
            <a:r>
              <a:rPr lang="zh-CN" altLang="en-US" sz="2400" dirty="0">
                <a:latin typeface="+mn-ea"/>
                <a:ea typeface="+mn-ea"/>
                <a:cs typeface="STHeiti Light" charset="-122"/>
                <a:sym typeface="Arial" panose="020B0604020202020204" pitchFamily="34" charset="0"/>
              </a:rPr>
              <a:t>旁快速检测（排除诊断）</a:t>
            </a:r>
          </a:p>
          <a:p>
            <a:pPr marL="0" indent="0">
              <a:lnSpc>
                <a:spcPct val="150000"/>
              </a:lnSpc>
              <a:spcBef>
                <a:spcPct val="20000"/>
              </a:spcBef>
            </a:pPr>
            <a:r>
              <a:rPr lang="zh-CN" altLang="en-US" sz="2400" dirty="0" smtClean="0">
                <a:latin typeface="+mn-ea"/>
                <a:ea typeface="+mn-ea"/>
                <a:cs typeface="STHeiti Light" charset="-122"/>
                <a:sym typeface="Arial" panose="020B0604020202020204" pitchFamily="34" charset="0"/>
              </a:rPr>
              <a:t>        </a:t>
            </a:r>
            <a:r>
              <a:rPr lang="en-US" altLang="zh-CN" sz="2400" dirty="0" smtClean="0">
                <a:latin typeface="+mn-ea"/>
                <a:ea typeface="+mn-ea"/>
                <a:cs typeface="STHeiti Light" charset="-122"/>
                <a:sym typeface="Arial" panose="020B0604020202020204" pitchFamily="34" charset="0"/>
              </a:rPr>
              <a:t>—</a:t>
            </a:r>
            <a:r>
              <a:rPr lang="zh-CN" altLang="en-US" sz="2400" dirty="0" smtClean="0">
                <a:latin typeface="+mn-ea"/>
                <a:ea typeface="+mn-ea"/>
                <a:cs typeface="STHeiti Light" charset="-122"/>
                <a:sym typeface="Arial" panose="020B0604020202020204" pitchFamily="34" charset="0"/>
              </a:rPr>
              <a:t>实验室</a:t>
            </a:r>
            <a:r>
              <a:rPr lang="zh-CN" altLang="en-US" sz="2400" dirty="0">
                <a:latin typeface="+mn-ea"/>
                <a:ea typeface="+mn-ea"/>
                <a:cs typeface="STHeiti Light" charset="-122"/>
                <a:sym typeface="Arial" panose="020B0604020202020204" pitchFamily="34" charset="0"/>
              </a:rPr>
              <a:t>检测（排除诊断、诊断</a:t>
            </a:r>
            <a:r>
              <a:rPr lang="zh-CN" altLang="en-US" sz="2200" dirty="0">
                <a:latin typeface="黑体" panose="02010609060101010101" pitchFamily="49" charset="-122"/>
                <a:ea typeface="黑体" panose="02010609060101010101" pitchFamily="49" charset="-122"/>
                <a:cs typeface="Arial" panose="020B0604020202020204" pitchFamily="34" charset="0"/>
                <a:sym typeface="Arial" panose="020B0604020202020204" pitchFamily="34" charset="0"/>
              </a:rPr>
              <a:t>）</a:t>
            </a:r>
          </a:p>
        </p:txBody>
      </p:sp>
      <p:sp>
        <p:nvSpPr>
          <p:cNvPr id="3" name="Title 1"/>
          <p:cNvSpPr txBox="1">
            <a:spLocks noChangeArrowheads="1"/>
          </p:cNvSpPr>
          <p:nvPr/>
        </p:nvSpPr>
        <p:spPr>
          <a:xfrm>
            <a:off x="642910" y="642918"/>
            <a:ext cx="3196590" cy="690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200" b="1" dirty="0" smtClean="0">
                <a:solidFill>
                  <a:srgbClr val="CC0000"/>
                </a:solidFill>
                <a:latin typeface="Times New Roman" pitchFamily="18" charset="0"/>
                <a:ea typeface="隶书" pitchFamily="49" charset="-122"/>
                <a:cs typeface="Times New Roman" pitchFamily="18" charset="0"/>
              </a:rPr>
              <a:t>HIT</a:t>
            </a:r>
            <a:r>
              <a:rPr lang="zh-CN" altLang="en-US" sz="4200" b="1" dirty="0" smtClean="0">
                <a:solidFill>
                  <a:srgbClr val="CC0000"/>
                </a:solidFill>
                <a:ea typeface="隶书" pitchFamily="49" charset="-122"/>
              </a:rPr>
              <a:t>的诊断</a:t>
            </a:r>
            <a:endParaRPr lang="zh-CN" altLang="zh-CN" sz="4200" b="1" dirty="0" smtClean="0">
              <a:solidFill>
                <a:srgbClr val="CC0000"/>
              </a:solidFill>
              <a:ea typeface="隶书" pitchFamily="49" charset="-122"/>
            </a:endParaRPr>
          </a:p>
        </p:txBody>
      </p:sp>
    </p:spTree>
    <p:extLst>
      <p:ext uri="{BB962C8B-B14F-4D97-AF65-F5344CB8AC3E}">
        <p14:creationId xmlns:p14="http://schemas.microsoft.com/office/powerpoint/2010/main" xmlns="" val="23072232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1285852" y="1214422"/>
            <a:ext cx="6280487" cy="3762993"/>
          </a:xfrm>
          <a:prstGeom prst="rect">
            <a:avLst/>
          </a:prstGeom>
        </p:spPr>
      </p:pic>
      <p:sp>
        <p:nvSpPr>
          <p:cNvPr id="4" name="Title 1"/>
          <p:cNvSpPr txBox="1">
            <a:spLocks noChangeArrowheads="1"/>
          </p:cNvSpPr>
          <p:nvPr/>
        </p:nvSpPr>
        <p:spPr>
          <a:xfrm>
            <a:off x="571472" y="500042"/>
            <a:ext cx="3699510" cy="690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200" b="1" dirty="0" smtClean="0">
                <a:solidFill>
                  <a:srgbClr val="CC0000"/>
                </a:solidFill>
                <a:latin typeface="Times New Roman" pitchFamily="18" charset="0"/>
                <a:ea typeface="隶书" pitchFamily="49" charset="-122"/>
                <a:cs typeface="Times New Roman" pitchFamily="18" charset="0"/>
              </a:rPr>
              <a:t>4Ts</a:t>
            </a:r>
            <a:r>
              <a:rPr lang="zh-CN" altLang="en-US" sz="4200" b="1" dirty="0" smtClean="0">
                <a:solidFill>
                  <a:srgbClr val="CC0000"/>
                </a:solidFill>
                <a:ea typeface="隶书" pitchFamily="49" charset="-122"/>
              </a:rPr>
              <a:t>评分</a:t>
            </a:r>
            <a:endParaRPr lang="zh-CN" altLang="zh-CN" sz="4200" b="1" dirty="0" smtClean="0">
              <a:solidFill>
                <a:srgbClr val="CC0000"/>
              </a:solidFill>
              <a:ea typeface="隶书" pitchFamily="49" charset="-122"/>
            </a:endParaRPr>
          </a:p>
        </p:txBody>
      </p:sp>
      <p:sp>
        <p:nvSpPr>
          <p:cNvPr id="5" name="文本框 4"/>
          <p:cNvSpPr txBox="1"/>
          <p:nvPr/>
        </p:nvSpPr>
        <p:spPr>
          <a:xfrm>
            <a:off x="1285852" y="5000636"/>
            <a:ext cx="7666901" cy="646331"/>
          </a:xfrm>
          <a:prstGeom prst="rect">
            <a:avLst/>
          </a:prstGeom>
          <a:noFill/>
        </p:spPr>
        <p:txBody>
          <a:bodyPr wrap="square" rtlCol="0">
            <a:spAutoFit/>
          </a:bodyPr>
          <a:lstStyle/>
          <a:p>
            <a:r>
              <a:rPr lang="zh-CN" altLang="en-US" dirty="0" smtClean="0">
                <a:latin typeface="黑体" panose="02010609060101010101" pitchFamily="49" charset="-122"/>
                <a:ea typeface="黑体" panose="02010609060101010101" pitchFamily="49" charset="-122"/>
              </a:rPr>
              <a:t>注：肝素接触的第一天为</a:t>
            </a:r>
            <a:r>
              <a:rPr lang="en-US" altLang="zh-CN" dirty="0" smtClean="0">
                <a:latin typeface="黑体" panose="02010609060101010101" pitchFamily="49" charset="-122"/>
                <a:ea typeface="黑体" panose="02010609060101010101" pitchFamily="49" charset="-122"/>
              </a:rPr>
              <a:t>0</a:t>
            </a:r>
            <a:r>
              <a:rPr lang="zh-CN" altLang="en-US" dirty="0" smtClean="0">
                <a:latin typeface="黑体" panose="02010609060101010101" pitchFamily="49" charset="-122"/>
                <a:ea typeface="黑体" panose="02010609060101010101" pitchFamily="49" charset="-122"/>
              </a:rPr>
              <a:t>天，血小板计数开始减少的时间可被认为是血小板减少症发生的时间</a:t>
            </a:r>
            <a:endParaRPr lang="zh-CN" altLang="en-US" dirty="0">
              <a:latin typeface="黑体" panose="02010609060101010101" pitchFamily="49" charset="-122"/>
              <a:ea typeface="黑体" panose="02010609060101010101" pitchFamily="49" charset="-122"/>
            </a:endParaRPr>
          </a:p>
        </p:txBody>
      </p:sp>
      <p:sp>
        <p:nvSpPr>
          <p:cNvPr id="6" name="文本框 5"/>
          <p:cNvSpPr txBox="1"/>
          <p:nvPr/>
        </p:nvSpPr>
        <p:spPr>
          <a:xfrm>
            <a:off x="1036320" y="5697453"/>
            <a:ext cx="7427896" cy="707886"/>
          </a:xfrm>
          <a:prstGeom prst="rect">
            <a:avLst/>
          </a:prstGeom>
          <a:noFill/>
        </p:spPr>
        <p:txBody>
          <a:bodyPr wrap="square" rtlCol="0">
            <a:spAutoFit/>
          </a:bodyPr>
          <a:lstStyle/>
          <a:p>
            <a:r>
              <a:rPr lang="en-US" altLang="zh-CN" sz="2000" dirty="0" smtClean="0">
                <a:solidFill>
                  <a:srgbClr val="C00000"/>
                </a:solidFill>
                <a:latin typeface="黑体" panose="02010609060101010101" pitchFamily="49" charset="-122"/>
                <a:ea typeface="黑体" panose="02010609060101010101" pitchFamily="49" charset="-122"/>
              </a:rPr>
              <a:t>0-3</a:t>
            </a:r>
            <a:r>
              <a:rPr lang="zh-CN" altLang="en-US" sz="2000" dirty="0" smtClean="0">
                <a:solidFill>
                  <a:srgbClr val="C00000"/>
                </a:solidFill>
                <a:latin typeface="黑体" panose="02010609060101010101" pitchFamily="49" charset="-122"/>
                <a:ea typeface="黑体" panose="02010609060101010101" pitchFamily="49" charset="-122"/>
              </a:rPr>
              <a:t>分，为低度可能性，发病概率</a:t>
            </a:r>
            <a:r>
              <a:rPr lang="en-US" altLang="zh-CN" sz="2000" dirty="0" smtClean="0">
                <a:solidFill>
                  <a:srgbClr val="C00000"/>
                </a:solidFill>
                <a:latin typeface="黑体" panose="02010609060101010101" pitchFamily="49" charset="-122"/>
                <a:ea typeface="黑体" panose="02010609060101010101" pitchFamily="49" charset="-122"/>
              </a:rPr>
              <a:t>&lt;5%</a:t>
            </a:r>
            <a:r>
              <a:rPr lang="zh-CN" altLang="en-US" sz="2000" dirty="0" smtClean="0">
                <a:solidFill>
                  <a:srgbClr val="C00000"/>
                </a:solidFill>
                <a:latin typeface="黑体" panose="02010609060101010101" pitchFamily="49" charset="-122"/>
                <a:ea typeface="黑体" panose="02010609060101010101" pitchFamily="49" charset="-122"/>
              </a:rPr>
              <a:t>；</a:t>
            </a:r>
            <a:r>
              <a:rPr lang="en-US" altLang="zh-CN" sz="2000" dirty="0" smtClean="0">
                <a:solidFill>
                  <a:srgbClr val="C00000"/>
                </a:solidFill>
                <a:latin typeface="黑体" panose="02010609060101010101" pitchFamily="49" charset="-122"/>
                <a:ea typeface="黑体" panose="02010609060101010101" pitchFamily="49" charset="-122"/>
              </a:rPr>
              <a:t>4-5</a:t>
            </a:r>
            <a:r>
              <a:rPr lang="zh-CN" altLang="en-US" sz="2000" dirty="0" smtClean="0">
                <a:solidFill>
                  <a:srgbClr val="C00000"/>
                </a:solidFill>
                <a:latin typeface="黑体" panose="02010609060101010101" pitchFamily="49" charset="-122"/>
                <a:ea typeface="黑体" panose="02010609060101010101" pitchFamily="49" charset="-122"/>
              </a:rPr>
              <a:t>分，为中度可能性，发病概率</a:t>
            </a:r>
            <a:r>
              <a:rPr lang="en-US" altLang="zh-CN" sz="2000" dirty="0" smtClean="0">
                <a:solidFill>
                  <a:srgbClr val="C00000"/>
                </a:solidFill>
                <a:latin typeface="黑体" panose="02010609060101010101" pitchFamily="49" charset="-122"/>
                <a:ea typeface="黑体" panose="02010609060101010101" pitchFamily="49" charset="-122"/>
              </a:rPr>
              <a:t>10-30%</a:t>
            </a:r>
            <a:r>
              <a:rPr lang="zh-CN" altLang="en-US" sz="2000" dirty="0" smtClean="0">
                <a:solidFill>
                  <a:srgbClr val="C00000"/>
                </a:solidFill>
                <a:latin typeface="黑体" panose="02010609060101010101" pitchFamily="49" charset="-122"/>
                <a:ea typeface="黑体" panose="02010609060101010101" pitchFamily="49" charset="-122"/>
              </a:rPr>
              <a:t>；</a:t>
            </a:r>
            <a:r>
              <a:rPr lang="en-US" altLang="zh-CN" sz="2000" dirty="0" smtClean="0">
                <a:solidFill>
                  <a:srgbClr val="C00000"/>
                </a:solidFill>
                <a:latin typeface="黑体" panose="02010609060101010101" pitchFamily="49" charset="-122"/>
                <a:ea typeface="黑体" panose="02010609060101010101" pitchFamily="49" charset="-122"/>
              </a:rPr>
              <a:t>6-8</a:t>
            </a:r>
            <a:r>
              <a:rPr lang="zh-CN" altLang="en-US" sz="2000" dirty="0" smtClean="0">
                <a:solidFill>
                  <a:srgbClr val="C00000"/>
                </a:solidFill>
                <a:latin typeface="黑体" panose="02010609060101010101" pitchFamily="49" charset="-122"/>
                <a:ea typeface="黑体" panose="02010609060101010101" pitchFamily="49" charset="-122"/>
              </a:rPr>
              <a:t>分，为高度可能性，发病概率</a:t>
            </a:r>
            <a:r>
              <a:rPr lang="en-US" altLang="zh-CN" sz="2000" dirty="0" smtClean="0">
                <a:solidFill>
                  <a:srgbClr val="C00000"/>
                </a:solidFill>
                <a:latin typeface="黑体" panose="02010609060101010101" pitchFamily="49" charset="-122"/>
                <a:ea typeface="黑体" panose="02010609060101010101" pitchFamily="49" charset="-122"/>
              </a:rPr>
              <a:t>30-80%</a:t>
            </a:r>
            <a:endParaRPr lang="zh-CN" altLang="en-US" sz="2000" dirty="0">
              <a:solidFill>
                <a:srgbClr val="C00000"/>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xmlns="" val="1638439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28596" y="1428736"/>
            <a:ext cx="8501121" cy="2529923"/>
          </a:xfrm>
          <a:prstGeom prst="rect">
            <a:avLst/>
          </a:prstGeom>
          <a:noFill/>
        </p:spPr>
        <p:txBody>
          <a:bodyPr wrap="square">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spcBef>
                <a:spcPct val="20000"/>
              </a:spcBef>
            </a:pPr>
            <a:r>
              <a:rPr lang="en-US" altLang="zh-CN" sz="2400" dirty="0" smtClean="0">
                <a:latin typeface="+mn-ea"/>
                <a:ea typeface="+mn-ea"/>
                <a:cs typeface="STHeiti Light" charset="-122"/>
                <a:sym typeface="Arial" panose="020B0604020202020204" pitchFamily="34" charset="0"/>
              </a:rPr>
              <a:t> —</a:t>
            </a:r>
            <a:r>
              <a:rPr lang="zh-CN" altLang="en-US" sz="2400" dirty="0" smtClean="0">
                <a:latin typeface="+mn-ea"/>
                <a:ea typeface="+mn-ea"/>
                <a:cs typeface="STHeiti Light" charset="-122"/>
                <a:sym typeface="Arial" panose="020B0604020202020204" pitchFamily="34" charset="0"/>
              </a:rPr>
              <a:t>混合</a:t>
            </a:r>
            <a:r>
              <a:rPr lang="zh-CN" altLang="en-US" sz="2400" dirty="0">
                <a:latin typeface="+mn-ea"/>
                <a:ea typeface="+mn-ea"/>
                <a:cs typeface="STHeiti Light" charset="-122"/>
                <a:sym typeface="Arial" panose="020B0604020202020204" pitchFamily="34" charset="0"/>
              </a:rPr>
              <a:t>抗体（</a:t>
            </a:r>
            <a:r>
              <a:rPr lang="en-US" altLang="zh-CN" sz="2400" dirty="0">
                <a:latin typeface="+mn-ea"/>
                <a:ea typeface="+mn-ea"/>
                <a:cs typeface="STHeiti Light" charset="-122"/>
                <a:sym typeface="Arial" panose="020B0604020202020204" pitchFamily="34" charset="0"/>
              </a:rPr>
              <a:t>IgG</a:t>
            </a:r>
            <a:r>
              <a:rPr lang="zh-CN" altLang="en-US" sz="2400" dirty="0">
                <a:latin typeface="+mn-ea"/>
                <a:ea typeface="+mn-ea"/>
                <a:cs typeface="STHeiti Light" charset="-122"/>
                <a:sym typeface="Arial" panose="020B0604020202020204" pitchFamily="34" charset="0"/>
              </a:rPr>
              <a:t>、</a:t>
            </a:r>
            <a:r>
              <a:rPr lang="en-US" altLang="zh-CN" sz="2400" dirty="0">
                <a:latin typeface="+mn-ea"/>
                <a:ea typeface="+mn-ea"/>
                <a:cs typeface="STHeiti Light" charset="-122"/>
                <a:sym typeface="Arial" panose="020B0604020202020204" pitchFamily="34" charset="0"/>
              </a:rPr>
              <a:t>IgA</a:t>
            </a:r>
            <a:r>
              <a:rPr lang="zh-CN" altLang="en-US" sz="2400" dirty="0">
                <a:latin typeface="+mn-ea"/>
                <a:ea typeface="+mn-ea"/>
                <a:cs typeface="STHeiti Light" charset="-122"/>
                <a:sym typeface="Arial" panose="020B0604020202020204" pitchFamily="34" charset="0"/>
              </a:rPr>
              <a:t>、</a:t>
            </a:r>
            <a:r>
              <a:rPr lang="en-US" altLang="zh-CN" sz="2400" dirty="0">
                <a:latin typeface="+mn-ea"/>
                <a:ea typeface="+mn-ea"/>
                <a:cs typeface="STHeiti Light" charset="-122"/>
                <a:sym typeface="Arial" panose="020B0604020202020204" pitchFamily="34" charset="0"/>
              </a:rPr>
              <a:t>IgM</a:t>
            </a:r>
            <a:r>
              <a:rPr lang="zh-CN" altLang="en-US" sz="2400" dirty="0">
                <a:latin typeface="+mn-ea"/>
                <a:ea typeface="+mn-ea"/>
                <a:cs typeface="STHeiti Light" charset="-122"/>
                <a:sym typeface="Arial" panose="020B0604020202020204" pitchFamily="34" charset="0"/>
              </a:rPr>
              <a:t>）检测</a:t>
            </a:r>
          </a:p>
          <a:p>
            <a:pPr marL="0" indent="0">
              <a:lnSpc>
                <a:spcPct val="150000"/>
              </a:lnSpc>
              <a:spcBef>
                <a:spcPct val="20000"/>
              </a:spcBef>
            </a:pPr>
            <a:r>
              <a:rPr lang="zh-CN" altLang="en-US" sz="2400" dirty="0" smtClean="0">
                <a:latin typeface="+mn-ea"/>
                <a:ea typeface="+mn-ea"/>
                <a:cs typeface="STHeiti Light" charset="-122"/>
                <a:sym typeface="Arial" panose="020B0604020202020204" pitchFamily="34" charset="0"/>
              </a:rPr>
              <a:t>      特异性</a:t>
            </a:r>
            <a:r>
              <a:rPr lang="zh-CN" altLang="en-US" sz="2400" dirty="0">
                <a:latin typeface="+mn-ea"/>
                <a:ea typeface="+mn-ea"/>
                <a:cs typeface="STHeiti Light" charset="-122"/>
                <a:sym typeface="Arial" panose="020B0604020202020204" pitchFamily="34" charset="0"/>
              </a:rPr>
              <a:t>低，易过度诊断，结合</a:t>
            </a:r>
            <a:r>
              <a:rPr lang="en-US" altLang="zh-CN" sz="2400" dirty="0">
                <a:latin typeface="+mn-ea"/>
                <a:ea typeface="+mn-ea"/>
                <a:cs typeface="STHeiti Light" charset="-122"/>
                <a:sym typeface="Arial" panose="020B0604020202020204" pitchFamily="34" charset="0"/>
              </a:rPr>
              <a:t>4Ts</a:t>
            </a:r>
            <a:r>
              <a:rPr lang="zh-CN" altLang="en-US" sz="2400" dirty="0">
                <a:latin typeface="+mn-ea"/>
                <a:ea typeface="+mn-ea"/>
                <a:cs typeface="STHeiti Light" charset="-122"/>
                <a:sym typeface="Arial" panose="020B0604020202020204" pitchFamily="34" charset="0"/>
              </a:rPr>
              <a:t>评分，用于排除诊断。</a:t>
            </a:r>
          </a:p>
          <a:p>
            <a:pPr marL="0" indent="0">
              <a:lnSpc>
                <a:spcPct val="150000"/>
              </a:lnSpc>
              <a:spcBef>
                <a:spcPct val="20000"/>
              </a:spcBef>
            </a:pPr>
            <a:r>
              <a:rPr lang="en-US" altLang="zh-CN" sz="2400" dirty="0" smtClean="0">
                <a:latin typeface="+mn-ea"/>
                <a:ea typeface="+mn-ea"/>
                <a:cs typeface="STHeiti Light" charset="-122"/>
                <a:sym typeface="Arial" panose="020B0604020202020204" pitchFamily="34" charset="0"/>
              </a:rPr>
              <a:t> —IgG</a:t>
            </a:r>
            <a:r>
              <a:rPr lang="zh-CN" altLang="en-US" sz="2400" dirty="0">
                <a:latin typeface="+mn-ea"/>
                <a:ea typeface="+mn-ea"/>
                <a:cs typeface="STHeiti Light" charset="-122"/>
                <a:sym typeface="Arial" panose="020B0604020202020204" pitchFamily="34" charset="0"/>
              </a:rPr>
              <a:t>特异性抗体检测</a:t>
            </a:r>
          </a:p>
          <a:p>
            <a:pPr marL="0" indent="0">
              <a:lnSpc>
                <a:spcPct val="150000"/>
              </a:lnSpc>
              <a:spcBef>
                <a:spcPct val="20000"/>
              </a:spcBef>
            </a:pPr>
            <a:r>
              <a:rPr lang="zh-CN" altLang="en-US" sz="2400" dirty="0" smtClean="0">
                <a:latin typeface="+mn-ea"/>
                <a:ea typeface="+mn-ea"/>
                <a:cs typeface="STHeiti Light" charset="-122"/>
                <a:sym typeface="Arial" panose="020B0604020202020204" pitchFamily="34" charset="0"/>
              </a:rPr>
              <a:t>        特异性</a:t>
            </a:r>
            <a:r>
              <a:rPr lang="zh-CN" altLang="en-US" sz="2400" dirty="0">
                <a:latin typeface="+mn-ea"/>
                <a:ea typeface="+mn-ea"/>
                <a:cs typeface="STHeiti Light" charset="-122"/>
                <a:sym typeface="Arial" panose="020B0604020202020204" pitchFamily="34" charset="0"/>
              </a:rPr>
              <a:t>高、结合</a:t>
            </a:r>
            <a:r>
              <a:rPr lang="en-US" altLang="zh-CN" sz="2400" dirty="0">
                <a:latin typeface="+mn-ea"/>
                <a:ea typeface="+mn-ea"/>
                <a:cs typeface="STHeiti Light" charset="-122"/>
                <a:sym typeface="Arial" panose="020B0604020202020204" pitchFamily="34" charset="0"/>
              </a:rPr>
              <a:t>4Ts</a:t>
            </a:r>
            <a:r>
              <a:rPr lang="zh-CN" altLang="en-US" sz="2400" dirty="0">
                <a:latin typeface="+mn-ea"/>
                <a:ea typeface="+mn-ea"/>
                <a:cs typeface="STHeiti Light" charset="-122"/>
                <a:sym typeface="Arial" panose="020B0604020202020204" pitchFamily="34" charset="0"/>
              </a:rPr>
              <a:t>评分，可确诊</a:t>
            </a:r>
            <a:r>
              <a:rPr lang="zh-CN" altLang="en-US" sz="2400" dirty="0" smtClean="0">
                <a:latin typeface="+mn-ea"/>
                <a:ea typeface="+mn-ea"/>
                <a:cs typeface="STHeiti Light" charset="-122"/>
                <a:sym typeface="Arial" panose="020B0604020202020204" pitchFamily="34" charset="0"/>
              </a:rPr>
              <a:t>。</a:t>
            </a:r>
            <a:endParaRPr lang="zh-CN" altLang="en-US" sz="2400" dirty="0">
              <a:latin typeface="+mn-ea"/>
              <a:ea typeface="+mn-ea"/>
              <a:cs typeface="STHeiti Light" charset="-122"/>
              <a:sym typeface="Arial" panose="020B0604020202020204" pitchFamily="34" charset="0"/>
            </a:endParaRPr>
          </a:p>
        </p:txBody>
      </p:sp>
      <p:sp>
        <p:nvSpPr>
          <p:cNvPr id="3" name="Title 1"/>
          <p:cNvSpPr txBox="1">
            <a:spLocks noChangeArrowheads="1"/>
          </p:cNvSpPr>
          <p:nvPr/>
        </p:nvSpPr>
        <p:spPr>
          <a:xfrm>
            <a:off x="545028" y="595297"/>
            <a:ext cx="4527037" cy="690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200" b="1" dirty="0" smtClean="0">
                <a:solidFill>
                  <a:srgbClr val="CC0000"/>
                </a:solidFill>
                <a:latin typeface="Times New Roman" pitchFamily="18" charset="0"/>
                <a:ea typeface="隶书" pitchFamily="49" charset="-122"/>
                <a:cs typeface="Times New Roman" pitchFamily="18" charset="0"/>
              </a:rPr>
              <a:t>HIT</a:t>
            </a:r>
            <a:r>
              <a:rPr lang="zh-CN" altLang="en-US" sz="4200" b="1" dirty="0" smtClean="0">
                <a:solidFill>
                  <a:srgbClr val="CC0000"/>
                </a:solidFill>
                <a:ea typeface="隶书" pitchFamily="49" charset="-122"/>
              </a:rPr>
              <a:t>抗体检测</a:t>
            </a:r>
            <a:endParaRPr lang="zh-CN" altLang="zh-CN" sz="4200" b="1" dirty="0" smtClean="0">
              <a:solidFill>
                <a:srgbClr val="CC0000"/>
              </a:solidFill>
              <a:ea typeface="隶书" pitchFamily="49" charset="-122"/>
            </a:endParaRPr>
          </a:p>
        </p:txBody>
      </p:sp>
      <p:sp>
        <p:nvSpPr>
          <p:cNvPr id="5" name="矩形 4"/>
          <p:cNvSpPr/>
          <p:nvPr/>
        </p:nvSpPr>
        <p:spPr>
          <a:xfrm>
            <a:off x="642910" y="4286256"/>
            <a:ext cx="7715304" cy="2123658"/>
          </a:xfrm>
          <a:prstGeom prst="rect">
            <a:avLst/>
          </a:prstGeom>
          <a:noFill/>
          <a:ln/>
        </p:spPr>
        <p:style>
          <a:lnRef idx="2">
            <a:schemeClr val="dk1"/>
          </a:lnRef>
          <a:fillRef idx="1">
            <a:schemeClr val="lt1"/>
          </a:fillRef>
          <a:effectRef idx="0">
            <a:schemeClr val="dk1"/>
          </a:effectRef>
          <a:fontRef idx="minor">
            <a:schemeClr val="dk1"/>
          </a:fontRef>
        </p:style>
        <p:txBody>
          <a:bodyPr wrap="square">
            <a:spAutoFit/>
          </a:bodyPr>
          <a:lstStyle/>
          <a:p>
            <a:pPr algn="ctr">
              <a:lnSpc>
                <a:spcPct val="150000"/>
              </a:lnSpc>
              <a:spcBef>
                <a:spcPct val="20000"/>
              </a:spcBef>
            </a:pPr>
            <a:r>
              <a:rPr lang="zh-CN" altLang="en-US" sz="2400" b="1" dirty="0">
                <a:solidFill>
                  <a:srgbClr val="C00000"/>
                </a:solidFill>
                <a:latin typeface="黑体" panose="02010609060101010101" pitchFamily="49" charset="-122"/>
                <a:ea typeface="黑体" panose="02010609060101010101" pitchFamily="49" charset="-122"/>
                <a:cs typeface="Arial" panose="020B0604020202020204" pitchFamily="34" charset="0"/>
                <a:sym typeface="Arial" panose="020B0604020202020204" pitchFamily="34" charset="0"/>
              </a:rPr>
              <a:t>应用</a:t>
            </a:r>
            <a:r>
              <a:rPr lang="zh-CN" altLang="en-US" sz="2400" b="1" dirty="0" smtClean="0">
                <a:solidFill>
                  <a:srgbClr val="C00000"/>
                </a:solidFill>
                <a:latin typeface="黑体" panose="02010609060101010101" pitchFamily="49" charset="-122"/>
                <a:ea typeface="黑体" panose="02010609060101010101" pitchFamily="49" charset="-122"/>
                <a:cs typeface="Arial" panose="020B0604020202020204" pitchFamily="34" charset="0"/>
                <a:sym typeface="Arial" panose="020B0604020202020204" pitchFamily="34" charset="0"/>
              </a:rPr>
              <a:t>共识</a:t>
            </a:r>
            <a:endParaRPr lang="zh-CN" altLang="en-US" sz="2400" b="1" dirty="0">
              <a:solidFill>
                <a:srgbClr val="C00000"/>
              </a:solidFill>
              <a:latin typeface="黑体" panose="02010609060101010101" pitchFamily="49" charset="-122"/>
              <a:ea typeface="黑体" panose="02010609060101010101" pitchFamily="49" charset="-122"/>
              <a:cs typeface="Arial" panose="020B0604020202020204" pitchFamily="34" charset="0"/>
              <a:sym typeface="Arial" panose="020B0604020202020204" pitchFamily="34" charset="0"/>
            </a:endParaRPr>
          </a:p>
          <a:p>
            <a:pPr>
              <a:spcBef>
                <a:spcPct val="20000"/>
              </a:spcBef>
            </a:pPr>
            <a:r>
              <a:rPr lang="zh-CN" altLang="en-US" sz="2000" b="1" dirty="0">
                <a:solidFill>
                  <a:schemeClr val="accent5">
                    <a:lumMod val="50000"/>
                  </a:schemeClr>
                </a:solidFill>
                <a:latin typeface="华文楷体" panose="02010600040101010101" pitchFamily="2" charset="-122"/>
                <a:ea typeface="华文楷体" panose="02010600040101010101" pitchFamily="2" charset="-122"/>
                <a:cs typeface="Arial" panose="020B0604020202020204" pitchFamily="34" charset="0"/>
                <a:sym typeface="Arial" panose="020B0604020202020204" pitchFamily="34" charset="0"/>
              </a:rPr>
              <a:t>    ① </a:t>
            </a:r>
            <a:r>
              <a:rPr lang="en-US" altLang="zh-CN" sz="2000" b="1" dirty="0">
                <a:solidFill>
                  <a:schemeClr val="accent5">
                    <a:lumMod val="50000"/>
                  </a:schemeClr>
                </a:solidFill>
                <a:latin typeface="华文楷体" panose="02010600040101010101" pitchFamily="2" charset="-122"/>
                <a:ea typeface="华文楷体" panose="02010600040101010101" pitchFamily="2" charset="-122"/>
                <a:cs typeface="Arial" panose="020B0604020202020204" pitchFamily="34" charset="0"/>
                <a:sym typeface="Arial" panose="020B0604020202020204" pitchFamily="34" charset="0"/>
              </a:rPr>
              <a:t>4Ts</a:t>
            </a:r>
            <a:r>
              <a:rPr lang="zh-CN" altLang="en-US" sz="2000" b="1" dirty="0">
                <a:solidFill>
                  <a:schemeClr val="accent5">
                    <a:lumMod val="50000"/>
                  </a:schemeClr>
                </a:solidFill>
                <a:latin typeface="华文楷体" panose="02010600040101010101" pitchFamily="2" charset="-122"/>
                <a:ea typeface="华文楷体" panose="02010600040101010101" pitchFamily="2" charset="-122"/>
                <a:cs typeface="Arial" panose="020B0604020202020204" pitchFamily="34" charset="0"/>
                <a:sym typeface="Arial" panose="020B0604020202020204" pitchFamily="34" charset="0"/>
              </a:rPr>
              <a:t>评分为中、高度可能性患者应进行</a:t>
            </a:r>
            <a:r>
              <a:rPr lang="en-US" altLang="zh-CN" sz="2000" b="1" dirty="0">
                <a:solidFill>
                  <a:schemeClr val="accent5">
                    <a:lumMod val="50000"/>
                  </a:schemeClr>
                </a:solidFill>
                <a:latin typeface="华文楷体" panose="02010600040101010101" pitchFamily="2" charset="-122"/>
                <a:ea typeface="华文楷体" panose="02010600040101010101" pitchFamily="2" charset="-122"/>
                <a:cs typeface="Arial" panose="020B0604020202020204" pitchFamily="34" charset="0"/>
                <a:sym typeface="Arial" panose="020B0604020202020204" pitchFamily="34" charset="0"/>
              </a:rPr>
              <a:t>HIT</a:t>
            </a:r>
            <a:r>
              <a:rPr lang="zh-CN" altLang="en-US" sz="2000" b="1" dirty="0">
                <a:solidFill>
                  <a:schemeClr val="accent5">
                    <a:lumMod val="50000"/>
                  </a:schemeClr>
                </a:solidFill>
                <a:latin typeface="华文楷体" panose="02010600040101010101" pitchFamily="2" charset="-122"/>
                <a:ea typeface="华文楷体" panose="02010600040101010101" pitchFamily="2" charset="-122"/>
                <a:cs typeface="Arial" panose="020B0604020202020204" pitchFamily="34" charset="0"/>
                <a:sym typeface="Arial" panose="020B0604020202020204" pitchFamily="34" charset="0"/>
              </a:rPr>
              <a:t>抗体检测</a:t>
            </a:r>
          </a:p>
          <a:p>
            <a:pPr>
              <a:spcBef>
                <a:spcPct val="20000"/>
              </a:spcBef>
            </a:pPr>
            <a:r>
              <a:rPr lang="zh-CN" altLang="en-US" sz="2000" b="1" dirty="0">
                <a:solidFill>
                  <a:schemeClr val="accent5">
                    <a:lumMod val="50000"/>
                  </a:schemeClr>
                </a:solidFill>
                <a:latin typeface="华文楷体" panose="02010600040101010101" pitchFamily="2" charset="-122"/>
                <a:ea typeface="华文楷体" panose="02010600040101010101" pitchFamily="2" charset="-122"/>
                <a:cs typeface="Arial" panose="020B0604020202020204" pitchFamily="34" charset="0"/>
                <a:sym typeface="Arial" panose="020B0604020202020204" pitchFamily="34" charset="0"/>
              </a:rPr>
              <a:t>    ② </a:t>
            </a:r>
            <a:r>
              <a:rPr lang="en-US" altLang="zh-CN" sz="2000" b="1" dirty="0">
                <a:solidFill>
                  <a:schemeClr val="accent5">
                    <a:lumMod val="50000"/>
                  </a:schemeClr>
                </a:solidFill>
                <a:latin typeface="华文楷体" panose="02010600040101010101" pitchFamily="2" charset="-122"/>
                <a:ea typeface="华文楷体" panose="02010600040101010101" pitchFamily="2" charset="-122"/>
                <a:cs typeface="Arial" panose="020B0604020202020204" pitchFamily="34" charset="0"/>
                <a:sym typeface="Arial" panose="020B0604020202020204" pitchFamily="34" charset="0"/>
              </a:rPr>
              <a:t>HIT</a:t>
            </a:r>
            <a:r>
              <a:rPr lang="zh-CN" altLang="en-US" sz="2000" b="1" dirty="0">
                <a:solidFill>
                  <a:schemeClr val="accent5">
                    <a:lumMod val="50000"/>
                  </a:schemeClr>
                </a:solidFill>
                <a:latin typeface="华文楷体" panose="02010600040101010101" pitchFamily="2" charset="-122"/>
                <a:ea typeface="华文楷体" panose="02010600040101010101" pitchFamily="2" charset="-122"/>
                <a:cs typeface="Arial" panose="020B0604020202020204" pitchFamily="34" charset="0"/>
                <a:sym typeface="Arial" panose="020B0604020202020204" pitchFamily="34" charset="0"/>
              </a:rPr>
              <a:t>抗体（</a:t>
            </a:r>
            <a:r>
              <a:rPr lang="en-US" altLang="zh-CN" sz="2000" b="1" dirty="0">
                <a:solidFill>
                  <a:schemeClr val="accent5">
                    <a:lumMod val="50000"/>
                  </a:schemeClr>
                </a:solidFill>
                <a:latin typeface="华文楷体" panose="02010600040101010101" pitchFamily="2" charset="-122"/>
                <a:ea typeface="华文楷体" panose="02010600040101010101" pitchFamily="2" charset="-122"/>
                <a:cs typeface="Arial" panose="020B0604020202020204" pitchFamily="34" charset="0"/>
                <a:sym typeface="Arial" panose="020B0604020202020204" pitchFamily="34" charset="0"/>
              </a:rPr>
              <a:t>-</a:t>
            </a:r>
            <a:r>
              <a:rPr lang="zh-CN" altLang="en-US" sz="2000" b="1" dirty="0">
                <a:solidFill>
                  <a:schemeClr val="accent5">
                    <a:lumMod val="50000"/>
                  </a:schemeClr>
                </a:solidFill>
                <a:latin typeface="华文楷体" panose="02010600040101010101" pitchFamily="2" charset="-122"/>
                <a:ea typeface="华文楷体" panose="02010600040101010101" pitchFamily="2" charset="-122"/>
                <a:cs typeface="Arial" panose="020B0604020202020204" pitchFamily="34" charset="0"/>
                <a:sym typeface="Arial" panose="020B0604020202020204" pitchFamily="34" charset="0"/>
              </a:rPr>
              <a:t>）：可排除</a:t>
            </a:r>
            <a:r>
              <a:rPr lang="en-US" altLang="zh-CN" sz="2000" b="1" dirty="0">
                <a:solidFill>
                  <a:schemeClr val="accent5">
                    <a:lumMod val="50000"/>
                  </a:schemeClr>
                </a:solidFill>
                <a:latin typeface="华文楷体" panose="02010600040101010101" pitchFamily="2" charset="-122"/>
                <a:ea typeface="华文楷体" panose="02010600040101010101" pitchFamily="2" charset="-122"/>
                <a:cs typeface="Arial" panose="020B0604020202020204" pitchFamily="34" charset="0"/>
                <a:sym typeface="Arial" panose="020B0604020202020204" pitchFamily="34" charset="0"/>
              </a:rPr>
              <a:t>HIT</a:t>
            </a:r>
          </a:p>
          <a:p>
            <a:pPr>
              <a:spcBef>
                <a:spcPct val="20000"/>
              </a:spcBef>
            </a:pPr>
            <a:r>
              <a:rPr lang="en-US" altLang="zh-CN" sz="2000" b="1" dirty="0">
                <a:solidFill>
                  <a:schemeClr val="accent5">
                    <a:lumMod val="50000"/>
                  </a:schemeClr>
                </a:solidFill>
                <a:latin typeface="华文楷体" panose="02010600040101010101" pitchFamily="2" charset="-122"/>
                <a:ea typeface="华文楷体" panose="02010600040101010101" pitchFamily="2" charset="-122"/>
                <a:cs typeface="Arial" panose="020B0604020202020204" pitchFamily="34" charset="0"/>
                <a:sym typeface="Arial" panose="020B0604020202020204" pitchFamily="34" charset="0"/>
              </a:rPr>
              <a:t>    ③ </a:t>
            </a:r>
            <a:r>
              <a:rPr lang="zh-CN" altLang="en-US" sz="2000" b="1" dirty="0">
                <a:solidFill>
                  <a:schemeClr val="accent5">
                    <a:lumMod val="50000"/>
                  </a:schemeClr>
                </a:solidFill>
                <a:latin typeface="华文楷体" panose="02010600040101010101" pitchFamily="2" charset="-122"/>
                <a:ea typeface="华文楷体" panose="02010600040101010101" pitchFamily="2" charset="-122"/>
                <a:cs typeface="Arial" panose="020B0604020202020204" pitchFamily="34" charset="0"/>
                <a:sym typeface="Arial" panose="020B0604020202020204" pitchFamily="34" charset="0"/>
              </a:rPr>
              <a:t>中度可能性患者： </a:t>
            </a:r>
            <a:r>
              <a:rPr lang="en-US" altLang="zh-CN" sz="2000" b="1" dirty="0">
                <a:solidFill>
                  <a:schemeClr val="accent5">
                    <a:lumMod val="50000"/>
                  </a:schemeClr>
                </a:solidFill>
                <a:latin typeface="华文楷体" panose="02010600040101010101" pitchFamily="2" charset="-122"/>
                <a:ea typeface="华文楷体" panose="02010600040101010101" pitchFamily="2" charset="-122"/>
                <a:cs typeface="Arial" panose="020B0604020202020204" pitchFamily="34" charset="0"/>
                <a:sym typeface="Arial" panose="020B0604020202020204" pitchFamily="34" charset="0"/>
              </a:rPr>
              <a:t>IgG</a:t>
            </a:r>
            <a:r>
              <a:rPr lang="zh-CN" altLang="en-US" sz="2000" b="1" dirty="0">
                <a:solidFill>
                  <a:schemeClr val="accent5">
                    <a:lumMod val="50000"/>
                  </a:schemeClr>
                </a:solidFill>
                <a:latin typeface="华文楷体" panose="02010600040101010101" pitchFamily="2" charset="-122"/>
                <a:ea typeface="华文楷体" panose="02010600040101010101" pitchFamily="2" charset="-122"/>
                <a:cs typeface="Arial" panose="020B0604020202020204" pitchFamily="34" charset="0"/>
                <a:sym typeface="Arial" panose="020B0604020202020204" pitchFamily="34" charset="0"/>
              </a:rPr>
              <a:t>特异性抗体（</a:t>
            </a:r>
            <a:r>
              <a:rPr lang="en-US" altLang="zh-CN" sz="2000" b="1" dirty="0">
                <a:solidFill>
                  <a:schemeClr val="accent5">
                    <a:lumMod val="50000"/>
                  </a:schemeClr>
                </a:solidFill>
                <a:latin typeface="华文楷体" panose="02010600040101010101" pitchFamily="2" charset="-122"/>
                <a:ea typeface="华文楷体" panose="02010600040101010101" pitchFamily="2" charset="-122"/>
                <a:cs typeface="Arial" panose="020B0604020202020204" pitchFamily="34" charset="0"/>
                <a:sym typeface="Arial" panose="020B0604020202020204" pitchFamily="34" charset="0"/>
              </a:rPr>
              <a:t>+</a:t>
            </a:r>
            <a:r>
              <a:rPr lang="zh-CN" altLang="en-US" sz="2000" b="1" dirty="0">
                <a:solidFill>
                  <a:schemeClr val="accent5">
                    <a:lumMod val="50000"/>
                  </a:schemeClr>
                </a:solidFill>
                <a:latin typeface="华文楷体" panose="02010600040101010101" pitchFamily="2" charset="-122"/>
                <a:ea typeface="华文楷体" panose="02010600040101010101" pitchFamily="2" charset="-122"/>
                <a:cs typeface="Arial" panose="020B0604020202020204" pitchFamily="34" charset="0"/>
                <a:sym typeface="Arial" panose="020B0604020202020204" pitchFamily="34" charset="0"/>
              </a:rPr>
              <a:t>），很可能是</a:t>
            </a:r>
            <a:r>
              <a:rPr lang="en-US" altLang="zh-CN" sz="2000" b="1" dirty="0">
                <a:solidFill>
                  <a:schemeClr val="accent5">
                    <a:lumMod val="50000"/>
                  </a:schemeClr>
                </a:solidFill>
                <a:latin typeface="华文楷体" panose="02010600040101010101" pitchFamily="2" charset="-122"/>
                <a:ea typeface="华文楷体" panose="02010600040101010101" pitchFamily="2" charset="-122"/>
                <a:cs typeface="Arial" panose="020B0604020202020204" pitchFamily="34" charset="0"/>
                <a:sym typeface="Arial" panose="020B0604020202020204" pitchFamily="34" charset="0"/>
              </a:rPr>
              <a:t>HIT</a:t>
            </a:r>
          </a:p>
          <a:p>
            <a:pPr>
              <a:spcBef>
                <a:spcPct val="20000"/>
              </a:spcBef>
            </a:pPr>
            <a:r>
              <a:rPr lang="en-US" altLang="zh-CN" sz="2000" b="1" dirty="0">
                <a:solidFill>
                  <a:schemeClr val="accent5">
                    <a:lumMod val="50000"/>
                  </a:schemeClr>
                </a:solidFill>
                <a:latin typeface="华文楷体" panose="02010600040101010101" pitchFamily="2" charset="-122"/>
                <a:ea typeface="华文楷体" panose="02010600040101010101" pitchFamily="2" charset="-122"/>
                <a:cs typeface="Arial" panose="020B0604020202020204" pitchFamily="34" charset="0"/>
                <a:sym typeface="Arial" panose="020B0604020202020204" pitchFamily="34" charset="0"/>
              </a:rPr>
              <a:t>    ④ </a:t>
            </a:r>
            <a:r>
              <a:rPr lang="zh-CN" altLang="en-US" sz="2000" b="1" dirty="0">
                <a:solidFill>
                  <a:schemeClr val="accent5">
                    <a:lumMod val="50000"/>
                  </a:schemeClr>
                </a:solidFill>
                <a:latin typeface="华文楷体" panose="02010600040101010101" pitchFamily="2" charset="-122"/>
                <a:ea typeface="华文楷体" panose="02010600040101010101" pitchFamily="2" charset="-122"/>
                <a:cs typeface="Arial" panose="020B0604020202020204" pitchFamily="34" charset="0"/>
                <a:sym typeface="Arial" panose="020B0604020202020204" pitchFamily="34" charset="0"/>
              </a:rPr>
              <a:t>高度可能性患者： </a:t>
            </a:r>
            <a:r>
              <a:rPr lang="en-US" altLang="zh-CN" sz="2000" b="1" dirty="0">
                <a:solidFill>
                  <a:schemeClr val="accent5">
                    <a:lumMod val="50000"/>
                  </a:schemeClr>
                </a:solidFill>
                <a:latin typeface="华文楷体" panose="02010600040101010101" pitchFamily="2" charset="-122"/>
                <a:ea typeface="华文楷体" panose="02010600040101010101" pitchFamily="2" charset="-122"/>
                <a:cs typeface="Arial" panose="020B0604020202020204" pitchFamily="34" charset="0"/>
                <a:sym typeface="Arial" panose="020B0604020202020204" pitchFamily="34" charset="0"/>
              </a:rPr>
              <a:t>IgG</a:t>
            </a:r>
            <a:r>
              <a:rPr lang="zh-CN" altLang="en-US" sz="2000" b="1" dirty="0">
                <a:solidFill>
                  <a:schemeClr val="accent5">
                    <a:lumMod val="50000"/>
                  </a:schemeClr>
                </a:solidFill>
                <a:latin typeface="华文楷体" panose="02010600040101010101" pitchFamily="2" charset="-122"/>
                <a:ea typeface="华文楷体" panose="02010600040101010101" pitchFamily="2" charset="-122"/>
                <a:cs typeface="Arial" panose="020B0604020202020204" pitchFamily="34" charset="0"/>
                <a:sym typeface="Arial" panose="020B0604020202020204" pitchFamily="34" charset="0"/>
              </a:rPr>
              <a:t>特异性抗体（</a:t>
            </a:r>
            <a:r>
              <a:rPr lang="en-US" altLang="zh-CN" sz="2000" b="1" dirty="0">
                <a:solidFill>
                  <a:schemeClr val="accent5">
                    <a:lumMod val="50000"/>
                  </a:schemeClr>
                </a:solidFill>
                <a:latin typeface="华文楷体" panose="02010600040101010101" pitchFamily="2" charset="-122"/>
                <a:ea typeface="华文楷体" panose="02010600040101010101" pitchFamily="2" charset="-122"/>
                <a:cs typeface="Arial" panose="020B0604020202020204" pitchFamily="34" charset="0"/>
                <a:sym typeface="Arial" panose="020B0604020202020204" pitchFamily="34" charset="0"/>
              </a:rPr>
              <a:t>+</a:t>
            </a:r>
            <a:r>
              <a:rPr lang="zh-CN" altLang="en-US" sz="2000" b="1" dirty="0">
                <a:solidFill>
                  <a:schemeClr val="accent5">
                    <a:lumMod val="50000"/>
                  </a:schemeClr>
                </a:solidFill>
                <a:latin typeface="华文楷体" panose="02010600040101010101" pitchFamily="2" charset="-122"/>
                <a:ea typeface="华文楷体" panose="02010600040101010101" pitchFamily="2" charset="-122"/>
                <a:cs typeface="Arial" panose="020B0604020202020204" pitchFamily="34" charset="0"/>
                <a:sym typeface="Arial" panose="020B0604020202020204" pitchFamily="34" charset="0"/>
              </a:rPr>
              <a:t>），可确诊</a:t>
            </a:r>
          </a:p>
        </p:txBody>
      </p:sp>
    </p:spTree>
    <p:extLst>
      <p:ext uri="{BB962C8B-B14F-4D97-AF65-F5344CB8AC3E}">
        <p14:creationId xmlns:p14="http://schemas.microsoft.com/office/powerpoint/2010/main" xmlns="" val="37193874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4200" b="1" dirty="0" smtClean="0">
                <a:solidFill>
                  <a:srgbClr val="CC0000"/>
                </a:solidFill>
                <a:latin typeface="+mj-lt"/>
                <a:ea typeface="隶书" pitchFamily="49" charset="-122"/>
                <a:cs typeface="+mj-cs"/>
              </a:rPr>
              <a:t>华法林的药学监护</a:t>
            </a:r>
            <a:endParaRPr lang="zh-CN" altLang="en-US" sz="4200" b="1" dirty="0">
              <a:solidFill>
                <a:srgbClr val="CC0000"/>
              </a:solidFill>
              <a:latin typeface="+mj-lt"/>
              <a:ea typeface="隶书" pitchFamily="49" charset="-122"/>
              <a:cs typeface="+mj-cs"/>
            </a:endParaRPr>
          </a:p>
        </p:txBody>
      </p:sp>
      <p:sp>
        <p:nvSpPr>
          <p:cNvPr id="3" name="内容占位符 2"/>
          <p:cNvSpPr>
            <a:spLocks noGrp="1"/>
          </p:cNvSpPr>
          <p:nvPr>
            <p:ph idx="1"/>
          </p:nvPr>
        </p:nvSpPr>
        <p:spPr/>
        <p:txBody>
          <a:bodyPr>
            <a:normAutofit/>
          </a:bodyPr>
          <a:lstStyle/>
          <a:p>
            <a:pPr>
              <a:buFont typeface="Wingdings" pitchFamily="2" charset="2"/>
              <a:buChar char="u"/>
            </a:pPr>
            <a:r>
              <a:rPr lang="zh-CN" altLang="en-US" sz="2400" dirty="0" smtClean="0">
                <a:latin typeface="+mn-ea"/>
                <a:ea typeface="+mn-ea"/>
                <a:sym typeface="Arial" panose="020B0604020202020204" pitchFamily="34" charset="0"/>
              </a:rPr>
              <a:t>起效时间</a:t>
            </a:r>
            <a:endParaRPr lang="en-US" altLang="zh-CN" sz="2400" dirty="0" smtClean="0">
              <a:latin typeface="+mn-ea"/>
              <a:ea typeface="+mn-ea"/>
              <a:sym typeface="Arial" panose="020B0604020202020204" pitchFamily="34" charset="0"/>
            </a:endParaRPr>
          </a:p>
          <a:p>
            <a:pPr>
              <a:buFont typeface="Wingdings" pitchFamily="2" charset="2"/>
              <a:buChar char="u"/>
            </a:pPr>
            <a:r>
              <a:rPr lang="zh-CN" altLang="en-US" sz="2400" dirty="0" smtClean="0">
                <a:latin typeface="+mn-ea"/>
                <a:ea typeface="+mn-ea"/>
                <a:sym typeface="Arial" panose="020B0604020202020204" pitchFamily="34" charset="0"/>
              </a:rPr>
              <a:t>监护患者</a:t>
            </a:r>
            <a:r>
              <a:rPr lang="en-US" altLang="zh-CN" sz="2400" dirty="0" smtClean="0">
                <a:latin typeface="+mn-ea"/>
                <a:ea typeface="+mn-ea"/>
                <a:sym typeface="Arial" panose="020B0604020202020204" pitchFamily="34" charset="0"/>
              </a:rPr>
              <a:t>INR</a:t>
            </a:r>
            <a:r>
              <a:rPr lang="zh-CN" altLang="en-US" sz="2400" dirty="0" smtClean="0">
                <a:latin typeface="+mn-ea"/>
                <a:ea typeface="+mn-ea"/>
                <a:sym typeface="Arial" panose="020B0604020202020204" pitchFamily="34" charset="0"/>
              </a:rPr>
              <a:t>波动</a:t>
            </a:r>
            <a:endParaRPr lang="en-US" altLang="zh-CN" sz="2400" dirty="0" smtClean="0">
              <a:latin typeface="+mn-ea"/>
              <a:ea typeface="+mn-ea"/>
              <a:sym typeface="Arial" panose="020B0604020202020204" pitchFamily="34" charset="0"/>
            </a:endParaRPr>
          </a:p>
          <a:p>
            <a:pPr>
              <a:buFont typeface="Wingdings" pitchFamily="2" charset="2"/>
              <a:buChar char="u"/>
            </a:pPr>
            <a:r>
              <a:rPr lang="zh-CN" altLang="en-US" sz="2400" dirty="0" smtClean="0">
                <a:latin typeface="+mn-ea"/>
                <a:ea typeface="+mn-ea"/>
                <a:sym typeface="Arial" panose="020B0604020202020204" pitchFamily="34" charset="0"/>
              </a:rPr>
              <a:t>基因结果解读</a:t>
            </a:r>
            <a:endParaRPr lang="en-US" altLang="zh-CN" sz="2400" dirty="0" smtClean="0">
              <a:latin typeface="+mn-ea"/>
              <a:ea typeface="+mn-ea"/>
              <a:sym typeface="Arial" panose="020B0604020202020204" pitchFamily="34" charset="0"/>
            </a:endParaRPr>
          </a:p>
          <a:p>
            <a:pPr>
              <a:buFont typeface="Wingdings" pitchFamily="2" charset="2"/>
              <a:buChar char="u"/>
            </a:pPr>
            <a:r>
              <a:rPr lang="zh-CN" altLang="en-US" sz="2400" dirty="0" smtClean="0">
                <a:latin typeface="+mn-ea"/>
                <a:ea typeface="+mn-ea"/>
                <a:sym typeface="Arial" panose="020B0604020202020204" pitchFamily="34" charset="0"/>
              </a:rPr>
              <a:t>药物食物相互作用</a:t>
            </a:r>
            <a:endParaRPr lang="en-US" altLang="zh-CN" sz="2400" dirty="0" smtClean="0">
              <a:latin typeface="+mn-ea"/>
              <a:ea typeface="+mn-ea"/>
              <a:sym typeface="Arial" panose="020B0604020202020204" pitchFamily="34" charset="0"/>
            </a:endParaRPr>
          </a:p>
          <a:p>
            <a:pPr>
              <a:buFont typeface="Wingdings" pitchFamily="2" charset="2"/>
              <a:buChar char="u"/>
            </a:pPr>
            <a:r>
              <a:rPr lang="zh-CN" altLang="en-US" sz="2400" dirty="0" smtClean="0">
                <a:latin typeface="+mn-ea"/>
                <a:ea typeface="+mn-ea"/>
                <a:sym typeface="Arial" panose="020B0604020202020204" pitchFamily="34" charset="0"/>
              </a:rPr>
              <a:t>出血或</a:t>
            </a:r>
            <a:r>
              <a:rPr lang="en-US" altLang="zh-CN" sz="2400" dirty="0" smtClean="0">
                <a:latin typeface="+mn-ea"/>
                <a:ea typeface="+mn-ea"/>
                <a:sym typeface="Arial" panose="020B0604020202020204" pitchFamily="34" charset="0"/>
              </a:rPr>
              <a:t>INR</a:t>
            </a:r>
            <a:r>
              <a:rPr lang="zh-CN" altLang="en-US" sz="2400" dirty="0" smtClean="0">
                <a:latin typeface="+mn-ea"/>
                <a:ea typeface="+mn-ea"/>
                <a:sym typeface="Arial" panose="020B0604020202020204" pitchFamily="34" charset="0"/>
              </a:rPr>
              <a:t>超标时对策</a:t>
            </a:r>
            <a:endParaRPr lang="en-US" altLang="zh-CN" sz="2400" dirty="0" smtClean="0">
              <a:latin typeface="+mn-ea"/>
              <a:ea typeface="+mn-ea"/>
              <a:sym typeface="Arial" panose="020B0604020202020204" pitchFamily="34" charset="0"/>
            </a:endParaRPr>
          </a:p>
          <a:p>
            <a:pPr>
              <a:buFont typeface="Wingdings" pitchFamily="2" charset="2"/>
              <a:buChar char="u"/>
            </a:pPr>
            <a:r>
              <a:rPr lang="zh-CN" altLang="en-US" sz="2400" dirty="0" smtClean="0">
                <a:latin typeface="+mn-ea"/>
                <a:ea typeface="+mn-ea"/>
                <a:sym typeface="Arial" panose="020B0604020202020204" pitchFamily="34" charset="0"/>
              </a:rPr>
              <a:t>华法林相关肾病</a:t>
            </a:r>
            <a:r>
              <a:rPr lang="en-US" altLang="zh-CN" sz="2400" dirty="0" smtClean="0">
                <a:latin typeface="+mn-ea"/>
                <a:ea typeface="+mn-ea"/>
                <a:sym typeface="Arial" panose="020B0604020202020204" pitchFamily="34" charset="0"/>
              </a:rPr>
              <a:t>(WRN)</a:t>
            </a:r>
            <a:endParaRPr lang="zh-CN" altLang="en-US" sz="2400" dirty="0">
              <a:latin typeface="+mn-ea"/>
              <a:ea typeface="+mn-ea"/>
              <a:sym typeface="Arial" panose="020B0604020202020204"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ChangeArrowheads="1"/>
          </p:cNvSpPr>
          <p:nvPr/>
        </p:nvSpPr>
        <p:spPr bwMode="auto">
          <a:xfrm>
            <a:off x="5724525" y="1484313"/>
            <a:ext cx="3384550" cy="396875"/>
          </a:xfrm>
          <a:prstGeom prst="rect">
            <a:avLst/>
          </a:prstGeom>
          <a:noFill/>
          <a:ln w="9525">
            <a:noFill/>
            <a:miter lim="800000"/>
            <a:headEnd/>
            <a:tailEnd/>
          </a:ln>
          <a:effectLst/>
        </p:spPr>
        <p:txBody>
          <a:bodyPr>
            <a:spAutoFit/>
          </a:bodyPr>
          <a:lstStyle/>
          <a:p>
            <a:pPr eaLnBrk="1" hangingPunct="1">
              <a:defRPr/>
            </a:pPr>
            <a:r>
              <a:rPr lang="zh-CN" sz="2000" b="1">
                <a:effectLst>
                  <a:outerShdw blurRad="38100" dist="38100" dir="2700000" algn="tl">
                    <a:srgbClr val="C0C0C0"/>
                  </a:outerShdw>
                </a:effectLst>
                <a:latin typeface="Arial" charset="0"/>
                <a:ea typeface="黑体" pitchFamily="2" charset="-122"/>
              </a:rPr>
              <a:t>外源性凝血</a:t>
            </a:r>
            <a:r>
              <a:rPr lang="zh-CN" sz="2000" b="1">
                <a:effectLst>
                  <a:outerShdw blurRad="38100" dist="38100" dir="2700000" algn="tl">
                    <a:srgbClr val="C0C0C0"/>
                  </a:outerShdw>
                </a:effectLst>
                <a:latin typeface="黑体" pitchFamily="2" charset="-122"/>
                <a:ea typeface="黑体" pitchFamily="2" charset="-122"/>
              </a:rPr>
              <a:t>途径</a:t>
            </a:r>
          </a:p>
        </p:txBody>
      </p:sp>
      <p:sp>
        <p:nvSpPr>
          <p:cNvPr id="15363" name="Line 4"/>
          <p:cNvSpPr>
            <a:spLocks noChangeShapeType="1"/>
          </p:cNvSpPr>
          <p:nvPr/>
        </p:nvSpPr>
        <p:spPr bwMode="auto">
          <a:xfrm>
            <a:off x="1979613" y="2420938"/>
            <a:ext cx="231775" cy="315912"/>
          </a:xfrm>
          <a:prstGeom prst="line">
            <a:avLst/>
          </a:prstGeom>
          <a:noFill/>
          <a:ln w="38100">
            <a:solidFill>
              <a:srgbClr val="333399"/>
            </a:solidFill>
            <a:round/>
            <a:headEnd/>
            <a:tailEnd type="triangle" w="med" len="med"/>
          </a:ln>
        </p:spPr>
        <p:txBody>
          <a:bodyPr lIns="0" tIns="0" rIns="0" bIns="0">
            <a:spAutoFit/>
          </a:bodyPr>
          <a:lstStyle/>
          <a:p>
            <a:endParaRPr lang="zh-CN" altLang="en-US"/>
          </a:p>
        </p:txBody>
      </p:sp>
      <p:sp>
        <p:nvSpPr>
          <p:cNvPr id="15364" name="Line 5"/>
          <p:cNvSpPr>
            <a:spLocks noChangeShapeType="1"/>
          </p:cNvSpPr>
          <p:nvPr/>
        </p:nvSpPr>
        <p:spPr bwMode="auto">
          <a:xfrm>
            <a:off x="4572000" y="4724400"/>
            <a:ext cx="127000" cy="217488"/>
          </a:xfrm>
          <a:prstGeom prst="line">
            <a:avLst/>
          </a:prstGeom>
          <a:noFill/>
          <a:ln w="38100">
            <a:solidFill>
              <a:srgbClr val="333399"/>
            </a:solidFill>
            <a:round/>
            <a:headEnd/>
            <a:tailEnd type="triangle" w="med" len="med"/>
          </a:ln>
        </p:spPr>
        <p:txBody>
          <a:bodyPr lIns="0" tIns="0" rIns="0" bIns="0">
            <a:spAutoFit/>
          </a:bodyPr>
          <a:lstStyle/>
          <a:p>
            <a:endParaRPr lang="zh-CN" altLang="en-US"/>
          </a:p>
        </p:txBody>
      </p:sp>
      <p:sp>
        <p:nvSpPr>
          <p:cNvPr id="15365" name="Line 6"/>
          <p:cNvSpPr>
            <a:spLocks noChangeShapeType="1"/>
          </p:cNvSpPr>
          <p:nvPr/>
        </p:nvSpPr>
        <p:spPr bwMode="auto">
          <a:xfrm rot="16200000" flipH="1">
            <a:off x="2771775" y="3284538"/>
            <a:ext cx="228600" cy="228600"/>
          </a:xfrm>
          <a:prstGeom prst="line">
            <a:avLst/>
          </a:prstGeom>
          <a:noFill/>
          <a:ln w="38100">
            <a:solidFill>
              <a:srgbClr val="333399"/>
            </a:solidFill>
            <a:round/>
            <a:headEnd/>
            <a:tailEnd type="triangle" w="med" len="med"/>
          </a:ln>
        </p:spPr>
        <p:txBody>
          <a:bodyPr lIns="0" tIns="0" rIns="0" bIns="0">
            <a:spAutoFit/>
          </a:bodyPr>
          <a:lstStyle/>
          <a:p>
            <a:endParaRPr lang="zh-CN" altLang="en-US"/>
          </a:p>
        </p:txBody>
      </p:sp>
      <p:sp>
        <p:nvSpPr>
          <p:cNvPr id="15366" name="Line 7"/>
          <p:cNvSpPr>
            <a:spLocks noChangeShapeType="1"/>
          </p:cNvSpPr>
          <p:nvPr/>
        </p:nvSpPr>
        <p:spPr bwMode="auto">
          <a:xfrm rot="16200000" flipH="1">
            <a:off x="3885406" y="3899694"/>
            <a:ext cx="212725" cy="280988"/>
          </a:xfrm>
          <a:prstGeom prst="line">
            <a:avLst/>
          </a:prstGeom>
          <a:noFill/>
          <a:ln w="38100">
            <a:solidFill>
              <a:srgbClr val="333399"/>
            </a:solidFill>
            <a:round/>
            <a:headEnd/>
            <a:tailEnd type="triangle" w="med" len="med"/>
          </a:ln>
        </p:spPr>
        <p:txBody>
          <a:bodyPr lIns="0" tIns="0" rIns="0" bIns="0">
            <a:spAutoFit/>
          </a:bodyPr>
          <a:lstStyle/>
          <a:p>
            <a:endParaRPr lang="zh-CN" altLang="en-US"/>
          </a:p>
        </p:txBody>
      </p:sp>
      <p:sp>
        <p:nvSpPr>
          <p:cNvPr id="15367" name="Line 8"/>
          <p:cNvSpPr>
            <a:spLocks noChangeShapeType="1"/>
          </p:cNvSpPr>
          <p:nvPr/>
        </p:nvSpPr>
        <p:spPr bwMode="auto">
          <a:xfrm rot="5400000" flipH="1" flipV="1">
            <a:off x="4752976" y="5119687"/>
            <a:ext cx="49212" cy="1852613"/>
          </a:xfrm>
          <a:prstGeom prst="line">
            <a:avLst/>
          </a:prstGeom>
          <a:noFill/>
          <a:ln w="38100">
            <a:solidFill>
              <a:srgbClr val="333399"/>
            </a:solidFill>
            <a:round/>
            <a:headEnd/>
            <a:tailEnd type="triangle" w="med" len="med"/>
          </a:ln>
        </p:spPr>
        <p:txBody>
          <a:bodyPr lIns="0" tIns="0" rIns="0" bIns="0">
            <a:spAutoFit/>
          </a:bodyPr>
          <a:lstStyle/>
          <a:p>
            <a:endParaRPr lang="zh-CN" altLang="en-US"/>
          </a:p>
        </p:txBody>
      </p:sp>
      <p:sp>
        <p:nvSpPr>
          <p:cNvPr id="15368" name="Line 9"/>
          <p:cNvSpPr>
            <a:spLocks noChangeShapeType="1"/>
          </p:cNvSpPr>
          <p:nvPr/>
        </p:nvSpPr>
        <p:spPr bwMode="auto">
          <a:xfrm>
            <a:off x="4859338" y="5589588"/>
            <a:ext cx="0" cy="457200"/>
          </a:xfrm>
          <a:prstGeom prst="line">
            <a:avLst/>
          </a:prstGeom>
          <a:noFill/>
          <a:ln w="38100">
            <a:solidFill>
              <a:srgbClr val="333399"/>
            </a:solidFill>
            <a:round/>
            <a:headEnd/>
            <a:tailEnd type="triangle" w="med" len="med"/>
          </a:ln>
        </p:spPr>
        <p:txBody>
          <a:bodyPr lIns="0" tIns="0" rIns="0" bIns="0">
            <a:spAutoFit/>
          </a:bodyPr>
          <a:lstStyle/>
          <a:p>
            <a:endParaRPr lang="zh-CN" altLang="en-US"/>
          </a:p>
        </p:txBody>
      </p:sp>
      <p:sp>
        <p:nvSpPr>
          <p:cNvPr id="15369" name="Line 10"/>
          <p:cNvSpPr>
            <a:spLocks noChangeShapeType="1"/>
          </p:cNvSpPr>
          <p:nvPr/>
        </p:nvSpPr>
        <p:spPr bwMode="auto">
          <a:xfrm rot="5400000">
            <a:off x="4929188" y="2351088"/>
            <a:ext cx="1657350" cy="1797050"/>
          </a:xfrm>
          <a:prstGeom prst="line">
            <a:avLst/>
          </a:prstGeom>
          <a:noFill/>
          <a:ln w="38100">
            <a:solidFill>
              <a:srgbClr val="333399"/>
            </a:solidFill>
            <a:round/>
            <a:headEnd/>
            <a:tailEnd type="triangle" w="med" len="med"/>
          </a:ln>
        </p:spPr>
        <p:txBody>
          <a:bodyPr lIns="0" tIns="0" rIns="0" bIns="0">
            <a:spAutoFit/>
          </a:bodyPr>
          <a:lstStyle/>
          <a:p>
            <a:endParaRPr lang="zh-CN" altLang="en-US"/>
          </a:p>
        </p:txBody>
      </p:sp>
      <p:sp>
        <p:nvSpPr>
          <p:cNvPr id="15370" name="Line 11"/>
          <p:cNvSpPr>
            <a:spLocks noChangeShapeType="1"/>
          </p:cNvSpPr>
          <p:nvPr/>
        </p:nvSpPr>
        <p:spPr bwMode="auto">
          <a:xfrm flipH="1">
            <a:off x="3779838" y="2420938"/>
            <a:ext cx="2889250" cy="1028700"/>
          </a:xfrm>
          <a:prstGeom prst="line">
            <a:avLst/>
          </a:prstGeom>
          <a:noFill/>
          <a:ln w="38100">
            <a:solidFill>
              <a:srgbClr val="333399"/>
            </a:solidFill>
            <a:prstDash val="dashDot"/>
            <a:round/>
            <a:headEnd/>
            <a:tailEnd type="triangle" w="lg" len="med"/>
          </a:ln>
        </p:spPr>
        <p:txBody>
          <a:bodyPr/>
          <a:lstStyle/>
          <a:p>
            <a:endParaRPr lang="zh-CN" altLang="en-US"/>
          </a:p>
        </p:txBody>
      </p:sp>
      <p:sp>
        <p:nvSpPr>
          <p:cNvPr id="22540" name="Oval 12"/>
          <p:cNvSpPr>
            <a:spLocks noChangeArrowheads="1"/>
          </p:cNvSpPr>
          <p:nvPr/>
        </p:nvSpPr>
        <p:spPr bwMode="auto">
          <a:xfrm>
            <a:off x="2058988" y="2708275"/>
            <a:ext cx="928687" cy="609600"/>
          </a:xfrm>
          <a:prstGeom prst="ellipse">
            <a:avLst/>
          </a:prstGeom>
          <a:gradFill rotWithShape="1">
            <a:gsLst>
              <a:gs pos="0">
                <a:srgbClr val="3366FF">
                  <a:gamma/>
                  <a:shade val="46275"/>
                  <a:invGamma/>
                </a:srgbClr>
              </a:gs>
              <a:gs pos="50000">
                <a:srgbClr val="3366FF"/>
              </a:gs>
              <a:gs pos="100000">
                <a:srgbClr val="3366FF">
                  <a:gamma/>
                  <a:shade val="46275"/>
                  <a:invGamma/>
                </a:srgbClr>
              </a:gs>
            </a:gsLst>
            <a:lin ang="5400000" scaled="1"/>
          </a:gradFill>
          <a:ln w="9525">
            <a:noFill/>
            <a:round/>
            <a:headEnd/>
            <a:tailEnd/>
          </a:ln>
          <a:effectLst/>
        </p:spPr>
        <p:txBody>
          <a:bodyPr wrap="none" anchor="ctr"/>
          <a:lstStyle/>
          <a:p>
            <a:pPr algn="ctr" eaLnBrk="1" hangingPunct="1">
              <a:defRPr/>
            </a:pPr>
            <a:endParaRPr lang="zh-CN" sz="2400" b="1">
              <a:solidFill>
                <a:schemeClr val="bg1"/>
              </a:solidFill>
              <a:effectLst>
                <a:outerShdw blurRad="38100" dist="38100" dir="2700000" algn="tl">
                  <a:srgbClr val="000000"/>
                </a:outerShdw>
              </a:effectLst>
              <a:latin typeface="黑体" pitchFamily="2" charset="-122"/>
              <a:ea typeface="黑体" pitchFamily="2" charset="-122"/>
            </a:endParaRPr>
          </a:p>
        </p:txBody>
      </p:sp>
      <p:sp>
        <p:nvSpPr>
          <p:cNvPr id="22541" name="Text Box 13"/>
          <p:cNvSpPr txBox="1">
            <a:spLocks noChangeArrowheads="1"/>
          </p:cNvSpPr>
          <p:nvPr/>
        </p:nvSpPr>
        <p:spPr bwMode="auto">
          <a:xfrm>
            <a:off x="2192338" y="2773363"/>
            <a:ext cx="641350" cy="457200"/>
          </a:xfrm>
          <a:prstGeom prst="rect">
            <a:avLst/>
          </a:prstGeom>
          <a:noFill/>
          <a:ln w="9525">
            <a:noFill/>
            <a:miter lim="800000"/>
            <a:headEnd/>
            <a:tailEnd/>
          </a:ln>
          <a:effectLst/>
        </p:spPr>
        <p:txBody>
          <a:bodyPr wrap="none">
            <a:spAutoFit/>
          </a:bodyPr>
          <a:lstStyle/>
          <a:p>
            <a:pPr algn="ctr" eaLnBrk="1" hangingPunct="1">
              <a:spcBef>
                <a:spcPct val="20000"/>
              </a:spcBef>
              <a:defRPr/>
            </a:pPr>
            <a:r>
              <a:rPr lang="en-US" altLang="zh-CN" sz="2400" b="1">
                <a:solidFill>
                  <a:schemeClr val="bg1"/>
                </a:solidFill>
                <a:effectLst>
                  <a:outerShdw blurRad="38100" dist="38100" dir="2700000" algn="tl">
                    <a:srgbClr val="C0C0C0"/>
                  </a:outerShdw>
                </a:effectLst>
                <a:latin typeface="Arial" charset="0"/>
                <a:ea typeface="黑体" pitchFamily="2" charset="-122"/>
              </a:rPr>
              <a:t>XIa</a:t>
            </a:r>
            <a:endParaRPr lang="zh-CN" sz="2400" b="1">
              <a:solidFill>
                <a:schemeClr val="bg1"/>
              </a:solidFill>
              <a:effectLst>
                <a:outerShdw blurRad="38100" dist="38100" dir="2700000" algn="tl">
                  <a:srgbClr val="C0C0C0"/>
                </a:outerShdw>
              </a:effectLst>
              <a:latin typeface="Arial" charset="0"/>
              <a:ea typeface="黑体" pitchFamily="2" charset="-122"/>
            </a:endParaRPr>
          </a:p>
        </p:txBody>
      </p:sp>
      <p:sp>
        <p:nvSpPr>
          <p:cNvPr id="22542" name="Oval 14"/>
          <p:cNvSpPr>
            <a:spLocks noChangeArrowheads="1"/>
          </p:cNvSpPr>
          <p:nvPr/>
        </p:nvSpPr>
        <p:spPr bwMode="auto">
          <a:xfrm>
            <a:off x="2995613" y="3429000"/>
            <a:ext cx="928687" cy="609600"/>
          </a:xfrm>
          <a:prstGeom prst="ellipse">
            <a:avLst/>
          </a:prstGeom>
          <a:gradFill rotWithShape="1">
            <a:gsLst>
              <a:gs pos="0">
                <a:srgbClr val="3366FF">
                  <a:gamma/>
                  <a:shade val="46275"/>
                  <a:invGamma/>
                </a:srgbClr>
              </a:gs>
              <a:gs pos="50000">
                <a:srgbClr val="3366FF"/>
              </a:gs>
              <a:gs pos="100000">
                <a:srgbClr val="3366FF">
                  <a:gamma/>
                  <a:shade val="46275"/>
                  <a:invGamma/>
                </a:srgbClr>
              </a:gs>
            </a:gsLst>
            <a:lin ang="5400000" scaled="1"/>
          </a:gradFill>
          <a:ln w="9525">
            <a:noFill/>
            <a:round/>
            <a:headEnd/>
            <a:tailEnd/>
          </a:ln>
          <a:effectLst/>
        </p:spPr>
        <p:txBody>
          <a:bodyPr wrap="none" anchor="ctr"/>
          <a:lstStyle/>
          <a:p>
            <a:pPr algn="ctr" eaLnBrk="1" hangingPunct="1">
              <a:defRPr/>
            </a:pPr>
            <a:endParaRPr lang="zh-CN" sz="2400" b="1">
              <a:solidFill>
                <a:schemeClr val="bg1"/>
              </a:solidFill>
              <a:effectLst>
                <a:outerShdw blurRad="38100" dist="38100" dir="2700000" algn="tl">
                  <a:srgbClr val="000000"/>
                </a:outerShdw>
              </a:effectLst>
              <a:latin typeface="黑体" pitchFamily="2" charset="-122"/>
              <a:ea typeface="黑体" pitchFamily="2" charset="-122"/>
            </a:endParaRPr>
          </a:p>
        </p:txBody>
      </p:sp>
      <p:sp>
        <p:nvSpPr>
          <p:cNvPr id="22543" name="Text Box 15"/>
          <p:cNvSpPr txBox="1">
            <a:spLocks noChangeArrowheads="1"/>
          </p:cNvSpPr>
          <p:nvPr/>
        </p:nvSpPr>
        <p:spPr bwMode="auto">
          <a:xfrm>
            <a:off x="3132138" y="3500438"/>
            <a:ext cx="641350" cy="457200"/>
          </a:xfrm>
          <a:prstGeom prst="rect">
            <a:avLst/>
          </a:prstGeom>
          <a:noFill/>
          <a:ln w="9525">
            <a:noFill/>
            <a:miter lim="800000"/>
            <a:headEnd/>
            <a:tailEnd/>
          </a:ln>
          <a:effectLst/>
        </p:spPr>
        <p:txBody>
          <a:bodyPr wrap="none">
            <a:spAutoFit/>
          </a:bodyPr>
          <a:lstStyle/>
          <a:p>
            <a:pPr algn="ctr" eaLnBrk="1" hangingPunct="1">
              <a:spcBef>
                <a:spcPct val="20000"/>
              </a:spcBef>
              <a:defRPr/>
            </a:pPr>
            <a:r>
              <a:rPr lang="en-US" altLang="zh-CN" sz="2400" b="1">
                <a:solidFill>
                  <a:schemeClr val="bg1"/>
                </a:solidFill>
                <a:effectLst>
                  <a:outerShdw blurRad="38100" dist="38100" dir="2700000" algn="tl">
                    <a:srgbClr val="C0C0C0"/>
                  </a:outerShdw>
                </a:effectLst>
                <a:latin typeface="Arial" charset="0"/>
                <a:ea typeface="黑体" pitchFamily="2" charset="-122"/>
              </a:rPr>
              <a:t>IXa</a:t>
            </a:r>
            <a:endParaRPr lang="zh-CN" sz="2400" b="1">
              <a:solidFill>
                <a:schemeClr val="bg1"/>
              </a:solidFill>
              <a:effectLst>
                <a:outerShdw blurRad="38100" dist="38100" dir="2700000" algn="tl">
                  <a:srgbClr val="C0C0C0"/>
                </a:outerShdw>
              </a:effectLst>
              <a:latin typeface="Arial" charset="0"/>
              <a:ea typeface="黑体" pitchFamily="2" charset="-122"/>
            </a:endParaRPr>
          </a:p>
        </p:txBody>
      </p:sp>
      <p:sp>
        <p:nvSpPr>
          <p:cNvPr id="22544" name="Oval 16"/>
          <p:cNvSpPr>
            <a:spLocks noChangeArrowheads="1"/>
          </p:cNvSpPr>
          <p:nvPr/>
        </p:nvSpPr>
        <p:spPr bwMode="auto">
          <a:xfrm>
            <a:off x="4075113" y="4076700"/>
            <a:ext cx="928687" cy="609600"/>
          </a:xfrm>
          <a:prstGeom prst="ellipse">
            <a:avLst/>
          </a:prstGeom>
          <a:gradFill rotWithShape="1">
            <a:gsLst>
              <a:gs pos="0">
                <a:srgbClr val="3366FF">
                  <a:gamma/>
                  <a:shade val="46275"/>
                  <a:invGamma/>
                </a:srgbClr>
              </a:gs>
              <a:gs pos="50000">
                <a:srgbClr val="3366FF"/>
              </a:gs>
              <a:gs pos="100000">
                <a:srgbClr val="3366FF">
                  <a:gamma/>
                  <a:shade val="46275"/>
                  <a:invGamma/>
                </a:srgbClr>
              </a:gs>
            </a:gsLst>
            <a:lin ang="5400000" scaled="1"/>
          </a:gradFill>
          <a:ln w="9525">
            <a:noFill/>
            <a:round/>
            <a:headEnd/>
            <a:tailEnd/>
          </a:ln>
          <a:effectLst/>
        </p:spPr>
        <p:txBody>
          <a:bodyPr wrap="none" anchor="ctr"/>
          <a:lstStyle/>
          <a:p>
            <a:pPr algn="ctr" eaLnBrk="1" hangingPunct="1">
              <a:defRPr/>
            </a:pPr>
            <a:endParaRPr lang="zh-CN" sz="2400" b="1">
              <a:solidFill>
                <a:schemeClr val="bg1"/>
              </a:solidFill>
              <a:effectLst>
                <a:outerShdw blurRad="38100" dist="38100" dir="2700000" algn="tl">
                  <a:srgbClr val="000000"/>
                </a:outerShdw>
              </a:effectLst>
              <a:latin typeface="黑体" pitchFamily="2" charset="-122"/>
              <a:ea typeface="黑体" pitchFamily="2" charset="-122"/>
            </a:endParaRPr>
          </a:p>
        </p:txBody>
      </p:sp>
      <p:sp>
        <p:nvSpPr>
          <p:cNvPr id="22545" name="Text Box 17"/>
          <p:cNvSpPr txBox="1">
            <a:spLocks noChangeArrowheads="1"/>
          </p:cNvSpPr>
          <p:nvPr/>
        </p:nvSpPr>
        <p:spPr bwMode="auto">
          <a:xfrm>
            <a:off x="4249738" y="4141788"/>
            <a:ext cx="557212" cy="457200"/>
          </a:xfrm>
          <a:prstGeom prst="rect">
            <a:avLst/>
          </a:prstGeom>
          <a:noFill/>
          <a:ln w="9525">
            <a:noFill/>
            <a:miter lim="800000"/>
            <a:headEnd/>
            <a:tailEnd/>
          </a:ln>
          <a:effectLst/>
        </p:spPr>
        <p:txBody>
          <a:bodyPr wrap="none">
            <a:spAutoFit/>
          </a:bodyPr>
          <a:lstStyle/>
          <a:p>
            <a:pPr algn="ctr" eaLnBrk="1" hangingPunct="1">
              <a:spcBef>
                <a:spcPct val="20000"/>
              </a:spcBef>
              <a:defRPr/>
            </a:pPr>
            <a:r>
              <a:rPr lang="en-US" altLang="zh-CN" sz="2400" b="1">
                <a:solidFill>
                  <a:schemeClr val="bg1"/>
                </a:solidFill>
                <a:effectLst>
                  <a:outerShdw blurRad="38100" dist="38100" dir="2700000" algn="tl">
                    <a:srgbClr val="C0C0C0"/>
                  </a:outerShdw>
                </a:effectLst>
                <a:latin typeface="Arial" charset="0"/>
                <a:ea typeface="黑体" pitchFamily="2" charset="-122"/>
              </a:rPr>
              <a:t>Xa</a:t>
            </a:r>
            <a:endParaRPr lang="zh-CN" sz="2400" b="1">
              <a:solidFill>
                <a:schemeClr val="bg1"/>
              </a:solidFill>
              <a:effectLst>
                <a:outerShdw blurRad="38100" dist="38100" dir="2700000" algn="tl">
                  <a:srgbClr val="C0C0C0"/>
                </a:outerShdw>
              </a:effectLst>
              <a:latin typeface="Arial" charset="0"/>
              <a:ea typeface="黑体" pitchFamily="2" charset="-122"/>
            </a:endParaRPr>
          </a:p>
        </p:txBody>
      </p:sp>
      <p:sp>
        <p:nvSpPr>
          <p:cNvPr id="22546" name="Oval 18"/>
          <p:cNvSpPr>
            <a:spLocks noChangeArrowheads="1"/>
          </p:cNvSpPr>
          <p:nvPr/>
        </p:nvSpPr>
        <p:spPr bwMode="auto">
          <a:xfrm>
            <a:off x="4291013" y="4941888"/>
            <a:ext cx="928687" cy="609600"/>
          </a:xfrm>
          <a:prstGeom prst="ellipse">
            <a:avLst/>
          </a:prstGeom>
          <a:gradFill rotWithShape="1">
            <a:gsLst>
              <a:gs pos="0">
                <a:srgbClr val="3366FF">
                  <a:gamma/>
                  <a:shade val="46275"/>
                  <a:invGamma/>
                </a:srgbClr>
              </a:gs>
              <a:gs pos="50000">
                <a:srgbClr val="3366FF"/>
              </a:gs>
              <a:gs pos="100000">
                <a:srgbClr val="3366FF">
                  <a:gamma/>
                  <a:shade val="46275"/>
                  <a:invGamma/>
                </a:srgbClr>
              </a:gs>
            </a:gsLst>
            <a:lin ang="5400000" scaled="1"/>
          </a:gradFill>
          <a:ln w="9525">
            <a:noFill/>
            <a:round/>
            <a:headEnd/>
            <a:tailEnd/>
          </a:ln>
          <a:effectLst/>
        </p:spPr>
        <p:txBody>
          <a:bodyPr wrap="none" anchor="ctr"/>
          <a:lstStyle/>
          <a:p>
            <a:pPr algn="ctr" eaLnBrk="1" hangingPunct="1">
              <a:defRPr/>
            </a:pPr>
            <a:endParaRPr lang="zh-CN" sz="2400" b="1">
              <a:solidFill>
                <a:schemeClr val="bg1"/>
              </a:solidFill>
              <a:effectLst>
                <a:outerShdw blurRad="38100" dist="38100" dir="2700000" algn="tl">
                  <a:srgbClr val="000000"/>
                </a:outerShdw>
              </a:effectLst>
              <a:latin typeface="黑体" pitchFamily="2" charset="-122"/>
              <a:ea typeface="黑体" pitchFamily="2" charset="-122"/>
            </a:endParaRPr>
          </a:p>
        </p:txBody>
      </p:sp>
      <p:sp>
        <p:nvSpPr>
          <p:cNvPr id="22547" name="Text Box 19"/>
          <p:cNvSpPr txBox="1">
            <a:spLocks noChangeArrowheads="1"/>
          </p:cNvSpPr>
          <p:nvPr/>
        </p:nvSpPr>
        <p:spPr bwMode="auto">
          <a:xfrm>
            <a:off x="4483100" y="5006975"/>
            <a:ext cx="522288" cy="457200"/>
          </a:xfrm>
          <a:prstGeom prst="rect">
            <a:avLst/>
          </a:prstGeom>
          <a:noFill/>
          <a:ln w="9525">
            <a:noFill/>
            <a:miter lim="800000"/>
            <a:headEnd/>
            <a:tailEnd/>
          </a:ln>
          <a:effectLst/>
        </p:spPr>
        <p:txBody>
          <a:bodyPr wrap="none">
            <a:spAutoFit/>
          </a:bodyPr>
          <a:lstStyle/>
          <a:p>
            <a:pPr algn="ctr" eaLnBrk="1" hangingPunct="1">
              <a:spcBef>
                <a:spcPct val="20000"/>
              </a:spcBef>
              <a:defRPr/>
            </a:pPr>
            <a:r>
              <a:rPr lang="en-US" altLang="zh-CN" sz="2400" b="1">
                <a:solidFill>
                  <a:schemeClr val="bg1"/>
                </a:solidFill>
                <a:effectLst>
                  <a:outerShdw blurRad="38100" dist="38100" dir="2700000" algn="tl">
                    <a:srgbClr val="C0C0C0"/>
                  </a:outerShdw>
                </a:effectLst>
                <a:latin typeface="Arial" charset="0"/>
                <a:ea typeface="黑体" pitchFamily="2" charset="-122"/>
              </a:rPr>
              <a:t>IIa</a:t>
            </a:r>
            <a:endParaRPr lang="zh-CN" sz="2400" b="1">
              <a:solidFill>
                <a:schemeClr val="bg1"/>
              </a:solidFill>
              <a:effectLst>
                <a:outerShdw blurRad="38100" dist="38100" dir="2700000" algn="tl">
                  <a:srgbClr val="C0C0C0"/>
                </a:outerShdw>
              </a:effectLst>
              <a:latin typeface="Arial" charset="0"/>
              <a:ea typeface="黑体" pitchFamily="2" charset="-122"/>
            </a:endParaRPr>
          </a:p>
        </p:txBody>
      </p:sp>
      <p:sp>
        <p:nvSpPr>
          <p:cNvPr id="22548" name="Oval 20"/>
          <p:cNvSpPr>
            <a:spLocks noChangeArrowheads="1"/>
          </p:cNvSpPr>
          <p:nvPr/>
        </p:nvSpPr>
        <p:spPr bwMode="auto">
          <a:xfrm>
            <a:off x="2543175" y="5734050"/>
            <a:ext cx="1250950" cy="609600"/>
          </a:xfrm>
          <a:prstGeom prst="ellipse">
            <a:avLst/>
          </a:prstGeom>
          <a:gradFill rotWithShape="1">
            <a:gsLst>
              <a:gs pos="0">
                <a:srgbClr val="FFFF00">
                  <a:gamma/>
                  <a:shade val="46275"/>
                  <a:invGamma/>
                </a:srgbClr>
              </a:gs>
              <a:gs pos="50000">
                <a:srgbClr val="FFFF00"/>
              </a:gs>
              <a:gs pos="100000">
                <a:srgbClr val="FFFF00">
                  <a:gamma/>
                  <a:shade val="46275"/>
                  <a:invGamma/>
                </a:srgbClr>
              </a:gs>
            </a:gsLst>
            <a:lin ang="5400000" scaled="1"/>
          </a:gradFill>
          <a:ln w="9525">
            <a:noFill/>
            <a:round/>
            <a:headEnd/>
            <a:tailEnd/>
          </a:ln>
          <a:effectLst/>
        </p:spPr>
        <p:txBody>
          <a:bodyPr wrap="none" anchor="ctr"/>
          <a:lstStyle/>
          <a:p>
            <a:pPr algn="ctr" eaLnBrk="1" hangingPunct="1">
              <a:defRPr/>
            </a:pPr>
            <a:endParaRPr lang="zh-CN" sz="2400" b="1">
              <a:effectLst>
                <a:outerShdw blurRad="38100" dist="38100" dir="2700000" algn="tl">
                  <a:srgbClr val="FFFFFF"/>
                </a:outerShdw>
              </a:effectLst>
              <a:latin typeface="黑体" pitchFamily="2" charset="-122"/>
              <a:ea typeface="黑体" pitchFamily="2" charset="-122"/>
            </a:endParaRPr>
          </a:p>
        </p:txBody>
      </p:sp>
      <p:sp>
        <p:nvSpPr>
          <p:cNvPr id="22549" name="Text Box 21"/>
          <p:cNvSpPr txBox="1">
            <a:spLocks noChangeArrowheads="1"/>
          </p:cNvSpPr>
          <p:nvPr/>
        </p:nvSpPr>
        <p:spPr bwMode="auto">
          <a:xfrm>
            <a:off x="2051050" y="5876925"/>
            <a:ext cx="2165350" cy="336550"/>
          </a:xfrm>
          <a:prstGeom prst="rect">
            <a:avLst/>
          </a:prstGeom>
          <a:noFill/>
          <a:ln w="9525">
            <a:noFill/>
            <a:miter lim="800000"/>
            <a:headEnd/>
            <a:tailEnd/>
          </a:ln>
          <a:effectLst/>
        </p:spPr>
        <p:txBody>
          <a:bodyPr>
            <a:spAutoFit/>
          </a:bodyPr>
          <a:lstStyle/>
          <a:p>
            <a:pPr algn="ctr" eaLnBrk="1" hangingPunct="1">
              <a:spcBef>
                <a:spcPct val="20000"/>
              </a:spcBef>
              <a:defRPr/>
            </a:pPr>
            <a:r>
              <a:rPr lang="zh-CN" sz="1600" b="1">
                <a:effectLst>
                  <a:outerShdw blurRad="38100" dist="38100" dir="2700000" algn="tl">
                    <a:srgbClr val="C0C0C0"/>
                  </a:outerShdw>
                </a:effectLst>
                <a:latin typeface="Arial" charset="0"/>
                <a:ea typeface="黑体" pitchFamily="2" charset="-122"/>
              </a:rPr>
              <a:t>纤维蛋白原</a:t>
            </a:r>
          </a:p>
        </p:txBody>
      </p:sp>
      <p:sp>
        <p:nvSpPr>
          <p:cNvPr id="22550" name="Oval 22"/>
          <p:cNvSpPr>
            <a:spLocks noChangeArrowheads="1"/>
          </p:cNvSpPr>
          <p:nvPr/>
        </p:nvSpPr>
        <p:spPr bwMode="auto">
          <a:xfrm>
            <a:off x="5783263" y="5734050"/>
            <a:ext cx="1250950" cy="609600"/>
          </a:xfrm>
          <a:prstGeom prst="ellipse">
            <a:avLst/>
          </a:prstGeom>
          <a:gradFill rotWithShape="1">
            <a:gsLst>
              <a:gs pos="0">
                <a:srgbClr val="FFFF00">
                  <a:gamma/>
                  <a:shade val="46275"/>
                  <a:invGamma/>
                </a:srgbClr>
              </a:gs>
              <a:gs pos="50000">
                <a:srgbClr val="FFFF00"/>
              </a:gs>
              <a:gs pos="100000">
                <a:srgbClr val="FFFF00">
                  <a:gamma/>
                  <a:shade val="46275"/>
                  <a:invGamma/>
                </a:srgbClr>
              </a:gs>
            </a:gsLst>
            <a:lin ang="5400000" scaled="1"/>
          </a:gradFill>
          <a:ln w="9525">
            <a:noFill/>
            <a:round/>
            <a:headEnd/>
            <a:tailEnd/>
          </a:ln>
          <a:effectLst/>
        </p:spPr>
        <p:txBody>
          <a:bodyPr wrap="none" anchor="ctr"/>
          <a:lstStyle/>
          <a:p>
            <a:pPr algn="ctr" eaLnBrk="1" hangingPunct="1">
              <a:defRPr/>
            </a:pPr>
            <a:endParaRPr lang="zh-CN" sz="2400" b="1">
              <a:effectLst>
                <a:outerShdw blurRad="38100" dist="38100" dir="2700000" algn="tl">
                  <a:srgbClr val="FFFFFF"/>
                </a:outerShdw>
              </a:effectLst>
              <a:latin typeface="黑体" pitchFamily="2" charset="-122"/>
              <a:ea typeface="黑体" pitchFamily="2" charset="-122"/>
            </a:endParaRPr>
          </a:p>
        </p:txBody>
      </p:sp>
      <p:sp>
        <p:nvSpPr>
          <p:cNvPr id="22551" name="Text Box 23"/>
          <p:cNvSpPr txBox="1">
            <a:spLocks noChangeArrowheads="1"/>
          </p:cNvSpPr>
          <p:nvPr/>
        </p:nvSpPr>
        <p:spPr bwMode="auto">
          <a:xfrm>
            <a:off x="5286375" y="5878513"/>
            <a:ext cx="2165350" cy="336550"/>
          </a:xfrm>
          <a:prstGeom prst="rect">
            <a:avLst/>
          </a:prstGeom>
          <a:noFill/>
          <a:ln w="9525">
            <a:noFill/>
            <a:miter lim="800000"/>
            <a:headEnd/>
            <a:tailEnd/>
          </a:ln>
          <a:effectLst/>
        </p:spPr>
        <p:txBody>
          <a:bodyPr>
            <a:spAutoFit/>
          </a:bodyPr>
          <a:lstStyle/>
          <a:p>
            <a:pPr algn="ctr" eaLnBrk="1" hangingPunct="1">
              <a:spcBef>
                <a:spcPct val="20000"/>
              </a:spcBef>
              <a:defRPr/>
            </a:pPr>
            <a:r>
              <a:rPr lang="zh-CN" sz="1600" b="1">
                <a:effectLst>
                  <a:outerShdw blurRad="38100" dist="38100" dir="2700000" algn="tl">
                    <a:srgbClr val="C0C0C0"/>
                  </a:outerShdw>
                </a:effectLst>
                <a:latin typeface="Arial" charset="0"/>
                <a:ea typeface="黑体" pitchFamily="2" charset="-122"/>
              </a:rPr>
              <a:t>纤维蛋白</a:t>
            </a:r>
          </a:p>
        </p:txBody>
      </p:sp>
      <p:sp>
        <p:nvSpPr>
          <p:cNvPr id="22553" name="Oval 25"/>
          <p:cNvSpPr>
            <a:spLocks noChangeArrowheads="1"/>
          </p:cNvSpPr>
          <p:nvPr/>
        </p:nvSpPr>
        <p:spPr bwMode="auto">
          <a:xfrm>
            <a:off x="1331913" y="1811338"/>
            <a:ext cx="928687" cy="609600"/>
          </a:xfrm>
          <a:prstGeom prst="ellipse">
            <a:avLst/>
          </a:prstGeom>
          <a:gradFill rotWithShape="1">
            <a:gsLst>
              <a:gs pos="0">
                <a:srgbClr val="182F76"/>
              </a:gs>
              <a:gs pos="50000">
                <a:srgbClr val="3366FF"/>
              </a:gs>
              <a:gs pos="100000">
                <a:srgbClr val="182F76"/>
              </a:gs>
            </a:gsLst>
            <a:lin ang="5400000" scaled="1"/>
          </a:gradFill>
          <a:ln w="38100">
            <a:solidFill>
              <a:schemeClr val="bg1"/>
            </a:solidFill>
            <a:prstDash val="dash"/>
            <a:round/>
            <a:headEnd/>
            <a:tailEnd/>
          </a:ln>
        </p:spPr>
        <p:txBody>
          <a:bodyPr wrap="none" anchor="ctr"/>
          <a:lstStyle/>
          <a:p>
            <a:pPr algn="ctr" eaLnBrk="1" hangingPunct="1">
              <a:defRPr/>
            </a:pPr>
            <a:endParaRPr lang="zh-CN" sz="2400" b="1">
              <a:solidFill>
                <a:schemeClr val="bg2"/>
              </a:solidFill>
              <a:effectLst>
                <a:outerShdw blurRad="38100" dist="38100" dir="2700000" algn="tl">
                  <a:srgbClr val="000000"/>
                </a:outerShdw>
              </a:effectLst>
              <a:latin typeface="黑体" pitchFamily="2" charset="-122"/>
              <a:ea typeface="黑体" pitchFamily="2" charset="-122"/>
            </a:endParaRPr>
          </a:p>
        </p:txBody>
      </p:sp>
      <p:sp>
        <p:nvSpPr>
          <p:cNvPr id="22554" name="Text Box 26"/>
          <p:cNvSpPr txBox="1">
            <a:spLocks noChangeArrowheads="1"/>
          </p:cNvSpPr>
          <p:nvPr/>
        </p:nvSpPr>
        <p:spPr bwMode="auto">
          <a:xfrm>
            <a:off x="1403350" y="1892300"/>
            <a:ext cx="725488" cy="457200"/>
          </a:xfrm>
          <a:prstGeom prst="rect">
            <a:avLst/>
          </a:prstGeom>
          <a:noFill/>
          <a:ln w="9525">
            <a:noFill/>
            <a:miter lim="800000"/>
            <a:headEnd/>
            <a:tailEnd/>
          </a:ln>
        </p:spPr>
        <p:txBody>
          <a:bodyPr wrap="none">
            <a:spAutoFit/>
          </a:bodyPr>
          <a:lstStyle/>
          <a:p>
            <a:pPr algn="ctr" eaLnBrk="1" hangingPunct="1">
              <a:defRPr/>
            </a:pPr>
            <a:r>
              <a:rPr lang="en-US" altLang="zh-CN" sz="2400" b="1">
                <a:solidFill>
                  <a:schemeClr val="bg1"/>
                </a:solidFill>
                <a:effectLst>
                  <a:outerShdw blurRad="38100" dist="38100" dir="2700000" algn="tl">
                    <a:srgbClr val="C0C0C0"/>
                  </a:outerShdw>
                </a:effectLst>
                <a:latin typeface="Arial" charset="0"/>
                <a:ea typeface="黑体" pitchFamily="2" charset="-122"/>
              </a:rPr>
              <a:t>XIIa</a:t>
            </a:r>
            <a:endParaRPr lang="zh-CN" sz="2400" b="1">
              <a:solidFill>
                <a:schemeClr val="bg1"/>
              </a:solidFill>
              <a:effectLst>
                <a:outerShdw blurRad="38100" dist="38100" dir="2700000" algn="tl">
                  <a:srgbClr val="C0C0C0"/>
                </a:outerShdw>
              </a:effectLst>
              <a:latin typeface="Arial" charset="0"/>
              <a:ea typeface="黑体" pitchFamily="2" charset="-122"/>
            </a:endParaRPr>
          </a:p>
        </p:txBody>
      </p:sp>
      <p:sp>
        <p:nvSpPr>
          <p:cNvPr id="22563" name="Oval 35"/>
          <p:cNvSpPr>
            <a:spLocks noChangeArrowheads="1"/>
          </p:cNvSpPr>
          <p:nvPr/>
        </p:nvSpPr>
        <p:spPr bwMode="auto">
          <a:xfrm>
            <a:off x="5708650" y="1916113"/>
            <a:ext cx="928688" cy="609600"/>
          </a:xfrm>
          <a:prstGeom prst="ellipse">
            <a:avLst/>
          </a:prstGeom>
          <a:gradFill rotWithShape="1">
            <a:gsLst>
              <a:gs pos="0">
                <a:srgbClr val="FF0000">
                  <a:gamma/>
                  <a:shade val="46275"/>
                  <a:invGamma/>
                </a:srgbClr>
              </a:gs>
              <a:gs pos="50000">
                <a:srgbClr val="FF0000"/>
              </a:gs>
              <a:gs pos="100000">
                <a:srgbClr val="FF0000">
                  <a:gamma/>
                  <a:shade val="46275"/>
                  <a:invGamma/>
                </a:srgbClr>
              </a:gs>
            </a:gsLst>
            <a:lin ang="5400000" scaled="1"/>
          </a:gradFill>
          <a:ln w="9525">
            <a:noFill/>
            <a:round/>
            <a:headEnd/>
            <a:tailEnd/>
          </a:ln>
          <a:effectLst/>
        </p:spPr>
        <p:txBody>
          <a:bodyPr wrap="none" anchor="ctr"/>
          <a:lstStyle/>
          <a:p>
            <a:pPr algn="ctr" eaLnBrk="1" hangingPunct="1">
              <a:defRPr/>
            </a:pPr>
            <a:r>
              <a:rPr lang="en-US" altLang="zh-CN" sz="2400" b="1">
                <a:solidFill>
                  <a:schemeClr val="bg1"/>
                </a:solidFill>
                <a:effectLst>
                  <a:outerShdw blurRad="38100" dist="38100" dir="2700000" algn="tl">
                    <a:srgbClr val="000000"/>
                  </a:outerShdw>
                </a:effectLst>
                <a:latin typeface="Arial" charset="0"/>
                <a:ea typeface="黑体" pitchFamily="2" charset="-122"/>
              </a:rPr>
              <a:t>VIIa</a:t>
            </a:r>
            <a:endParaRPr lang="zh-CN" sz="2400" b="1">
              <a:solidFill>
                <a:schemeClr val="bg1"/>
              </a:solidFill>
              <a:effectLst>
                <a:outerShdw blurRad="38100" dist="38100" dir="2700000" algn="tl">
                  <a:srgbClr val="000000"/>
                </a:outerShdw>
              </a:effectLst>
              <a:latin typeface="Arial" charset="0"/>
              <a:ea typeface="黑体" pitchFamily="2" charset="-122"/>
            </a:endParaRPr>
          </a:p>
        </p:txBody>
      </p:sp>
      <p:sp>
        <p:nvSpPr>
          <p:cNvPr id="22564" name="Oval 36"/>
          <p:cNvSpPr>
            <a:spLocks noChangeArrowheads="1"/>
          </p:cNvSpPr>
          <p:nvPr/>
        </p:nvSpPr>
        <p:spPr bwMode="auto">
          <a:xfrm>
            <a:off x="6596063" y="1960563"/>
            <a:ext cx="1289050" cy="609600"/>
          </a:xfrm>
          <a:prstGeom prst="ellipse">
            <a:avLst/>
          </a:prstGeom>
          <a:gradFill rotWithShape="1">
            <a:gsLst>
              <a:gs pos="0">
                <a:srgbClr val="FF0000">
                  <a:gamma/>
                  <a:shade val="46275"/>
                  <a:invGamma/>
                </a:srgbClr>
              </a:gs>
              <a:gs pos="50000">
                <a:srgbClr val="FF0000"/>
              </a:gs>
              <a:gs pos="100000">
                <a:srgbClr val="FF0000">
                  <a:gamma/>
                  <a:shade val="46275"/>
                  <a:invGamma/>
                </a:srgbClr>
              </a:gs>
            </a:gsLst>
            <a:lin ang="5400000" scaled="1"/>
          </a:gradFill>
          <a:ln w="9525">
            <a:noFill/>
            <a:round/>
            <a:headEnd/>
            <a:tailEnd/>
          </a:ln>
          <a:effectLst/>
        </p:spPr>
        <p:txBody>
          <a:bodyPr wrap="none" anchor="ctr"/>
          <a:lstStyle/>
          <a:p>
            <a:pPr algn="ctr" eaLnBrk="1" hangingPunct="1">
              <a:defRPr/>
            </a:pPr>
            <a:endParaRPr lang="zh-CN" b="1">
              <a:solidFill>
                <a:schemeClr val="bg1"/>
              </a:solidFill>
              <a:effectLst>
                <a:outerShdw blurRad="38100" dist="38100" dir="2700000" algn="tl">
                  <a:srgbClr val="000000"/>
                </a:outerShdw>
              </a:effectLst>
              <a:latin typeface="Arial" charset="0"/>
              <a:ea typeface="黑体" pitchFamily="2" charset="-122"/>
            </a:endParaRPr>
          </a:p>
        </p:txBody>
      </p:sp>
      <p:sp>
        <p:nvSpPr>
          <p:cNvPr id="15387" name="Text Box 37"/>
          <p:cNvSpPr txBox="1">
            <a:spLocks noChangeArrowheads="1"/>
          </p:cNvSpPr>
          <p:nvPr/>
        </p:nvSpPr>
        <p:spPr bwMode="auto">
          <a:xfrm>
            <a:off x="282575" y="6524625"/>
            <a:ext cx="7169150" cy="274638"/>
          </a:xfrm>
          <a:prstGeom prst="rect">
            <a:avLst/>
          </a:prstGeom>
          <a:noFill/>
          <a:ln w="9525">
            <a:noFill/>
            <a:miter lim="800000"/>
            <a:headEnd/>
            <a:tailEnd/>
          </a:ln>
        </p:spPr>
        <p:txBody>
          <a:bodyPr>
            <a:spAutoFit/>
          </a:bodyPr>
          <a:lstStyle/>
          <a:p>
            <a:pPr eaLnBrk="1" hangingPunct="1"/>
            <a:r>
              <a:rPr lang="en-US" altLang="zh-CN" sz="1200" b="1">
                <a:ea typeface="黑体" pitchFamily="49" charset="-122"/>
                <a:cs typeface="Arial" pitchFamily="34" charset="0"/>
              </a:rPr>
              <a:t>Douglas B.Cines.Chest 1986;89;420-426</a:t>
            </a:r>
            <a:endParaRPr lang="zh-CN" altLang="zh-CN" sz="1200" b="1">
              <a:ea typeface="黑体" pitchFamily="49" charset="-122"/>
              <a:cs typeface="Arial" pitchFamily="34" charset="0"/>
            </a:endParaRPr>
          </a:p>
        </p:txBody>
      </p:sp>
      <p:sp>
        <p:nvSpPr>
          <p:cNvPr id="22567" name="Rectangle 39"/>
          <p:cNvSpPr>
            <a:spLocks noChangeArrowheads="1"/>
          </p:cNvSpPr>
          <p:nvPr/>
        </p:nvSpPr>
        <p:spPr bwMode="auto">
          <a:xfrm>
            <a:off x="6156325" y="1989138"/>
            <a:ext cx="2232025" cy="396875"/>
          </a:xfrm>
          <a:prstGeom prst="rect">
            <a:avLst/>
          </a:prstGeom>
          <a:noFill/>
          <a:ln w="9525">
            <a:noFill/>
            <a:miter lim="800000"/>
            <a:headEnd/>
            <a:tailEnd/>
          </a:ln>
          <a:effectLst/>
        </p:spPr>
        <p:txBody>
          <a:bodyPr>
            <a:spAutoFit/>
          </a:bodyPr>
          <a:lstStyle/>
          <a:p>
            <a:pPr algn="ctr" eaLnBrk="1" hangingPunct="1">
              <a:defRPr/>
            </a:pPr>
            <a:r>
              <a:rPr lang="zh-CN" sz="2000" b="1">
                <a:solidFill>
                  <a:schemeClr val="bg1"/>
                </a:solidFill>
                <a:effectLst>
                  <a:outerShdw blurRad="38100" dist="38100" dir="2700000" algn="tl">
                    <a:srgbClr val="C0C0C0"/>
                  </a:outerShdw>
                </a:effectLst>
                <a:latin typeface="黑体" pitchFamily="2" charset="-122"/>
                <a:ea typeface="黑体" pitchFamily="2" charset="-122"/>
              </a:rPr>
              <a:t>组织因子</a:t>
            </a:r>
          </a:p>
        </p:txBody>
      </p:sp>
      <p:sp>
        <p:nvSpPr>
          <p:cNvPr id="15389" name="Rectangle 40"/>
          <p:cNvSpPr>
            <a:spLocks noChangeArrowheads="1"/>
          </p:cNvSpPr>
          <p:nvPr/>
        </p:nvSpPr>
        <p:spPr bwMode="auto">
          <a:xfrm>
            <a:off x="611188" y="4149725"/>
            <a:ext cx="1581150" cy="366713"/>
          </a:xfrm>
          <a:prstGeom prst="rect">
            <a:avLst/>
          </a:prstGeom>
          <a:noFill/>
          <a:ln w="9525">
            <a:noFill/>
            <a:miter lim="800000"/>
            <a:headEnd/>
            <a:tailEnd/>
          </a:ln>
        </p:spPr>
        <p:txBody>
          <a:bodyPr>
            <a:spAutoFit/>
          </a:bodyPr>
          <a:lstStyle/>
          <a:p>
            <a:pPr eaLnBrk="1" hangingPunct="1"/>
            <a:r>
              <a:rPr lang="zh-CN" altLang="en-US" b="1">
                <a:solidFill>
                  <a:schemeClr val="bg1"/>
                </a:solidFill>
                <a:ea typeface="黑体" pitchFamily="49" charset="-122"/>
                <a:cs typeface="Arial" pitchFamily="34" charset="0"/>
              </a:rPr>
              <a:t>华法林</a:t>
            </a:r>
            <a:endParaRPr lang="zh-CN" altLang="zh-CN" b="1">
              <a:solidFill>
                <a:schemeClr val="bg1"/>
              </a:solidFill>
              <a:ea typeface="黑体" pitchFamily="49" charset="-122"/>
              <a:cs typeface="Arial" pitchFamily="34" charset="0"/>
            </a:endParaRPr>
          </a:p>
        </p:txBody>
      </p:sp>
      <p:sp>
        <p:nvSpPr>
          <p:cNvPr id="62497" name="Rectangle 33"/>
          <p:cNvSpPr>
            <a:spLocks noChangeArrowheads="1"/>
          </p:cNvSpPr>
          <p:nvPr/>
        </p:nvSpPr>
        <p:spPr bwMode="auto">
          <a:xfrm>
            <a:off x="860425" y="1414463"/>
            <a:ext cx="2127250" cy="396875"/>
          </a:xfrm>
          <a:prstGeom prst="rect">
            <a:avLst/>
          </a:prstGeom>
          <a:noFill/>
          <a:ln w="28575">
            <a:noFill/>
            <a:miter lim="800000"/>
            <a:headEnd/>
            <a:tailEnd/>
          </a:ln>
          <a:effectLst/>
        </p:spPr>
        <p:txBody>
          <a:bodyPr>
            <a:spAutoFit/>
          </a:bodyPr>
          <a:lstStyle/>
          <a:p>
            <a:pPr algn="ctr" eaLnBrk="1" hangingPunct="1">
              <a:defRPr/>
            </a:pPr>
            <a:r>
              <a:rPr lang="zh-CN" altLang="en-US" sz="2000" b="1">
                <a:effectLst>
                  <a:outerShdw blurRad="38100" dist="38100" dir="2700000" algn="tl">
                    <a:srgbClr val="C0C0C0"/>
                  </a:outerShdw>
                </a:effectLst>
                <a:latin typeface="Arial" charset="0"/>
                <a:ea typeface="黑体" pitchFamily="49" charset="-122"/>
                <a:cs typeface="Arial" charset="0"/>
              </a:rPr>
              <a:t>内源性凝血途径</a:t>
            </a:r>
          </a:p>
        </p:txBody>
      </p:sp>
      <p:sp>
        <p:nvSpPr>
          <p:cNvPr id="15391" name="标题 1"/>
          <p:cNvSpPr>
            <a:spLocks/>
          </p:cNvSpPr>
          <p:nvPr/>
        </p:nvSpPr>
        <p:spPr bwMode="auto">
          <a:xfrm>
            <a:off x="176213" y="274638"/>
            <a:ext cx="8229600" cy="777875"/>
          </a:xfrm>
          <a:prstGeom prst="rect">
            <a:avLst/>
          </a:prstGeom>
          <a:noFill/>
          <a:ln w="9525">
            <a:noFill/>
            <a:miter lim="800000"/>
            <a:headEnd/>
            <a:tailEnd/>
          </a:ln>
        </p:spPr>
        <p:txBody>
          <a:bodyPr anchor="ctr"/>
          <a:lstStyle/>
          <a:p>
            <a:pPr algn="ctr" eaLnBrk="1" hangingPunct="1"/>
            <a:r>
              <a:rPr lang="zh-CN" altLang="en-US" sz="4000" b="1">
                <a:solidFill>
                  <a:srgbClr val="002060"/>
                </a:solidFill>
                <a:latin typeface="Calibri" pitchFamily="34" charset="0"/>
                <a:ea typeface="微软雅黑" pitchFamily="34" charset="-122"/>
              </a:rPr>
              <a:t>华法林作用机制</a:t>
            </a:r>
          </a:p>
        </p:txBody>
      </p:sp>
      <p:sp>
        <p:nvSpPr>
          <p:cNvPr id="15392" name="矩形 1"/>
          <p:cNvSpPr>
            <a:spLocks noChangeArrowheads="1"/>
          </p:cNvSpPr>
          <p:nvPr/>
        </p:nvSpPr>
        <p:spPr bwMode="auto">
          <a:xfrm>
            <a:off x="5233988" y="2017713"/>
            <a:ext cx="1525587" cy="1016000"/>
          </a:xfrm>
          <a:prstGeom prst="rect">
            <a:avLst/>
          </a:prstGeom>
          <a:noFill/>
          <a:ln w="9525">
            <a:noFill/>
            <a:miter lim="800000"/>
            <a:headEnd/>
            <a:tailEnd/>
          </a:ln>
        </p:spPr>
        <p:txBody>
          <a:bodyPr>
            <a:spAutoFit/>
          </a:bodyPr>
          <a:lstStyle/>
          <a:p>
            <a:pPr eaLnBrk="1" hangingPunct="1"/>
            <a:r>
              <a:rPr lang="zh-CN" altLang="en-US" sz="6000" b="1">
                <a:solidFill>
                  <a:srgbClr val="FF0000"/>
                </a:solidFill>
                <a:latin typeface="Calibri" pitchFamily="34" charset="0"/>
                <a:ea typeface="微软雅黑" pitchFamily="34" charset="-122"/>
                <a:sym typeface="Wingdings" pitchFamily="2" charset="2"/>
              </a:rPr>
              <a:t></a:t>
            </a:r>
            <a:endParaRPr lang="zh-CN" altLang="en-US" sz="6000">
              <a:solidFill>
                <a:srgbClr val="FF0000"/>
              </a:solidFill>
            </a:endParaRPr>
          </a:p>
        </p:txBody>
      </p:sp>
      <p:pic>
        <p:nvPicPr>
          <p:cNvPr id="15393" name="Picture 3"/>
          <p:cNvPicPr>
            <a:picLocks noChangeAspect="1" noChangeArrowheads="1"/>
          </p:cNvPicPr>
          <p:nvPr/>
        </p:nvPicPr>
        <p:blipFill>
          <a:blip r:embed="rId3"/>
          <a:srcRect/>
          <a:stretch>
            <a:fillRect/>
          </a:stretch>
        </p:blipFill>
        <p:spPr bwMode="auto">
          <a:xfrm>
            <a:off x="4860925" y="4581525"/>
            <a:ext cx="1401763" cy="1597025"/>
          </a:xfrm>
          <a:prstGeom prst="rect">
            <a:avLst/>
          </a:prstGeom>
          <a:noFill/>
          <a:ln w="9525">
            <a:noFill/>
            <a:miter lim="800000"/>
            <a:headEnd/>
            <a:tailEnd/>
          </a:ln>
        </p:spPr>
      </p:pic>
      <p:pic>
        <p:nvPicPr>
          <p:cNvPr id="15394" name="Picture 4"/>
          <p:cNvPicPr>
            <a:picLocks noChangeAspect="1" noChangeArrowheads="1"/>
          </p:cNvPicPr>
          <p:nvPr/>
        </p:nvPicPr>
        <p:blipFill>
          <a:blip r:embed="rId3"/>
          <a:srcRect/>
          <a:stretch>
            <a:fillRect/>
          </a:stretch>
        </p:blipFill>
        <p:spPr bwMode="auto">
          <a:xfrm>
            <a:off x="3222625" y="2778125"/>
            <a:ext cx="1401763" cy="1597025"/>
          </a:xfrm>
          <a:prstGeom prst="rect">
            <a:avLst/>
          </a:prstGeom>
          <a:noFill/>
          <a:ln w="9525">
            <a:noFill/>
            <a:miter lim="800000"/>
            <a:headEnd/>
            <a:tailEnd/>
          </a:ln>
        </p:spPr>
      </p:pic>
      <p:pic>
        <p:nvPicPr>
          <p:cNvPr id="15395" name="Picture 5"/>
          <p:cNvPicPr>
            <a:picLocks noChangeAspect="1" noChangeArrowheads="1"/>
          </p:cNvPicPr>
          <p:nvPr/>
        </p:nvPicPr>
        <p:blipFill>
          <a:blip r:embed="rId3"/>
          <a:srcRect/>
          <a:stretch>
            <a:fillRect/>
          </a:stretch>
        </p:blipFill>
        <p:spPr bwMode="auto">
          <a:xfrm>
            <a:off x="4381500" y="3582988"/>
            <a:ext cx="1401763" cy="15970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左右箭头 1"/>
          <p:cNvSpPr/>
          <p:nvPr/>
        </p:nvSpPr>
        <p:spPr>
          <a:xfrm>
            <a:off x="1219200" y="3505200"/>
            <a:ext cx="4648200" cy="4572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 name="左右箭头 2"/>
          <p:cNvSpPr/>
          <p:nvPr/>
        </p:nvSpPr>
        <p:spPr>
          <a:xfrm rot="16200000">
            <a:off x="1853407" y="3490119"/>
            <a:ext cx="3535362" cy="4572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9220" name="TextBox 3"/>
          <p:cNvSpPr txBox="1">
            <a:spLocks noChangeArrowheads="1"/>
          </p:cNvSpPr>
          <p:nvPr/>
        </p:nvSpPr>
        <p:spPr bwMode="auto">
          <a:xfrm>
            <a:off x="3197225" y="5605463"/>
            <a:ext cx="876300" cy="461962"/>
          </a:xfrm>
          <a:prstGeom prst="rect">
            <a:avLst/>
          </a:prstGeom>
          <a:noFill/>
          <a:ln w="9525">
            <a:noFill/>
            <a:miter lim="800000"/>
            <a:headEnd/>
            <a:tailEnd/>
          </a:ln>
        </p:spPr>
        <p:txBody>
          <a:bodyPr>
            <a:spAutoFit/>
          </a:bodyPr>
          <a:lstStyle/>
          <a:p>
            <a:r>
              <a:rPr lang="zh-CN" altLang="en-US" sz="2400" b="1">
                <a:latin typeface="微软雅黑" pitchFamily="34" charset="-122"/>
                <a:ea typeface="微软雅黑" pitchFamily="34" charset="-122"/>
              </a:rPr>
              <a:t>直接</a:t>
            </a:r>
          </a:p>
        </p:txBody>
      </p:sp>
      <p:sp>
        <p:nvSpPr>
          <p:cNvPr id="9221" name="TextBox 5"/>
          <p:cNvSpPr txBox="1">
            <a:spLocks noChangeArrowheads="1"/>
          </p:cNvSpPr>
          <p:nvPr/>
        </p:nvSpPr>
        <p:spPr bwMode="auto">
          <a:xfrm>
            <a:off x="3211513" y="1427163"/>
            <a:ext cx="874712" cy="460375"/>
          </a:xfrm>
          <a:prstGeom prst="rect">
            <a:avLst/>
          </a:prstGeom>
          <a:noFill/>
          <a:ln w="9525">
            <a:noFill/>
            <a:miter lim="800000"/>
            <a:headEnd/>
            <a:tailEnd/>
          </a:ln>
        </p:spPr>
        <p:txBody>
          <a:bodyPr>
            <a:spAutoFit/>
          </a:bodyPr>
          <a:lstStyle/>
          <a:p>
            <a:r>
              <a:rPr lang="zh-CN" altLang="en-US" sz="2400" b="1">
                <a:latin typeface="微软雅黑" pitchFamily="34" charset="-122"/>
                <a:ea typeface="微软雅黑" pitchFamily="34" charset="-122"/>
              </a:rPr>
              <a:t>间接</a:t>
            </a:r>
          </a:p>
        </p:txBody>
      </p:sp>
      <p:sp>
        <p:nvSpPr>
          <p:cNvPr id="9222" name="TextBox 6"/>
          <p:cNvSpPr txBox="1">
            <a:spLocks noChangeArrowheads="1"/>
          </p:cNvSpPr>
          <p:nvPr/>
        </p:nvSpPr>
        <p:spPr bwMode="auto">
          <a:xfrm>
            <a:off x="342900" y="3487738"/>
            <a:ext cx="876300" cy="461962"/>
          </a:xfrm>
          <a:prstGeom prst="rect">
            <a:avLst/>
          </a:prstGeom>
          <a:noFill/>
          <a:ln w="9525">
            <a:noFill/>
            <a:miter lim="800000"/>
            <a:headEnd/>
            <a:tailEnd/>
          </a:ln>
        </p:spPr>
        <p:txBody>
          <a:bodyPr>
            <a:spAutoFit/>
          </a:bodyPr>
          <a:lstStyle/>
          <a:p>
            <a:r>
              <a:rPr lang="zh-CN" altLang="en-US" sz="2400" b="1">
                <a:latin typeface="微软雅黑" pitchFamily="34" charset="-122"/>
                <a:ea typeface="微软雅黑" pitchFamily="34" charset="-122"/>
              </a:rPr>
              <a:t>口服</a:t>
            </a:r>
          </a:p>
        </p:txBody>
      </p:sp>
      <p:sp>
        <p:nvSpPr>
          <p:cNvPr id="9223" name="TextBox 7"/>
          <p:cNvSpPr txBox="1">
            <a:spLocks noChangeArrowheads="1"/>
          </p:cNvSpPr>
          <p:nvPr/>
        </p:nvSpPr>
        <p:spPr bwMode="auto">
          <a:xfrm>
            <a:off x="5938838" y="3487738"/>
            <a:ext cx="1225550" cy="461962"/>
          </a:xfrm>
          <a:prstGeom prst="rect">
            <a:avLst/>
          </a:prstGeom>
          <a:noFill/>
          <a:ln w="9525">
            <a:noFill/>
            <a:miter lim="800000"/>
            <a:headEnd/>
            <a:tailEnd/>
          </a:ln>
        </p:spPr>
        <p:txBody>
          <a:bodyPr>
            <a:spAutoFit/>
          </a:bodyPr>
          <a:lstStyle/>
          <a:p>
            <a:r>
              <a:rPr lang="zh-CN" altLang="en-US" sz="2400" b="1">
                <a:latin typeface="微软雅黑" pitchFamily="34" charset="-122"/>
                <a:ea typeface="微软雅黑" pitchFamily="34" charset="-122"/>
              </a:rPr>
              <a:t>非口服</a:t>
            </a:r>
          </a:p>
        </p:txBody>
      </p:sp>
      <p:sp>
        <p:nvSpPr>
          <p:cNvPr id="9224" name="TextBox 8"/>
          <p:cNvSpPr txBox="1">
            <a:spLocks noChangeArrowheads="1"/>
          </p:cNvSpPr>
          <p:nvPr/>
        </p:nvSpPr>
        <p:spPr bwMode="auto">
          <a:xfrm>
            <a:off x="1427163" y="2274888"/>
            <a:ext cx="1754187" cy="460375"/>
          </a:xfrm>
          <a:prstGeom prst="rect">
            <a:avLst/>
          </a:prstGeom>
          <a:noFill/>
          <a:ln w="9525">
            <a:noFill/>
            <a:miter lim="800000"/>
            <a:headEnd/>
            <a:tailEnd/>
          </a:ln>
        </p:spPr>
        <p:txBody>
          <a:bodyPr>
            <a:spAutoFit/>
          </a:bodyPr>
          <a:lstStyle/>
          <a:p>
            <a:r>
              <a:rPr lang="en-US" altLang="zh-CN" sz="2400">
                <a:latin typeface="微软雅黑" pitchFamily="34" charset="-122"/>
                <a:ea typeface="微软雅黑" pitchFamily="34" charset="-122"/>
              </a:rPr>
              <a:t>VK</a:t>
            </a:r>
            <a:r>
              <a:rPr lang="zh-CN" altLang="en-US" sz="2400">
                <a:latin typeface="微软雅黑" pitchFamily="34" charset="-122"/>
                <a:ea typeface="微软雅黑" pitchFamily="34" charset="-122"/>
              </a:rPr>
              <a:t>拮抗剂</a:t>
            </a:r>
          </a:p>
        </p:txBody>
      </p:sp>
      <p:sp>
        <p:nvSpPr>
          <p:cNvPr id="9225" name="TextBox 9"/>
          <p:cNvSpPr txBox="1">
            <a:spLocks noChangeArrowheads="1"/>
          </p:cNvSpPr>
          <p:nvPr/>
        </p:nvSpPr>
        <p:spPr bwMode="auto">
          <a:xfrm>
            <a:off x="3906838" y="4038600"/>
            <a:ext cx="2112962" cy="1200150"/>
          </a:xfrm>
          <a:prstGeom prst="rect">
            <a:avLst/>
          </a:prstGeom>
          <a:noFill/>
          <a:ln w="9525">
            <a:noFill/>
            <a:miter lim="800000"/>
            <a:headEnd/>
            <a:tailEnd/>
          </a:ln>
        </p:spPr>
        <p:txBody>
          <a:bodyPr>
            <a:spAutoFit/>
          </a:bodyPr>
          <a:lstStyle/>
          <a:p>
            <a:r>
              <a:rPr lang="zh-CN" altLang="en-US" sz="2400">
                <a:latin typeface="微软雅黑" pitchFamily="34" charset="-122"/>
                <a:ea typeface="微软雅黑" pitchFamily="34" charset="-122"/>
              </a:rPr>
              <a:t>重组水蛭素</a:t>
            </a:r>
            <a:endParaRPr lang="en-US" altLang="zh-CN" sz="2400">
              <a:latin typeface="微软雅黑" pitchFamily="34" charset="-122"/>
              <a:ea typeface="微软雅黑" pitchFamily="34" charset="-122"/>
            </a:endParaRPr>
          </a:p>
          <a:p>
            <a:r>
              <a:rPr lang="zh-CN" altLang="en-US" sz="2400">
                <a:latin typeface="微软雅黑" pitchFamily="34" charset="-122"/>
                <a:ea typeface="微软雅黑" pitchFamily="34" charset="-122"/>
              </a:rPr>
              <a:t>比伐卢定</a:t>
            </a:r>
            <a:endParaRPr lang="en-US" altLang="zh-CN" sz="2400">
              <a:latin typeface="微软雅黑" pitchFamily="34" charset="-122"/>
              <a:ea typeface="微软雅黑" pitchFamily="34" charset="-122"/>
            </a:endParaRPr>
          </a:p>
          <a:p>
            <a:r>
              <a:rPr lang="zh-CN" altLang="en-US" sz="2400">
                <a:latin typeface="微软雅黑" pitchFamily="34" charset="-122"/>
                <a:ea typeface="微软雅黑" pitchFamily="34" charset="-122"/>
              </a:rPr>
              <a:t>阿加曲班</a:t>
            </a:r>
          </a:p>
        </p:txBody>
      </p:sp>
      <p:sp>
        <p:nvSpPr>
          <p:cNvPr id="9226" name="TextBox 10"/>
          <p:cNvSpPr txBox="1">
            <a:spLocks noChangeArrowheads="1"/>
          </p:cNvSpPr>
          <p:nvPr/>
        </p:nvSpPr>
        <p:spPr bwMode="auto">
          <a:xfrm>
            <a:off x="3829050" y="1951038"/>
            <a:ext cx="2211388" cy="1570037"/>
          </a:xfrm>
          <a:prstGeom prst="rect">
            <a:avLst/>
          </a:prstGeom>
          <a:noFill/>
          <a:ln w="9525">
            <a:noFill/>
            <a:miter lim="800000"/>
            <a:headEnd/>
            <a:tailEnd/>
          </a:ln>
        </p:spPr>
        <p:txBody>
          <a:bodyPr>
            <a:spAutoFit/>
          </a:bodyPr>
          <a:lstStyle/>
          <a:p>
            <a:r>
              <a:rPr lang="zh-CN" altLang="en-US" sz="2400">
                <a:latin typeface="微软雅黑" pitchFamily="34" charset="-122"/>
                <a:ea typeface="微软雅黑" pitchFamily="34" charset="-122"/>
              </a:rPr>
              <a:t>肝素类</a:t>
            </a:r>
            <a:endParaRPr lang="en-US" altLang="zh-CN" sz="2400">
              <a:latin typeface="微软雅黑" pitchFamily="34" charset="-122"/>
              <a:ea typeface="微软雅黑" pitchFamily="34" charset="-122"/>
            </a:endParaRPr>
          </a:p>
          <a:p>
            <a:r>
              <a:rPr lang="zh-CN" altLang="en-US" sz="2400">
                <a:latin typeface="微软雅黑" pitchFamily="34" charset="-122"/>
                <a:ea typeface="微软雅黑" pitchFamily="34" charset="-122"/>
              </a:rPr>
              <a:t>低分子肝素类</a:t>
            </a:r>
            <a:endParaRPr lang="en-US" altLang="zh-CN" sz="2400">
              <a:latin typeface="微软雅黑" pitchFamily="34" charset="-122"/>
              <a:ea typeface="微软雅黑" pitchFamily="34" charset="-122"/>
            </a:endParaRPr>
          </a:p>
          <a:p>
            <a:endParaRPr lang="en-US" altLang="zh-CN" sz="2400">
              <a:latin typeface="微软雅黑" pitchFamily="34" charset="-122"/>
              <a:ea typeface="微软雅黑" pitchFamily="34" charset="-122"/>
            </a:endParaRPr>
          </a:p>
          <a:p>
            <a:r>
              <a:rPr lang="zh-CN" altLang="en-US" sz="2400">
                <a:latin typeface="微软雅黑" pitchFamily="34" charset="-122"/>
                <a:ea typeface="微软雅黑" pitchFamily="34" charset="-122"/>
              </a:rPr>
              <a:t>磺达肝癸钠</a:t>
            </a:r>
          </a:p>
        </p:txBody>
      </p:sp>
      <p:sp>
        <p:nvSpPr>
          <p:cNvPr id="9227" name="TextBox 11"/>
          <p:cNvSpPr txBox="1">
            <a:spLocks noChangeArrowheads="1"/>
          </p:cNvSpPr>
          <p:nvPr/>
        </p:nvSpPr>
        <p:spPr bwMode="auto">
          <a:xfrm>
            <a:off x="1506538" y="3979863"/>
            <a:ext cx="2112962" cy="1570037"/>
          </a:xfrm>
          <a:prstGeom prst="rect">
            <a:avLst/>
          </a:prstGeom>
          <a:noFill/>
          <a:ln w="9525">
            <a:noFill/>
            <a:miter lim="800000"/>
            <a:headEnd/>
            <a:tailEnd/>
          </a:ln>
        </p:spPr>
        <p:txBody>
          <a:bodyPr>
            <a:spAutoFit/>
          </a:bodyPr>
          <a:lstStyle/>
          <a:p>
            <a:r>
              <a:rPr lang="zh-CN" altLang="en-US" sz="2400">
                <a:latin typeface="微软雅黑" pitchFamily="34" charset="-122"/>
                <a:ea typeface="微软雅黑" pitchFamily="34" charset="-122"/>
              </a:rPr>
              <a:t>利伐沙班</a:t>
            </a:r>
            <a:endParaRPr lang="en-US" altLang="zh-CN" sz="2400">
              <a:latin typeface="微软雅黑" pitchFamily="34" charset="-122"/>
              <a:ea typeface="微软雅黑" pitchFamily="34" charset="-122"/>
            </a:endParaRPr>
          </a:p>
          <a:p>
            <a:r>
              <a:rPr lang="zh-CN" altLang="en-US" sz="2400">
                <a:latin typeface="微软雅黑" pitchFamily="34" charset="-122"/>
                <a:ea typeface="微软雅黑" pitchFamily="34" charset="-122"/>
              </a:rPr>
              <a:t>阿哌沙班</a:t>
            </a:r>
            <a:endParaRPr lang="en-US" altLang="zh-CN" sz="2400">
              <a:latin typeface="微软雅黑" pitchFamily="34" charset="-122"/>
              <a:ea typeface="微软雅黑" pitchFamily="34" charset="-122"/>
            </a:endParaRPr>
          </a:p>
          <a:p>
            <a:endParaRPr lang="en-US" altLang="zh-CN" sz="2400">
              <a:latin typeface="微软雅黑" pitchFamily="34" charset="-122"/>
              <a:ea typeface="微软雅黑" pitchFamily="34" charset="-122"/>
            </a:endParaRPr>
          </a:p>
          <a:p>
            <a:r>
              <a:rPr lang="zh-CN" altLang="en-US" sz="2400">
                <a:latin typeface="微软雅黑" pitchFamily="34" charset="-122"/>
                <a:ea typeface="微软雅黑" pitchFamily="34" charset="-122"/>
              </a:rPr>
              <a:t>达比加群酯</a:t>
            </a:r>
          </a:p>
        </p:txBody>
      </p:sp>
      <p:cxnSp>
        <p:nvCxnSpPr>
          <p:cNvPr id="14" name="直接连接符 13"/>
          <p:cNvCxnSpPr/>
          <p:nvPr/>
        </p:nvCxnSpPr>
        <p:spPr>
          <a:xfrm>
            <a:off x="536575" y="2916238"/>
            <a:ext cx="8416925" cy="6350"/>
          </a:xfrm>
          <a:prstGeom prst="line">
            <a:avLst/>
          </a:prstGeom>
          <a:ln>
            <a:prstDash val="dash"/>
          </a:ln>
        </p:spPr>
        <p:style>
          <a:lnRef idx="3">
            <a:schemeClr val="accent6"/>
          </a:lnRef>
          <a:fillRef idx="0">
            <a:schemeClr val="accent6"/>
          </a:fillRef>
          <a:effectRef idx="2">
            <a:schemeClr val="accent6"/>
          </a:effectRef>
          <a:fontRef idx="minor">
            <a:schemeClr val="tx1"/>
          </a:fontRef>
        </p:style>
      </p:cxnSp>
      <p:sp>
        <p:nvSpPr>
          <p:cNvPr id="18" name="TextBox 17"/>
          <p:cNvSpPr txBox="1"/>
          <p:nvPr/>
        </p:nvSpPr>
        <p:spPr>
          <a:xfrm>
            <a:off x="7315200" y="2060575"/>
            <a:ext cx="1477963" cy="585788"/>
          </a:xfrm>
          <a:prstGeom prst="rect">
            <a:avLst/>
          </a:prstGeom>
          <a:noFill/>
        </p:spPr>
        <p:txBody>
          <a:bodyPr>
            <a:spAutoFit/>
          </a:bodyPr>
          <a:lstStyle/>
          <a:p>
            <a:pPr>
              <a:defRPr/>
            </a:pPr>
            <a:r>
              <a:rPr lang="zh-CN" altLang="en-US" sz="3200" dirty="0">
                <a:solidFill>
                  <a:schemeClr val="accent6">
                    <a:lumMod val="50000"/>
                  </a:schemeClr>
                </a:solidFill>
                <a:latin typeface="微软雅黑" pitchFamily="34" charset="-122"/>
                <a:ea typeface="微软雅黑" pitchFamily="34" charset="-122"/>
              </a:rPr>
              <a:t>多靶点</a:t>
            </a:r>
          </a:p>
        </p:txBody>
      </p:sp>
      <p:sp>
        <p:nvSpPr>
          <p:cNvPr id="19" name="TextBox 18"/>
          <p:cNvSpPr txBox="1"/>
          <p:nvPr/>
        </p:nvSpPr>
        <p:spPr>
          <a:xfrm>
            <a:off x="7315200" y="3195638"/>
            <a:ext cx="1477963" cy="584200"/>
          </a:xfrm>
          <a:prstGeom prst="rect">
            <a:avLst/>
          </a:prstGeom>
          <a:noFill/>
        </p:spPr>
        <p:txBody>
          <a:bodyPr>
            <a:spAutoFit/>
          </a:bodyPr>
          <a:lstStyle/>
          <a:p>
            <a:pPr>
              <a:defRPr/>
            </a:pPr>
            <a:r>
              <a:rPr lang="zh-CN" altLang="en-US" sz="3200" dirty="0">
                <a:solidFill>
                  <a:schemeClr val="accent6">
                    <a:lumMod val="50000"/>
                  </a:schemeClr>
                </a:solidFill>
                <a:latin typeface="微软雅黑" pitchFamily="34" charset="-122"/>
                <a:ea typeface="微软雅黑" pitchFamily="34" charset="-122"/>
              </a:rPr>
              <a:t>单靶点</a:t>
            </a:r>
          </a:p>
        </p:txBody>
      </p:sp>
      <p:sp>
        <p:nvSpPr>
          <p:cNvPr id="9231" name="Rectangle 2"/>
          <p:cNvSpPr txBox="1">
            <a:spLocks noChangeArrowheads="1"/>
          </p:cNvSpPr>
          <p:nvPr/>
        </p:nvSpPr>
        <p:spPr bwMode="auto">
          <a:xfrm>
            <a:off x="228600" y="152400"/>
            <a:ext cx="8391525" cy="911225"/>
          </a:xfrm>
          <a:prstGeom prst="rect">
            <a:avLst/>
          </a:prstGeom>
          <a:noFill/>
          <a:ln w="9525">
            <a:noFill/>
            <a:miter lim="800000"/>
            <a:headEnd/>
            <a:tailEnd/>
          </a:ln>
        </p:spPr>
        <p:txBody>
          <a:bodyPr anchor="ctr"/>
          <a:lstStyle/>
          <a:p>
            <a:r>
              <a:rPr lang="zh-CN" altLang="en-US" sz="4700" b="1" dirty="0">
                <a:solidFill>
                  <a:srgbClr val="CC0000"/>
                </a:solidFill>
                <a:latin typeface="+mj-lt"/>
                <a:ea typeface="隶书" pitchFamily="49" charset="-122"/>
                <a:cs typeface="+mj-cs"/>
              </a:rPr>
              <a:t>常见抗凝药物</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1004371" y="1681802"/>
          <a:ext cx="5715000" cy="3621089"/>
        </p:xfrm>
        <a:graphic>
          <a:graphicData uri="http://schemas.openxmlformats.org/drawingml/2006/table">
            <a:tbl>
              <a:tblPr/>
              <a:tblGrid>
                <a:gridCol w="3295650"/>
                <a:gridCol w="2419350"/>
              </a:tblGrid>
              <a:tr h="746125">
                <a:tc>
                  <a:txBody>
                    <a:bodyPr/>
                    <a:lstStyle>
                      <a:lvl1pPr eaLnBrk="0" hangingPunct="0">
                        <a:lnSpc>
                          <a:spcPts val="4000"/>
                        </a:lnSpc>
                        <a:spcBef>
                          <a:spcPct val="20000"/>
                        </a:spcBef>
                        <a:defRPr sz="2800">
                          <a:solidFill>
                            <a:schemeClr val="tx1"/>
                          </a:solidFill>
                          <a:latin typeface="微软雅黑" panose="020B0503020204020204" pitchFamily="34" charset="-122"/>
                          <a:ea typeface="微软雅黑" panose="020B0503020204020204" pitchFamily="34" charset="-122"/>
                        </a:defRPr>
                      </a:lvl1pPr>
                      <a:lvl2pPr marL="742950" indent="-285750" eaLnBrk="0" hangingPunct="0">
                        <a:lnSpc>
                          <a:spcPts val="4000"/>
                        </a:lnSpc>
                        <a:spcBef>
                          <a:spcPct val="20000"/>
                        </a:spcBef>
                        <a:defRPr sz="2400">
                          <a:solidFill>
                            <a:schemeClr val="tx1"/>
                          </a:solidFill>
                          <a:latin typeface="微软雅黑" panose="020B0503020204020204" pitchFamily="34" charset="-122"/>
                          <a:ea typeface="微软雅黑" panose="020B0503020204020204" pitchFamily="34" charset="-122"/>
                        </a:defRPr>
                      </a:lvl2pPr>
                      <a:lvl3pPr marL="1143000" indent="-228600" eaLnBrk="0" hangingPunct="0">
                        <a:lnSpc>
                          <a:spcPts val="4000"/>
                        </a:lnSpc>
                        <a:spcBef>
                          <a:spcPct val="20000"/>
                        </a:spcBef>
                        <a:defRPr sz="2000">
                          <a:solidFill>
                            <a:schemeClr val="tx1"/>
                          </a:solidFill>
                          <a:latin typeface="微软雅黑" panose="020B0503020204020204" pitchFamily="34" charset="-122"/>
                          <a:ea typeface="微软雅黑" panose="020B0503020204020204" pitchFamily="34" charset="-122"/>
                        </a:defRPr>
                      </a:lvl3pPr>
                      <a:lvl4pPr marL="1600200" indent="-228600" eaLnBrk="0" hangingPunct="0">
                        <a:lnSpc>
                          <a:spcPts val="4000"/>
                        </a:lnSpc>
                        <a:spcBef>
                          <a:spcPct val="20000"/>
                        </a:spcBef>
                        <a:defRPr>
                          <a:solidFill>
                            <a:schemeClr val="tx1"/>
                          </a:solidFill>
                          <a:latin typeface="微软雅黑" panose="020B0503020204020204" pitchFamily="34" charset="-122"/>
                          <a:ea typeface="微软雅黑" panose="020B0503020204020204" pitchFamily="34" charset="-122"/>
                        </a:defRPr>
                      </a:lvl4pPr>
                      <a:lvl5pPr marL="2057400" indent="-228600" eaLnBrk="0" hangingPunct="0">
                        <a:lnSpc>
                          <a:spcPts val="4000"/>
                        </a:lnSpc>
                        <a:spcBef>
                          <a:spcPct val="20000"/>
                        </a:spcBef>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ts val="4000"/>
                        </a:lnSpc>
                        <a:spcBef>
                          <a:spcPct val="2000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ts val="4000"/>
                        </a:lnSpc>
                        <a:spcBef>
                          <a:spcPct val="2000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ts val="4000"/>
                        </a:lnSpc>
                        <a:spcBef>
                          <a:spcPct val="2000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ts val="4000"/>
                        </a:lnSpc>
                        <a:spcBef>
                          <a:spcPct val="20000"/>
                        </a:spcBef>
                        <a:spcAft>
                          <a:spcPct val="0"/>
                        </a:spcAft>
                        <a:defRPr>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zh-CN" altLang="en-US" sz="2400" kern="1200" dirty="0" smtClean="0">
                          <a:solidFill>
                            <a:schemeClr val="tx1"/>
                          </a:solidFill>
                          <a:latin typeface="+mn-ea"/>
                          <a:ea typeface="+mn-ea"/>
                          <a:cs typeface="STHeiti Light" charset="-122"/>
                          <a:sym typeface="Arial" panose="020B0604020202020204" pitchFamily="34" charset="0"/>
                        </a:rPr>
                        <a:t>达峰时间（</a:t>
                      </a:r>
                      <a:r>
                        <a:rPr lang="en-US" altLang="zh-CN" sz="2400" kern="1200" dirty="0" smtClean="0">
                          <a:solidFill>
                            <a:schemeClr val="tx1"/>
                          </a:solidFill>
                          <a:latin typeface="+mn-ea"/>
                          <a:ea typeface="+mn-ea"/>
                          <a:cs typeface="STHeiti Light" charset="-122"/>
                          <a:sym typeface="Arial" panose="020B0604020202020204" pitchFamily="34" charset="0"/>
                        </a:rPr>
                        <a:t>h</a:t>
                      </a:r>
                      <a:r>
                        <a:rPr lang="zh-CN" altLang="en-US" sz="2400" kern="1200" dirty="0" smtClean="0">
                          <a:solidFill>
                            <a:schemeClr val="tx1"/>
                          </a:solidFill>
                          <a:latin typeface="+mn-ea"/>
                          <a:ea typeface="+mn-ea"/>
                          <a:cs typeface="STHeiti Light" charset="-122"/>
                          <a:sym typeface="Arial" panose="020B0604020202020204" pitchFamily="34" charset="0"/>
                        </a:rPr>
                        <a:t>）</a:t>
                      </a:r>
                    </a:p>
                  </a:txBody>
                  <a:tcPr marL="68580" marR="68580" marT="0" marB="0" anchor="ctr" horzOverflow="overflow">
                    <a:lnL w="12700" cap="flat" cmpd="sng" algn="ctr">
                      <a:solidFill>
                        <a:srgbClr val="E78A5C"/>
                      </a:solidFill>
                      <a:prstDash val="solid"/>
                      <a:round/>
                      <a:headEnd type="none" w="med" len="med"/>
                      <a:tailEnd type="none" w="med" len="med"/>
                    </a:lnL>
                    <a:lnR>
                      <a:noFill/>
                    </a:lnR>
                    <a:lnT w="12700" cap="flat" cmpd="sng" algn="ctr">
                      <a:solidFill>
                        <a:srgbClr val="E78A5C"/>
                      </a:solidFill>
                      <a:prstDash val="solid"/>
                      <a:round/>
                      <a:headEnd type="none" w="med" len="med"/>
                      <a:tailEnd type="none" w="med" len="med"/>
                    </a:lnT>
                    <a:lnB w="12700" cap="flat" cmpd="sng" algn="ctr">
                      <a:solidFill>
                        <a:srgbClr val="E78A5C"/>
                      </a:solidFill>
                      <a:prstDash val="solid"/>
                      <a:round/>
                      <a:headEnd type="none" w="med" len="med"/>
                      <a:tailEnd type="none" w="med" len="med"/>
                    </a:lnB>
                    <a:lnTlToBr>
                      <a:noFill/>
                    </a:lnTlToBr>
                    <a:lnBlToTr>
                      <a:noFill/>
                    </a:lnBlToTr>
                    <a:solidFill>
                      <a:srgbClr val="FAEDEA"/>
                    </a:solidFill>
                  </a:tcPr>
                </a:tc>
                <a:tc>
                  <a:txBody>
                    <a:bodyPr/>
                    <a:lstStyle>
                      <a:lvl1pPr eaLnBrk="0" hangingPunct="0">
                        <a:lnSpc>
                          <a:spcPts val="4000"/>
                        </a:lnSpc>
                        <a:spcBef>
                          <a:spcPct val="20000"/>
                        </a:spcBef>
                        <a:defRPr sz="2800">
                          <a:solidFill>
                            <a:schemeClr val="tx1"/>
                          </a:solidFill>
                          <a:latin typeface="微软雅黑" panose="020B0503020204020204" pitchFamily="34" charset="-122"/>
                          <a:ea typeface="微软雅黑" panose="020B0503020204020204" pitchFamily="34" charset="-122"/>
                        </a:defRPr>
                      </a:lvl1pPr>
                      <a:lvl2pPr marL="742950" indent="-285750" eaLnBrk="0" hangingPunct="0">
                        <a:lnSpc>
                          <a:spcPts val="4000"/>
                        </a:lnSpc>
                        <a:spcBef>
                          <a:spcPct val="20000"/>
                        </a:spcBef>
                        <a:defRPr sz="2400">
                          <a:solidFill>
                            <a:schemeClr val="tx1"/>
                          </a:solidFill>
                          <a:latin typeface="微软雅黑" panose="020B0503020204020204" pitchFamily="34" charset="-122"/>
                          <a:ea typeface="微软雅黑" panose="020B0503020204020204" pitchFamily="34" charset="-122"/>
                        </a:defRPr>
                      </a:lvl2pPr>
                      <a:lvl3pPr marL="1143000" indent="-228600" eaLnBrk="0" hangingPunct="0">
                        <a:lnSpc>
                          <a:spcPts val="4000"/>
                        </a:lnSpc>
                        <a:spcBef>
                          <a:spcPct val="20000"/>
                        </a:spcBef>
                        <a:defRPr sz="2000">
                          <a:solidFill>
                            <a:schemeClr val="tx1"/>
                          </a:solidFill>
                          <a:latin typeface="微软雅黑" panose="020B0503020204020204" pitchFamily="34" charset="-122"/>
                          <a:ea typeface="微软雅黑" panose="020B0503020204020204" pitchFamily="34" charset="-122"/>
                        </a:defRPr>
                      </a:lvl3pPr>
                      <a:lvl4pPr marL="1600200" indent="-228600" eaLnBrk="0" hangingPunct="0">
                        <a:lnSpc>
                          <a:spcPts val="4000"/>
                        </a:lnSpc>
                        <a:spcBef>
                          <a:spcPct val="20000"/>
                        </a:spcBef>
                        <a:defRPr>
                          <a:solidFill>
                            <a:schemeClr val="tx1"/>
                          </a:solidFill>
                          <a:latin typeface="微软雅黑" panose="020B0503020204020204" pitchFamily="34" charset="-122"/>
                          <a:ea typeface="微软雅黑" panose="020B0503020204020204" pitchFamily="34" charset="-122"/>
                        </a:defRPr>
                      </a:lvl4pPr>
                      <a:lvl5pPr marL="2057400" indent="-228600" eaLnBrk="0" hangingPunct="0">
                        <a:lnSpc>
                          <a:spcPts val="4000"/>
                        </a:lnSpc>
                        <a:spcBef>
                          <a:spcPct val="20000"/>
                        </a:spcBef>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ts val="4000"/>
                        </a:lnSpc>
                        <a:spcBef>
                          <a:spcPct val="2000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ts val="4000"/>
                        </a:lnSpc>
                        <a:spcBef>
                          <a:spcPct val="2000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ts val="4000"/>
                        </a:lnSpc>
                        <a:spcBef>
                          <a:spcPct val="2000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ts val="4000"/>
                        </a:lnSpc>
                        <a:spcBef>
                          <a:spcPct val="20000"/>
                        </a:spcBef>
                        <a:spcAft>
                          <a:spcPct val="0"/>
                        </a:spcAft>
                        <a:defRPr>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CN" sz="2400" kern="1200" dirty="0" smtClean="0">
                          <a:solidFill>
                            <a:schemeClr val="tx1"/>
                          </a:solidFill>
                          <a:latin typeface="+mn-ea"/>
                          <a:ea typeface="+mn-ea"/>
                          <a:cs typeface="STHeiti Light" charset="-122"/>
                          <a:sym typeface="Arial" panose="020B0604020202020204" pitchFamily="34" charset="0"/>
                        </a:rPr>
                        <a:t>48</a:t>
                      </a:r>
                      <a:r>
                        <a:rPr lang="zh-CN" altLang="en-US" sz="2400" kern="1200" dirty="0" smtClean="0">
                          <a:solidFill>
                            <a:schemeClr val="tx1"/>
                          </a:solidFill>
                          <a:latin typeface="+mn-ea"/>
                          <a:ea typeface="+mn-ea"/>
                          <a:cs typeface="STHeiti Light" charset="-122"/>
                          <a:sym typeface="Arial" panose="020B0604020202020204" pitchFamily="34" charset="0"/>
                        </a:rPr>
                        <a:t>～</a:t>
                      </a:r>
                      <a:r>
                        <a:rPr lang="en-US" altLang="zh-CN" sz="2400" kern="1200" dirty="0" smtClean="0">
                          <a:solidFill>
                            <a:schemeClr val="tx1"/>
                          </a:solidFill>
                          <a:latin typeface="+mn-ea"/>
                          <a:ea typeface="+mn-ea"/>
                          <a:cs typeface="STHeiti Light" charset="-122"/>
                          <a:sym typeface="Arial" panose="020B0604020202020204" pitchFamily="34" charset="0"/>
                        </a:rPr>
                        <a:t>72</a:t>
                      </a:r>
                      <a:endParaRPr lang="zh-CN" altLang="zh-CN" sz="2400" kern="1200" dirty="0" smtClean="0">
                        <a:solidFill>
                          <a:schemeClr val="tx1"/>
                        </a:solidFill>
                        <a:latin typeface="+mn-ea"/>
                        <a:ea typeface="+mn-ea"/>
                        <a:cs typeface="STHeiti Light" charset="-122"/>
                        <a:sym typeface="Arial" panose="020B0604020202020204" pitchFamily="34" charset="0"/>
                      </a:endParaRPr>
                    </a:p>
                  </a:txBody>
                  <a:tcPr marL="68580" marR="68580" marT="0" marB="0" anchor="ctr" horzOverflow="overflow">
                    <a:lnL>
                      <a:noFill/>
                    </a:lnL>
                    <a:lnR w="12700" cap="flat" cmpd="sng" algn="ctr">
                      <a:solidFill>
                        <a:srgbClr val="E78A5C"/>
                      </a:solidFill>
                      <a:prstDash val="solid"/>
                      <a:round/>
                      <a:headEnd type="none" w="med" len="med"/>
                      <a:tailEnd type="none" w="med" len="med"/>
                    </a:lnR>
                    <a:lnT w="12700" cap="flat" cmpd="sng" algn="ctr">
                      <a:solidFill>
                        <a:srgbClr val="E78A5C"/>
                      </a:solidFill>
                      <a:prstDash val="solid"/>
                      <a:round/>
                      <a:headEnd type="none" w="med" len="med"/>
                      <a:tailEnd type="none" w="med" len="med"/>
                    </a:lnT>
                    <a:lnB w="12700" cap="flat" cmpd="sng" algn="ctr">
                      <a:solidFill>
                        <a:srgbClr val="E78A5C"/>
                      </a:solidFill>
                      <a:prstDash val="solid"/>
                      <a:round/>
                      <a:headEnd type="none" w="med" len="med"/>
                      <a:tailEnd type="none" w="med" len="med"/>
                    </a:lnB>
                    <a:lnTlToBr>
                      <a:noFill/>
                    </a:lnTlToBr>
                    <a:lnBlToTr>
                      <a:noFill/>
                    </a:lnBlToTr>
                    <a:solidFill>
                      <a:srgbClr val="FAEDEA"/>
                    </a:solidFill>
                  </a:tcPr>
                </a:tc>
              </a:tr>
              <a:tr h="746125">
                <a:tc>
                  <a:txBody>
                    <a:bodyPr/>
                    <a:lstStyle>
                      <a:lvl1pPr eaLnBrk="0" hangingPunct="0">
                        <a:lnSpc>
                          <a:spcPts val="4000"/>
                        </a:lnSpc>
                        <a:spcBef>
                          <a:spcPct val="20000"/>
                        </a:spcBef>
                        <a:defRPr sz="2800">
                          <a:solidFill>
                            <a:schemeClr val="tx1"/>
                          </a:solidFill>
                          <a:latin typeface="微软雅黑" panose="020B0503020204020204" pitchFamily="34" charset="-122"/>
                          <a:ea typeface="微软雅黑" panose="020B0503020204020204" pitchFamily="34" charset="-122"/>
                        </a:defRPr>
                      </a:lvl1pPr>
                      <a:lvl2pPr marL="742950" indent="-285750" eaLnBrk="0" hangingPunct="0">
                        <a:lnSpc>
                          <a:spcPts val="4000"/>
                        </a:lnSpc>
                        <a:spcBef>
                          <a:spcPct val="20000"/>
                        </a:spcBef>
                        <a:defRPr sz="2400">
                          <a:solidFill>
                            <a:schemeClr val="tx1"/>
                          </a:solidFill>
                          <a:latin typeface="微软雅黑" panose="020B0503020204020204" pitchFamily="34" charset="-122"/>
                          <a:ea typeface="微软雅黑" panose="020B0503020204020204" pitchFamily="34" charset="-122"/>
                        </a:defRPr>
                      </a:lvl2pPr>
                      <a:lvl3pPr marL="1143000" indent="-228600" eaLnBrk="0" hangingPunct="0">
                        <a:lnSpc>
                          <a:spcPts val="4000"/>
                        </a:lnSpc>
                        <a:spcBef>
                          <a:spcPct val="20000"/>
                        </a:spcBef>
                        <a:defRPr sz="2000">
                          <a:solidFill>
                            <a:schemeClr val="tx1"/>
                          </a:solidFill>
                          <a:latin typeface="微软雅黑" panose="020B0503020204020204" pitchFamily="34" charset="-122"/>
                          <a:ea typeface="微软雅黑" panose="020B0503020204020204" pitchFamily="34" charset="-122"/>
                        </a:defRPr>
                      </a:lvl3pPr>
                      <a:lvl4pPr marL="1600200" indent="-228600" eaLnBrk="0" hangingPunct="0">
                        <a:lnSpc>
                          <a:spcPts val="4000"/>
                        </a:lnSpc>
                        <a:spcBef>
                          <a:spcPct val="20000"/>
                        </a:spcBef>
                        <a:defRPr>
                          <a:solidFill>
                            <a:schemeClr val="tx1"/>
                          </a:solidFill>
                          <a:latin typeface="微软雅黑" panose="020B0503020204020204" pitchFamily="34" charset="-122"/>
                          <a:ea typeface="微软雅黑" panose="020B0503020204020204" pitchFamily="34" charset="-122"/>
                        </a:defRPr>
                      </a:lvl4pPr>
                      <a:lvl5pPr marL="2057400" indent="-228600" eaLnBrk="0" hangingPunct="0">
                        <a:lnSpc>
                          <a:spcPts val="4000"/>
                        </a:lnSpc>
                        <a:spcBef>
                          <a:spcPct val="20000"/>
                        </a:spcBef>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ts val="4000"/>
                        </a:lnSpc>
                        <a:spcBef>
                          <a:spcPct val="2000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ts val="4000"/>
                        </a:lnSpc>
                        <a:spcBef>
                          <a:spcPct val="2000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ts val="4000"/>
                        </a:lnSpc>
                        <a:spcBef>
                          <a:spcPct val="2000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ts val="4000"/>
                        </a:lnSpc>
                        <a:spcBef>
                          <a:spcPct val="20000"/>
                        </a:spcBef>
                        <a:spcAft>
                          <a:spcPct val="0"/>
                        </a:spcAft>
                        <a:defRPr>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zh-CN" altLang="en-US" sz="2400" kern="1200" dirty="0" smtClean="0">
                          <a:solidFill>
                            <a:schemeClr val="tx1"/>
                          </a:solidFill>
                          <a:latin typeface="+mn-ea"/>
                          <a:ea typeface="+mn-ea"/>
                          <a:cs typeface="STHeiti Light" charset="-122"/>
                          <a:sym typeface="Arial" panose="020B0604020202020204" pitchFamily="34" charset="0"/>
                        </a:rPr>
                        <a:t>血浆蛋白结合率（</a:t>
                      </a:r>
                      <a:r>
                        <a:rPr lang="en-US" altLang="zh-CN" sz="2400" kern="1200" dirty="0" smtClean="0">
                          <a:solidFill>
                            <a:schemeClr val="tx1"/>
                          </a:solidFill>
                          <a:latin typeface="+mn-ea"/>
                          <a:ea typeface="+mn-ea"/>
                          <a:cs typeface="STHeiti Light" charset="-122"/>
                          <a:sym typeface="Arial" panose="020B0604020202020204" pitchFamily="34" charset="0"/>
                        </a:rPr>
                        <a:t>%</a:t>
                      </a:r>
                      <a:r>
                        <a:rPr lang="zh-CN" altLang="en-US" sz="2400" kern="1200" dirty="0" smtClean="0">
                          <a:solidFill>
                            <a:schemeClr val="tx1"/>
                          </a:solidFill>
                          <a:latin typeface="+mn-ea"/>
                          <a:ea typeface="+mn-ea"/>
                          <a:cs typeface="STHeiti Light" charset="-122"/>
                          <a:sym typeface="Arial" panose="020B0604020202020204" pitchFamily="34" charset="0"/>
                        </a:rPr>
                        <a:t>）</a:t>
                      </a:r>
                    </a:p>
                  </a:txBody>
                  <a:tcPr marL="68580" marR="68580" marT="0" marB="0" anchor="ctr" horzOverflow="overflow">
                    <a:lnL w="12700" cap="flat" cmpd="sng" algn="ctr">
                      <a:solidFill>
                        <a:srgbClr val="E78A5C"/>
                      </a:solidFill>
                      <a:prstDash val="solid"/>
                      <a:round/>
                      <a:headEnd type="none" w="med" len="med"/>
                      <a:tailEnd type="none" w="med" len="med"/>
                    </a:lnL>
                    <a:lnR>
                      <a:noFill/>
                    </a:lnR>
                    <a:lnT w="12700" cap="flat" cmpd="sng" algn="ctr">
                      <a:solidFill>
                        <a:srgbClr val="E78A5C"/>
                      </a:solidFill>
                      <a:prstDash val="solid"/>
                      <a:round/>
                      <a:headEnd type="none" w="med" len="med"/>
                      <a:tailEnd type="none" w="med" len="med"/>
                    </a:lnT>
                    <a:lnB w="12700" cap="flat" cmpd="sng" algn="ctr">
                      <a:solidFill>
                        <a:srgbClr val="E78A5C"/>
                      </a:solidFill>
                      <a:prstDash val="solid"/>
                      <a:round/>
                      <a:headEnd type="none" w="med" len="med"/>
                      <a:tailEnd type="none" w="med" len="med"/>
                    </a:lnB>
                    <a:lnTlToBr>
                      <a:noFill/>
                    </a:lnTlToBr>
                    <a:lnBlToTr>
                      <a:noFill/>
                    </a:lnBlToTr>
                    <a:solidFill>
                      <a:schemeClr val="bg1"/>
                    </a:solidFill>
                  </a:tcPr>
                </a:tc>
                <a:tc>
                  <a:txBody>
                    <a:bodyPr/>
                    <a:lstStyle>
                      <a:lvl1pPr eaLnBrk="0" hangingPunct="0">
                        <a:lnSpc>
                          <a:spcPts val="4000"/>
                        </a:lnSpc>
                        <a:spcBef>
                          <a:spcPct val="20000"/>
                        </a:spcBef>
                        <a:defRPr sz="2800">
                          <a:solidFill>
                            <a:schemeClr val="tx1"/>
                          </a:solidFill>
                          <a:latin typeface="微软雅黑" panose="020B0503020204020204" pitchFamily="34" charset="-122"/>
                          <a:ea typeface="微软雅黑" panose="020B0503020204020204" pitchFamily="34" charset="-122"/>
                        </a:defRPr>
                      </a:lvl1pPr>
                      <a:lvl2pPr marL="742950" indent="-285750" eaLnBrk="0" hangingPunct="0">
                        <a:lnSpc>
                          <a:spcPts val="4000"/>
                        </a:lnSpc>
                        <a:spcBef>
                          <a:spcPct val="20000"/>
                        </a:spcBef>
                        <a:defRPr sz="2400">
                          <a:solidFill>
                            <a:schemeClr val="tx1"/>
                          </a:solidFill>
                          <a:latin typeface="微软雅黑" panose="020B0503020204020204" pitchFamily="34" charset="-122"/>
                          <a:ea typeface="微软雅黑" panose="020B0503020204020204" pitchFamily="34" charset="-122"/>
                        </a:defRPr>
                      </a:lvl2pPr>
                      <a:lvl3pPr marL="1143000" indent="-228600" eaLnBrk="0" hangingPunct="0">
                        <a:lnSpc>
                          <a:spcPts val="4000"/>
                        </a:lnSpc>
                        <a:spcBef>
                          <a:spcPct val="20000"/>
                        </a:spcBef>
                        <a:defRPr sz="2000">
                          <a:solidFill>
                            <a:schemeClr val="tx1"/>
                          </a:solidFill>
                          <a:latin typeface="微软雅黑" panose="020B0503020204020204" pitchFamily="34" charset="-122"/>
                          <a:ea typeface="微软雅黑" panose="020B0503020204020204" pitchFamily="34" charset="-122"/>
                        </a:defRPr>
                      </a:lvl3pPr>
                      <a:lvl4pPr marL="1600200" indent="-228600" eaLnBrk="0" hangingPunct="0">
                        <a:lnSpc>
                          <a:spcPts val="4000"/>
                        </a:lnSpc>
                        <a:spcBef>
                          <a:spcPct val="20000"/>
                        </a:spcBef>
                        <a:defRPr>
                          <a:solidFill>
                            <a:schemeClr val="tx1"/>
                          </a:solidFill>
                          <a:latin typeface="微软雅黑" panose="020B0503020204020204" pitchFamily="34" charset="-122"/>
                          <a:ea typeface="微软雅黑" panose="020B0503020204020204" pitchFamily="34" charset="-122"/>
                        </a:defRPr>
                      </a:lvl4pPr>
                      <a:lvl5pPr marL="2057400" indent="-228600" eaLnBrk="0" hangingPunct="0">
                        <a:lnSpc>
                          <a:spcPts val="4000"/>
                        </a:lnSpc>
                        <a:spcBef>
                          <a:spcPct val="20000"/>
                        </a:spcBef>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ts val="4000"/>
                        </a:lnSpc>
                        <a:spcBef>
                          <a:spcPct val="2000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ts val="4000"/>
                        </a:lnSpc>
                        <a:spcBef>
                          <a:spcPct val="2000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ts val="4000"/>
                        </a:lnSpc>
                        <a:spcBef>
                          <a:spcPct val="2000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ts val="4000"/>
                        </a:lnSpc>
                        <a:spcBef>
                          <a:spcPct val="20000"/>
                        </a:spcBef>
                        <a:spcAft>
                          <a:spcPct val="0"/>
                        </a:spcAft>
                        <a:defRPr>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zh-CN" sz="2400" kern="1200" dirty="0" smtClean="0">
                          <a:solidFill>
                            <a:schemeClr val="tx1"/>
                          </a:solidFill>
                          <a:latin typeface="+mn-ea"/>
                          <a:ea typeface="+mn-ea"/>
                          <a:cs typeface="STHeiti Light" charset="-122"/>
                          <a:sym typeface="Arial" panose="020B0604020202020204" pitchFamily="34" charset="0"/>
                        </a:rPr>
                        <a:t>98</a:t>
                      </a:r>
                      <a:r>
                        <a:rPr lang="zh-CN" altLang="en-US" sz="2400" kern="1200" dirty="0" smtClean="0">
                          <a:solidFill>
                            <a:schemeClr val="tx1"/>
                          </a:solidFill>
                          <a:latin typeface="+mn-ea"/>
                          <a:ea typeface="+mn-ea"/>
                          <a:cs typeface="STHeiti Light" charset="-122"/>
                          <a:sym typeface="Arial" panose="020B0604020202020204" pitchFamily="34" charset="0"/>
                        </a:rPr>
                        <a:t>～</a:t>
                      </a:r>
                      <a:r>
                        <a:rPr lang="en-US" altLang="zh-CN" sz="2400" kern="1200" dirty="0" smtClean="0">
                          <a:solidFill>
                            <a:schemeClr val="tx1"/>
                          </a:solidFill>
                          <a:latin typeface="+mn-ea"/>
                          <a:ea typeface="+mn-ea"/>
                          <a:cs typeface="STHeiti Light" charset="-122"/>
                          <a:sym typeface="Arial" panose="020B0604020202020204" pitchFamily="34" charset="0"/>
                        </a:rPr>
                        <a:t>99</a:t>
                      </a:r>
                      <a:endParaRPr lang="zh-CN" altLang="zh-CN" sz="2400" kern="1200" dirty="0" smtClean="0">
                        <a:solidFill>
                          <a:schemeClr val="tx1"/>
                        </a:solidFill>
                        <a:latin typeface="+mn-ea"/>
                        <a:ea typeface="+mn-ea"/>
                        <a:cs typeface="STHeiti Light" charset="-122"/>
                        <a:sym typeface="Arial" panose="020B0604020202020204" pitchFamily="34" charset="0"/>
                      </a:endParaRPr>
                    </a:p>
                  </a:txBody>
                  <a:tcPr marL="68580" marR="68580" marT="0" marB="0" anchor="ctr" horzOverflow="overflow">
                    <a:lnL>
                      <a:noFill/>
                    </a:lnL>
                    <a:lnR w="12700" cap="flat" cmpd="sng" algn="ctr">
                      <a:solidFill>
                        <a:srgbClr val="E78A5C"/>
                      </a:solidFill>
                      <a:prstDash val="solid"/>
                      <a:round/>
                      <a:headEnd type="none" w="med" len="med"/>
                      <a:tailEnd type="none" w="med" len="med"/>
                    </a:lnR>
                    <a:lnT w="12700" cap="flat" cmpd="sng" algn="ctr">
                      <a:solidFill>
                        <a:srgbClr val="E78A5C"/>
                      </a:solidFill>
                      <a:prstDash val="solid"/>
                      <a:round/>
                      <a:headEnd type="none" w="med" len="med"/>
                      <a:tailEnd type="none" w="med" len="med"/>
                    </a:lnT>
                    <a:lnB w="12700" cap="flat" cmpd="sng" algn="ctr">
                      <a:solidFill>
                        <a:srgbClr val="E78A5C"/>
                      </a:solidFill>
                      <a:prstDash val="solid"/>
                      <a:round/>
                      <a:headEnd type="none" w="med" len="med"/>
                      <a:tailEnd type="none" w="med" len="med"/>
                    </a:lnB>
                    <a:lnTlToBr>
                      <a:noFill/>
                    </a:lnTlToBr>
                    <a:lnBlToTr>
                      <a:noFill/>
                    </a:lnBlToTr>
                    <a:solidFill>
                      <a:schemeClr val="bg1"/>
                    </a:solidFill>
                  </a:tcPr>
                </a:tc>
              </a:tr>
              <a:tr h="709613">
                <a:tc>
                  <a:txBody>
                    <a:bodyPr/>
                    <a:lstStyle>
                      <a:lvl1pPr eaLnBrk="0" hangingPunct="0">
                        <a:lnSpc>
                          <a:spcPts val="4000"/>
                        </a:lnSpc>
                        <a:spcBef>
                          <a:spcPct val="20000"/>
                        </a:spcBef>
                        <a:defRPr sz="2800">
                          <a:solidFill>
                            <a:schemeClr val="tx1"/>
                          </a:solidFill>
                          <a:latin typeface="微软雅黑" panose="020B0503020204020204" pitchFamily="34" charset="-122"/>
                          <a:ea typeface="微软雅黑" panose="020B0503020204020204" pitchFamily="34" charset="-122"/>
                        </a:defRPr>
                      </a:lvl1pPr>
                      <a:lvl2pPr marL="742950" indent="-285750" eaLnBrk="0" hangingPunct="0">
                        <a:lnSpc>
                          <a:spcPts val="4000"/>
                        </a:lnSpc>
                        <a:spcBef>
                          <a:spcPct val="20000"/>
                        </a:spcBef>
                        <a:defRPr sz="2400">
                          <a:solidFill>
                            <a:schemeClr val="tx1"/>
                          </a:solidFill>
                          <a:latin typeface="微软雅黑" panose="020B0503020204020204" pitchFamily="34" charset="-122"/>
                          <a:ea typeface="微软雅黑" panose="020B0503020204020204" pitchFamily="34" charset="-122"/>
                        </a:defRPr>
                      </a:lvl2pPr>
                      <a:lvl3pPr marL="1143000" indent="-228600" eaLnBrk="0" hangingPunct="0">
                        <a:lnSpc>
                          <a:spcPts val="4000"/>
                        </a:lnSpc>
                        <a:spcBef>
                          <a:spcPct val="20000"/>
                        </a:spcBef>
                        <a:defRPr sz="2000">
                          <a:solidFill>
                            <a:schemeClr val="tx1"/>
                          </a:solidFill>
                          <a:latin typeface="微软雅黑" panose="020B0503020204020204" pitchFamily="34" charset="-122"/>
                          <a:ea typeface="微软雅黑" panose="020B0503020204020204" pitchFamily="34" charset="-122"/>
                        </a:defRPr>
                      </a:lvl3pPr>
                      <a:lvl4pPr marL="1600200" indent="-228600" eaLnBrk="0" hangingPunct="0">
                        <a:lnSpc>
                          <a:spcPts val="4000"/>
                        </a:lnSpc>
                        <a:spcBef>
                          <a:spcPct val="20000"/>
                        </a:spcBef>
                        <a:defRPr>
                          <a:solidFill>
                            <a:schemeClr val="tx1"/>
                          </a:solidFill>
                          <a:latin typeface="微软雅黑" panose="020B0503020204020204" pitchFamily="34" charset="-122"/>
                          <a:ea typeface="微软雅黑" panose="020B0503020204020204" pitchFamily="34" charset="-122"/>
                        </a:defRPr>
                      </a:lvl4pPr>
                      <a:lvl5pPr marL="2057400" indent="-228600" eaLnBrk="0" hangingPunct="0">
                        <a:lnSpc>
                          <a:spcPts val="4000"/>
                        </a:lnSpc>
                        <a:spcBef>
                          <a:spcPct val="20000"/>
                        </a:spcBef>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ts val="4000"/>
                        </a:lnSpc>
                        <a:spcBef>
                          <a:spcPct val="2000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ts val="4000"/>
                        </a:lnSpc>
                        <a:spcBef>
                          <a:spcPct val="2000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ts val="4000"/>
                        </a:lnSpc>
                        <a:spcBef>
                          <a:spcPct val="2000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ts val="4000"/>
                        </a:lnSpc>
                        <a:spcBef>
                          <a:spcPct val="20000"/>
                        </a:spcBef>
                        <a:spcAft>
                          <a:spcPct val="0"/>
                        </a:spcAft>
                        <a:defRPr>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zh-CN" altLang="en-US" sz="2400" kern="1200" dirty="0" smtClean="0">
                          <a:solidFill>
                            <a:schemeClr val="tx1"/>
                          </a:solidFill>
                          <a:latin typeface="+mn-ea"/>
                          <a:ea typeface="+mn-ea"/>
                          <a:cs typeface="STHeiti Light" charset="-122"/>
                          <a:sym typeface="Arial" panose="020B0604020202020204" pitchFamily="34" charset="0"/>
                        </a:rPr>
                        <a:t>半衰期（</a:t>
                      </a:r>
                      <a:r>
                        <a:rPr lang="en-US" altLang="zh-CN" sz="2400" kern="1200" dirty="0" smtClean="0">
                          <a:solidFill>
                            <a:schemeClr val="tx1"/>
                          </a:solidFill>
                          <a:latin typeface="+mn-ea"/>
                          <a:ea typeface="+mn-ea"/>
                          <a:cs typeface="STHeiti Light" charset="-122"/>
                          <a:sym typeface="Arial" panose="020B0604020202020204" pitchFamily="34" charset="0"/>
                        </a:rPr>
                        <a:t>h</a:t>
                      </a:r>
                      <a:r>
                        <a:rPr lang="zh-CN" altLang="en-US" sz="2400" kern="1200" dirty="0" smtClean="0">
                          <a:solidFill>
                            <a:schemeClr val="tx1"/>
                          </a:solidFill>
                          <a:latin typeface="+mn-ea"/>
                          <a:ea typeface="+mn-ea"/>
                          <a:cs typeface="STHeiti Light" charset="-122"/>
                          <a:sym typeface="Arial" panose="020B0604020202020204" pitchFamily="34" charset="0"/>
                        </a:rPr>
                        <a:t>）</a:t>
                      </a:r>
                    </a:p>
                  </a:txBody>
                  <a:tcPr marL="68580" marR="68580" marT="0" marB="0" anchor="ctr" horzOverflow="overflow">
                    <a:lnL w="12700" cap="flat" cmpd="sng" algn="ctr">
                      <a:solidFill>
                        <a:srgbClr val="E78A5C"/>
                      </a:solidFill>
                      <a:prstDash val="solid"/>
                      <a:round/>
                      <a:headEnd type="none" w="med" len="med"/>
                      <a:tailEnd type="none" w="med" len="med"/>
                    </a:lnL>
                    <a:lnR>
                      <a:noFill/>
                    </a:lnR>
                    <a:lnT w="12700" cap="flat" cmpd="sng" algn="ctr">
                      <a:solidFill>
                        <a:srgbClr val="E78A5C"/>
                      </a:solidFill>
                      <a:prstDash val="solid"/>
                      <a:round/>
                      <a:headEnd type="none" w="med" len="med"/>
                      <a:tailEnd type="none" w="med" len="med"/>
                    </a:lnT>
                    <a:lnB w="12700" cap="flat" cmpd="sng" algn="ctr">
                      <a:solidFill>
                        <a:srgbClr val="E78A5C"/>
                      </a:solidFill>
                      <a:prstDash val="solid"/>
                      <a:round/>
                      <a:headEnd type="none" w="med" len="med"/>
                      <a:tailEnd type="none" w="med" len="med"/>
                    </a:lnB>
                    <a:lnTlToBr>
                      <a:noFill/>
                    </a:lnTlToBr>
                    <a:lnBlToTr>
                      <a:noFill/>
                    </a:lnBlToTr>
                    <a:solidFill>
                      <a:srgbClr val="FAEDEA"/>
                    </a:solidFill>
                  </a:tcPr>
                </a:tc>
                <a:tc>
                  <a:txBody>
                    <a:bodyPr/>
                    <a:lstStyle>
                      <a:lvl1pPr eaLnBrk="0" hangingPunct="0">
                        <a:lnSpc>
                          <a:spcPts val="4000"/>
                        </a:lnSpc>
                        <a:spcBef>
                          <a:spcPct val="20000"/>
                        </a:spcBef>
                        <a:defRPr sz="2800">
                          <a:solidFill>
                            <a:schemeClr val="tx1"/>
                          </a:solidFill>
                          <a:latin typeface="微软雅黑" panose="020B0503020204020204" pitchFamily="34" charset="-122"/>
                          <a:ea typeface="微软雅黑" panose="020B0503020204020204" pitchFamily="34" charset="-122"/>
                        </a:defRPr>
                      </a:lvl1pPr>
                      <a:lvl2pPr marL="742950" indent="-285750" eaLnBrk="0" hangingPunct="0">
                        <a:lnSpc>
                          <a:spcPts val="4000"/>
                        </a:lnSpc>
                        <a:spcBef>
                          <a:spcPct val="20000"/>
                        </a:spcBef>
                        <a:defRPr sz="2400">
                          <a:solidFill>
                            <a:schemeClr val="tx1"/>
                          </a:solidFill>
                          <a:latin typeface="微软雅黑" panose="020B0503020204020204" pitchFamily="34" charset="-122"/>
                          <a:ea typeface="微软雅黑" panose="020B0503020204020204" pitchFamily="34" charset="-122"/>
                        </a:defRPr>
                      </a:lvl2pPr>
                      <a:lvl3pPr marL="1143000" indent="-228600" eaLnBrk="0" hangingPunct="0">
                        <a:lnSpc>
                          <a:spcPts val="4000"/>
                        </a:lnSpc>
                        <a:spcBef>
                          <a:spcPct val="20000"/>
                        </a:spcBef>
                        <a:defRPr sz="2000">
                          <a:solidFill>
                            <a:schemeClr val="tx1"/>
                          </a:solidFill>
                          <a:latin typeface="微软雅黑" panose="020B0503020204020204" pitchFamily="34" charset="-122"/>
                          <a:ea typeface="微软雅黑" panose="020B0503020204020204" pitchFamily="34" charset="-122"/>
                        </a:defRPr>
                      </a:lvl3pPr>
                      <a:lvl4pPr marL="1600200" indent="-228600" eaLnBrk="0" hangingPunct="0">
                        <a:lnSpc>
                          <a:spcPts val="4000"/>
                        </a:lnSpc>
                        <a:spcBef>
                          <a:spcPct val="20000"/>
                        </a:spcBef>
                        <a:defRPr>
                          <a:solidFill>
                            <a:schemeClr val="tx1"/>
                          </a:solidFill>
                          <a:latin typeface="微软雅黑" panose="020B0503020204020204" pitchFamily="34" charset="-122"/>
                          <a:ea typeface="微软雅黑" panose="020B0503020204020204" pitchFamily="34" charset="-122"/>
                        </a:defRPr>
                      </a:lvl4pPr>
                      <a:lvl5pPr marL="2057400" indent="-228600" eaLnBrk="0" hangingPunct="0">
                        <a:lnSpc>
                          <a:spcPts val="4000"/>
                        </a:lnSpc>
                        <a:spcBef>
                          <a:spcPct val="20000"/>
                        </a:spcBef>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ts val="4000"/>
                        </a:lnSpc>
                        <a:spcBef>
                          <a:spcPct val="2000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ts val="4000"/>
                        </a:lnSpc>
                        <a:spcBef>
                          <a:spcPct val="2000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ts val="4000"/>
                        </a:lnSpc>
                        <a:spcBef>
                          <a:spcPct val="2000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ts val="4000"/>
                        </a:lnSpc>
                        <a:spcBef>
                          <a:spcPct val="20000"/>
                        </a:spcBef>
                        <a:spcAft>
                          <a:spcPct val="0"/>
                        </a:spcAft>
                        <a:defRPr>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zh-CN" sz="2400" kern="1200" dirty="0" smtClean="0">
                          <a:solidFill>
                            <a:schemeClr val="tx1"/>
                          </a:solidFill>
                          <a:latin typeface="+mn-ea"/>
                          <a:ea typeface="+mn-ea"/>
                          <a:cs typeface="STHeiti Light" charset="-122"/>
                          <a:sym typeface="Arial" panose="020B0604020202020204" pitchFamily="34" charset="0"/>
                        </a:rPr>
                        <a:t>10</a:t>
                      </a:r>
                      <a:r>
                        <a:rPr lang="zh-CN" altLang="en-US" sz="2400" kern="1200" dirty="0" smtClean="0">
                          <a:solidFill>
                            <a:schemeClr val="tx1"/>
                          </a:solidFill>
                          <a:latin typeface="+mn-ea"/>
                          <a:ea typeface="+mn-ea"/>
                          <a:cs typeface="STHeiti Light" charset="-122"/>
                          <a:sym typeface="Arial" panose="020B0604020202020204" pitchFamily="34" charset="0"/>
                        </a:rPr>
                        <a:t>～</a:t>
                      </a:r>
                      <a:r>
                        <a:rPr lang="en-US" altLang="zh-CN" sz="2400" kern="1200" dirty="0" smtClean="0">
                          <a:solidFill>
                            <a:schemeClr val="tx1"/>
                          </a:solidFill>
                          <a:latin typeface="+mn-ea"/>
                          <a:ea typeface="+mn-ea"/>
                          <a:cs typeface="STHeiti Light" charset="-122"/>
                          <a:sym typeface="Arial" panose="020B0604020202020204" pitchFamily="34" charset="0"/>
                        </a:rPr>
                        <a:t>60</a:t>
                      </a:r>
                      <a:endParaRPr lang="zh-CN" altLang="zh-CN" sz="2400" kern="1200" dirty="0" smtClean="0">
                        <a:solidFill>
                          <a:schemeClr val="tx1"/>
                        </a:solidFill>
                        <a:latin typeface="+mn-ea"/>
                        <a:ea typeface="+mn-ea"/>
                        <a:cs typeface="STHeiti Light" charset="-122"/>
                        <a:sym typeface="Arial" panose="020B0604020202020204" pitchFamily="34" charset="0"/>
                      </a:endParaRPr>
                    </a:p>
                  </a:txBody>
                  <a:tcPr marL="68580" marR="68580" marT="0" marB="0" anchor="ctr" horzOverflow="overflow">
                    <a:lnL>
                      <a:noFill/>
                    </a:lnL>
                    <a:lnR w="12700" cap="flat" cmpd="sng" algn="ctr">
                      <a:solidFill>
                        <a:srgbClr val="E78A5C"/>
                      </a:solidFill>
                      <a:prstDash val="solid"/>
                      <a:round/>
                      <a:headEnd type="none" w="med" len="med"/>
                      <a:tailEnd type="none" w="med" len="med"/>
                    </a:lnR>
                    <a:lnT w="12700" cap="flat" cmpd="sng" algn="ctr">
                      <a:solidFill>
                        <a:srgbClr val="E78A5C"/>
                      </a:solidFill>
                      <a:prstDash val="solid"/>
                      <a:round/>
                      <a:headEnd type="none" w="med" len="med"/>
                      <a:tailEnd type="none" w="med" len="med"/>
                    </a:lnT>
                    <a:lnB w="12700" cap="flat" cmpd="sng" algn="ctr">
                      <a:solidFill>
                        <a:srgbClr val="E78A5C"/>
                      </a:solidFill>
                      <a:prstDash val="solid"/>
                      <a:round/>
                      <a:headEnd type="none" w="med" len="med"/>
                      <a:tailEnd type="none" w="med" len="med"/>
                    </a:lnB>
                    <a:lnTlToBr>
                      <a:noFill/>
                    </a:lnTlToBr>
                    <a:lnBlToTr>
                      <a:noFill/>
                    </a:lnBlToTr>
                    <a:solidFill>
                      <a:srgbClr val="FAEDEA"/>
                    </a:solidFill>
                  </a:tcPr>
                </a:tc>
              </a:tr>
              <a:tr h="709613">
                <a:tc>
                  <a:txBody>
                    <a:bodyPr/>
                    <a:lstStyle>
                      <a:lvl1pPr eaLnBrk="0" hangingPunct="0">
                        <a:lnSpc>
                          <a:spcPts val="4000"/>
                        </a:lnSpc>
                        <a:spcBef>
                          <a:spcPct val="20000"/>
                        </a:spcBef>
                        <a:defRPr sz="2800">
                          <a:solidFill>
                            <a:schemeClr val="tx1"/>
                          </a:solidFill>
                          <a:latin typeface="微软雅黑" panose="020B0503020204020204" pitchFamily="34" charset="-122"/>
                          <a:ea typeface="微软雅黑" panose="020B0503020204020204" pitchFamily="34" charset="-122"/>
                        </a:defRPr>
                      </a:lvl1pPr>
                      <a:lvl2pPr marL="742950" indent="-285750" eaLnBrk="0" hangingPunct="0">
                        <a:lnSpc>
                          <a:spcPts val="4000"/>
                        </a:lnSpc>
                        <a:spcBef>
                          <a:spcPct val="20000"/>
                        </a:spcBef>
                        <a:defRPr sz="2400">
                          <a:solidFill>
                            <a:schemeClr val="tx1"/>
                          </a:solidFill>
                          <a:latin typeface="微软雅黑" panose="020B0503020204020204" pitchFamily="34" charset="-122"/>
                          <a:ea typeface="微软雅黑" panose="020B0503020204020204" pitchFamily="34" charset="-122"/>
                        </a:defRPr>
                      </a:lvl2pPr>
                      <a:lvl3pPr marL="1143000" indent="-228600" eaLnBrk="0" hangingPunct="0">
                        <a:lnSpc>
                          <a:spcPts val="4000"/>
                        </a:lnSpc>
                        <a:spcBef>
                          <a:spcPct val="20000"/>
                        </a:spcBef>
                        <a:defRPr sz="2000">
                          <a:solidFill>
                            <a:schemeClr val="tx1"/>
                          </a:solidFill>
                          <a:latin typeface="微软雅黑" panose="020B0503020204020204" pitchFamily="34" charset="-122"/>
                          <a:ea typeface="微软雅黑" panose="020B0503020204020204" pitchFamily="34" charset="-122"/>
                        </a:defRPr>
                      </a:lvl3pPr>
                      <a:lvl4pPr marL="1600200" indent="-228600" eaLnBrk="0" hangingPunct="0">
                        <a:lnSpc>
                          <a:spcPts val="4000"/>
                        </a:lnSpc>
                        <a:spcBef>
                          <a:spcPct val="20000"/>
                        </a:spcBef>
                        <a:defRPr>
                          <a:solidFill>
                            <a:schemeClr val="tx1"/>
                          </a:solidFill>
                          <a:latin typeface="微软雅黑" panose="020B0503020204020204" pitchFamily="34" charset="-122"/>
                          <a:ea typeface="微软雅黑" panose="020B0503020204020204" pitchFamily="34" charset="-122"/>
                        </a:defRPr>
                      </a:lvl4pPr>
                      <a:lvl5pPr marL="2057400" indent="-228600" eaLnBrk="0" hangingPunct="0">
                        <a:lnSpc>
                          <a:spcPts val="4000"/>
                        </a:lnSpc>
                        <a:spcBef>
                          <a:spcPct val="20000"/>
                        </a:spcBef>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ts val="4000"/>
                        </a:lnSpc>
                        <a:spcBef>
                          <a:spcPct val="2000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ts val="4000"/>
                        </a:lnSpc>
                        <a:spcBef>
                          <a:spcPct val="2000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ts val="4000"/>
                        </a:lnSpc>
                        <a:spcBef>
                          <a:spcPct val="2000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ts val="4000"/>
                        </a:lnSpc>
                        <a:spcBef>
                          <a:spcPct val="20000"/>
                        </a:spcBef>
                        <a:spcAft>
                          <a:spcPct val="0"/>
                        </a:spcAft>
                        <a:defRPr>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zh-CN" altLang="en-US" sz="2400" kern="1200" smtClean="0">
                          <a:solidFill>
                            <a:schemeClr val="tx1"/>
                          </a:solidFill>
                          <a:latin typeface="+mn-ea"/>
                          <a:ea typeface="+mn-ea"/>
                          <a:cs typeface="STHeiti Light" charset="-122"/>
                          <a:sym typeface="Arial" panose="020B0604020202020204" pitchFamily="34" charset="0"/>
                        </a:rPr>
                        <a:t>代谢</a:t>
                      </a:r>
                    </a:p>
                  </a:txBody>
                  <a:tcPr marL="68580" marR="68580" marT="0" marB="0" anchor="ctr" horzOverflow="overflow">
                    <a:lnL w="12700" cap="flat" cmpd="sng" algn="ctr">
                      <a:solidFill>
                        <a:srgbClr val="E78A5C"/>
                      </a:solidFill>
                      <a:prstDash val="solid"/>
                      <a:round/>
                      <a:headEnd type="none" w="med" len="med"/>
                      <a:tailEnd type="none" w="med" len="med"/>
                    </a:lnL>
                    <a:lnR>
                      <a:noFill/>
                    </a:lnR>
                    <a:lnT w="12700" cap="flat" cmpd="sng" algn="ctr">
                      <a:solidFill>
                        <a:srgbClr val="E78A5C"/>
                      </a:solidFill>
                      <a:prstDash val="solid"/>
                      <a:round/>
                      <a:headEnd type="none" w="med" len="med"/>
                      <a:tailEnd type="none" w="med" len="med"/>
                    </a:lnT>
                    <a:lnB w="50800" cap="flat" cmpd="dbl" algn="ctr">
                      <a:solidFill>
                        <a:srgbClr val="E78A5C"/>
                      </a:solidFill>
                      <a:prstDash val="solid"/>
                      <a:round/>
                      <a:headEnd type="none" w="med" len="med"/>
                      <a:tailEnd type="none" w="med" len="med"/>
                    </a:lnB>
                    <a:lnTlToBr>
                      <a:noFill/>
                    </a:lnTlToBr>
                    <a:lnBlToTr>
                      <a:noFill/>
                    </a:lnBlToTr>
                    <a:solidFill>
                      <a:schemeClr val="bg1"/>
                    </a:solidFill>
                  </a:tcPr>
                </a:tc>
                <a:tc>
                  <a:txBody>
                    <a:bodyPr/>
                    <a:lstStyle>
                      <a:lvl1pPr eaLnBrk="0" hangingPunct="0">
                        <a:lnSpc>
                          <a:spcPts val="4000"/>
                        </a:lnSpc>
                        <a:spcBef>
                          <a:spcPct val="20000"/>
                        </a:spcBef>
                        <a:defRPr sz="2800">
                          <a:solidFill>
                            <a:schemeClr val="tx1"/>
                          </a:solidFill>
                          <a:latin typeface="微软雅黑" panose="020B0503020204020204" pitchFamily="34" charset="-122"/>
                          <a:ea typeface="微软雅黑" panose="020B0503020204020204" pitchFamily="34" charset="-122"/>
                        </a:defRPr>
                      </a:lvl1pPr>
                      <a:lvl2pPr marL="742950" indent="-285750" eaLnBrk="0" hangingPunct="0">
                        <a:lnSpc>
                          <a:spcPts val="4000"/>
                        </a:lnSpc>
                        <a:spcBef>
                          <a:spcPct val="20000"/>
                        </a:spcBef>
                        <a:defRPr sz="2400">
                          <a:solidFill>
                            <a:schemeClr val="tx1"/>
                          </a:solidFill>
                          <a:latin typeface="微软雅黑" panose="020B0503020204020204" pitchFamily="34" charset="-122"/>
                          <a:ea typeface="微软雅黑" panose="020B0503020204020204" pitchFamily="34" charset="-122"/>
                        </a:defRPr>
                      </a:lvl2pPr>
                      <a:lvl3pPr marL="1143000" indent="-228600" eaLnBrk="0" hangingPunct="0">
                        <a:lnSpc>
                          <a:spcPts val="4000"/>
                        </a:lnSpc>
                        <a:spcBef>
                          <a:spcPct val="20000"/>
                        </a:spcBef>
                        <a:defRPr sz="2000">
                          <a:solidFill>
                            <a:schemeClr val="tx1"/>
                          </a:solidFill>
                          <a:latin typeface="微软雅黑" panose="020B0503020204020204" pitchFamily="34" charset="-122"/>
                          <a:ea typeface="微软雅黑" panose="020B0503020204020204" pitchFamily="34" charset="-122"/>
                        </a:defRPr>
                      </a:lvl3pPr>
                      <a:lvl4pPr marL="1600200" indent="-228600" eaLnBrk="0" hangingPunct="0">
                        <a:lnSpc>
                          <a:spcPts val="4000"/>
                        </a:lnSpc>
                        <a:spcBef>
                          <a:spcPct val="20000"/>
                        </a:spcBef>
                        <a:defRPr>
                          <a:solidFill>
                            <a:schemeClr val="tx1"/>
                          </a:solidFill>
                          <a:latin typeface="微软雅黑" panose="020B0503020204020204" pitchFamily="34" charset="-122"/>
                          <a:ea typeface="微软雅黑" panose="020B0503020204020204" pitchFamily="34" charset="-122"/>
                        </a:defRPr>
                      </a:lvl4pPr>
                      <a:lvl5pPr marL="2057400" indent="-228600" eaLnBrk="0" hangingPunct="0">
                        <a:lnSpc>
                          <a:spcPts val="4000"/>
                        </a:lnSpc>
                        <a:spcBef>
                          <a:spcPct val="20000"/>
                        </a:spcBef>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ts val="4000"/>
                        </a:lnSpc>
                        <a:spcBef>
                          <a:spcPct val="2000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ts val="4000"/>
                        </a:lnSpc>
                        <a:spcBef>
                          <a:spcPct val="2000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ts val="4000"/>
                        </a:lnSpc>
                        <a:spcBef>
                          <a:spcPct val="2000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ts val="4000"/>
                        </a:lnSpc>
                        <a:spcBef>
                          <a:spcPct val="20000"/>
                        </a:spcBef>
                        <a:spcAft>
                          <a:spcPct val="0"/>
                        </a:spcAft>
                        <a:defRPr>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zh-CN" altLang="en-US" sz="2400" kern="1200" dirty="0" smtClean="0">
                          <a:solidFill>
                            <a:schemeClr val="tx1"/>
                          </a:solidFill>
                          <a:latin typeface="+mn-ea"/>
                          <a:ea typeface="+mn-ea"/>
                          <a:cs typeface="STHeiti Light" charset="-122"/>
                          <a:sym typeface="Arial" panose="020B0604020202020204" pitchFamily="34" charset="0"/>
                        </a:rPr>
                        <a:t>肝脏（</a:t>
                      </a:r>
                      <a:r>
                        <a:rPr lang="en-US" altLang="zh-CN" sz="2400" kern="1200" dirty="0" smtClean="0">
                          <a:solidFill>
                            <a:schemeClr val="tx1"/>
                          </a:solidFill>
                          <a:latin typeface="+mn-ea"/>
                          <a:ea typeface="+mn-ea"/>
                          <a:cs typeface="STHeiti Light" charset="-122"/>
                          <a:sym typeface="Arial" panose="020B0604020202020204" pitchFamily="34" charset="0"/>
                        </a:rPr>
                        <a:t>CYP2C9</a:t>
                      </a:r>
                      <a:r>
                        <a:rPr lang="zh-CN" altLang="en-US" sz="2400" kern="1200" dirty="0" smtClean="0">
                          <a:solidFill>
                            <a:schemeClr val="tx1"/>
                          </a:solidFill>
                          <a:latin typeface="+mn-ea"/>
                          <a:ea typeface="+mn-ea"/>
                          <a:cs typeface="STHeiti Light" charset="-122"/>
                          <a:sym typeface="Arial" panose="020B0604020202020204" pitchFamily="34" charset="0"/>
                        </a:rPr>
                        <a:t>）</a:t>
                      </a:r>
                    </a:p>
                  </a:txBody>
                  <a:tcPr marL="68580" marR="68580" marT="0" marB="0" anchor="ctr" horzOverflow="overflow">
                    <a:lnL>
                      <a:noFill/>
                    </a:lnL>
                    <a:lnR w="12700" cap="flat" cmpd="sng" algn="ctr">
                      <a:solidFill>
                        <a:srgbClr val="E78A5C"/>
                      </a:solidFill>
                      <a:prstDash val="solid"/>
                      <a:round/>
                      <a:headEnd type="none" w="med" len="med"/>
                      <a:tailEnd type="none" w="med" len="med"/>
                    </a:lnR>
                    <a:lnT w="12700" cap="flat" cmpd="sng" algn="ctr">
                      <a:solidFill>
                        <a:srgbClr val="E78A5C"/>
                      </a:solidFill>
                      <a:prstDash val="solid"/>
                      <a:round/>
                      <a:headEnd type="none" w="med" len="med"/>
                      <a:tailEnd type="none" w="med" len="med"/>
                    </a:lnT>
                    <a:lnB w="50800" cap="flat" cmpd="dbl" algn="ctr">
                      <a:solidFill>
                        <a:srgbClr val="E78A5C"/>
                      </a:solidFill>
                      <a:prstDash val="solid"/>
                      <a:round/>
                      <a:headEnd type="none" w="med" len="med"/>
                      <a:tailEnd type="none" w="med" len="med"/>
                    </a:lnB>
                    <a:lnTlToBr>
                      <a:noFill/>
                    </a:lnTlToBr>
                    <a:lnBlToTr>
                      <a:noFill/>
                    </a:lnBlToTr>
                    <a:solidFill>
                      <a:schemeClr val="bg1"/>
                    </a:solidFill>
                  </a:tcPr>
                </a:tc>
              </a:tr>
              <a:tr h="709613">
                <a:tc>
                  <a:txBody>
                    <a:bodyPr/>
                    <a:lstStyle>
                      <a:lvl1pPr eaLnBrk="0" hangingPunct="0">
                        <a:lnSpc>
                          <a:spcPts val="4000"/>
                        </a:lnSpc>
                        <a:spcBef>
                          <a:spcPct val="20000"/>
                        </a:spcBef>
                        <a:defRPr sz="2800">
                          <a:solidFill>
                            <a:schemeClr val="tx1"/>
                          </a:solidFill>
                          <a:latin typeface="微软雅黑" panose="020B0503020204020204" pitchFamily="34" charset="-122"/>
                          <a:ea typeface="微软雅黑" panose="020B0503020204020204" pitchFamily="34" charset="-122"/>
                        </a:defRPr>
                      </a:lvl1pPr>
                      <a:lvl2pPr marL="742950" indent="-285750" eaLnBrk="0" hangingPunct="0">
                        <a:lnSpc>
                          <a:spcPts val="4000"/>
                        </a:lnSpc>
                        <a:spcBef>
                          <a:spcPct val="20000"/>
                        </a:spcBef>
                        <a:defRPr sz="2400">
                          <a:solidFill>
                            <a:schemeClr val="tx1"/>
                          </a:solidFill>
                          <a:latin typeface="微软雅黑" panose="020B0503020204020204" pitchFamily="34" charset="-122"/>
                          <a:ea typeface="微软雅黑" panose="020B0503020204020204" pitchFamily="34" charset="-122"/>
                        </a:defRPr>
                      </a:lvl2pPr>
                      <a:lvl3pPr marL="1143000" indent="-228600" eaLnBrk="0" hangingPunct="0">
                        <a:lnSpc>
                          <a:spcPts val="4000"/>
                        </a:lnSpc>
                        <a:spcBef>
                          <a:spcPct val="20000"/>
                        </a:spcBef>
                        <a:defRPr sz="2000">
                          <a:solidFill>
                            <a:schemeClr val="tx1"/>
                          </a:solidFill>
                          <a:latin typeface="微软雅黑" panose="020B0503020204020204" pitchFamily="34" charset="-122"/>
                          <a:ea typeface="微软雅黑" panose="020B0503020204020204" pitchFamily="34" charset="-122"/>
                        </a:defRPr>
                      </a:lvl3pPr>
                      <a:lvl4pPr marL="1600200" indent="-228600" eaLnBrk="0" hangingPunct="0">
                        <a:lnSpc>
                          <a:spcPts val="4000"/>
                        </a:lnSpc>
                        <a:spcBef>
                          <a:spcPct val="20000"/>
                        </a:spcBef>
                        <a:defRPr>
                          <a:solidFill>
                            <a:schemeClr val="tx1"/>
                          </a:solidFill>
                          <a:latin typeface="微软雅黑" panose="020B0503020204020204" pitchFamily="34" charset="-122"/>
                          <a:ea typeface="微软雅黑" panose="020B0503020204020204" pitchFamily="34" charset="-122"/>
                        </a:defRPr>
                      </a:lvl4pPr>
                      <a:lvl5pPr marL="2057400" indent="-228600" eaLnBrk="0" hangingPunct="0">
                        <a:lnSpc>
                          <a:spcPts val="4000"/>
                        </a:lnSpc>
                        <a:spcBef>
                          <a:spcPct val="20000"/>
                        </a:spcBef>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ts val="4000"/>
                        </a:lnSpc>
                        <a:spcBef>
                          <a:spcPct val="2000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ts val="4000"/>
                        </a:lnSpc>
                        <a:spcBef>
                          <a:spcPct val="2000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ts val="4000"/>
                        </a:lnSpc>
                        <a:spcBef>
                          <a:spcPct val="2000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ts val="4000"/>
                        </a:lnSpc>
                        <a:spcBef>
                          <a:spcPct val="20000"/>
                        </a:spcBef>
                        <a:spcAft>
                          <a:spcPct val="0"/>
                        </a:spcAft>
                        <a:defRPr>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zh-CN" altLang="en-US" sz="2400" kern="1200" dirty="0" smtClean="0">
                          <a:solidFill>
                            <a:schemeClr val="tx1"/>
                          </a:solidFill>
                          <a:latin typeface="+mn-ea"/>
                          <a:ea typeface="+mn-ea"/>
                          <a:cs typeface="STHeiti Light" charset="-122"/>
                          <a:sym typeface="Arial" panose="020B0604020202020204" pitchFamily="34" charset="0"/>
                        </a:rPr>
                        <a:t>排泄</a:t>
                      </a:r>
                    </a:p>
                  </a:txBody>
                  <a:tcPr marL="68580" marR="68580" marT="0" marB="0" anchor="ctr" horzOverflow="overflow">
                    <a:lnL w="12700" cap="flat" cmpd="sng" algn="ctr">
                      <a:solidFill>
                        <a:srgbClr val="E78A5C"/>
                      </a:solidFill>
                      <a:prstDash val="solid"/>
                      <a:round/>
                      <a:headEnd type="none" w="med" len="med"/>
                      <a:tailEnd type="none" w="med" len="med"/>
                    </a:lnL>
                    <a:lnR>
                      <a:noFill/>
                    </a:lnR>
                    <a:lnT w="50800" cap="flat" cmpd="dbl" algn="ctr">
                      <a:solidFill>
                        <a:srgbClr val="E78A5C"/>
                      </a:solidFill>
                      <a:prstDash val="solid"/>
                      <a:round/>
                      <a:headEnd type="none" w="med" len="med"/>
                      <a:tailEnd type="none" w="med" len="med"/>
                    </a:lnT>
                    <a:lnB w="12700" cap="flat" cmpd="sng" algn="ctr">
                      <a:solidFill>
                        <a:srgbClr val="E78A5C"/>
                      </a:solidFill>
                      <a:prstDash val="solid"/>
                      <a:round/>
                      <a:headEnd type="none" w="med" len="med"/>
                      <a:tailEnd type="none" w="med" len="med"/>
                    </a:lnB>
                    <a:lnTlToBr>
                      <a:noFill/>
                    </a:lnTlToBr>
                    <a:lnBlToTr>
                      <a:noFill/>
                    </a:lnBlToTr>
                    <a:solidFill>
                      <a:schemeClr val="bg1"/>
                    </a:solidFill>
                  </a:tcPr>
                </a:tc>
                <a:tc>
                  <a:txBody>
                    <a:bodyPr/>
                    <a:lstStyle>
                      <a:lvl1pPr eaLnBrk="0" hangingPunct="0">
                        <a:lnSpc>
                          <a:spcPts val="4000"/>
                        </a:lnSpc>
                        <a:spcBef>
                          <a:spcPct val="20000"/>
                        </a:spcBef>
                        <a:defRPr sz="2800">
                          <a:solidFill>
                            <a:schemeClr val="tx1"/>
                          </a:solidFill>
                          <a:latin typeface="微软雅黑" panose="020B0503020204020204" pitchFamily="34" charset="-122"/>
                          <a:ea typeface="微软雅黑" panose="020B0503020204020204" pitchFamily="34" charset="-122"/>
                        </a:defRPr>
                      </a:lvl1pPr>
                      <a:lvl2pPr marL="742950" indent="-285750" eaLnBrk="0" hangingPunct="0">
                        <a:lnSpc>
                          <a:spcPts val="4000"/>
                        </a:lnSpc>
                        <a:spcBef>
                          <a:spcPct val="20000"/>
                        </a:spcBef>
                        <a:defRPr sz="2400">
                          <a:solidFill>
                            <a:schemeClr val="tx1"/>
                          </a:solidFill>
                          <a:latin typeface="微软雅黑" panose="020B0503020204020204" pitchFamily="34" charset="-122"/>
                          <a:ea typeface="微软雅黑" panose="020B0503020204020204" pitchFamily="34" charset="-122"/>
                        </a:defRPr>
                      </a:lvl2pPr>
                      <a:lvl3pPr marL="1143000" indent="-228600" eaLnBrk="0" hangingPunct="0">
                        <a:lnSpc>
                          <a:spcPts val="4000"/>
                        </a:lnSpc>
                        <a:spcBef>
                          <a:spcPct val="20000"/>
                        </a:spcBef>
                        <a:defRPr sz="2000">
                          <a:solidFill>
                            <a:schemeClr val="tx1"/>
                          </a:solidFill>
                          <a:latin typeface="微软雅黑" panose="020B0503020204020204" pitchFamily="34" charset="-122"/>
                          <a:ea typeface="微软雅黑" panose="020B0503020204020204" pitchFamily="34" charset="-122"/>
                        </a:defRPr>
                      </a:lvl3pPr>
                      <a:lvl4pPr marL="1600200" indent="-228600" eaLnBrk="0" hangingPunct="0">
                        <a:lnSpc>
                          <a:spcPts val="4000"/>
                        </a:lnSpc>
                        <a:spcBef>
                          <a:spcPct val="20000"/>
                        </a:spcBef>
                        <a:defRPr>
                          <a:solidFill>
                            <a:schemeClr val="tx1"/>
                          </a:solidFill>
                          <a:latin typeface="微软雅黑" panose="020B0503020204020204" pitchFamily="34" charset="-122"/>
                          <a:ea typeface="微软雅黑" panose="020B0503020204020204" pitchFamily="34" charset="-122"/>
                        </a:defRPr>
                      </a:lvl4pPr>
                      <a:lvl5pPr marL="2057400" indent="-228600" eaLnBrk="0" hangingPunct="0">
                        <a:lnSpc>
                          <a:spcPts val="4000"/>
                        </a:lnSpc>
                        <a:spcBef>
                          <a:spcPct val="20000"/>
                        </a:spcBef>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ts val="4000"/>
                        </a:lnSpc>
                        <a:spcBef>
                          <a:spcPct val="2000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ts val="4000"/>
                        </a:lnSpc>
                        <a:spcBef>
                          <a:spcPct val="2000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ts val="4000"/>
                        </a:lnSpc>
                        <a:spcBef>
                          <a:spcPct val="2000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ts val="4000"/>
                        </a:lnSpc>
                        <a:spcBef>
                          <a:spcPct val="20000"/>
                        </a:spcBef>
                        <a:spcAft>
                          <a:spcPct val="0"/>
                        </a:spcAft>
                        <a:defRPr>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zh-CN" altLang="en-US" sz="2400" kern="1200" dirty="0" smtClean="0">
                          <a:solidFill>
                            <a:schemeClr val="tx1"/>
                          </a:solidFill>
                          <a:latin typeface="+mn-ea"/>
                          <a:ea typeface="+mn-ea"/>
                          <a:cs typeface="STHeiti Light" charset="-122"/>
                          <a:sym typeface="Arial" panose="020B0604020202020204" pitchFamily="34" charset="0"/>
                        </a:rPr>
                        <a:t>肝脏</a:t>
                      </a:r>
                    </a:p>
                  </a:txBody>
                  <a:tcPr marL="68580" marR="68580" marT="0" marB="0" anchor="ctr" horzOverflow="overflow">
                    <a:lnL>
                      <a:noFill/>
                    </a:lnL>
                    <a:lnR w="12700" cap="flat" cmpd="sng" algn="ctr">
                      <a:solidFill>
                        <a:srgbClr val="E78A5C"/>
                      </a:solidFill>
                      <a:prstDash val="solid"/>
                      <a:round/>
                      <a:headEnd type="none" w="med" len="med"/>
                      <a:tailEnd type="none" w="med" len="med"/>
                    </a:lnR>
                    <a:lnT w="50800" cap="flat" cmpd="dbl" algn="ctr">
                      <a:solidFill>
                        <a:srgbClr val="E78A5C"/>
                      </a:solidFill>
                      <a:prstDash val="solid"/>
                      <a:round/>
                      <a:headEnd type="none" w="med" len="med"/>
                      <a:tailEnd type="none" w="med" len="med"/>
                    </a:lnT>
                    <a:lnB w="12700" cap="flat" cmpd="sng" algn="ctr">
                      <a:solidFill>
                        <a:srgbClr val="E78A5C"/>
                      </a:solidFill>
                      <a:prstDash val="solid"/>
                      <a:round/>
                      <a:headEnd type="none" w="med" len="med"/>
                      <a:tailEnd type="none" w="med" len="med"/>
                    </a:lnB>
                    <a:lnTlToBr>
                      <a:noFill/>
                    </a:lnTlToBr>
                    <a:lnBlToTr>
                      <a:noFill/>
                    </a:lnBlToTr>
                    <a:solidFill>
                      <a:schemeClr val="bg1"/>
                    </a:solidFill>
                  </a:tcPr>
                </a:tc>
              </a:tr>
            </a:tbl>
          </a:graphicData>
        </a:graphic>
      </p:graphicFrame>
      <p:sp>
        <p:nvSpPr>
          <p:cNvPr id="17429" name="标题 1"/>
          <p:cNvSpPr>
            <a:spLocks/>
          </p:cNvSpPr>
          <p:nvPr/>
        </p:nvSpPr>
        <p:spPr bwMode="auto">
          <a:xfrm>
            <a:off x="285720" y="500042"/>
            <a:ext cx="8229600" cy="777875"/>
          </a:xfrm>
          <a:prstGeom prst="rect">
            <a:avLst/>
          </a:prstGeom>
          <a:noFill/>
          <a:ln w="9525">
            <a:noFill/>
            <a:miter lim="800000"/>
            <a:headEnd/>
            <a:tailEnd/>
          </a:ln>
        </p:spPr>
        <p:txBody>
          <a:bodyPr anchor="ctr"/>
          <a:lstStyle/>
          <a:p>
            <a:pPr algn="ctr" eaLnBrk="1" hangingPunct="1"/>
            <a:r>
              <a:rPr lang="zh-CN" altLang="en-US" sz="4200" b="1" dirty="0">
                <a:solidFill>
                  <a:srgbClr val="CC0000"/>
                </a:solidFill>
                <a:latin typeface="+mj-lt"/>
                <a:ea typeface="隶书" pitchFamily="49" charset="-122"/>
                <a:cs typeface="+mj-cs"/>
              </a:rPr>
              <a:t>华法林</a:t>
            </a:r>
            <a:r>
              <a:rPr lang="zh-CN" altLang="en-US" sz="4200" b="1" dirty="0" smtClean="0">
                <a:solidFill>
                  <a:srgbClr val="CC0000"/>
                </a:solidFill>
                <a:latin typeface="+mj-lt"/>
                <a:ea typeface="隶书" pitchFamily="49" charset="-122"/>
                <a:cs typeface="+mj-cs"/>
              </a:rPr>
              <a:t>药动学</a:t>
            </a:r>
            <a:r>
              <a:rPr lang="zh-CN" altLang="en-US" sz="4200" b="1" dirty="0">
                <a:solidFill>
                  <a:srgbClr val="CC0000"/>
                </a:solidFill>
                <a:latin typeface="+mj-lt"/>
                <a:ea typeface="隶书" pitchFamily="49" charset="-122"/>
                <a:cs typeface="+mj-cs"/>
              </a:rPr>
              <a:t>特征</a:t>
            </a:r>
          </a:p>
        </p:txBody>
      </p:sp>
      <p:sp>
        <p:nvSpPr>
          <p:cNvPr id="6" name="TextBox 5"/>
          <p:cNvSpPr txBox="1">
            <a:spLocks noChangeArrowheads="1"/>
          </p:cNvSpPr>
          <p:nvPr/>
        </p:nvSpPr>
        <p:spPr bwMode="auto">
          <a:xfrm>
            <a:off x="6950725" y="2057400"/>
            <a:ext cx="2362200" cy="369888"/>
          </a:xfrm>
          <a:prstGeom prst="rect">
            <a:avLst/>
          </a:prstGeom>
          <a:noFill/>
          <a:ln w="9525">
            <a:noFill/>
            <a:miter lim="800000"/>
            <a:headEnd/>
            <a:tailEnd/>
          </a:ln>
        </p:spPr>
        <p:txBody>
          <a:bodyPr>
            <a:spAutoFit/>
          </a:bodyPr>
          <a:lstStyle/>
          <a:p>
            <a:pPr eaLnBrk="1" hangingPunct="1"/>
            <a:r>
              <a:rPr lang="zh-CN" altLang="en-US" b="1" dirty="0">
                <a:solidFill>
                  <a:srgbClr val="C00000"/>
                </a:solidFill>
                <a:latin typeface="微软雅黑" pitchFamily="34" charset="-122"/>
                <a:ea typeface="微软雅黑" pitchFamily="34" charset="-122"/>
              </a:rPr>
              <a:t>起效</a:t>
            </a:r>
            <a:r>
              <a:rPr lang="zh-CN" altLang="en-US" b="1" dirty="0" smtClean="0">
                <a:solidFill>
                  <a:srgbClr val="C00000"/>
                </a:solidFill>
                <a:latin typeface="微软雅黑" pitchFamily="34" charset="-122"/>
                <a:ea typeface="微软雅黑" pitchFamily="34" charset="-122"/>
              </a:rPr>
              <a:t>缓慢</a:t>
            </a:r>
            <a:endParaRPr lang="zh-CN" altLang="en-US" b="1" dirty="0">
              <a:solidFill>
                <a:srgbClr val="C00000"/>
              </a:solidFill>
              <a:latin typeface="微软雅黑" pitchFamily="34" charset="-122"/>
              <a:ea typeface="微软雅黑" pitchFamily="34" charset="-122"/>
            </a:endParaRPr>
          </a:p>
        </p:txBody>
      </p:sp>
      <p:sp>
        <p:nvSpPr>
          <p:cNvPr id="7" name="TextBox 6"/>
          <p:cNvSpPr txBox="1">
            <a:spLocks noChangeArrowheads="1"/>
          </p:cNvSpPr>
          <p:nvPr/>
        </p:nvSpPr>
        <p:spPr bwMode="auto">
          <a:xfrm>
            <a:off x="6950725" y="2819400"/>
            <a:ext cx="1928813" cy="369888"/>
          </a:xfrm>
          <a:prstGeom prst="rect">
            <a:avLst/>
          </a:prstGeom>
          <a:noFill/>
          <a:ln w="9525">
            <a:noFill/>
            <a:miter lim="800000"/>
            <a:headEnd/>
            <a:tailEnd/>
          </a:ln>
        </p:spPr>
        <p:txBody>
          <a:bodyPr>
            <a:spAutoFit/>
          </a:bodyPr>
          <a:lstStyle/>
          <a:p>
            <a:pPr eaLnBrk="1" hangingPunct="1"/>
            <a:r>
              <a:rPr lang="zh-CN" altLang="en-US" b="1" dirty="0">
                <a:solidFill>
                  <a:srgbClr val="C00000"/>
                </a:solidFill>
                <a:latin typeface="微软雅黑" pitchFamily="34" charset="-122"/>
                <a:ea typeface="微软雅黑" pitchFamily="34" charset="-122"/>
              </a:rPr>
              <a:t>治疗窗</a:t>
            </a:r>
            <a:r>
              <a:rPr lang="zh-CN" altLang="en-US" b="1" dirty="0" smtClean="0">
                <a:solidFill>
                  <a:srgbClr val="C00000"/>
                </a:solidFill>
                <a:latin typeface="微软雅黑" pitchFamily="34" charset="-122"/>
                <a:ea typeface="微软雅黑" pitchFamily="34" charset="-122"/>
              </a:rPr>
              <a:t>窄</a:t>
            </a:r>
            <a:endParaRPr lang="zh-CN" altLang="en-US" b="1" dirty="0">
              <a:solidFill>
                <a:srgbClr val="C00000"/>
              </a:solidFill>
              <a:latin typeface="微软雅黑" pitchFamily="34" charset="-122"/>
              <a:ea typeface="微软雅黑" pitchFamily="34" charset="-122"/>
            </a:endParaRPr>
          </a:p>
        </p:txBody>
      </p:sp>
      <p:sp>
        <p:nvSpPr>
          <p:cNvPr id="8" name="TextBox 7"/>
          <p:cNvSpPr txBox="1">
            <a:spLocks noChangeArrowheads="1"/>
          </p:cNvSpPr>
          <p:nvPr/>
        </p:nvSpPr>
        <p:spPr bwMode="auto">
          <a:xfrm>
            <a:off x="6950725" y="3492347"/>
            <a:ext cx="1928813" cy="1200150"/>
          </a:xfrm>
          <a:prstGeom prst="rect">
            <a:avLst/>
          </a:prstGeom>
          <a:noFill/>
          <a:ln w="9525">
            <a:noFill/>
            <a:miter lim="800000"/>
            <a:headEnd/>
            <a:tailEnd/>
          </a:ln>
        </p:spPr>
        <p:txBody>
          <a:bodyPr>
            <a:spAutoFit/>
          </a:bodyPr>
          <a:lstStyle/>
          <a:p>
            <a:pPr eaLnBrk="1" hangingPunct="1"/>
            <a:r>
              <a:rPr lang="zh-CN" altLang="en-US" b="1" dirty="0">
                <a:solidFill>
                  <a:srgbClr val="C00000"/>
                </a:solidFill>
                <a:latin typeface="微软雅黑" pitchFamily="34" charset="-122"/>
                <a:ea typeface="微软雅黑" pitchFamily="34" charset="-122"/>
              </a:rPr>
              <a:t>与众多药物存在相互作用；受肝脏代谢酶的基因多态性</a:t>
            </a:r>
            <a:r>
              <a:rPr lang="zh-CN" altLang="en-US" b="1" dirty="0" smtClean="0">
                <a:solidFill>
                  <a:srgbClr val="C00000"/>
                </a:solidFill>
                <a:latin typeface="微软雅黑" pitchFamily="34" charset="-122"/>
                <a:ea typeface="微软雅黑" pitchFamily="34" charset="-122"/>
              </a:rPr>
              <a:t>影响</a:t>
            </a:r>
            <a:endParaRPr lang="zh-CN" altLang="en-US" b="1" dirty="0">
              <a:solidFill>
                <a:srgbClr val="C00000"/>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6"/>
          <p:cNvGrpSpPr>
            <a:grpSpLocks/>
          </p:cNvGrpSpPr>
          <p:nvPr/>
        </p:nvGrpSpPr>
        <p:grpSpPr bwMode="auto">
          <a:xfrm>
            <a:off x="142875" y="1609725"/>
            <a:ext cx="4962525" cy="4319588"/>
            <a:chOff x="142844" y="1376362"/>
            <a:chExt cx="4962557" cy="4319587"/>
          </a:xfrm>
        </p:grpSpPr>
        <p:graphicFrame>
          <p:nvGraphicFramePr>
            <p:cNvPr id="5" name="Object 2" descr="image7">
              <a:hlinkClick r:id="" action="ppaction://ole?verb=1"/>
            </p:cNvPr>
            <p:cNvGraphicFramePr>
              <a:graphicFrameLocks noChangeAspect="1"/>
            </p:cNvGraphicFramePr>
            <p:nvPr/>
          </p:nvGraphicFramePr>
          <p:xfrm>
            <a:off x="274639" y="1376362"/>
            <a:ext cx="4830762" cy="4319587"/>
          </p:xfrm>
          <a:graphic>
            <a:graphicData uri="http://schemas.openxmlformats.org/presentationml/2006/ole">
              <p:oleObj spid="_x0000_s51202" name="演示文稿" r:id="rId3" imgW="4201532" imgH="3151545" progId="PowerPoint.Show.12">
                <p:embed/>
              </p:oleObj>
            </a:graphicData>
          </a:graphic>
        </p:graphicFrame>
        <p:sp>
          <p:nvSpPr>
            <p:cNvPr id="6" name="矩形 5"/>
            <p:cNvSpPr/>
            <p:nvPr/>
          </p:nvSpPr>
          <p:spPr>
            <a:xfrm>
              <a:off x="142844" y="4857749"/>
              <a:ext cx="714380" cy="285750"/>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000" dirty="0">
                  <a:solidFill>
                    <a:schemeClr val="tx1"/>
                  </a:solidFill>
                </a:rPr>
                <a:t>有效的凝血因子</a:t>
              </a:r>
            </a:p>
          </p:txBody>
        </p:sp>
        <p:sp>
          <p:nvSpPr>
            <p:cNvPr id="7" name="矩形 6"/>
            <p:cNvSpPr/>
            <p:nvPr/>
          </p:nvSpPr>
          <p:spPr>
            <a:xfrm>
              <a:off x="2357421" y="4857749"/>
              <a:ext cx="714380" cy="285750"/>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000" dirty="0">
                  <a:solidFill>
                    <a:schemeClr val="tx1"/>
                  </a:solidFill>
                </a:rPr>
                <a:t>无效的凝血因子</a:t>
              </a:r>
            </a:p>
          </p:txBody>
        </p:sp>
      </p:grpSp>
      <p:sp>
        <p:nvSpPr>
          <p:cNvPr id="10" name="Rectangle 10"/>
          <p:cNvSpPr>
            <a:spLocks noChangeArrowheads="1"/>
          </p:cNvSpPr>
          <p:nvPr/>
        </p:nvSpPr>
        <p:spPr bwMode="auto">
          <a:xfrm>
            <a:off x="5143504" y="1643050"/>
            <a:ext cx="3421063" cy="4496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nSpc>
                <a:spcPct val="125000"/>
              </a:lnSpc>
              <a:buFont typeface="Arial" pitchFamily="34" charset="0"/>
              <a:buChar char="•"/>
            </a:pPr>
            <a:r>
              <a:rPr lang="en-US" altLang="zh-CN" sz="1600" dirty="0">
                <a:solidFill>
                  <a:srgbClr val="000000"/>
                </a:solidFill>
                <a:latin typeface="黑体" charset="0"/>
                <a:ea typeface="黑体" charset="0"/>
                <a:cs typeface="黑体" charset="0"/>
              </a:rPr>
              <a:t>S-</a:t>
            </a:r>
            <a:r>
              <a:rPr lang="zh-CN" altLang="en-US" sz="1600" dirty="0">
                <a:solidFill>
                  <a:srgbClr val="000000"/>
                </a:solidFill>
                <a:latin typeface="黑体" charset="0"/>
                <a:ea typeface="黑体" charset="0"/>
                <a:cs typeface="黑体" charset="0"/>
              </a:rPr>
              <a:t>华法林异构体是</a:t>
            </a:r>
            <a:r>
              <a:rPr lang="en-US" altLang="zh-CN" sz="1600" dirty="0">
                <a:solidFill>
                  <a:srgbClr val="000000"/>
                </a:solidFill>
                <a:latin typeface="黑体" charset="0"/>
                <a:ea typeface="黑体" charset="0"/>
                <a:cs typeface="黑体" charset="0"/>
              </a:rPr>
              <a:t>R-</a:t>
            </a:r>
            <a:r>
              <a:rPr lang="zh-CN" altLang="en-US" sz="1600" dirty="0">
                <a:solidFill>
                  <a:srgbClr val="000000"/>
                </a:solidFill>
                <a:latin typeface="黑体" charset="0"/>
                <a:ea typeface="黑体" charset="0"/>
                <a:cs typeface="黑体" charset="0"/>
              </a:rPr>
              <a:t>华法林异构体的抗凝血效率的</a:t>
            </a:r>
            <a:r>
              <a:rPr lang="en-US" altLang="zh-CN" sz="1600" dirty="0">
                <a:solidFill>
                  <a:srgbClr val="000000"/>
                </a:solidFill>
                <a:latin typeface="黑体" charset="0"/>
                <a:ea typeface="黑体" charset="0"/>
                <a:cs typeface="黑体" charset="0"/>
              </a:rPr>
              <a:t>5</a:t>
            </a:r>
            <a:r>
              <a:rPr lang="zh-CN" altLang="en-US" sz="1600" dirty="0">
                <a:solidFill>
                  <a:srgbClr val="000000"/>
                </a:solidFill>
                <a:latin typeface="黑体" charset="0"/>
                <a:ea typeface="黑体" charset="0"/>
                <a:cs typeface="黑体" charset="0"/>
              </a:rPr>
              <a:t>倍。</a:t>
            </a:r>
          </a:p>
          <a:p>
            <a:pPr>
              <a:lnSpc>
                <a:spcPct val="125000"/>
              </a:lnSpc>
              <a:buFont typeface="Arial" pitchFamily="34" charset="0"/>
              <a:buChar char="•"/>
            </a:pPr>
            <a:endParaRPr lang="zh-CN" altLang="en-US" sz="1600" dirty="0">
              <a:solidFill>
                <a:srgbClr val="000000"/>
              </a:solidFill>
              <a:latin typeface="黑体" charset="0"/>
              <a:ea typeface="黑体" charset="0"/>
              <a:cs typeface="黑体" charset="0"/>
            </a:endParaRPr>
          </a:p>
          <a:p>
            <a:pPr>
              <a:lnSpc>
                <a:spcPct val="125000"/>
              </a:lnSpc>
              <a:buFont typeface="Arial" pitchFamily="34" charset="0"/>
              <a:buChar char="•"/>
            </a:pPr>
            <a:r>
              <a:rPr lang="en-US" altLang="zh-CN" sz="1600" dirty="0">
                <a:solidFill>
                  <a:srgbClr val="000000"/>
                </a:solidFill>
                <a:latin typeface="黑体" charset="0"/>
                <a:ea typeface="黑体" charset="0"/>
                <a:cs typeface="黑体" charset="0"/>
              </a:rPr>
              <a:t>S-</a:t>
            </a:r>
            <a:r>
              <a:rPr lang="zh-CN" altLang="en-US" sz="1600" dirty="0">
                <a:solidFill>
                  <a:srgbClr val="000000"/>
                </a:solidFill>
                <a:latin typeface="黑体" charset="0"/>
                <a:ea typeface="黑体" charset="0"/>
                <a:cs typeface="黑体" charset="0"/>
              </a:rPr>
              <a:t>华法林主要由</a:t>
            </a:r>
            <a:r>
              <a:rPr lang="en-US" altLang="zh-CN" sz="1600" dirty="0">
                <a:solidFill>
                  <a:srgbClr val="000000"/>
                </a:solidFill>
                <a:latin typeface="黑体" charset="0"/>
                <a:ea typeface="黑体" charset="0"/>
                <a:cs typeface="黑体" charset="0"/>
              </a:rPr>
              <a:t>CYP2C9</a:t>
            </a:r>
            <a:r>
              <a:rPr lang="zh-CN" altLang="en-US" sz="1600" dirty="0">
                <a:solidFill>
                  <a:srgbClr val="000000"/>
                </a:solidFill>
                <a:latin typeface="黑体" charset="0"/>
                <a:ea typeface="黑体" charset="0"/>
                <a:cs typeface="黑体" charset="0"/>
              </a:rPr>
              <a:t>代谢，其代谢产物仅有微弱的抗凝作用。</a:t>
            </a:r>
            <a:r>
              <a:rPr lang="en-US" altLang="zh-CN" sz="1600" dirty="0">
                <a:solidFill>
                  <a:srgbClr val="000000"/>
                </a:solidFill>
                <a:latin typeface="黑体" charset="0"/>
                <a:ea typeface="黑体" charset="0"/>
                <a:cs typeface="黑体" charset="0"/>
              </a:rPr>
              <a:t>CYP2C9 </a:t>
            </a:r>
            <a:r>
              <a:rPr lang="zh-CN" altLang="en-US" sz="1600" dirty="0">
                <a:solidFill>
                  <a:srgbClr val="000000"/>
                </a:solidFill>
                <a:latin typeface="黑体" charset="0"/>
                <a:ea typeface="黑体" charset="0"/>
                <a:cs typeface="黑体" charset="0"/>
              </a:rPr>
              <a:t>基因变异，导致华法林从体内清除变慢。</a:t>
            </a:r>
          </a:p>
          <a:p>
            <a:pPr>
              <a:lnSpc>
                <a:spcPct val="125000"/>
              </a:lnSpc>
              <a:buFont typeface="Arial" pitchFamily="34" charset="0"/>
              <a:buChar char="•"/>
            </a:pPr>
            <a:endParaRPr lang="zh-CN" altLang="en-US" sz="1600" dirty="0">
              <a:solidFill>
                <a:srgbClr val="000000"/>
              </a:solidFill>
              <a:latin typeface="黑体" charset="0"/>
              <a:ea typeface="黑体" charset="0"/>
              <a:cs typeface="黑体" charset="0"/>
            </a:endParaRPr>
          </a:p>
          <a:p>
            <a:pPr>
              <a:lnSpc>
                <a:spcPct val="125000"/>
              </a:lnSpc>
              <a:buFont typeface="Arial" pitchFamily="34" charset="0"/>
              <a:buChar char="•"/>
            </a:pPr>
            <a:r>
              <a:rPr lang="zh-CN" altLang="en-US" sz="1600" dirty="0">
                <a:solidFill>
                  <a:srgbClr val="000000"/>
                </a:solidFill>
                <a:latin typeface="黑体" charset="0"/>
                <a:ea typeface="黑体" charset="0"/>
                <a:cs typeface="黑体" charset="0"/>
              </a:rPr>
              <a:t>华法林主要是抑制维生素</a:t>
            </a:r>
            <a:r>
              <a:rPr lang="en-US" altLang="zh-CN" sz="1600" dirty="0">
                <a:solidFill>
                  <a:srgbClr val="000000"/>
                </a:solidFill>
                <a:latin typeface="黑体" charset="0"/>
                <a:ea typeface="黑体" charset="0"/>
                <a:cs typeface="黑体" charset="0"/>
              </a:rPr>
              <a:t>K</a:t>
            </a:r>
            <a:r>
              <a:rPr lang="zh-CN" altLang="en-US" sz="1600" dirty="0">
                <a:solidFill>
                  <a:srgbClr val="000000"/>
                </a:solidFill>
                <a:latin typeface="黑体" charset="0"/>
                <a:ea typeface="黑体" charset="0"/>
                <a:cs typeface="黑体" charset="0"/>
              </a:rPr>
              <a:t>环氧化物还原酶复合体（</a:t>
            </a:r>
            <a:r>
              <a:rPr lang="en-US" altLang="zh-CN" sz="1600" dirty="0">
                <a:solidFill>
                  <a:srgbClr val="000000"/>
                </a:solidFill>
                <a:latin typeface="黑体" charset="0"/>
                <a:ea typeface="黑体" charset="0"/>
                <a:cs typeface="黑体" charset="0"/>
              </a:rPr>
              <a:t>VKORC</a:t>
            </a:r>
            <a:r>
              <a:rPr lang="zh-CN" altLang="en-US" sz="1600" dirty="0">
                <a:solidFill>
                  <a:srgbClr val="000000"/>
                </a:solidFill>
                <a:latin typeface="黑体" charset="0"/>
                <a:ea typeface="黑体" charset="0"/>
                <a:cs typeface="黑体" charset="0"/>
              </a:rPr>
              <a:t>），阻碍凝血因子的激活而发挥抗凝作用。</a:t>
            </a:r>
            <a:r>
              <a:rPr lang="en-US" altLang="zh-CN" sz="1600" dirty="0">
                <a:solidFill>
                  <a:srgbClr val="000000"/>
                </a:solidFill>
                <a:latin typeface="黑体" charset="0"/>
                <a:ea typeface="黑体" charset="0"/>
                <a:cs typeface="黑体" charset="0"/>
              </a:rPr>
              <a:t>VKORC1</a:t>
            </a:r>
            <a:r>
              <a:rPr lang="en-US" altLang="zh-CN" sz="1600" i="1" dirty="0">
                <a:solidFill>
                  <a:srgbClr val="000000"/>
                </a:solidFill>
                <a:latin typeface="黑体" charset="0"/>
                <a:ea typeface="黑体" charset="0"/>
                <a:cs typeface="黑体" charset="0"/>
              </a:rPr>
              <a:t> </a:t>
            </a:r>
            <a:r>
              <a:rPr lang="zh-CN" altLang="en-US" sz="1600" dirty="0">
                <a:solidFill>
                  <a:srgbClr val="000000"/>
                </a:solidFill>
                <a:latin typeface="黑体" charset="0"/>
                <a:ea typeface="黑体" charset="0"/>
                <a:cs typeface="黑体" charset="0"/>
              </a:rPr>
              <a:t>变异，</a:t>
            </a:r>
            <a:r>
              <a:rPr lang="zh-CN" altLang="en-US" sz="1600" dirty="0">
                <a:solidFill>
                  <a:srgbClr val="000000"/>
                </a:solidFill>
                <a:latin typeface="+mn-ea"/>
                <a:cs typeface="黑体" charset="0"/>
              </a:rPr>
              <a:t>导致</a:t>
            </a:r>
            <a:r>
              <a:rPr lang="zh-CN" altLang="en-US" sz="1600" dirty="0">
                <a:solidFill>
                  <a:srgbClr val="000000"/>
                </a:solidFill>
                <a:latin typeface="黑体" charset="0"/>
                <a:ea typeface="黑体" charset="0"/>
                <a:cs typeface="黑体" charset="0"/>
              </a:rPr>
              <a:t>对华法林的作用更敏感。</a:t>
            </a:r>
          </a:p>
          <a:p>
            <a:pPr>
              <a:lnSpc>
                <a:spcPct val="125000"/>
              </a:lnSpc>
              <a:spcBef>
                <a:spcPct val="50000"/>
              </a:spcBef>
              <a:buFont typeface="Arial" charset="0"/>
              <a:buNone/>
            </a:pPr>
            <a:endParaRPr lang="en-US" altLang="zh-CN" sz="1600" dirty="0">
              <a:solidFill>
                <a:srgbClr val="000000"/>
              </a:solidFill>
              <a:latin typeface="微软雅黑" charset="0"/>
              <a:ea typeface="微软雅黑" charset="0"/>
              <a:cs typeface="微软雅黑" charset="0"/>
            </a:endParaRPr>
          </a:p>
        </p:txBody>
      </p:sp>
      <p:sp>
        <p:nvSpPr>
          <p:cNvPr id="11" name="标题 1"/>
          <p:cNvSpPr>
            <a:spLocks noGrp="1"/>
          </p:cNvSpPr>
          <p:nvPr>
            <p:ph type="title"/>
          </p:nvPr>
        </p:nvSpPr>
        <p:spPr>
          <a:xfrm>
            <a:off x="714348" y="428604"/>
            <a:ext cx="8055322" cy="1371600"/>
          </a:xfrm>
        </p:spPr>
        <p:txBody>
          <a:bodyPr>
            <a:noAutofit/>
          </a:bodyPr>
          <a:lstStyle/>
          <a:p>
            <a:pPr algn="ctr"/>
            <a:r>
              <a:rPr lang="zh-CN" altLang="en-US" sz="4200" b="1" dirty="0" smtClean="0">
                <a:solidFill>
                  <a:srgbClr val="CC0000"/>
                </a:solidFill>
                <a:latin typeface="+mj-lt"/>
                <a:ea typeface="隶书" pitchFamily="49" charset="-122"/>
                <a:cs typeface="+mj-cs"/>
              </a:rPr>
              <a:t>华法林的药代动力学和药效学</a:t>
            </a:r>
          </a:p>
        </p:txBody>
      </p:sp>
    </p:spTree>
    <p:extLst>
      <p:ext uri="{BB962C8B-B14F-4D97-AF65-F5344CB8AC3E}">
        <p14:creationId xmlns="" xmlns:p14="http://schemas.microsoft.com/office/powerpoint/2010/main" val="34631865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rot="293964">
            <a:off x="552450" y="1874838"/>
            <a:ext cx="3482975" cy="3768725"/>
            <a:chOff x="0" y="0"/>
            <a:chExt cx="4520" cy="4311"/>
          </a:xfrm>
        </p:grpSpPr>
        <p:sp>
          <p:nvSpPr>
            <p:cNvPr id="14355" name="直接连接符​​ 11"/>
            <p:cNvSpPr>
              <a:spLocks noChangeShapeType="1"/>
            </p:cNvSpPr>
            <p:nvPr/>
          </p:nvSpPr>
          <p:spPr bwMode="auto">
            <a:xfrm flipV="1">
              <a:off x="680" y="207"/>
              <a:ext cx="1936" cy="1714"/>
            </a:xfrm>
            <a:prstGeom prst="line">
              <a:avLst/>
            </a:prstGeom>
            <a:noFill/>
            <a:ln w="28575">
              <a:solidFill>
                <a:srgbClr val="6EA92D"/>
              </a:solidFill>
              <a:miter lim="800000"/>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14356" name="直接连接符​​ 13"/>
            <p:cNvSpPr>
              <a:spLocks noChangeShapeType="1"/>
            </p:cNvSpPr>
            <p:nvPr/>
          </p:nvSpPr>
          <p:spPr bwMode="auto">
            <a:xfrm>
              <a:off x="2927" y="230"/>
              <a:ext cx="809" cy="1408"/>
            </a:xfrm>
            <a:prstGeom prst="line">
              <a:avLst/>
            </a:prstGeom>
            <a:noFill/>
            <a:ln w="28575">
              <a:solidFill>
                <a:srgbClr val="6EA92D"/>
              </a:solidFill>
              <a:miter lim="800000"/>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14357" name="椭圆​​ 6"/>
            <p:cNvSpPr>
              <a:spLocks noChangeArrowheads="1"/>
            </p:cNvSpPr>
            <p:nvPr/>
          </p:nvSpPr>
          <p:spPr bwMode="auto">
            <a:xfrm>
              <a:off x="2572" y="0"/>
              <a:ext cx="479" cy="340"/>
            </a:xfrm>
            <a:prstGeom prst="ellipse">
              <a:avLst/>
            </a:prstGeom>
            <a:solidFill>
              <a:srgbClr val="6EA92D"/>
            </a:solidFill>
            <a:ln w="3175">
              <a:solidFill>
                <a:schemeClr val="bg1"/>
              </a:solidFill>
              <a:miter lim="800000"/>
              <a:headEnd/>
              <a:tailEnd/>
            </a:ln>
          </p:spPr>
          <p:txBody>
            <a:bodyPr anchor="ctr"/>
            <a:lstStyle/>
            <a:p>
              <a:pPr algn="ctr" eaLnBrk="0" hangingPunct="0"/>
              <a:endParaRPr lang="zh-CN" altLang="en-US">
                <a:solidFill>
                  <a:srgbClr val="3D3F41"/>
                </a:solidFill>
                <a:sym typeface="Arial" charset="0"/>
              </a:endParaRPr>
            </a:p>
          </p:txBody>
        </p:sp>
        <p:sp>
          <p:nvSpPr>
            <p:cNvPr id="14358" name="任意多边形 39"/>
            <p:cNvSpPr>
              <a:spLocks noChangeArrowheads="1"/>
            </p:cNvSpPr>
            <p:nvPr/>
          </p:nvSpPr>
          <p:spPr bwMode="auto">
            <a:xfrm rot="-304808">
              <a:off x="0" y="1726"/>
              <a:ext cx="4520" cy="2585"/>
            </a:xfrm>
            <a:custGeom>
              <a:avLst/>
              <a:gdLst>
                <a:gd name="T0" fmla="*/ 0 w 2870929"/>
                <a:gd name="T1" fmla="*/ 0 h 1640509"/>
                <a:gd name="T2" fmla="*/ 0 w 2870929"/>
                <a:gd name="T3" fmla="*/ 0 h 1640509"/>
                <a:gd name="T4" fmla="*/ 0 w 2870929"/>
                <a:gd name="T5" fmla="*/ 0 h 1640509"/>
                <a:gd name="T6" fmla="*/ 0 w 2870929"/>
                <a:gd name="T7" fmla="*/ 0 h 1640509"/>
                <a:gd name="T8" fmla="*/ 0 w 2870929"/>
                <a:gd name="T9" fmla="*/ 0 h 1640509"/>
                <a:gd name="T10" fmla="*/ 0 w 2870929"/>
                <a:gd name="T11" fmla="*/ 0 h 1640509"/>
                <a:gd name="T12" fmla="*/ 0 w 2870929"/>
                <a:gd name="T13" fmla="*/ 0 h 1640509"/>
                <a:gd name="T14" fmla="*/ 0 w 2870929"/>
                <a:gd name="T15" fmla="*/ 0 h 1640509"/>
                <a:gd name="T16" fmla="*/ 0 w 2870929"/>
                <a:gd name="T17" fmla="*/ 0 h 1640509"/>
                <a:gd name="T18" fmla="*/ 0 w 2870929"/>
                <a:gd name="T19" fmla="*/ 0 h 1640509"/>
                <a:gd name="T20" fmla="*/ 0 w 2870929"/>
                <a:gd name="T21" fmla="*/ 0 h 1640509"/>
                <a:gd name="T22" fmla="*/ 0 w 2870929"/>
                <a:gd name="T23" fmla="*/ 0 h 1640509"/>
                <a:gd name="T24" fmla="*/ 0 w 2870929"/>
                <a:gd name="T25" fmla="*/ 0 h 16405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70929"/>
                <a:gd name="T40" fmla="*/ 0 h 1640509"/>
                <a:gd name="T41" fmla="*/ 2870929 w 2870929"/>
                <a:gd name="T42" fmla="*/ 1640509 h 164050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70929" h="1640509">
                  <a:moveTo>
                    <a:pt x="2696097" y="0"/>
                  </a:moveTo>
                  <a:cubicBezTo>
                    <a:pt x="2789914" y="-318"/>
                    <a:pt x="2866224" y="75476"/>
                    <a:pt x="2866543" y="169292"/>
                  </a:cubicBezTo>
                  <a:lnTo>
                    <a:pt x="2870929" y="1461495"/>
                  </a:lnTo>
                  <a:cubicBezTo>
                    <a:pt x="2871247" y="1555311"/>
                    <a:pt x="2795453" y="1631622"/>
                    <a:pt x="2701636" y="1631941"/>
                  </a:cubicBezTo>
                  <a:lnTo>
                    <a:pt x="177541" y="1640509"/>
                  </a:lnTo>
                  <a:cubicBezTo>
                    <a:pt x="83724" y="1640827"/>
                    <a:pt x="7414" y="1565032"/>
                    <a:pt x="7095" y="1471216"/>
                  </a:cubicBezTo>
                  <a:lnTo>
                    <a:pt x="4834" y="805013"/>
                  </a:lnTo>
                  <a:lnTo>
                    <a:pt x="0" y="805013"/>
                  </a:lnTo>
                  <a:lnTo>
                    <a:pt x="0" y="144881"/>
                  </a:lnTo>
                  <a:cubicBezTo>
                    <a:pt x="0" y="71963"/>
                    <a:pt x="59112" y="12851"/>
                    <a:pt x="132030" y="12851"/>
                  </a:cubicBezTo>
                  <a:lnTo>
                    <a:pt x="151150" y="12851"/>
                  </a:lnTo>
                  <a:lnTo>
                    <a:pt x="172001" y="8568"/>
                  </a:lnTo>
                  <a:lnTo>
                    <a:pt x="2696097" y="0"/>
                  </a:lnTo>
                  <a:close/>
                </a:path>
              </a:pathLst>
            </a:custGeom>
            <a:solidFill>
              <a:srgbClr val="BEE39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0" hangingPunct="0"/>
              <a:endParaRPr lang="zh-CN" altLang="en-US"/>
            </a:p>
          </p:txBody>
        </p:sp>
        <p:sp>
          <p:nvSpPr>
            <p:cNvPr id="12" name="圆角矩形​​ 3"/>
            <p:cNvSpPr>
              <a:spLocks noChangeArrowheads="1"/>
            </p:cNvSpPr>
            <p:nvPr/>
          </p:nvSpPr>
          <p:spPr bwMode="auto">
            <a:xfrm rot="-316476">
              <a:off x="205" y="1978"/>
              <a:ext cx="4127" cy="2119"/>
            </a:xfrm>
            <a:prstGeom prst="roundRect">
              <a:avLst>
                <a:gd name="adj" fmla="val 7417"/>
              </a:avLst>
            </a:prstGeom>
            <a:solidFill>
              <a:schemeClr val="bg1"/>
            </a:solidFill>
            <a:ln w="19050">
              <a:solidFill>
                <a:srgbClr val="6EA92D"/>
              </a:solidFill>
              <a:miter lim="800000"/>
              <a:headEnd/>
              <a:tailEnd/>
            </a:ln>
          </p:spPr>
          <p:txBody>
            <a:bodyPr anchor="ctr"/>
            <a:lstStyle/>
            <a:p>
              <a:pPr eaLnBrk="0" hangingPunct="0">
                <a:lnSpc>
                  <a:spcPct val="130000"/>
                </a:lnSpc>
                <a:buClr>
                  <a:srgbClr val="404040"/>
                </a:buClr>
                <a:buFont typeface="Wingdings" charset="0"/>
                <a:buChar char="v"/>
              </a:pPr>
              <a:r>
                <a:rPr lang="zh-CN" altLang="en-US" sz="2000" b="1">
                  <a:latin typeface="黑体" charset="0"/>
                  <a:ea typeface="黑体" charset="0"/>
                  <a:cs typeface="黑体" charset="0"/>
                  <a:sym typeface="Arial" charset="0"/>
                </a:rPr>
                <a:t>大蒜、葡萄柚、芒果、鱼油等</a:t>
              </a:r>
            </a:p>
            <a:p>
              <a:pPr eaLnBrk="0" hangingPunct="0">
                <a:lnSpc>
                  <a:spcPct val="130000"/>
                </a:lnSpc>
                <a:buClr>
                  <a:srgbClr val="404040"/>
                </a:buClr>
                <a:buFont typeface="Wingdings" charset="0"/>
                <a:buNone/>
              </a:pPr>
              <a:endParaRPr lang="en-US" altLang="zh-CN" sz="1400">
                <a:solidFill>
                  <a:srgbClr val="000000"/>
                </a:solidFill>
                <a:latin typeface="微软雅黑" charset="0"/>
                <a:sym typeface="微软雅黑" charset="0"/>
              </a:endParaRPr>
            </a:p>
          </p:txBody>
        </p:sp>
      </p:grpSp>
      <p:sp>
        <p:nvSpPr>
          <p:cNvPr id="14341" name="椭圆​​ 8"/>
          <p:cNvSpPr>
            <a:spLocks noChangeArrowheads="1"/>
          </p:cNvSpPr>
          <p:nvPr/>
        </p:nvSpPr>
        <p:spPr bwMode="auto">
          <a:xfrm rot="-316476">
            <a:off x="1150938" y="3279775"/>
            <a:ext cx="119062" cy="119063"/>
          </a:xfrm>
          <a:prstGeom prst="ellipse">
            <a:avLst/>
          </a:prstGeom>
          <a:gradFill rotWithShape="0">
            <a:gsLst>
              <a:gs pos="0">
                <a:srgbClr val="BEE395"/>
              </a:gs>
              <a:gs pos="100000">
                <a:srgbClr val="6EA92D"/>
              </a:gs>
            </a:gsLst>
            <a:lin ang="5400000" scaled="1"/>
          </a:gradFill>
          <a:ln w="3175">
            <a:solidFill>
              <a:schemeClr val="bg1"/>
            </a:solidFill>
            <a:miter lim="800000"/>
            <a:headEnd/>
            <a:tailEnd/>
          </a:ln>
        </p:spPr>
        <p:txBody>
          <a:bodyPr anchor="ctr"/>
          <a:lstStyle/>
          <a:p>
            <a:pPr algn="ctr" eaLnBrk="0" hangingPunct="0"/>
            <a:endParaRPr lang="zh-CN" altLang="en-US">
              <a:solidFill>
                <a:srgbClr val="3D3F41"/>
              </a:solidFill>
              <a:sym typeface="Arial" charset="0"/>
            </a:endParaRPr>
          </a:p>
        </p:txBody>
      </p:sp>
      <p:sp>
        <p:nvSpPr>
          <p:cNvPr id="14342" name="椭圆​​ 9"/>
          <p:cNvSpPr>
            <a:spLocks noChangeArrowheads="1"/>
          </p:cNvSpPr>
          <p:nvPr/>
        </p:nvSpPr>
        <p:spPr bwMode="auto">
          <a:xfrm rot="-316476">
            <a:off x="3382963" y="3233738"/>
            <a:ext cx="119062" cy="119062"/>
          </a:xfrm>
          <a:prstGeom prst="ellipse">
            <a:avLst/>
          </a:prstGeom>
          <a:gradFill rotWithShape="0">
            <a:gsLst>
              <a:gs pos="0">
                <a:srgbClr val="BEE395"/>
              </a:gs>
              <a:gs pos="100000">
                <a:srgbClr val="6EA92D"/>
              </a:gs>
            </a:gsLst>
            <a:lin ang="5400000" scaled="1"/>
          </a:gradFill>
          <a:ln w="3175">
            <a:solidFill>
              <a:schemeClr val="bg1"/>
            </a:solidFill>
            <a:miter lim="800000"/>
            <a:headEnd/>
            <a:tailEnd/>
          </a:ln>
        </p:spPr>
        <p:txBody>
          <a:bodyPr anchor="ctr"/>
          <a:lstStyle/>
          <a:p>
            <a:pPr algn="ctr" eaLnBrk="0" hangingPunct="0"/>
            <a:endParaRPr lang="zh-CN" altLang="en-US">
              <a:solidFill>
                <a:srgbClr val="3D3F41"/>
              </a:solidFill>
              <a:sym typeface="Arial" charset="0"/>
            </a:endParaRPr>
          </a:p>
        </p:txBody>
      </p:sp>
      <p:grpSp>
        <p:nvGrpSpPr>
          <p:cNvPr id="3" name="Group 11"/>
          <p:cNvGrpSpPr>
            <a:grpSpLocks/>
          </p:cNvGrpSpPr>
          <p:nvPr/>
        </p:nvGrpSpPr>
        <p:grpSpPr bwMode="auto">
          <a:xfrm rot="-355117">
            <a:off x="3995738" y="1860550"/>
            <a:ext cx="4830762" cy="4086225"/>
            <a:chOff x="0" y="0"/>
            <a:chExt cx="6315" cy="5516"/>
          </a:xfrm>
        </p:grpSpPr>
        <p:grpSp>
          <p:nvGrpSpPr>
            <p:cNvPr id="4" name="Group 12"/>
            <p:cNvGrpSpPr>
              <a:grpSpLocks/>
            </p:cNvGrpSpPr>
            <p:nvPr/>
          </p:nvGrpSpPr>
          <p:grpSpPr bwMode="auto">
            <a:xfrm>
              <a:off x="0" y="0"/>
              <a:ext cx="6315" cy="5516"/>
              <a:chOff x="0" y="0"/>
              <a:chExt cx="4520" cy="4125"/>
            </a:xfrm>
          </p:grpSpPr>
          <p:sp>
            <p:nvSpPr>
              <p:cNvPr id="14350" name="直接连接符​​ 11"/>
              <p:cNvSpPr>
                <a:spLocks noChangeShapeType="1"/>
              </p:cNvSpPr>
              <p:nvPr/>
            </p:nvSpPr>
            <p:spPr bwMode="auto">
              <a:xfrm flipH="1" flipV="1">
                <a:off x="1888" y="150"/>
                <a:ext cx="1952" cy="1585"/>
              </a:xfrm>
              <a:prstGeom prst="line">
                <a:avLst/>
              </a:prstGeom>
              <a:noFill/>
              <a:ln w="28575">
                <a:solidFill>
                  <a:srgbClr val="E2AC00"/>
                </a:solidFill>
                <a:miter lim="800000"/>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14351" name="直接连接符​​ 13"/>
              <p:cNvSpPr>
                <a:spLocks noChangeShapeType="1"/>
              </p:cNvSpPr>
              <p:nvPr/>
            </p:nvSpPr>
            <p:spPr bwMode="auto">
              <a:xfrm flipH="1">
                <a:off x="778" y="150"/>
                <a:ext cx="815" cy="1302"/>
              </a:xfrm>
              <a:prstGeom prst="line">
                <a:avLst/>
              </a:prstGeom>
              <a:noFill/>
              <a:ln w="28575">
                <a:solidFill>
                  <a:srgbClr val="E2AC00"/>
                </a:solidFill>
                <a:miter lim="800000"/>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14352" name="椭圆​​ 6"/>
              <p:cNvSpPr>
                <a:spLocks noChangeArrowheads="1"/>
              </p:cNvSpPr>
              <p:nvPr/>
            </p:nvSpPr>
            <p:spPr bwMode="auto">
              <a:xfrm flipH="1">
                <a:off x="1593" y="0"/>
                <a:ext cx="295" cy="297"/>
              </a:xfrm>
              <a:prstGeom prst="ellipse">
                <a:avLst/>
              </a:prstGeom>
              <a:solidFill>
                <a:srgbClr val="E2AC00"/>
              </a:solidFill>
              <a:ln w="3175">
                <a:solidFill>
                  <a:schemeClr val="bg1"/>
                </a:solidFill>
                <a:miter lim="800000"/>
                <a:headEnd/>
                <a:tailEnd/>
              </a:ln>
            </p:spPr>
            <p:txBody>
              <a:bodyPr anchor="ctr"/>
              <a:lstStyle/>
              <a:p>
                <a:pPr algn="ctr" eaLnBrk="0" hangingPunct="0"/>
                <a:endParaRPr lang="zh-CN" altLang="en-US">
                  <a:solidFill>
                    <a:srgbClr val="3D3F41"/>
                  </a:solidFill>
                  <a:sym typeface="Arial" charset="0"/>
                </a:endParaRPr>
              </a:p>
            </p:txBody>
          </p:sp>
          <p:sp>
            <p:nvSpPr>
              <p:cNvPr id="14353" name="任意多边形 46"/>
              <p:cNvSpPr>
                <a:spLocks noChangeArrowheads="1"/>
              </p:cNvSpPr>
              <p:nvPr/>
            </p:nvSpPr>
            <p:spPr bwMode="auto">
              <a:xfrm rot="304808" flipH="1">
                <a:off x="0" y="1540"/>
                <a:ext cx="4520" cy="2585"/>
              </a:xfrm>
              <a:custGeom>
                <a:avLst/>
                <a:gdLst>
                  <a:gd name="T0" fmla="*/ 0 w 2870929"/>
                  <a:gd name="T1" fmla="*/ 0 h 1640509"/>
                  <a:gd name="T2" fmla="*/ 0 w 2870929"/>
                  <a:gd name="T3" fmla="*/ 0 h 1640509"/>
                  <a:gd name="T4" fmla="*/ 0 w 2870929"/>
                  <a:gd name="T5" fmla="*/ 0 h 1640509"/>
                  <a:gd name="T6" fmla="*/ 0 w 2870929"/>
                  <a:gd name="T7" fmla="*/ 0 h 1640509"/>
                  <a:gd name="T8" fmla="*/ 0 w 2870929"/>
                  <a:gd name="T9" fmla="*/ 0 h 1640509"/>
                  <a:gd name="T10" fmla="*/ 0 w 2870929"/>
                  <a:gd name="T11" fmla="*/ 0 h 1640509"/>
                  <a:gd name="T12" fmla="*/ 0 w 2870929"/>
                  <a:gd name="T13" fmla="*/ 0 h 1640509"/>
                  <a:gd name="T14" fmla="*/ 0 w 2870929"/>
                  <a:gd name="T15" fmla="*/ 0 h 1640509"/>
                  <a:gd name="T16" fmla="*/ 0 w 2870929"/>
                  <a:gd name="T17" fmla="*/ 0 h 1640509"/>
                  <a:gd name="T18" fmla="*/ 0 w 2870929"/>
                  <a:gd name="T19" fmla="*/ 0 h 1640509"/>
                  <a:gd name="T20" fmla="*/ 0 w 2870929"/>
                  <a:gd name="T21" fmla="*/ 0 h 1640509"/>
                  <a:gd name="T22" fmla="*/ 0 w 2870929"/>
                  <a:gd name="T23" fmla="*/ 0 h 1640509"/>
                  <a:gd name="T24" fmla="*/ 0 w 2870929"/>
                  <a:gd name="T25" fmla="*/ 0 h 16405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70929"/>
                  <a:gd name="T40" fmla="*/ 0 h 1640509"/>
                  <a:gd name="T41" fmla="*/ 2870929 w 2870929"/>
                  <a:gd name="T42" fmla="*/ 1640509 h 164050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70929" h="1640509">
                    <a:moveTo>
                      <a:pt x="2696097" y="0"/>
                    </a:moveTo>
                    <a:cubicBezTo>
                      <a:pt x="2789914" y="-318"/>
                      <a:pt x="2866224" y="75476"/>
                      <a:pt x="2866543" y="169292"/>
                    </a:cubicBezTo>
                    <a:lnTo>
                      <a:pt x="2870929" y="1461495"/>
                    </a:lnTo>
                    <a:cubicBezTo>
                      <a:pt x="2871247" y="1555311"/>
                      <a:pt x="2795453" y="1631622"/>
                      <a:pt x="2701636" y="1631941"/>
                    </a:cubicBezTo>
                    <a:lnTo>
                      <a:pt x="177541" y="1640509"/>
                    </a:lnTo>
                    <a:cubicBezTo>
                      <a:pt x="83724" y="1640827"/>
                      <a:pt x="7414" y="1565032"/>
                      <a:pt x="7095" y="1471216"/>
                    </a:cubicBezTo>
                    <a:lnTo>
                      <a:pt x="4834" y="805013"/>
                    </a:lnTo>
                    <a:lnTo>
                      <a:pt x="0" y="805013"/>
                    </a:lnTo>
                    <a:lnTo>
                      <a:pt x="0" y="144881"/>
                    </a:lnTo>
                    <a:cubicBezTo>
                      <a:pt x="0" y="71963"/>
                      <a:pt x="59112" y="12851"/>
                      <a:pt x="132030" y="12851"/>
                    </a:cubicBezTo>
                    <a:lnTo>
                      <a:pt x="151150" y="12851"/>
                    </a:lnTo>
                    <a:lnTo>
                      <a:pt x="172001" y="8568"/>
                    </a:lnTo>
                    <a:lnTo>
                      <a:pt x="2696097" y="0"/>
                    </a:lnTo>
                    <a:close/>
                  </a:path>
                </a:pathLst>
              </a:custGeom>
              <a:solidFill>
                <a:srgbClr val="FFE38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0" hangingPunct="0"/>
                <a:endParaRPr lang="zh-CN" altLang="en-US"/>
              </a:p>
            </p:txBody>
          </p:sp>
          <p:sp>
            <p:nvSpPr>
              <p:cNvPr id="23" name="圆角矩形​​ 3"/>
              <p:cNvSpPr>
                <a:spLocks noChangeArrowheads="1"/>
              </p:cNvSpPr>
              <p:nvPr/>
            </p:nvSpPr>
            <p:spPr bwMode="auto">
              <a:xfrm rot="316476" flipH="1">
                <a:off x="171" y="1795"/>
                <a:ext cx="4153" cy="2143"/>
              </a:xfrm>
              <a:prstGeom prst="roundRect">
                <a:avLst>
                  <a:gd name="adj" fmla="val 7417"/>
                </a:avLst>
              </a:prstGeom>
              <a:solidFill>
                <a:schemeClr val="bg1"/>
              </a:solidFill>
              <a:ln w="19050">
                <a:solidFill>
                  <a:srgbClr val="D09E00"/>
                </a:solidFill>
                <a:miter lim="800000"/>
                <a:headEnd/>
                <a:tailEnd/>
              </a:ln>
            </p:spPr>
            <p:txBody>
              <a:bodyPr anchor="ctr"/>
              <a:lstStyle/>
              <a:p>
                <a:pPr eaLnBrk="0" hangingPunct="0">
                  <a:lnSpc>
                    <a:spcPct val="150000"/>
                  </a:lnSpc>
                  <a:buClr>
                    <a:srgbClr val="404040"/>
                  </a:buClr>
                  <a:buFont typeface="Wingdings" charset="0"/>
                  <a:buChar char="v"/>
                </a:pPr>
                <a:r>
                  <a:rPr lang="zh-CN" altLang="en-US" sz="2000" b="1">
                    <a:latin typeface="黑体" charset="0"/>
                    <a:ea typeface="黑体" charset="0"/>
                    <a:cs typeface="黑体" charset="0"/>
                    <a:sym typeface="Arial" charset="0"/>
                  </a:rPr>
                  <a:t>富含维生素k的食物菠菜、花菜、甘蓝、胡萝卜、蛋黄、猪肝、绿茶等</a:t>
                </a:r>
                <a:endParaRPr lang="zh-CN" altLang="en-US" sz="2000" b="1">
                  <a:latin typeface="黑体" charset="0"/>
                  <a:ea typeface="黑体" charset="0"/>
                  <a:cs typeface="黑体" charset="0"/>
                </a:endParaRPr>
              </a:p>
            </p:txBody>
          </p:sp>
        </p:grpSp>
        <p:sp>
          <p:nvSpPr>
            <p:cNvPr id="14348" name="椭圆​​ 8"/>
            <p:cNvSpPr>
              <a:spLocks noChangeArrowheads="1"/>
            </p:cNvSpPr>
            <p:nvPr/>
          </p:nvSpPr>
          <p:spPr bwMode="auto">
            <a:xfrm rot="316476" flipH="1">
              <a:off x="5271" y="2143"/>
              <a:ext cx="188" cy="187"/>
            </a:xfrm>
            <a:prstGeom prst="ellipse">
              <a:avLst/>
            </a:prstGeom>
            <a:gradFill rotWithShape="0">
              <a:gsLst>
                <a:gs pos="0">
                  <a:srgbClr val="FFCC29"/>
                </a:gs>
                <a:gs pos="100000">
                  <a:srgbClr val="E2AC00"/>
                </a:gs>
              </a:gsLst>
              <a:lin ang="5400000" scaled="1"/>
            </a:gradFill>
            <a:ln w="3175">
              <a:solidFill>
                <a:schemeClr val="bg1"/>
              </a:solidFill>
              <a:miter lim="800000"/>
              <a:headEnd/>
              <a:tailEnd/>
            </a:ln>
          </p:spPr>
          <p:txBody>
            <a:bodyPr anchor="ctr"/>
            <a:lstStyle/>
            <a:p>
              <a:pPr algn="ctr" eaLnBrk="0" hangingPunct="0"/>
              <a:endParaRPr lang="zh-CN" altLang="en-US">
                <a:solidFill>
                  <a:srgbClr val="3D3F41"/>
                </a:solidFill>
                <a:sym typeface="Arial" charset="0"/>
              </a:endParaRPr>
            </a:p>
          </p:txBody>
        </p:sp>
        <p:sp>
          <p:nvSpPr>
            <p:cNvPr id="14349" name="椭圆​​ 9"/>
            <p:cNvSpPr>
              <a:spLocks noChangeArrowheads="1"/>
            </p:cNvSpPr>
            <p:nvPr/>
          </p:nvSpPr>
          <p:spPr bwMode="auto">
            <a:xfrm rot="316476" flipH="1">
              <a:off x="1038" y="1727"/>
              <a:ext cx="187" cy="188"/>
            </a:xfrm>
            <a:prstGeom prst="ellipse">
              <a:avLst/>
            </a:prstGeom>
            <a:gradFill rotWithShape="0">
              <a:gsLst>
                <a:gs pos="0">
                  <a:srgbClr val="FFCC29"/>
                </a:gs>
                <a:gs pos="100000">
                  <a:srgbClr val="E2AC00"/>
                </a:gs>
              </a:gsLst>
              <a:lin ang="5400000" scaled="1"/>
            </a:gradFill>
            <a:ln w="3175">
              <a:solidFill>
                <a:schemeClr val="bg1"/>
              </a:solidFill>
              <a:miter lim="800000"/>
              <a:headEnd/>
              <a:tailEnd/>
            </a:ln>
          </p:spPr>
          <p:txBody>
            <a:bodyPr anchor="ctr"/>
            <a:lstStyle/>
            <a:p>
              <a:pPr algn="ctr" eaLnBrk="0" hangingPunct="0"/>
              <a:endParaRPr lang="zh-CN" altLang="en-US">
                <a:solidFill>
                  <a:srgbClr val="3D3F41"/>
                </a:solidFill>
                <a:sym typeface="Arial" charset="0"/>
              </a:endParaRPr>
            </a:p>
          </p:txBody>
        </p:sp>
      </p:grpSp>
      <p:sp>
        <p:nvSpPr>
          <p:cNvPr id="14344" name="Text Box 22"/>
          <p:cNvSpPr>
            <a:spLocks noChangeArrowheads="1"/>
          </p:cNvSpPr>
          <p:nvPr/>
        </p:nvSpPr>
        <p:spPr bwMode="auto">
          <a:xfrm>
            <a:off x="1979613" y="1412875"/>
            <a:ext cx="173355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eaLnBrk="0" hangingPunct="0"/>
            <a:r>
              <a:rPr lang="zh-CN" altLang="en-US" sz="2000" b="1"/>
              <a:t>增强抗凝作用</a:t>
            </a:r>
          </a:p>
        </p:txBody>
      </p:sp>
      <p:sp>
        <p:nvSpPr>
          <p:cNvPr id="25" name="标题 1"/>
          <p:cNvSpPr>
            <a:spLocks noGrp="1" noChangeArrowheads="1"/>
          </p:cNvSpPr>
          <p:nvPr/>
        </p:nvSpPr>
        <p:spPr bwMode="auto">
          <a:xfrm>
            <a:off x="690563" y="558800"/>
            <a:ext cx="7970837" cy="692150"/>
          </a:xfrm>
          <a:prstGeom prst="rect">
            <a:avLst/>
          </a:prstGeom>
          <a:noFill/>
          <a:ln w="9525">
            <a:noFill/>
            <a:miter lim="800000"/>
          </a:ln>
        </p:spPr>
        <p:txBody>
          <a:bodyPr anchor="ctr"/>
          <a:lstStyle/>
          <a:p>
            <a:pPr algn="ctr">
              <a:lnSpc>
                <a:spcPct val="90000"/>
              </a:lnSpc>
            </a:pPr>
            <a:r>
              <a:rPr lang="zh-CN" altLang="en-US" sz="3600" b="1" dirty="0">
                <a:solidFill>
                  <a:srgbClr val="CC0000"/>
                </a:solidFill>
                <a:latin typeface="+mj-lt"/>
                <a:ea typeface="隶书" pitchFamily="49" charset="-122"/>
                <a:cs typeface="+mj-cs"/>
              </a:rPr>
              <a:t>食物对华法林抗凝效果的影响</a:t>
            </a:r>
          </a:p>
        </p:txBody>
      </p:sp>
      <p:sp>
        <p:nvSpPr>
          <p:cNvPr id="14346" name="Text Box 22"/>
          <p:cNvSpPr>
            <a:spLocks noChangeArrowheads="1"/>
          </p:cNvSpPr>
          <p:nvPr/>
        </p:nvSpPr>
        <p:spPr bwMode="auto">
          <a:xfrm>
            <a:off x="4932363" y="1417638"/>
            <a:ext cx="173355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eaLnBrk="0" hangingPunct="0"/>
            <a:r>
              <a:rPr lang="zh-CN" altLang="en-US" sz="2000" b="1"/>
              <a:t>减弱抗凝作用</a:t>
            </a:r>
          </a:p>
        </p:txBody>
      </p:sp>
    </p:spTree>
    <p:extLst>
      <p:ext uri="{BB962C8B-B14F-4D97-AF65-F5344CB8AC3E}">
        <p14:creationId xmlns="" xmlns:p14="http://schemas.microsoft.com/office/powerpoint/2010/main" val="24993564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p:cNvGraphicFramePr>
            <a:graphicFrameLocks noGrp="1"/>
          </p:cNvGraphicFramePr>
          <p:nvPr/>
        </p:nvGraphicFramePr>
        <p:xfrm>
          <a:off x="301625" y="1339850"/>
          <a:ext cx="8540750" cy="4778058"/>
        </p:xfrm>
        <a:graphic>
          <a:graphicData uri="http://schemas.openxmlformats.org/drawingml/2006/table">
            <a:tbl>
              <a:tblPr/>
              <a:tblGrid>
                <a:gridCol w="3913188"/>
                <a:gridCol w="4627562"/>
              </a:tblGrid>
              <a:tr h="5175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zh-CN" altLang="en-US" sz="2800" b="1" i="0" u="none" strike="noStrike" cap="none" normalizeH="0" baseline="0" dirty="0">
                          <a:ln>
                            <a:noFill/>
                          </a:ln>
                          <a:solidFill>
                            <a:schemeClr val="tx1"/>
                          </a:solidFill>
                          <a:effectLst/>
                          <a:latin typeface="Garamond" charset="0"/>
                          <a:ea typeface="宋体" charset="0"/>
                          <a:cs typeface="宋体" charset="0"/>
                        </a:rPr>
                        <a:t>作用机制</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zh-CN" altLang="en-US" sz="2800" b="1" i="0" u="none" strike="noStrike" cap="none" normalizeH="0" baseline="0" dirty="0">
                          <a:ln>
                            <a:noFill/>
                          </a:ln>
                          <a:solidFill>
                            <a:schemeClr val="tx1"/>
                          </a:solidFill>
                          <a:effectLst/>
                          <a:latin typeface="Garamond" charset="0"/>
                          <a:ea typeface="宋体" charset="0"/>
                          <a:cs typeface="宋体" charset="0"/>
                        </a:rPr>
                        <a:t>存在相互作用的药物</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02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zh-CN" altLang="en-US" sz="2000" b="0" i="0" u="none" strike="noStrike" cap="none" normalizeH="0" baseline="0" dirty="0">
                          <a:ln>
                            <a:noFill/>
                          </a:ln>
                          <a:solidFill>
                            <a:schemeClr val="tx1"/>
                          </a:solidFill>
                          <a:effectLst/>
                          <a:latin typeface="+mn-ea"/>
                          <a:ea typeface="+mn-ea"/>
                          <a:cs typeface="黑体" charset="0"/>
                        </a:rPr>
                        <a:t>减少华法林的清除</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zh-CN" altLang="en-US" sz="2000" b="0" i="0" u="none" strike="noStrike" cap="none" normalizeH="0" baseline="0">
                          <a:ln>
                            <a:noFill/>
                          </a:ln>
                          <a:solidFill>
                            <a:schemeClr val="tx1"/>
                          </a:solidFill>
                          <a:effectLst/>
                          <a:latin typeface="+mn-ea"/>
                          <a:ea typeface="+mn-ea"/>
                          <a:cs typeface="黑体" charset="0"/>
                        </a:rPr>
                        <a:t>普罗帕酮、咪康唑</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07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zh-CN" altLang="en-US" sz="2000" b="0" i="0" u="none" strike="noStrike" cap="none" normalizeH="0" baseline="0" dirty="0">
                          <a:ln>
                            <a:noFill/>
                          </a:ln>
                          <a:solidFill>
                            <a:schemeClr val="tx1"/>
                          </a:solidFill>
                          <a:effectLst/>
                          <a:latin typeface="+mn-ea"/>
                          <a:ea typeface="+mn-ea"/>
                          <a:cs typeface="黑体" charset="0"/>
                        </a:rPr>
                        <a:t>与华法林竞争血浆蛋白结合部位</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zh-CN" altLang="en-US" sz="2000" b="0" i="0" u="none" strike="noStrike" cap="none" normalizeH="0" baseline="0">
                          <a:ln>
                            <a:noFill/>
                          </a:ln>
                          <a:solidFill>
                            <a:schemeClr val="tx1"/>
                          </a:solidFill>
                          <a:effectLst/>
                          <a:latin typeface="+mn-ea"/>
                          <a:ea typeface="+mn-ea"/>
                          <a:cs typeface="黑体" charset="0"/>
                        </a:rPr>
                        <a:t>阿司匹林、吉非贝齐</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00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zh-CN" altLang="en-US" sz="2000" b="0" i="0" u="none" strike="noStrike" cap="none" normalizeH="0" baseline="0" dirty="0">
                          <a:ln>
                            <a:noFill/>
                          </a:ln>
                          <a:solidFill>
                            <a:schemeClr val="tx1"/>
                          </a:solidFill>
                          <a:effectLst/>
                          <a:latin typeface="+mn-ea"/>
                          <a:ea typeface="+mn-ea"/>
                          <a:cs typeface="黑体" charset="0"/>
                        </a:rPr>
                        <a:t>抑制血小板聚集</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zh-CN" altLang="en-US" sz="2000" b="0" i="0" u="none" strike="noStrike" cap="none" normalizeH="0" baseline="0">
                          <a:ln>
                            <a:noFill/>
                          </a:ln>
                          <a:solidFill>
                            <a:schemeClr val="tx1"/>
                          </a:solidFill>
                          <a:effectLst/>
                          <a:latin typeface="+mn-ea"/>
                          <a:ea typeface="+mn-ea"/>
                          <a:cs typeface="黑体" charset="0"/>
                        </a:rPr>
                        <a:t>头孢孟多、头孢哌酮、头孢哌酮</a:t>
                      </a:r>
                      <a:r>
                        <a:rPr kumimoji="0" lang="en-US" altLang="zh-CN" sz="2000" b="0" i="0" u="none" strike="noStrike" cap="none" normalizeH="0" baseline="0">
                          <a:ln>
                            <a:noFill/>
                          </a:ln>
                          <a:solidFill>
                            <a:schemeClr val="tx1"/>
                          </a:solidFill>
                          <a:effectLst/>
                          <a:latin typeface="+mn-ea"/>
                          <a:ea typeface="+mn-ea"/>
                          <a:cs typeface="黑体" charset="0"/>
                        </a:rPr>
                        <a:t>/</a:t>
                      </a:r>
                      <a:r>
                        <a:rPr kumimoji="0" lang="zh-CN" altLang="en-US" sz="2000" b="0" i="0" u="none" strike="noStrike" cap="none" normalizeH="0" baseline="0">
                          <a:ln>
                            <a:noFill/>
                          </a:ln>
                          <a:solidFill>
                            <a:schemeClr val="tx1"/>
                          </a:solidFill>
                          <a:effectLst/>
                          <a:latin typeface="+mn-ea"/>
                          <a:ea typeface="+mn-ea"/>
                          <a:cs typeface="黑体" charset="0"/>
                        </a:rPr>
                        <a:t>舒巴坦、头孢替坦、拉氧头孢、阿司匹林</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00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zh-CN" altLang="en-US" sz="2000" b="0" i="0" u="none" strike="noStrike" cap="none" normalizeH="0" baseline="0" dirty="0">
                          <a:ln>
                            <a:noFill/>
                          </a:ln>
                          <a:solidFill>
                            <a:schemeClr val="tx1"/>
                          </a:solidFill>
                          <a:effectLst/>
                          <a:latin typeface="+mn-ea"/>
                          <a:ea typeface="+mn-ea"/>
                          <a:cs typeface="黑体" charset="0"/>
                        </a:rPr>
                        <a:t>抑制肝脏</a:t>
                      </a:r>
                      <a:r>
                        <a:rPr kumimoji="0" lang="en-US" altLang="zh-CN" sz="2000" b="0" i="0" u="none" strike="noStrike" cap="none" normalizeH="0" baseline="0" dirty="0">
                          <a:ln>
                            <a:noFill/>
                          </a:ln>
                          <a:solidFill>
                            <a:schemeClr val="tx1"/>
                          </a:solidFill>
                          <a:effectLst/>
                          <a:latin typeface="+mn-ea"/>
                          <a:ea typeface="+mn-ea"/>
                          <a:cs typeface="黑体" charset="0"/>
                        </a:rPr>
                        <a:t>CYP </a:t>
                      </a:r>
                      <a:r>
                        <a:rPr kumimoji="0" lang="zh-CN" altLang="en-US" sz="2000" b="0" i="0" u="none" strike="noStrike" cap="none" normalizeH="0" baseline="0" dirty="0">
                          <a:ln>
                            <a:noFill/>
                          </a:ln>
                          <a:solidFill>
                            <a:schemeClr val="tx1"/>
                          </a:solidFill>
                          <a:effectLst/>
                          <a:latin typeface="+mn-ea"/>
                          <a:ea typeface="+mn-ea"/>
                          <a:cs typeface="黑体" charset="0"/>
                        </a:rPr>
                        <a:t>酶系活性</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zh-CN" altLang="en-US" sz="2000" b="0" i="0" u="none" strike="noStrike" cap="none" normalizeH="0" baseline="0" dirty="0">
                          <a:ln>
                            <a:noFill/>
                          </a:ln>
                          <a:solidFill>
                            <a:schemeClr val="tx1"/>
                          </a:solidFill>
                          <a:effectLst/>
                          <a:latin typeface="+mn-ea"/>
                          <a:ea typeface="+mn-ea"/>
                          <a:cs typeface="黑体" charset="0"/>
                        </a:rPr>
                        <a:t>胺碘酮、对乙酰氨基酚、阿司匹林、大环内酯类、西咪替丁、奥美拉唑、辛伐他汀</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00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zh-CN" altLang="en-US" sz="2000" b="0" i="0" u="none" strike="noStrike" cap="none" normalizeH="0" baseline="0">
                          <a:ln>
                            <a:noFill/>
                          </a:ln>
                          <a:solidFill>
                            <a:schemeClr val="tx1"/>
                          </a:solidFill>
                          <a:effectLst/>
                          <a:latin typeface="+mn-ea"/>
                          <a:ea typeface="+mn-ea"/>
                          <a:cs typeface="黑体" charset="0"/>
                        </a:rPr>
                        <a:t>药效叠加</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zh-CN" altLang="en-US" sz="2000" b="0" i="0" u="none" strike="noStrike" cap="none" normalizeH="0" baseline="0" dirty="0">
                          <a:ln>
                            <a:noFill/>
                          </a:ln>
                          <a:solidFill>
                            <a:schemeClr val="tx1"/>
                          </a:solidFill>
                          <a:effectLst/>
                          <a:latin typeface="+mn-ea"/>
                          <a:ea typeface="+mn-ea"/>
                          <a:cs typeface="黑体" charset="0"/>
                        </a:rPr>
                        <a:t>钙离子拮抗剂、氯吡格雷、肝素、低分子肝素</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00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zh-CN" altLang="en-US" sz="2000" b="0" i="0" u="none" strike="noStrike" cap="none" normalizeH="0" baseline="0" dirty="0">
                          <a:ln>
                            <a:noFill/>
                          </a:ln>
                          <a:solidFill>
                            <a:schemeClr val="tx1"/>
                          </a:solidFill>
                          <a:effectLst/>
                          <a:latin typeface="+mn-ea"/>
                          <a:ea typeface="+mn-ea"/>
                          <a:cs typeface="黑体" charset="0"/>
                        </a:rPr>
                        <a:t>其他</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zh-CN" altLang="en-US" sz="2000" b="0" i="0" u="none" strike="noStrike" cap="none" normalizeH="0" baseline="0" dirty="0">
                          <a:ln>
                            <a:noFill/>
                          </a:ln>
                          <a:solidFill>
                            <a:schemeClr val="tx1"/>
                          </a:solidFill>
                          <a:effectLst/>
                          <a:latin typeface="+mn-ea"/>
                          <a:ea typeface="+mn-ea"/>
                          <a:cs typeface="黑体" charset="0"/>
                        </a:rPr>
                        <a:t>头孢唑林、阿卡波糖、环丙沙星、非洛贝特、喹诺酮类、部分糖皮质激素等</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5390" name="直接连接符 18521"/>
          <p:cNvSpPr>
            <a:spLocks noChangeShapeType="1"/>
          </p:cNvSpPr>
          <p:nvPr/>
        </p:nvSpPr>
        <p:spPr bwMode="auto">
          <a:xfrm>
            <a:off x="3924300" y="4941888"/>
            <a:ext cx="4824413" cy="73025"/>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9" name="标题 1"/>
          <p:cNvSpPr>
            <a:spLocks noGrp="1" noChangeArrowheads="1"/>
          </p:cNvSpPr>
          <p:nvPr/>
        </p:nvSpPr>
        <p:spPr bwMode="auto">
          <a:xfrm>
            <a:off x="0" y="450850"/>
            <a:ext cx="9144000" cy="692150"/>
          </a:xfrm>
          <a:prstGeom prst="rect">
            <a:avLst/>
          </a:prstGeom>
          <a:noFill/>
          <a:ln w="9525">
            <a:noFill/>
            <a:miter lim="800000"/>
          </a:ln>
        </p:spPr>
        <p:txBody>
          <a:bodyPr anchor="ctr"/>
          <a:lstStyle/>
          <a:p>
            <a:pPr algn="ctr" eaLnBrk="0" hangingPunct="0">
              <a:lnSpc>
                <a:spcPct val="90000"/>
              </a:lnSpc>
            </a:pPr>
            <a:r>
              <a:rPr lang="zh-CN" altLang="en-US" sz="3600" b="1" dirty="0">
                <a:solidFill>
                  <a:srgbClr val="CC0000"/>
                </a:solidFill>
                <a:latin typeface="+mj-lt"/>
                <a:ea typeface="隶书" pitchFamily="49" charset="-122"/>
                <a:cs typeface="+mj-cs"/>
              </a:rPr>
              <a:t>增强华法林抗凝作用的药物</a:t>
            </a:r>
          </a:p>
        </p:txBody>
      </p:sp>
    </p:spTree>
    <p:extLst>
      <p:ext uri="{BB962C8B-B14F-4D97-AF65-F5344CB8AC3E}">
        <p14:creationId xmlns="" xmlns:p14="http://schemas.microsoft.com/office/powerpoint/2010/main" val="24329779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内容占位符 24627"/>
          <p:cNvGraphicFramePr>
            <a:graphicFrameLocks noGrp="1"/>
          </p:cNvGraphicFramePr>
          <p:nvPr>
            <p:ph idx="1"/>
          </p:nvPr>
        </p:nvGraphicFramePr>
        <p:xfrm>
          <a:off x="430213" y="2238375"/>
          <a:ext cx="8364537" cy="2547938"/>
        </p:xfrm>
        <a:graphic>
          <a:graphicData uri="http://schemas.openxmlformats.org/drawingml/2006/table">
            <a:tbl>
              <a:tblPr/>
              <a:tblGrid>
                <a:gridCol w="3213100"/>
                <a:gridCol w="5151437"/>
              </a:tblGrid>
              <a:tr h="5683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zh-CN" altLang="en-US" sz="2800" b="1" i="0" u="none" strike="noStrike" cap="none" normalizeH="0" baseline="0" dirty="0">
                          <a:ln>
                            <a:noFill/>
                          </a:ln>
                          <a:solidFill>
                            <a:schemeClr val="tx1"/>
                          </a:solidFill>
                          <a:effectLst/>
                          <a:latin typeface="宋体" charset="0"/>
                          <a:ea typeface="宋体" charset="0"/>
                          <a:cs typeface="宋体" charset="0"/>
                        </a:rPr>
                        <a:t>作用机制</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zh-CN" altLang="en-US" sz="2800" b="1" i="0" u="none" strike="noStrike" cap="none" normalizeH="0" baseline="0" dirty="0">
                          <a:ln>
                            <a:noFill/>
                          </a:ln>
                          <a:solidFill>
                            <a:schemeClr val="tx1"/>
                          </a:solidFill>
                          <a:effectLst/>
                          <a:latin typeface="宋体" charset="0"/>
                          <a:ea typeface="宋体" charset="0"/>
                          <a:cs typeface="宋体" charset="0"/>
                        </a:rPr>
                        <a:t>存在相互作用的药物</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94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zh-CN" altLang="en-US" sz="2000" b="0" i="0" u="none" strike="noStrike" cap="none" normalizeH="0" baseline="0" dirty="0">
                          <a:ln>
                            <a:noFill/>
                          </a:ln>
                          <a:solidFill>
                            <a:schemeClr val="tx1"/>
                          </a:solidFill>
                          <a:effectLst/>
                          <a:latin typeface="+mn-ea"/>
                          <a:ea typeface="+mn-ea"/>
                          <a:cs typeface="黑体" charset="0"/>
                        </a:rPr>
                        <a:t>肝药酶诱导剂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zh-CN" altLang="en-US" sz="2000" b="0" i="0" u="none" strike="noStrike" cap="none" normalizeH="0" baseline="0">
                          <a:ln>
                            <a:noFill/>
                          </a:ln>
                          <a:solidFill>
                            <a:schemeClr val="tx1"/>
                          </a:solidFill>
                          <a:effectLst/>
                          <a:latin typeface="+mn-ea"/>
                          <a:ea typeface="+mn-ea"/>
                          <a:cs typeface="黑体" charset="0"/>
                        </a:rPr>
                        <a:t>苯巴比妥、苯妥英钠、利福平、长期饮酒</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22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zh-CN" altLang="en-US" sz="2000" b="0" i="0" u="none" strike="noStrike" cap="none" normalizeH="0" baseline="0" dirty="0">
                          <a:ln>
                            <a:noFill/>
                          </a:ln>
                          <a:solidFill>
                            <a:schemeClr val="tx1"/>
                          </a:solidFill>
                          <a:effectLst/>
                          <a:latin typeface="+mn-ea"/>
                          <a:ea typeface="+mn-ea"/>
                          <a:cs typeface="黑体" charset="0"/>
                        </a:rPr>
                        <a:t>减少华法林吸收</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zh-CN" altLang="en-US" sz="2000" b="0" i="0" u="none" strike="noStrike" cap="none" normalizeH="0" baseline="0" dirty="0">
                          <a:ln>
                            <a:noFill/>
                          </a:ln>
                          <a:solidFill>
                            <a:schemeClr val="tx1"/>
                          </a:solidFill>
                          <a:effectLst/>
                          <a:latin typeface="+mn-ea"/>
                          <a:ea typeface="+mn-ea"/>
                          <a:cs typeface="黑体" charset="0"/>
                        </a:rPr>
                        <a:t>硫糖铝</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89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zh-CN" altLang="en-US" sz="2000" b="0" i="0" u="none" strike="noStrike" cap="none" normalizeH="0" baseline="0">
                          <a:ln>
                            <a:noFill/>
                          </a:ln>
                          <a:solidFill>
                            <a:schemeClr val="tx1"/>
                          </a:solidFill>
                          <a:effectLst/>
                          <a:latin typeface="+mn-ea"/>
                          <a:ea typeface="+mn-ea"/>
                          <a:cs typeface="黑体" charset="0"/>
                        </a:rPr>
                        <a:t>含维生素</a:t>
                      </a:r>
                      <a:r>
                        <a:rPr kumimoji="0" lang="en-US" altLang="zh-CN" sz="2000" b="0" i="0" u="none" strike="noStrike" cap="none" normalizeH="0" baseline="0">
                          <a:ln>
                            <a:noFill/>
                          </a:ln>
                          <a:solidFill>
                            <a:schemeClr val="tx1"/>
                          </a:solidFill>
                          <a:effectLst/>
                          <a:latin typeface="+mn-ea"/>
                          <a:ea typeface="+mn-ea"/>
                          <a:cs typeface="黑体" charset="0"/>
                        </a:rPr>
                        <a:t>K</a:t>
                      </a:r>
                      <a:r>
                        <a:rPr kumimoji="0" lang="zh-CN" altLang="en-US" sz="2000" b="0" i="0" u="none" strike="noStrike" cap="none" normalizeH="0" baseline="0">
                          <a:ln>
                            <a:noFill/>
                          </a:ln>
                          <a:solidFill>
                            <a:schemeClr val="tx1"/>
                          </a:solidFill>
                          <a:effectLst/>
                          <a:latin typeface="+mn-ea"/>
                          <a:ea typeface="+mn-ea"/>
                          <a:cs typeface="黑体" charset="0"/>
                        </a:rPr>
                        <a:t>的衍生物</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zh-CN" altLang="en-US" sz="2000" b="0" i="0" u="none" strike="noStrike" cap="none" normalizeH="0" baseline="0" dirty="0">
                          <a:ln>
                            <a:noFill/>
                          </a:ln>
                          <a:solidFill>
                            <a:schemeClr val="tx1"/>
                          </a:solidFill>
                          <a:effectLst/>
                          <a:latin typeface="+mn-ea"/>
                          <a:ea typeface="+mn-ea"/>
                          <a:cs typeface="黑体" charset="0"/>
                        </a:rPr>
                        <a:t>辅酶</a:t>
                      </a:r>
                      <a:r>
                        <a:rPr kumimoji="0" lang="en-US" altLang="zh-CN" sz="2000" b="0" i="0" u="none" strike="noStrike" cap="none" normalizeH="0" baseline="0" dirty="0">
                          <a:ln>
                            <a:noFill/>
                          </a:ln>
                          <a:solidFill>
                            <a:schemeClr val="tx1"/>
                          </a:solidFill>
                          <a:effectLst/>
                          <a:latin typeface="+mn-ea"/>
                          <a:ea typeface="+mn-ea"/>
                          <a:cs typeface="黑体" charset="0"/>
                        </a:rPr>
                        <a:t>Q10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89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zh-CN" altLang="en-US" sz="2000" b="0" i="0" u="none" strike="noStrike" cap="none" normalizeH="0" baseline="0">
                          <a:ln>
                            <a:noFill/>
                          </a:ln>
                          <a:solidFill>
                            <a:schemeClr val="tx1"/>
                          </a:solidFill>
                          <a:effectLst/>
                          <a:latin typeface="+mn-ea"/>
                          <a:ea typeface="+mn-ea"/>
                          <a:cs typeface="黑体" charset="0"/>
                        </a:rPr>
                        <a:t>其他</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zh-CN" altLang="en-US" sz="2000" b="0" i="0" u="none" strike="noStrike" cap="none" normalizeH="0" baseline="0" dirty="0">
                          <a:ln>
                            <a:noFill/>
                          </a:ln>
                          <a:solidFill>
                            <a:schemeClr val="tx1"/>
                          </a:solidFill>
                          <a:effectLst/>
                          <a:latin typeface="+mn-ea"/>
                          <a:ea typeface="+mn-ea"/>
                          <a:cs typeface="黑体" charset="0"/>
                        </a:rPr>
                        <a:t>螺内酯、维生素</a:t>
                      </a:r>
                      <a:r>
                        <a:rPr kumimoji="0" lang="en-US" altLang="zh-CN" sz="2000" b="0" i="0" u="none" strike="noStrike" cap="none" normalizeH="0" baseline="0" dirty="0">
                          <a:ln>
                            <a:noFill/>
                          </a:ln>
                          <a:solidFill>
                            <a:schemeClr val="tx1"/>
                          </a:solidFill>
                          <a:effectLst/>
                          <a:latin typeface="+mn-ea"/>
                          <a:ea typeface="+mn-ea"/>
                          <a:cs typeface="黑体" charset="0"/>
                        </a:rPr>
                        <a:t>K</a:t>
                      </a:r>
                      <a:r>
                        <a:rPr kumimoji="0" lang="zh-CN" altLang="en-US" sz="2000" b="0" i="0" u="none" strike="noStrike" cap="none" normalizeH="0" baseline="0" dirty="0">
                          <a:ln>
                            <a:noFill/>
                          </a:ln>
                          <a:solidFill>
                            <a:schemeClr val="tx1"/>
                          </a:solidFill>
                          <a:effectLst/>
                          <a:latin typeface="+mn-ea"/>
                          <a:ea typeface="+mn-ea"/>
                          <a:cs typeface="黑体" charset="0"/>
                        </a:rPr>
                        <a:t>、口服避孕药、雌激素等</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 name="标题 1"/>
          <p:cNvSpPr>
            <a:spLocks noGrp="1" noChangeArrowheads="1"/>
          </p:cNvSpPr>
          <p:nvPr/>
        </p:nvSpPr>
        <p:spPr bwMode="auto">
          <a:xfrm>
            <a:off x="285750" y="782638"/>
            <a:ext cx="8445500" cy="788987"/>
          </a:xfrm>
          <a:prstGeom prst="rect">
            <a:avLst/>
          </a:prstGeom>
          <a:noFill/>
          <a:ln w="9525">
            <a:noFill/>
            <a:miter lim="800000"/>
          </a:ln>
        </p:spPr>
        <p:txBody>
          <a:bodyPr anchor="ctr"/>
          <a:lstStyle/>
          <a:p>
            <a:pPr algn="ctr" eaLnBrk="0" hangingPunct="0">
              <a:lnSpc>
                <a:spcPct val="90000"/>
              </a:lnSpc>
            </a:pPr>
            <a:r>
              <a:rPr lang="zh-CN" altLang="en-US" sz="3600" b="1" dirty="0">
                <a:solidFill>
                  <a:srgbClr val="CC0000"/>
                </a:solidFill>
                <a:latin typeface="+mj-lt"/>
                <a:ea typeface="隶书" pitchFamily="49" charset="-122"/>
                <a:cs typeface="+mj-cs"/>
              </a:rPr>
              <a:t>减弱华法林抗凝作用的药物</a:t>
            </a:r>
          </a:p>
          <a:p>
            <a:pPr algn="ctr" eaLnBrk="0" hangingPunct="0">
              <a:lnSpc>
                <a:spcPct val="90000"/>
              </a:lnSpc>
            </a:pPr>
            <a:endParaRPr kumimoji="1" lang="zh-CN" altLang="en-US" sz="2800" b="1" dirty="0">
              <a:solidFill>
                <a:srgbClr val="000000"/>
              </a:solidFill>
              <a:ea typeface="黑体" charset="0"/>
              <a:cs typeface="黑体" charset="0"/>
            </a:endParaRPr>
          </a:p>
        </p:txBody>
      </p:sp>
    </p:spTree>
    <p:extLst>
      <p:ext uri="{BB962C8B-B14F-4D97-AF65-F5344CB8AC3E}">
        <p14:creationId xmlns="" xmlns:p14="http://schemas.microsoft.com/office/powerpoint/2010/main" val="28665781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p:cNvPicPr>
            <a:picLocks noChangeAspect="1" noChangeArrowheads="1"/>
          </p:cNvPicPr>
          <p:nvPr/>
        </p:nvPicPr>
        <p:blipFill>
          <a:blip r:embed="rId2"/>
          <a:srcRect/>
          <a:stretch>
            <a:fillRect/>
          </a:stretch>
        </p:blipFill>
        <p:spPr bwMode="auto">
          <a:xfrm>
            <a:off x="0" y="2428868"/>
            <a:ext cx="9205588" cy="3643338"/>
          </a:xfrm>
          <a:prstGeom prst="rect">
            <a:avLst/>
          </a:prstGeom>
          <a:noFill/>
          <a:ln w="9525">
            <a:noFill/>
            <a:miter lim="800000"/>
            <a:headEnd/>
            <a:tailEnd/>
          </a:ln>
          <a:effectLst/>
        </p:spPr>
      </p:pic>
      <p:pic>
        <p:nvPicPr>
          <p:cNvPr id="120835" name="Picture 3"/>
          <p:cNvPicPr>
            <a:picLocks noChangeAspect="1" noChangeArrowheads="1"/>
          </p:cNvPicPr>
          <p:nvPr/>
        </p:nvPicPr>
        <p:blipFill>
          <a:blip r:embed="rId3"/>
          <a:srcRect/>
          <a:stretch>
            <a:fillRect/>
          </a:stretch>
        </p:blipFill>
        <p:spPr bwMode="auto">
          <a:xfrm>
            <a:off x="1214414" y="739330"/>
            <a:ext cx="7248546" cy="140378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122882" name="Picture 2"/>
          <p:cNvPicPr>
            <a:picLocks noChangeAspect="1" noChangeArrowheads="1"/>
          </p:cNvPicPr>
          <p:nvPr/>
        </p:nvPicPr>
        <p:blipFill>
          <a:blip r:embed="rId2"/>
          <a:srcRect/>
          <a:stretch>
            <a:fillRect/>
          </a:stretch>
        </p:blipFill>
        <p:spPr bwMode="auto">
          <a:xfrm>
            <a:off x="0" y="0"/>
            <a:ext cx="9074150" cy="2451100"/>
          </a:xfrm>
          <a:prstGeom prst="rect">
            <a:avLst/>
          </a:prstGeom>
          <a:noFill/>
          <a:ln w="9525">
            <a:noFill/>
            <a:miter lim="800000"/>
            <a:headEnd/>
            <a:tailEnd/>
          </a:ln>
          <a:effectLst/>
        </p:spPr>
      </p:pic>
      <p:pic>
        <p:nvPicPr>
          <p:cNvPr id="5" name="Picture 2"/>
          <p:cNvPicPr>
            <a:picLocks noChangeAspect="1" noChangeArrowheads="1"/>
          </p:cNvPicPr>
          <p:nvPr/>
        </p:nvPicPr>
        <p:blipFill>
          <a:blip r:embed="rId3"/>
          <a:srcRect/>
          <a:stretch>
            <a:fillRect/>
          </a:stretch>
        </p:blipFill>
        <p:spPr bwMode="auto">
          <a:xfrm>
            <a:off x="500034" y="2571744"/>
            <a:ext cx="4510094" cy="3851514"/>
          </a:xfrm>
          <a:prstGeom prst="rect">
            <a:avLst/>
          </a:prstGeom>
          <a:noFill/>
          <a:ln w="9525">
            <a:noFill/>
            <a:miter lim="800000"/>
            <a:headEnd/>
            <a:tailEnd/>
          </a:ln>
          <a:effectLst/>
        </p:spPr>
      </p:pic>
      <p:sp>
        <p:nvSpPr>
          <p:cNvPr id="6" name="内容占位符 2"/>
          <p:cNvSpPr>
            <a:spLocks noGrp="1"/>
          </p:cNvSpPr>
          <p:nvPr>
            <p:ph idx="1"/>
          </p:nvPr>
        </p:nvSpPr>
        <p:spPr>
          <a:xfrm>
            <a:off x="5072066" y="2751786"/>
            <a:ext cx="3714776" cy="3749048"/>
          </a:xfrm>
        </p:spPr>
        <p:txBody>
          <a:bodyPr>
            <a:normAutofit fontScale="77500" lnSpcReduction="20000"/>
          </a:bodyPr>
          <a:lstStyle/>
          <a:p>
            <a:pPr>
              <a:buNone/>
            </a:pPr>
            <a:r>
              <a:rPr lang="zh-CN" altLang="en-US" dirty="0" smtClean="0"/>
              <a:t>   该研究纳入了</a:t>
            </a:r>
            <a:r>
              <a:rPr lang="en-US" altLang="zh-CN" dirty="0" smtClean="0"/>
              <a:t>10</a:t>
            </a:r>
            <a:r>
              <a:rPr lang="zh-CN" altLang="en-US" dirty="0" smtClean="0"/>
              <a:t>项随机试验和</a:t>
            </a:r>
            <a:r>
              <a:rPr lang="en-US" altLang="zh-CN" dirty="0" smtClean="0"/>
              <a:t>11</a:t>
            </a:r>
            <a:r>
              <a:rPr lang="zh-CN" altLang="en-US" dirty="0" smtClean="0"/>
              <a:t>项前瞻性试验，比较了</a:t>
            </a:r>
            <a:r>
              <a:rPr lang="en-US" altLang="zh-CN" dirty="0" smtClean="0"/>
              <a:t>INR</a:t>
            </a:r>
            <a:r>
              <a:rPr lang="zh-CN" altLang="en-US" dirty="0" smtClean="0"/>
              <a:t>介于</a:t>
            </a:r>
            <a:r>
              <a:rPr lang="en-US" altLang="zh-CN" dirty="0" smtClean="0"/>
              <a:t>4-10</a:t>
            </a:r>
            <a:r>
              <a:rPr lang="zh-CN" altLang="en-US" dirty="0" smtClean="0"/>
              <a:t>的患者经不同途径使用维生素</a:t>
            </a:r>
            <a:r>
              <a:rPr lang="en-US" altLang="zh-CN" dirty="0" smtClean="0"/>
              <a:t>K</a:t>
            </a:r>
            <a:r>
              <a:rPr lang="zh-CN" altLang="en-US" dirty="0" smtClean="0"/>
              <a:t>的效果。停用华法林后</a:t>
            </a:r>
            <a:r>
              <a:rPr lang="en-US" altLang="zh-CN" dirty="0" smtClean="0"/>
              <a:t>24</a:t>
            </a:r>
            <a:r>
              <a:rPr lang="zh-CN" altLang="en-US" dirty="0" smtClean="0"/>
              <a:t>小时，各组</a:t>
            </a:r>
            <a:r>
              <a:rPr lang="en-US" altLang="zh-CN" dirty="0" smtClean="0"/>
              <a:t>INR</a:t>
            </a:r>
            <a:r>
              <a:rPr lang="zh-CN" altLang="en-US" dirty="0" smtClean="0"/>
              <a:t>介于</a:t>
            </a:r>
            <a:r>
              <a:rPr lang="en-US" altLang="zh-CN" dirty="0" smtClean="0"/>
              <a:t>1.8-4.0</a:t>
            </a:r>
            <a:r>
              <a:rPr lang="zh-CN" altLang="en-US" dirty="0" smtClean="0"/>
              <a:t>的患者比例如下：</a:t>
            </a:r>
          </a:p>
          <a:p>
            <a:pPr>
              <a:buNone/>
            </a:pPr>
            <a:r>
              <a:rPr lang="zh-CN" altLang="en-US" dirty="0" smtClean="0"/>
              <a:t>●安慰剂组</a:t>
            </a:r>
            <a:r>
              <a:rPr lang="en-US" altLang="zh-CN" dirty="0" smtClean="0"/>
              <a:t>–20%(95%CI 0-47%)</a:t>
            </a:r>
          </a:p>
          <a:p>
            <a:pPr>
              <a:buNone/>
            </a:pPr>
            <a:r>
              <a:rPr lang="zh-CN" altLang="en-US" dirty="0" smtClean="0"/>
              <a:t>●皮下注射维生素</a:t>
            </a:r>
            <a:r>
              <a:rPr lang="en-US" altLang="zh-CN" dirty="0" smtClean="0"/>
              <a:t>K–31%(95%CI 7%-55%)</a:t>
            </a:r>
          </a:p>
          <a:p>
            <a:pPr>
              <a:buNone/>
            </a:pPr>
            <a:r>
              <a:rPr lang="zh-CN" altLang="en-US" dirty="0" smtClean="0"/>
              <a:t>●静脉用维生素</a:t>
            </a:r>
            <a:r>
              <a:rPr lang="en-US" altLang="zh-CN" dirty="0" smtClean="0"/>
              <a:t>K–77%(95%CI 60%-95%)</a:t>
            </a:r>
          </a:p>
          <a:p>
            <a:pPr>
              <a:buNone/>
            </a:pPr>
            <a:r>
              <a:rPr lang="zh-CN" altLang="en-US" dirty="0" smtClean="0"/>
              <a:t>●口服维生素</a:t>
            </a:r>
            <a:r>
              <a:rPr lang="en-US" altLang="zh-CN" dirty="0" smtClean="0"/>
              <a:t>K–82%(95%CI 70%-93%)</a:t>
            </a:r>
          </a:p>
          <a:p>
            <a:endParaRPr lang="zh-CN" alt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4200" b="1" dirty="0" smtClean="0">
                <a:solidFill>
                  <a:srgbClr val="CC0000"/>
                </a:solidFill>
                <a:latin typeface="+mj-lt"/>
                <a:ea typeface="隶书" pitchFamily="49" charset="-122"/>
                <a:cs typeface="+mj-cs"/>
              </a:rPr>
              <a:t>华法林相关肾病</a:t>
            </a:r>
            <a:r>
              <a:rPr lang="zh-CN" altLang="en-US" sz="4200" b="1" dirty="0" smtClean="0">
                <a:solidFill>
                  <a:srgbClr val="CC0000"/>
                </a:solidFill>
                <a:latin typeface="Times New Roman" pitchFamily="18" charset="0"/>
                <a:ea typeface="隶书" pitchFamily="49" charset="-122"/>
                <a:cs typeface="Times New Roman" pitchFamily="18" charset="0"/>
              </a:rPr>
              <a:t>（</a:t>
            </a:r>
            <a:r>
              <a:rPr altLang="zh-CN" sz="4200" b="1" dirty="0" smtClean="0">
                <a:solidFill>
                  <a:srgbClr val="CC0000"/>
                </a:solidFill>
                <a:latin typeface="Times New Roman" pitchFamily="18" charset="0"/>
                <a:ea typeface="隶书" pitchFamily="49" charset="-122"/>
                <a:cs typeface="Times New Roman" pitchFamily="18" charset="0"/>
              </a:rPr>
              <a:t>WRN</a:t>
            </a:r>
            <a:r>
              <a:rPr lang="zh-CN" altLang="en-US" sz="4200" b="1" dirty="0" smtClean="0">
                <a:solidFill>
                  <a:srgbClr val="CC0000"/>
                </a:solidFill>
                <a:latin typeface="Times New Roman" pitchFamily="18" charset="0"/>
                <a:ea typeface="隶书" pitchFamily="49" charset="-122"/>
                <a:cs typeface="Times New Roman" pitchFamily="18" charset="0"/>
              </a:rPr>
              <a:t>）</a:t>
            </a:r>
            <a:endParaRPr lang="zh-CN" altLang="en-US" sz="4200" b="1" dirty="0">
              <a:solidFill>
                <a:srgbClr val="CC0000"/>
              </a:solidFill>
              <a:latin typeface="Times New Roman" pitchFamily="18" charset="0"/>
              <a:ea typeface="隶书" pitchFamily="49" charset="-122"/>
              <a:cs typeface="Times New Roman" pitchFamily="18" charset="0"/>
            </a:endParaRPr>
          </a:p>
        </p:txBody>
      </p:sp>
      <p:sp>
        <p:nvSpPr>
          <p:cNvPr id="3" name="内容占位符 2"/>
          <p:cNvSpPr>
            <a:spLocks noGrp="1"/>
          </p:cNvSpPr>
          <p:nvPr>
            <p:ph idx="1"/>
          </p:nvPr>
        </p:nvSpPr>
        <p:spPr>
          <a:xfrm>
            <a:off x="642910" y="2000240"/>
            <a:ext cx="7929618" cy="4525963"/>
          </a:xfrm>
        </p:spPr>
        <p:txBody>
          <a:bodyPr/>
          <a:lstStyle/>
          <a:p>
            <a:pPr>
              <a:buFont typeface="Wingdings" pitchFamily="2" charset="2"/>
              <a:buChar char="u"/>
            </a:pPr>
            <a:r>
              <a:rPr lang="zh-CN" altLang="en-US" sz="2400" dirty="0" smtClean="0">
                <a:latin typeface="+mn-ea"/>
                <a:ea typeface="+mn-ea"/>
                <a:sym typeface="Arial" panose="020B0604020202020204" pitchFamily="34" charset="0"/>
              </a:rPr>
              <a:t>服用华法林的患者，当</a:t>
            </a:r>
            <a:r>
              <a:rPr lang="en-US" altLang="zh-CN" sz="2400" dirty="0" smtClean="0">
                <a:latin typeface="+mn-ea"/>
                <a:ea typeface="+mn-ea"/>
                <a:sym typeface="Arial" panose="020B0604020202020204" pitchFamily="34" charset="0"/>
              </a:rPr>
              <a:t>INR</a:t>
            </a:r>
            <a:r>
              <a:rPr lang="zh-CN" altLang="en-US" sz="2400" dirty="0" smtClean="0">
                <a:latin typeface="+mn-ea"/>
                <a:ea typeface="+mn-ea"/>
                <a:sym typeface="Arial" panose="020B0604020202020204" pitchFamily="34" charset="0"/>
              </a:rPr>
              <a:t>＞</a:t>
            </a:r>
            <a:r>
              <a:rPr lang="en-US" altLang="zh-CN" sz="2400" dirty="0" smtClean="0">
                <a:latin typeface="+mn-ea"/>
                <a:ea typeface="+mn-ea"/>
                <a:sym typeface="Arial" panose="020B0604020202020204" pitchFamily="34" charset="0"/>
              </a:rPr>
              <a:t>3</a:t>
            </a:r>
            <a:r>
              <a:rPr lang="zh-CN" altLang="en-US" sz="2400" dirty="0" smtClean="0">
                <a:latin typeface="+mn-ea"/>
                <a:ea typeface="+mn-ea"/>
                <a:sym typeface="Arial" panose="020B0604020202020204" pitchFamily="34" charset="0"/>
              </a:rPr>
              <a:t>时发生不明原因的血肌酐升高，</a:t>
            </a:r>
            <a:r>
              <a:rPr lang="en-US" altLang="zh-CN" sz="2400" dirty="0" smtClean="0">
                <a:latin typeface="+mn-ea"/>
                <a:ea typeface="+mn-ea"/>
                <a:sym typeface="Arial" panose="020B0604020202020204" pitchFamily="34" charset="0"/>
              </a:rPr>
              <a:t>1</a:t>
            </a:r>
            <a:r>
              <a:rPr lang="zh-CN" altLang="en-US" sz="2400" dirty="0" smtClean="0">
                <a:latin typeface="+mn-ea"/>
                <a:ea typeface="+mn-ea"/>
                <a:sym typeface="Arial" panose="020B0604020202020204" pitchFamily="34" charset="0"/>
              </a:rPr>
              <a:t>周内</a:t>
            </a:r>
            <a:r>
              <a:rPr lang="en-US" altLang="zh-CN" sz="2400" dirty="0" err="1" smtClean="0">
                <a:latin typeface="+mn-ea"/>
                <a:ea typeface="+mn-ea"/>
                <a:sym typeface="Arial" panose="020B0604020202020204" pitchFamily="34" charset="0"/>
              </a:rPr>
              <a:t>Scr</a:t>
            </a:r>
            <a:r>
              <a:rPr lang="zh-CN" altLang="en-US" sz="2400" dirty="0" smtClean="0">
                <a:latin typeface="+mn-ea"/>
                <a:ea typeface="+mn-ea"/>
                <a:sym typeface="Arial" panose="020B0604020202020204" pitchFamily="34" charset="0"/>
              </a:rPr>
              <a:t>升高≥</a:t>
            </a:r>
            <a:r>
              <a:rPr lang="en-US" altLang="zh-CN" sz="2400" dirty="0" smtClean="0">
                <a:latin typeface="+mn-ea"/>
                <a:ea typeface="+mn-ea"/>
                <a:sym typeface="Arial" panose="020B0604020202020204" pitchFamily="34" charset="0"/>
              </a:rPr>
              <a:t>0.3mg/dl(</a:t>
            </a:r>
            <a:r>
              <a:rPr lang="en-US" altLang="zh-CN" sz="2400" dirty="0" smtClean="0">
                <a:latin typeface="+mn-ea"/>
                <a:sym typeface="Arial" panose="020B0604020202020204" pitchFamily="34" charset="0"/>
              </a:rPr>
              <a:t>26.52umol/L)</a:t>
            </a:r>
            <a:r>
              <a:rPr lang="zh-CN" altLang="en-US" sz="2400" dirty="0" smtClean="0">
                <a:latin typeface="+mn-ea"/>
                <a:ea typeface="+mn-ea"/>
                <a:sym typeface="Arial" panose="020B0604020202020204" pitchFamily="34" charset="0"/>
              </a:rPr>
              <a:t>或高于基础水平的</a:t>
            </a:r>
            <a:r>
              <a:rPr lang="en-US" altLang="zh-CN" sz="2400" dirty="0" smtClean="0">
                <a:latin typeface="+mn-ea"/>
                <a:ea typeface="+mn-ea"/>
                <a:sym typeface="Arial" panose="020B0604020202020204" pitchFamily="34" charset="0"/>
              </a:rPr>
              <a:t>50%</a:t>
            </a:r>
          </a:p>
          <a:p>
            <a:pPr>
              <a:buFont typeface="Wingdings" pitchFamily="2" charset="2"/>
              <a:buChar char="u"/>
            </a:pPr>
            <a:endParaRPr lang="en-US" altLang="zh-CN" sz="2400" dirty="0" smtClean="0">
              <a:latin typeface="+mn-ea"/>
              <a:ea typeface="+mn-ea"/>
              <a:sym typeface="Arial" panose="020B0604020202020204" pitchFamily="34" charset="0"/>
            </a:endParaRPr>
          </a:p>
          <a:p>
            <a:pPr>
              <a:buFont typeface="Wingdings" pitchFamily="2" charset="2"/>
              <a:buChar char="u"/>
            </a:pPr>
            <a:r>
              <a:rPr lang="zh-CN" altLang="en-US" sz="2400" dirty="0" smtClean="0">
                <a:latin typeface="+mn-ea"/>
                <a:ea typeface="+mn-ea"/>
                <a:sym typeface="Arial" panose="020B0604020202020204" pitchFamily="34" charset="0"/>
              </a:rPr>
              <a:t>排除肾前、肾后及其他肾性因素</a:t>
            </a:r>
            <a:endParaRPr lang="en-US" altLang="zh-CN" sz="2400" dirty="0" smtClean="0">
              <a:latin typeface="+mn-ea"/>
              <a:ea typeface="+mn-ea"/>
              <a:sym typeface="Arial" panose="020B0604020202020204" pitchFamily="34" charset="0"/>
            </a:endParaRPr>
          </a:p>
          <a:p>
            <a:pPr lvl="1">
              <a:buFont typeface="Wingdings" pitchFamily="2" charset="2"/>
              <a:buChar char="u"/>
            </a:pPr>
            <a:endParaRPr lang="en-US" altLang="zh-CN" sz="2200" dirty="0" smtClean="0">
              <a:latin typeface="+mn-ea"/>
              <a:ea typeface="+mn-ea"/>
              <a:sym typeface="Arial" panose="020B0604020202020204" pitchFamily="34" charset="0"/>
            </a:endParaRPr>
          </a:p>
          <a:p>
            <a:pPr>
              <a:buFont typeface="Wingdings" pitchFamily="2" charset="2"/>
              <a:buChar char="u"/>
            </a:pPr>
            <a:r>
              <a:rPr lang="zh-CN" altLang="en-US" sz="2400" dirty="0" smtClean="0">
                <a:latin typeface="+mn-ea"/>
                <a:ea typeface="+mn-ea"/>
                <a:sym typeface="Arial" panose="020B0604020202020204" pitchFamily="34" charset="0"/>
              </a:rPr>
              <a:t>确诊需肾活检。</a:t>
            </a:r>
            <a:endParaRPr lang="en-US" altLang="zh-CN" sz="2400" dirty="0" smtClean="0">
              <a:latin typeface="+mn-ea"/>
              <a:ea typeface="+mn-ea"/>
              <a:sym typeface="Arial" panose="020B0604020202020204" pitchFamily="34" charset="0"/>
            </a:endParaRPr>
          </a:p>
          <a:p>
            <a:pPr>
              <a:buFont typeface="Wingdings" pitchFamily="2" charset="2"/>
              <a:buChar char="u"/>
            </a:pPr>
            <a:endParaRPr lang="zh-CN" alt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8596" y="285728"/>
            <a:ext cx="8229600" cy="1143000"/>
          </a:xfrm>
        </p:spPr>
        <p:txBody>
          <a:bodyPr>
            <a:normAutofit/>
          </a:bodyPr>
          <a:lstStyle/>
          <a:p>
            <a:r>
              <a:rPr altLang="zh-CN" sz="4200" b="1" dirty="0" smtClean="0">
                <a:solidFill>
                  <a:srgbClr val="CC0000"/>
                </a:solidFill>
                <a:latin typeface="Times New Roman" pitchFamily="18" charset="0"/>
                <a:ea typeface="隶书" pitchFamily="49" charset="-122"/>
                <a:cs typeface="Times New Roman" pitchFamily="18" charset="0"/>
              </a:rPr>
              <a:t>WRN</a:t>
            </a:r>
            <a:r>
              <a:rPr lang="zh-CN" altLang="en-US" sz="4200" b="1" dirty="0" smtClean="0">
                <a:solidFill>
                  <a:srgbClr val="CC0000"/>
                </a:solidFill>
                <a:latin typeface="+mj-lt"/>
                <a:ea typeface="隶书" pitchFamily="49" charset="-122"/>
                <a:cs typeface="+mj-cs"/>
              </a:rPr>
              <a:t>的流行病学</a:t>
            </a:r>
            <a:endParaRPr lang="zh-CN" altLang="en-US" sz="4200" b="1" dirty="0">
              <a:solidFill>
                <a:srgbClr val="CC0000"/>
              </a:solidFill>
              <a:latin typeface="+mj-lt"/>
              <a:ea typeface="隶书" pitchFamily="49" charset="-122"/>
              <a:cs typeface="+mj-cs"/>
            </a:endParaRPr>
          </a:p>
        </p:txBody>
      </p:sp>
      <p:sp>
        <p:nvSpPr>
          <p:cNvPr id="3" name="内容占位符 2"/>
          <p:cNvSpPr>
            <a:spLocks noGrp="1"/>
          </p:cNvSpPr>
          <p:nvPr>
            <p:ph idx="1"/>
          </p:nvPr>
        </p:nvSpPr>
        <p:spPr>
          <a:xfrm>
            <a:off x="571472" y="1428736"/>
            <a:ext cx="8229600" cy="4525963"/>
          </a:xfrm>
        </p:spPr>
        <p:txBody>
          <a:bodyPr>
            <a:normAutofit fontScale="85000" lnSpcReduction="20000"/>
          </a:bodyPr>
          <a:lstStyle/>
          <a:p>
            <a:pPr>
              <a:lnSpc>
                <a:spcPct val="160000"/>
              </a:lnSpc>
              <a:buFont typeface="Wingdings" pitchFamily="2" charset="2"/>
              <a:buChar char="u"/>
            </a:pPr>
            <a:r>
              <a:rPr lang="en-US" altLang="en-US" sz="3100" dirty="0" smtClean="0">
                <a:latin typeface="+mn-ea"/>
                <a:ea typeface="+mn-ea"/>
                <a:sym typeface="Arial" panose="020B0604020202020204" pitchFamily="34" charset="0"/>
              </a:rPr>
              <a:t>WRN</a:t>
            </a:r>
            <a:r>
              <a:rPr lang="zh-CN" altLang="en-US" sz="3100" dirty="0" smtClean="0">
                <a:latin typeface="+mn-ea"/>
                <a:ea typeface="+mn-ea"/>
                <a:sym typeface="Arial" panose="020B0604020202020204" pitchFamily="34" charset="0"/>
              </a:rPr>
              <a:t>的临床发病率并不低</a:t>
            </a:r>
            <a:endParaRPr lang="en-US" altLang="zh-CN" sz="3100" dirty="0" smtClean="0">
              <a:latin typeface="+mn-ea"/>
              <a:ea typeface="+mn-ea"/>
              <a:sym typeface="Arial" panose="020B0604020202020204" pitchFamily="34" charset="0"/>
            </a:endParaRPr>
          </a:p>
          <a:p>
            <a:pPr>
              <a:lnSpc>
                <a:spcPct val="160000"/>
              </a:lnSpc>
              <a:buFont typeface="Wingdings" pitchFamily="2" charset="2"/>
              <a:buChar char="u"/>
            </a:pPr>
            <a:r>
              <a:rPr lang="zh-CN" altLang="en-US" sz="3100" dirty="0" smtClean="0">
                <a:latin typeface="+mn-ea"/>
                <a:ea typeface="+mn-ea"/>
                <a:sym typeface="Arial" panose="020B0604020202020204" pitchFamily="34" charset="0"/>
              </a:rPr>
              <a:t>接受华法林治疗患者中，</a:t>
            </a:r>
            <a:r>
              <a:rPr lang="en-US" altLang="en-US" sz="3100" dirty="0" smtClean="0">
                <a:latin typeface="+mn-ea"/>
                <a:ea typeface="+mn-ea"/>
                <a:sym typeface="Arial" panose="020B0604020202020204" pitchFamily="34" charset="0"/>
              </a:rPr>
              <a:t>INR&gt;3.0</a:t>
            </a:r>
            <a:r>
              <a:rPr lang="zh-CN" altLang="en-US" sz="3100" dirty="0" smtClean="0">
                <a:latin typeface="+mn-ea"/>
                <a:ea typeface="+mn-ea"/>
                <a:sym typeface="Arial" panose="020B0604020202020204" pitchFamily="34" charset="0"/>
              </a:rPr>
              <a:t>者约占</a:t>
            </a:r>
            <a:r>
              <a:rPr lang="en-US" altLang="en-US" sz="3100" dirty="0" smtClean="0">
                <a:latin typeface="+mn-ea"/>
                <a:ea typeface="+mn-ea"/>
                <a:sym typeface="Arial" panose="020B0604020202020204" pitchFamily="34" charset="0"/>
              </a:rPr>
              <a:t>54%</a:t>
            </a:r>
          </a:p>
          <a:p>
            <a:pPr>
              <a:lnSpc>
                <a:spcPct val="160000"/>
              </a:lnSpc>
              <a:buFont typeface="Wingdings" pitchFamily="2" charset="2"/>
              <a:buChar char="u"/>
            </a:pPr>
            <a:r>
              <a:rPr lang="zh-CN" altLang="en-US" sz="3100" dirty="0" smtClean="0">
                <a:latin typeface="+mn-ea"/>
                <a:ea typeface="+mn-ea"/>
                <a:sym typeface="Arial" panose="020B0604020202020204" pitchFamily="34" charset="0"/>
              </a:rPr>
              <a:t>当</a:t>
            </a:r>
            <a:r>
              <a:rPr lang="en-US" altLang="en-US" sz="3100" dirty="0" smtClean="0">
                <a:latin typeface="+mn-ea"/>
                <a:ea typeface="+mn-ea"/>
                <a:sym typeface="Arial" panose="020B0604020202020204" pitchFamily="34" charset="0"/>
              </a:rPr>
              <a:t>INR&gt;3.0</a:t>
            </a:r>
            <a:r>
              <a:rPr lang="zh-CN" altLang="en-US" sz="3100" dirty="0" smtClean="0">
                <a:latin typeface="+mn-ea"/>
                <a:ea typeface="+mn-ea"/>
                <a:sym typeface="Arial" panose="020B0604020202020204" pitchFamily="34" charset="0"/>
              </a:rPr>
              <a:t>时，</a:t>
            </a:r>
            <a:r>
              <a:rPr lang="en-US" altLang="en-US" sz="3100" dirty="0" smtClean="0">
                <a:latin typeface="+mn-ea"/>
                <a:ea typeface="+mn-ea"/>
                <a:sym typeface="Arial" panose="020B0604020202020204" pitchFamily="34" charset="0"/>
              </a:rPr>
              <a:t>WRN</a:t>
            </a:r>
            <a:r>
              <a:rPr lang="zh-CN" altLang="en-US" sz="3100" dirty="0" smtClean="0">
                <a:latin typeface="+mn-ea"/>
                <a:ea typeface="+mn-ea"/>
                <a:sym typeface="Arial" panose="020B0604020202020204" pitchFamily="34" charset="0"/>
              </a:rPr>
              <a:t>的人群发生率约为</a:t>
            </a:r>
            <a:r>
              <a:rPr lang="en-US" altLang="en-US" sz="3100" dirty="0" smtClean="0">
                <a:latin typeface="+mn-ea"/>
                <a:ea typeface="+mn-ea"/>
                <a:sym typeface="Arial" panose="020B0604020202020204" pitchFamily="34" charset="0"/>
              </a:rPr>
              <a:t>19.3~20.5%</a:t>
            </a:r>
            <a:endParaRPr lang="zh-CN" altLang="en-US" sz="3100" dirty="0" smtClean="0">
              <a:latin typeface="+mn-ea"/>
              <a:ea typeface="+mn-ea"/>
              <a:sym typeface="Arial" panose="020B0604020202020204" pitchFamily="34" charset="0"/>
            </a:endParaRPr>
          </a:p>
          <a:p>
            <a:pPr>
              <a:lnSpc>
                <a:spcPct val="160000"/>
              </a:lnSpc>
              <a:buFont typeface="Wingdings" pitchFamily="2" charset="2"/>
              <a:buChar char="u"/>
            </a:pPr>
            <a:r>
              <a:rPr lang="en-US" altLang="en-US" sz="3100" dirty="0" smtClean="0">
                <a:latin typeface="+mn-ea"/>
                <a:ea typeface="+mn-ea"/>
                <a:sym typeface="Arial" panose="020B0604020202020204" pitchFamily="34" charset="0"/>
              </a:rPr>
              <a:t>CKD</a:t>
            </a:r>
            <a:r>
              <a:rPr lang="zh-CN" altLang="en-US" sz="3100" dirty="0" smtClean="0">
                <a:latin typeface="+mn-ea"/>
                <a:ea typeface="+mn-ea"/>
                <a:sym typeface="Arial" panose="020B0604020202020204" pitchFamily="34" charset="0"/>
              </a:rPr>
              <a:t>患者中</a:t>
            </a:r>
            <a:r>
              <a:rPr lang="en-US" altLang="en-US" sz="3100" dirty="0" smtClean="0">
                <a:latin typeface="+mn-ea"/>
                <a:ea typeface="+mn-ea"/>
                <a:sym typeface="Arial" panose="020B0604020202020204" pitchFamily="34" charset="0"/>
              </a:rPr>
              <a:t>WRN</a:t>
            </a:r>
            <a:r>
              <a:rPr lang="zh-CN" altLang="en-US" sz="3100" dirty="0" smtClean="0">
                <a:latin typeface="+mn-ea"/>
                <a:ea typeface="+mn-ea"/>
                <a:sym typeface="Arial" panose="020B0604020202020204" pitchFamily="34" charset="0"/>
              </a:rPr>
              <a:t>的发病率显著升高，约为非</a:t>
            </a:r>
            <a:r>
              <a:rPr lang="en-US" altLang="en-US" sz="3100" dirty="0" smtClean="0">
                <a:latin typeface="+mn-ea"/>
                <a:ea typeface="+mn-ea"/>
                <a:sym typeface="Arial" panose="020B0604020202020204" pitchFamily="34" charset="0"/>
              </a:rPr>
              <a:t>CKD</a:t>
            </a:r>
            <a:r>
              <a:rPr lang="zh-CN" altLang="en-US" sz="3100" dirty="0" smtClean="0">
                <a:latin typeface="+mn-ea"/>
                <a:ea typeface="+mn-ea"/>
                <a:sym typeface="Arial" panose="020B0604020202020204" pitchFamily="34" charset="0"/>
              </a:rPr>
              <a:t>患者的</a:t>
            </a:r>
            <a:r>
              <a:rPr lang="en-US" altLang="en-US" sz="3100" dirty="0" smtClean="0">
                <a:latin typeface="+mn-ea"/>
                <a:ea typeface="+mn-ea"/>
                <a:sym typeface="Arial" panose="020B0604020202020204" pitchFamily="34" charset="0"/>
              </a:rPr>
              <a:t>2</a:t>
            </a:r>
            <a:r>
              <a:rPr lang="zh-CN" altLang="en-US" sz="3100" dirty="0" smtClean="0">
                <a:latin typeface="+mn-ea"/>
                <a:ea typeface="+mn-ea"/>
                <a:sym typeface="Arial" panose="020B0604020202020204" pitchFamily="34" charset="0"/>
              </a:rPr>
              <a:t>倍（</a:t>
            </a:r>
            <a:r>
              <a:rPr lang="en-US" altLang="en-US" sz="3100" dirty="0" smtClean="0">
                <a:latin typeface="+mn-ea"/>
                <a:ea typeface="+mn-ea"/>
                <a:sym typeface="Arial" panose="020B0604020202020204" pitchFamily="34" charset="0"/>
              </a:rPr>
              <a:t>24</a:t>
            </a:r>
            <a:r>
              <a:rPr lang="zh-CN" altLang="en-US" sz="3100" dirty="0" smtClean="0">
                <a:latin typeface="+mn-ea"/>
                <a:ea typeface="+mn-ea"/>
                <a:sym typeface="Arial" panose="020B0604020202020204" pitchFamily="34" charset="0"/>
              </a:rPr>
              <a:t>～</a:t>
            </a:r>
            <a:r>
              <a:rPr lang="en-US" altLang="en-US" sz="3100" dirty="0" smtClean="0">
                <a:latin typeface="+mn-ea"/>
                <a:ea typeface="+mn-ea"/>
                <a:sym typeface="Arial" panose="020B0604020202020204" pitchFamily="34" charset="0"/>
              </a:rPr>
              <a:t>37% </a:t>
            </a:r>
            <a:r>
              <a:rPr lang="en-US" altLang="zh-CN" sz="3100" dirty="0" err="1" smtClean="0">
                <a:latin typeface="+mn-ea"/>
                <a:ea typeface="+mn-ea"/>
                <a:sym typeface="Arial" panose="020B0604020202020204" pitchFamily="34" charset="0"/>
              </a:rPr>
              <a:t>vs</a:t>
            </a:r>
            <a:r>
              <a:rPr lang="en-US" altLang="zh-CN" sz="3100" dirty="0" smtClean="0">
                <a:latin typeface="+mn-ea"/>
                <a:ea typeface="+mn-ea"/>
                <a:sym typeface="Arial" panose="020B0604020202020204" pitchFamily="34" charset="0"/>
              </a:rPr>
              <a:t> </a:t>
            </a:r>
            <a:r>
              <a:rPr lang="en-US" altLang="en-US" sz="3100" dirty="0" smtClean="0">
                <a:latin typeface="+mn-ea"/>
                <a:ea typeface="+mn-ea"/>
                <a:sym typeface="Arial" panose="020B0604020202020204" pitchFamily="34" charset="0"/>
              </a:rPr>
              <a:t>16.5</a:t>
            </a:r>
            <a:r>
              <a:rPr lang="zh-CN" altLang="en-US" sz="3100" dirty="0" smtClean="0">
                <a:latin typeface="+mn-ea"/>
                <a:ea typeface="+mn-ea"/>
                <a:sym typeface="Arial" panose="020B0604020202020204" pitchFamily="34" charset="0"/>
              </a:rPr>
              <a:t>～</a:t>
            </a:r>
            <a:r>
              <a:rPr lang="en-US" altLang="en-US" sz="3100" dirty="0" smtClean="0">
                <a:latin typeface="+mn-ea"/>
                <a:ea typeface="+mn-ea"/>
                <a:sym typeface="Arial" panose="020B0604020202020204" pitchFamily="34" charset="0"/>
              </a:rPr>
              <a:t>17.4%)</a:t>
            </a:r>
            <a:endParaRPr lang="en-US" altLang="zh-CN" sz="3100" dirty="0" smtClean="0">
              <a:latin typeface="+mn-ea"/>
              <a:ea typeface="+mn-ea"/>
              <a:sym typeface="Arial" panose="020B0604020202020204" pitchFamily="34" charset="0"/>
            </a:endParaRPr>
          </a:p>
          <a:p>
            <a:pPr>
              <a:lnSpc>
                <a:spcPct val="160000"/>
              </a:lnSpc>
              <a:buFont typeface="Wingdings" pitchFamily="2" charset="2"/>
              <a:buChar char="u"/>
            </a:pPr>
            <a:r>
              <a:rPr lang="en-US" altLang="en-US" sz="3100" dirty="0" smtClean="0">
                <a:latin typeface="+mn-ea"/>
                <a:ea typeface="+mn-ea"/>
                <a:sym typeface="Arial" panose="020B0604020202020204" pitchFamily="34" charset="0"/>
              </a:rPr>
              <a:t>WRN</a:t>
            </a:r>
            <a:r>
              <a:rPr lang="zh-CN" altLang="en-US" sz="3100" dirty="0" smtClean="0">
                <a:latin typeface="+mn-ea"/>
                <a:ea typeface="+mn-ea"/>
                <a:sym typeface="Arial" panose="020B0604020202020204" pitchFamily="34" charset="0"/>
              </a:rPr>
              <a:t>多于华法林治疗后的</a:t>
            </a:r>
            <a:r>
              <a:rPr lang="en-US" altLang="en-US" sz="3100" dirty="0" smtClean="0">
                <a:latin typeface="+mn-ea"/>
                <a:ea typeface="+mn-ea"/>
                <a:sym typeface="Arial" panose="020B0604020202020204" pitchFamily="34" charset="0"/>
              </a:rPr>
              <a:t>1</a:t>
            </a:r>
            <a:r>
              <a:rPr lang="zh-CN" altLang="en-US" sz="3100" dirty="0" smtClean="0">
                <a:latin typeface="+mn-ea"/>
                <a:ea typeface="+mn-ea"/>
                <a:sym typeface="Arial" panose="020B0604020202020204" pitchFamily="34" charset="0"/>
              </a:rPr>
              <a:t>年内发生，比例约占</a:t>
            </a:r>
            <a:r>
              <a:rPr lang="en-US" altLang="en-US" sz="3100" dirty="0" smtClean="0">
                <a:latin typeface="+mn-ea"/>
                <a:ea typeface="+mn-ea"/>
                <a:sym typeface="Arial" panose="020B0604020202020204" pitchFamily="34" charset="0"/>
              </a:rPr>
              <a:t>82.2%</a:t>
            </a:r>
            <a:endParaRPr lang="zh-CN" altLang="en-US" sz="3100" dirty="0" smtClean="0">
              <a:latin typeface="+mn-ea"/>
              <a:ea typeface="+mn-ea"/>
              <a:sym typeface="Arial" panose="020B0604020202020204" pitchFamily="34" charset="0"/>
            </a:endParaRPr>
          </a:p>
          <a:p>
            <a:pPr>
              <a:buFont typeface="Wingdings" pitchFamily="2" charset="2"/>
              <a:buChar char="u"/>
            </a:pPr>
            <a:endParaRPr lang="zh-CN" alt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altLang="zh-CN" sz="4200" b="1" dirty="0" smtClean="0">
                <a:solidFill>
                  <a:srgbClr val="CC0000"/>
                </a:solidFill>
                <a:latin typeface="+mj-lt"/>
                <a:ea typeface="隶书" pitchFamily="49" charset="-122"/>
                <a:cs typeface="+mj-cs"/>
              </a:rPr>
              <a:t>WRN</a:t>
            </a:r>
            <a:r>
              <a:rPr lang="zh-CN" altLang="en-US" sz="4200" b="1" dirty="0" smtClean="0">
                <a:solidFill>
                  <a:srgbClr val="CC0000"/>
                </a:solidFill>
                <a:latin typeface="+mj-lt"/>
                <a:ea typeface="隶书" pitchFamily="49" charset="-122"/>
                <a:cs typeface="+mj-cs"/>
              </a:rPr>
              <a:t>的发病机制</a:t>
            </a:r>
            <a:endParaRPr lang="zh-CN" altLang="en-US" sz="4200" b="1" dirty="0">
              <a:solidFill>
                <a:srgbClr val="CC0000"/>
              </a:solidFill>
              <a:latin typeface="+mj-lt"/>
              <a:ea typeface="隶书" pitchFamily="49" charset="-122"/>
              <a:cs typeface="+mj-cs"/>
            </a:endParaRPr>
          </a:p>
        </p:txBody>
      </p:sp>
      <p:sp>
        <p:nvSpPr>
          <p:cNvPr id="3" name="内容占位符 2"/>
          <p:cNvSpPr>
            <a:spLocks noGrp="1"/>
          </p:cNvSpPr>
          <p:nvPr>
            <p:ph idx="1"/>
          </p:nvPr>
        </p:nvSpPr>
        <p:spPr>
          <a:xfrm>
            <a:off x="642910" y="1714488"/>
            <a:ext cx="7801004" cy="4525963"/>
          </a:xfrm>
        </p:spPr>
        <p:txBody>
          <a:bodyPr>
            <a:normAutofit/>
          </a:bodyPr>
          <a:lstStyle/>
          <a:p>
            <a:pPr>
              <a:lnSpc>
                <a:spcPct val="150000"/>
              </a:lnSpc>
              <a:buFont typeface="Wingdings" pitchFamily="2" charset="2"/>
              <a:buChar char="u"/>
            </a:pPr>
            <a:r>
              <a:rPr lang="en-US" altLang="en-US" sz="2400" dirty="0" smtClean="0">
                <a:latin typeface="+mn-ea"/>
                <a:ea typeface="+mn-ea"/>
                <a:sym typeface="Arial" panose="020B0604020202020204" pitchFamily="34" charset="0"/>
              </a:rPr>
              <a:t>WRN</a:t>
            </a:r>
            <a:r>
              <a:rPr lang="zh-CN" altLang="en-US" sz="2400" dirty="0" smtClean="0">
                <a:latin typeface="+mn-ea"/>
                <a:ea typeface="+mn-ea"/>
                <a:sym typeface="Arial" panose="020B0604020202020204" pitchFamily="34" charset="0"/>
              </a:rPr>
              <a:t>的发病机制尚不明确</a:t>
            </a:r>
            <a:endParaRPr lang="en-US" altLang="zh-CN" sz="2400" dirty="0" smtClean="0">
              <a:latin typeface="+mn-ea"/>
              <a:ea typeface="+mn-ea"/>
              <a:sym typeface="Arial" panose="020B0604020202020204" pitchFamily="34" charset="0"/>
            </a:endParaRPr>
          </a:p>
          <a:p>
            <a:pPr>
              <a:lnSpc>
                <a:spcPct val="150000"/>
              </a:lnSpc>
              <a:buFont typeface="Wingdings" pitchFamily="2" charset="2"/>
              <a:buChar char="u"/>
            </a:pPr>
            <a:r>
              <a:rPr lang="zh-CN" altLang="en-US" sz="2400" dirty="0" smtClean="0">
                <a:latin typeface="+mn-ea"/>
                <a:ea typeface="+mn-ea"/>
                <a:sym typeface="Arial" panose="020B0604020202020204" pitchFamily="34" charset="0"/>
              </a:rPr>
              <a:t>可能有多种因素的参与</a:t>
            </a:r>
            <a:endParaRPr lang="en-US" altLang="zh-CN" sz="2400" dirty="0" smtClean="0">
              <a:latin typeface="+mn-ea"/>
              <a:ea typeface="+mn-ea"/>
              <a:sym typeface="Arial" panose="020B0604020202020204" pitchFamily="34" charset="0"/>
            </a:endParaRPr>
          </a:p>
          <a:p>
            <a:pPr>
              <a:lnSpc>
                <a:spcPct val="150000"/>
              </a:lnSpc>
              <a:buFont typeface="Wingdings" pitchFamily="2" charset="2"/>
              <a:buChar char="u"/>
            </a:pPr>
            <a:r>
              <a:rPr lang="zh-CN" altLang="en-US" sz="2400" dirty="0" smtClean="0">
                <a:latin typeface="+mn-ea"/>
                <a:ea typeface="+mn-ea"/>
                <a:sym typeface="Arial" panose="020B0604020202020204" pitchFamily="34" charset="0"/>
              </a:rPr>
              <a:t>根据</a:t>
            </a:r>
            <a:r>
              <a:rPr lang="en-US" altLang="en-US" sz="2400" dirty="0" smtClean="0">
                <a:latin typeface="+mn-ea"/>
                <a:ea typeface="+mn-ea"/>
                <a:sym typeface="Arial" panose="020B0604020202020204" pitchFamily="34" charset="0"/>
              </a:rPr>
              <a:t>WRN</a:t>
            </a:r>
            <a:r>
              <a:rPr lang="zh-CN" altLang="en-US" sz="2400" dirty="0" smtClean="0">
                <a:latin typeface="+mn-ea"/>
                <a:ea typeface="+mn-ea"/>
                <a:sym typeface="Arial" panose="020B0604020202020204" pitchFamily="34" charset="0"/>
              </a:rPr>
              <a:t>的组织病理学表现，推测</a:t>
            </a:r>
            <a:r>
              <a:rPr lang="en-US" altLang="en-US" sz="2400" dirty="0" smtClean="0">
                <a:latin typeface="+mn-ea"/>
                <a:ea typeface="+mn-ea"/>
                <a:sym typeface="Arial" panose="020B0604020202020204" pitchFamily="34" charset="0"/>
              </a:rPr>
              <a:t>AKI</a:t>
            </a:r>
            <a:r>
              <a:rPr lang="zh-CN" altLang="en-US" sz="2400" dirty="0" smtClean="0">
                <a:latin typeface="+mn-ea"/>
                <a:ea typeface="+mn-ea"/>
                <a:sym typeface="Arial" panose="020B0604020202020204" pitchFamily="34" charset="0"/>
              </a:rPr>
              <a:t>的发生与</a:t>
            </a:r>
            <a:r>
              <a:rPr lang="zh-CN" altLang="en-US" sz="2400" dirty="0" smtClean="0">
                <a:solidFill>
                  <a:srgbClr val="FF0000"/>
                </a:solidFill>
                <a:latin typeface="+mn-ea"/>
                <a:ea typeface="+mn-ea"/>
                <a:sym typeface="Arial" panose="020B0604020202020204" pitchFamily="34" charset="0"/>
              </a:rPr>
              <a:t>华法林使用过量导致肾小球出血，继而造成肾小管广泛被红细胞管型阻塞有关</a:t>
            </a:r>
            <a:endParaRPr lang="en-US" altLang="zh-CN" sz="2400" dirty="0" smtClean="0">
              <a:solidFill>
                <a:srgbClr val="FF0000"/>
              </a:solidFill>
              <a:latin typeface="+mn-ea"/>
              <a:ea typeface="+mn-ea"/>
              <a:sym typeface="Arial" panose="020B0604020202020204" pitchFamily="34" charset="0"/>
            </a:endParaRPr>
          </a:p>
          <a:p>
            <a:pPr>
              <a:lnSpc>
                <a:spcPct val="150000"/>
              </a:lnSpc>
              <a:buFont typeface="Wingdings" pitchFamily="2" charset="2"/>
              <a:buChar char="u"/>
            </a:pPr>
            <a:r>
              <a:rPr lang="zh-CN" altLang="en-US" sz="2400" dirty="0" smtClean="0">
                <a:latin typeface="+mn-ea"/>
                <a:ea typeface="+mn-ea"/>
                <a:sym typeface="Arial" panose="020B0604020202020204" pitchFamily="34" charset="0"/>
              </a:rPr>
              <a:t>当尿量因间质炎症、血压波动等原因减少时，更容易发生</a:t>
            </a:r>
            <a:r>
              <a:rPr lang="en-US" altLang="en-US" sz="2400" dirty="0" smtClean="0">
                <a:latin typeface="+mn-ea"/>
                <a:ea typeface="+mn-ea"/>
                <a:sym typeface="Arial" panose="020B0604020202020204" pitchFamily="34" charset="0"/>
              </a:rPr>
              <a:t>AKI</a:t>
            </a:r>
            <a:endParaRPr lang="zh-CN" altLang="en-US" sz="2400" dirty="0">
              <a:latin typeface="+mn-ea"/>
              <a:ea typeface="+mn-ea"/>
              <a:sym typeface="Arial" panose="020B0604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Number Placeholder 5"/>
          <p:cNvSpPr>
            <a:spLocks noGrp="1"/>
          </p:cNvSpPr>
          <p:nvPr>
            <p:ph type="sldNum" sz="quarter" idx="10"/>
          </p:nvPr>
        </p:nvSpPr>
        <p:spPr bwMode="auto">
          <a:noFill/>
          <a:ln>
            <a:miter lim="800000"/>
            <a:headEnd/>
            <a:tailEnd/>
          </a:ln>
        </p:spPr>
        <p:txBody>
          <a:bodyPr/>
          <a:lstStyle/>
          <a:p>
            <a:fld id="{72C06FE7-D27E-4C21-B346-622F20809335}" type="slidenum">
              <a:rPr lang="en-US" altLang="zh-CN" smtClean="0">
                <a:latin typeface="Arial" charset="0"/>
                <a:ea typeface="Arial Unicode MS"/>
                <a:cs typeface="Arial Unicode MS"/>
              </a:rPr>
              <a:pPr/>
              <a:t>3</a:t>
            </a:fld>
            <a:endParaRPr lang="en-US" altLang="zh-CN" smtClean="0">
              <a:latin typeface="Arial" charset="0"/>
              <a:ea typeface="Arial Unicode MS"/>
              <a:cs typeface="Arial Unicode MS"/>
            </a:endParaRPr>
          </a:p>
        </p:txBody>
      </p:sp>
      <p:sp>
        <p:nvSpPr>
          <p:cNvPr id="31747" name="TextBox 82"/>
          <p:cNvSpPr txBox="1">
            <a:spLocks noChangeArrowheads="1"/>
          </p:cNvSpPr>
          <p:nvPr/>
        </p:nvSpPr>
        <p:spPr bwMode="auto">
          <a:xfrm>
            <a:off x="142844" y="6215082"/>
            <a:ext cx="3455987" cy="400050"/>
          </a:xfrm>
          <a:prstGeom prst="rect">
            <a:avLst/>
          </a:prstGeom>
          <a:noFill/>
          <a:ln w="9525">
            <a:noFill/>
            <a:miter lim="800000"/>
            <a:headEnd/>
            <a:tailEnd/>
          </a:ln>
        </p:spPr>
        <p:txBody>
          <a:bodyPr>
            <a:spAutoFit/>
          </a:bodyPr>
          <a:lstStyle/>
          <a:p>
            <a:r>
              <a:rPr lang="en-US" altLang="zh-CN" sz="1000" dirty="0"/>
              <a:t>Circulation. 2010;121:1523-1532</a:t>
            </a:r>
          </a:p>
          <a:p>
            <a:r>
              <a:rPr lang="en-US" altLang="zh-CN" sz="1000" dirty="0" err="1"/>
              <a:t>Annu</a:t>
            </a:r>
            <a:r>
              <a:rPr lang="en-US" altLang="zh-CN" sz="1000" dirty="0"/>
              <a:t> Rev </a:t>
            </a:r>
            <a:r>
              <a:rPr lang="en-US" altLang="zh-CN" sz="1000" dirty="0" err="1"/>
              <a:t>Pharmacol</a:t>
            </a:r>
            <a:r>
              <a:rPr lang="en-US" altLang="zh-CN" sz="1000" dirty="0"/>
              <a:t> Toxicol.2012,52:79-99</a:t>
            </a:r>
            <a:endParaRPr lang="zh-CN" altLang="en-US" sz="1000" dirty="0"/>
          </a:p>
        </p:txBody>
      </p:sp>
      <p:pic>
        <p:nvPicPr>
          <p:cNvPr id="11" name="Picture 2"/>
          <p:cNvPicPr>
            <a:picLocks noChangeAspect="1" noChangeArrowheads="1"/>
          </p:cNvPicPr>
          <p:nvPr/>
        </p:nvPicPr>
        <p:blipFill>
          <a:blip r:embed="rId3" cstate="print"/>
          <a:srcRect/>
          <a:stretch>
            <a:fillRect/>
          </a:stretch>
        </p:blipFill>
        <p:spPr bwMode="auto">
          <a:xfrm>
            <a:off x="714348" y="857232"/>
            <a:ext cx="7423150" cy="5018088"/>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7" name="Rectangle 2"/>
          <p:cNvSpPr txBox="1">
            <a:spLocks noChangeArrowheads="1"/>
          </p:cNvSpPr>
          <p:nvPr/>
        </p:nvSpPr>
        <p:spPr>
          <a:xfrm>
            <a:off x="1101153" y="519272"/>
            <a:ext cx="7186612" cy="328613"/>
          </a:xfrm>
          <a:prstGeom prst="rect">
            <a:avLst/>
          </a:prstGeom>
        </p:spPr>
        <p:txBody>
          <a:bodyPr vert="horz" lIns="91440" tIns="45720" rIns="91440" bIns="45720" rtlCol="0" anchor="ctr">
            <a:normAutofit fontScale="7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zh-CN" altLang="en-US" sz="2400" dirty="0" smtClean="0">
                <a:latin typeface="Arial" charset="0"/>
                <a:ea typeface="楷体_GB2312" charset="0"/>
                <a:cs typeface="楷体_GB2312" charset="0"/>
              </a:rPr>
              <a:t>凝血级联反应与凝血机制</a:t>
            </a:r>
            <a:endParaRPr lang="zh-CN" altLang="en-US" sz="2400" dirty="0">
              <a:latin typeface="Arial" charset="0"/>
              <a:ea typeface="楷体_GB2312" charset="0"/>
              <a:cs typeface="楷体_GB2312" charset="0"/>
            </a:endParaRPr>
          </a:p>
        </p:txBody>
      </p:sp>
    </p:spTree>
    <p:extLst>
      <p:ext uri="{BB962C8B-B14F-4D97-AF65-F5344CB8AC3E}">
        <p14:creationId xmlns="" xmlns:p14="http://schemas.microsoft.com/office/powerpoint/2010/main" val="143583167"/>
      </p:ext>
    </p:extLst>
  </p:cSld>
  <p:clrMapOvr>
    <a:masterClrMapping/>
  </p:clrMapOvr>
  <mc:AlternateContent xmlns:mc="http://schemas.openxmlformats.org/markup-compatibility/2006">
    <mc:Choice xmlns=""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altLang="zh-CN" sz="4200" b="1" dirty="0" smtClean="0">
                <a:solidFill>
                  <a:srgbClr val="CC0000"/>
                </a:solidFill>
                <a:latin typeface="Times New Roman" pitchFamily="18" charset="0"/>
                <a:ea typeface="隶书" pitchFamily="49" charset="-122"/>
                <a:cs typeface="Times New Roman" pitchFamily="18" charset="0"/>
              </a:rPr>
              <a:t>WRN</a:t>
            </a:r>
            <a:r>
              <a:rPr lang="zh-CN" altLang="en-US" sz="4200" b="1" dirty="0" smtClean="0">
                <a:solidFill>
                  <a:srgbClr val="CC0000"/>
                </a:solidFill>
                <a:latin typeface="+mj-lt"/>
                <a:ea typeface="隶书" pitchFamily="49" charset="-122"/>
                <a:cs typeface="+mj-cs"/>
              </a:rPr>
              <a:t>的治疗</a:t>
            </a:r>
            <a:endParaRPr lang="zh-CN" altLang="en-US" sz="4200" b="1" dirty="0">
              <a:solidFill>
                <a:srgbClr val="CC0000"/>
              </a:solidFill>
              <a:latin typeface="+mj-lt"/>
              <a:ea typeface="隶书" pitchFamily="49" charset="-122"/>
              <a:cs typeface="+mj-cs"/>
            </a:endParaRPr>
          </a:p>
        </p:txBody>
      </p:sp>
      <p:sp>
        <p:nvSpPr>
          <p:cNvPr id="3" name="内容占位符 2"/>
          <p:cNvSpPr>
            <a:spLocks noGrp="1"/>
          </p:cNvSpPr>
          <p:nvPr>
            <p:ph idx="1"/>
          </p:nvPr>
        </p:nvSpPr>
        <p:spPr/>
        <p:txBody>
          <a:bodyPr>
            <a:normAutofit/>
          </a:bodyPr>
          <a:lstStyle/>
          <a:p>
            <a:pPr>
              <a:lnSpc>
                <a:spcPct val="150000"/>
              </a:lnSpc>
              <a:buFont typeface="Wingdings" pitchFamily="2" charset="2"/>
              <a:buChar char="u"/>
            </a:pPr>
            <a:r>
              <a:rPr lang="zh-CN" altLang="en-US" dirty="0" smtClean="0">
                <a:latin typeface="+mn-ea"/>
                <a:ea typeface="+mn-ea"/>
                <a:sym typeface="Arial" panose="020B0604020202020204" pitchFamily="34" charset="0"/>
              </a:rPr>
              <a:t>维生素</a:t>
            </a:r>
            <a:r>
              <a:rPr lang="en-US" altLang="zh-CN" dirty="0" smtClean="0">
                <a:latin typeface="+mn-ea"/>
                <a:ea typeface="+mn-ea"/>
                <a:sym typeface="Arial" panose="020B0604020202020204" pitchFamily="34" charset="0"/>
              </a:rPr>
              <a:t>K</a:t>
            </a:r>
            <a:r>
              <a:rPr lang="zh-CN" altLang="en-US" dirty="0" smtClean="0">
                <a:latin typeface="+mn-ea"/>
                <a:ea typeface="+mn-ea"/>
                <a:sym typeface="Arial" panose="020B0604020202020204" pitchFamily="34" charset="0"/>
              </a:rPr>
              <a:t>：以及抗氧化剂（如维生素</a:t>
            </a:r>
            <a:r>
              <a:rPr lang="en-US" altLang="zh-CN" dirty="0" smtClean="0">
                <a:latin typeface="+mn-ea"/>
                <a:ea typeface="+mn-ea"/>
                <a:sym typeface="Arial" panose="020B0604020202020204" pitchFamily="34" charset="0"/>
              </a:rPr>
              <a:t>E)</a:t>
            </a:r>
            <a:r>
              <a:rPr lang="zh-CN" altLang="en-US" dirty="0" smtClean="0">
                <a:latin typeface="+mn-ea"/>
                <a:ea typeface="+mn-ea"/>
                <a:sym typeface="Arial" panose="020B0604020202020204" pitchFamily="34" charset="0"/>
              </a:rPr>
              <a:t>可能对</a:t>
            </a:r>
            <a:r>
              <a:rPr lang="en-US" altLang="zh-CN" dirty="0" smtClean="0">
                <a:latin typeface="+mn-ea"/>
                <a:ea typeface="+mn-ea"/>
                <a:sym typeface="Arial" panose="020B0604020202020204" pitchFamily="34" charset="0"/>
              </a:rPr>
              <a:t>WRN</a:t>
            </a:r>
            <a:r>
              <a:rPr lang="zh-CN" altLang="en-US" dirty="0" smtClean="0">
                <a:latin typeface="+mn-ea"/>
                <a:ea typeface="+mn-ea"/>
                <a:sym typeface="Arial" panose="020B0604020202020204" pitchFamily="34" charset="0"/>
              </a:rPr>
              <a:t>有一定的保护作用，但临床研究尚未证实。</a:t>
            </a:r>
            <a:endParaRPr lang="en-US" altLang="zh-CN" dirty="0" smtClean="0">
              <a:latin typeface="+mn-ea"/>
              <a:ea typeface="+mn-ea"/>
              <a:sym typeface="Arial" panose="020B0604020202020204" pitchFamily="34" charset="0"/>
            </a:endParaRPr>
          </a:p>
          <a:p>
            <a:pPr>
              <a:lnSpc>
                <a:spcPct val="150000"/>
              </a:lnSpc>
              <a:buFont typeface="Wingdings" pitchFamily="2" charset="2"/>
              <a:buChar char="u"/>
            </a:pPr>
            <a:r>
              <a:rPr lang="zh-CN" altLang="en-US" dirty="0" smtClean="0">
                <a:latin typeface="+mn-ea"/>
                <a:ea typeface="+mn-ea"/>
                <a:sym typeface="Arial" panose="020B0604020202020204" pitchFamily="34" charset="0"/>
              </a:rPr>
              <a:t>他汀类药物：具有降低肾小球毛细血管通透性的作用，有降低</a:t>
            </a:r>
            <a:r>
              <a:rPr lang="en-US" altLang="zh-CN" dirty="0" smtClean="0">
                <a:latin typeface="+mn-ea"/>
                <a:ea typeface="+mn-ea"/>
                <a:sym typeface="Arial" panose="020B0604020202020204" pitchFamily="34" charset="0"/>
              </a:rPr>
              <a:t>WRN</a:t>
            </a:r>
            <a:r>
              <a:rPr lang="zh-CN" altLang="en-US" dirty="0" smtClean="0">
                <a:latin typeface="+mn-ea"/>
                <a:ea typeface="+mn-ea"/>
                <a:sym typeface="Arial" panose="020B0604020202020204" pitchFamily="34" charset="0"/>
              </a:rPr>
              <a:t>风险的可能、但与华法林合用有导致横纹肌溶解的风险，临床中需谨慎。</a:t>
            </a:r>
            <a:endParaRPr lang="zh-CN" altLang="en-US" dirty="0">
              <a:latin typeface="+mn-ea"/>
              <a:ea typeface="+mn-ea"/>
              <a:sym typeface="Arial" panose="020B0604020202020204"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zh-CN" sz="4200" b="1" dirty="0" smtClean="0">
                <a:solidFill>
                  <a:srgbClr val="CC0000"/>
                </a:solidFill>
                <a:latin typeface="Times New Roman" pitchFamily="18" charset="0"/>
                <a:ea typeface="隶书" pitchFamily="49" charset="-122"/>
                <a:cs typeface="Times New Roman" pitchFamily="18" charset="0"/>
              </a:rPr>
              <a:t>NOAC</a:t>
            </a:r>
            <a:r>
              <a:rPr lang="zh-CN" altLang="en-US" sz="4200" b="1" dirty="0" smtClean="0">
                <a:solidFill>
                  <a:srgbClr val="CC0000"/>
                </a:solidFill>
                <a:latin typeface="+mj-lt"/>
                <a:ea typeface="隶书" pitchFamily="49" charset="-122"/>
                <a:cs typeface="+mj-cs"/>
              </a:rPr>
              <a:t>药学监护</a:t>
            </a:r>
            <a:endParaRPr lang="zh-CN" altLang="en-US" sz="4200" b="1" dirty="0">
              <a:solidFill>
                <a:srgbClr val="CC0000"/>
              </a:solidFill>
              <a:latin typeface="+mj-lt"/>
              <a:ea typeface="隶书" pitchFamily="49" charset="-122"/>
              <a:cs typeface="+mj-cs"/>
            </a:endParaRPr>
          </a:p>
        </p:txBody>
      </p:sp>
      <p:sp>
        <p:nvSpPr>
          <p:cNvPr id="3" name="内容占位符 2"/>
          <p:cNvSpPr>
            <a:spLocks noGrp="1"/>
          </p:cNvSpPr>
          <p:nvPr>
            <p:ph idx="1"/>
          </p:nvPr>
        </p:nvSpPr>
        <p:spPr/>
        <p:txBody>
          <a:bodyPr>
            <a:normAutofit/>
          </a:bodyPr>
          <a:lstStyle/>
          <a:p>
            <a:pPr>
              <a:buFont typeface="Wingdings" pitchFamily="2" charset="2"/>
              <a:buChar char="u"/>
            </a:pPr>
            <a:r>
              <a:rPr lang="zh-CN" altLang="en-US" sz="2400" dirty="0" smtClean="0">
                <a:latin typeface="+mn-ea"/>
                <a:ea typeface="+mn-ea"/>
                <a:sym typeface="Arial" panose="020B0604020202020204" pitchFamily="34" charset="0"/>
              </a:rPr>
              <a:t>抗凝疗效</a:t>
            </a:r>
            <a:endParaRPr lang="en-US" altLang="zh-CN" sz="2400" dirty="0" smtClean="0">
              <a:latin typeface="+mn-ea"/>
              <a:ea typeface="+mn-ea"/>
              <a:sym typeface="Arial" panose="020B0604020202020204" pitchFamily="34" charset="0"/>
            </a:endParaRPr>
          </a:p>
          <a:p>
            <a:pPr>
              <a:buFont typeface="Wingdings" pitchFamily="2" charset="2"/>
              <a:buChar char="u"/>
            </a:pPr>
            <a:r>
              <a:rPr lang="zh-CN" altLang="en-US" sz="2400" dirty="0" smtClean="0">
                <a:latin typeface="+mn-ea"/>
                <a:ea typeface="+mn-ea"/>
                <a:sym typeface="Arial" panose="020B0604020202020204" pitchFamily="34" charset="0"/>
              </a:rPr>
              <a:t>出血</a:t>
            </a:r>
            <a:endParaRPr lang="en-US" altLang="zh-CN" sz="2400" dirty="0" smtClean="0">
              <a:latin typeface="+mn-ea"/>
              <a:ea typeface="+mn-ea"/>
              <a:sym typeface="Arial" panose="020B0604020202020204" pitchFamily="34" charset="0"/>
            </a:endParaRPr>
          </a:p>
          <a:p>
            <a:pPr>
              <a:buFont typeface="Wingdings" pitchFamily="2" charset="2"/>
              <a:buChar char="u"/>
            </a:pPr>
            <a:r>
              <a:rPr lang="zh-CN" altLang="en-US" sz="2400" dirty="0" smtClean="0">
                <a:latin typeface="+mn-ea"/>
                <a:ea typeface="+mn-ea"/>
                <a:sym typeface="Arial" panose="020B0604020202020204" pitchFamily="34" charset="0"/>
              </a:rPr>
              <a:t>药物相互作用</a:t>
            </a:r>
            <a:endParaRPr lang="en-US" altLang="zh-CN" sz="2400" dirty="0" smtClean="0">
              <a:latin typeface="+mn-ea"/>
              <a:ea typeface="+mn-ea"/>
              <a:sym typeface="Arial" panose="020B0604020202020204" pitchFamily="34" charset="0"/>
            </a:endParaRPr>
          </a:p>
          <a:p>
            <a:pPr>
              <a:buFont typeface="Wingdings" pitchFamily="2" charset="2"/>
              <a:buChar char="u"/>
            </a:pPr>
            <a:r>
              <a:rPr lang="zh-CN" altLang="en-US" sz="2400" dirty="0" smtClean="0">
                <a:latin typeface="+mn-ea"/>
                <a:ea typeface="+mn-ea"/>
                <a:sym typeface="Arial" panose="020B0604020202020204" pitchFamily="34" charset="0"/>
              </a:rPr>
              <a:t>利伐沙班所致肝损伤</a:t>
            </a:r>
            <a:endParaRPr lang="en-US" altLang="zh-CN" sz="2400" dirty="0" smtClean="0">
              <a:latin typeface="+mn-ea"/>
              <a:ea typeface="+mn-ea"/>
              <a:sym typeface="Arial" panose="020B0604020202020204" pitchFamily="34" charset="0"/>
            </a:endParaRPr>
          </a:p>
          <a:p>
            <a:pPr>
              <a:buFont typeface="Wingdings" pitchFamily="2" charset="2"/>
              <a:buChar char="u"/>
            </a:pPr>
            <a:r>
              <a:rPr lang="en-US" altLang="zh-CN" sz="2400" dirty="0" smtClean="0">
                <a:latin typeface="+mn-ea"/>
                <a:ea typeface="+mn-ea"/>
                <a:sym typeface="Arial" panose="020B0604020202020204" pitchFamily="34" charset="0"/>
              </a:rPr>
              <a:t>NOAC</a:t>
            </a:r>
            <a:r>
              <a:rPr lang="zh-CN" altLang="en-US" sz="2400" dirty="0" smtClean="0">
                <a:latin typeface="+mn-ea"/>
                <a:ea typeface="+mn-ea"/>
                <a:sym typeface="Arial" panose="020B0604020202020204" pitchFamily="34" charset="0"/>
              </a:rPr>
              <a:t>相关性肾病</a:t>
            </a:r>
            <a:endParaRPr lang="zh-CN" altLang="en-US" sz="2400" dirty="0">
              <a:latin typeface="+mn-ea"/>
              <a:ea typeface="+mn-ea"/>
              <a:sym typeface="Arial" panose="020B0604020202020204"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a:xfrm>
            <a:off x="714348" y="428604"/>
            <a:ext cx="7680960" cy="1371600"/>
          </a:xfrm>
        </p:spPr>
        <p:txBody>
          <a:bodyPr>
            <a:normAutofit/>
          </a:bodyPr>
          <a:lstStyle/>
          <a:p>
            <a:pPr algn="l" eaLnBrk="1" hangingPunct="1"/>
            <a:r>
              <a:rPr lang="zh-CN" altLang="en-US" sz="4700" b="1" dirty="0">
                <a:solidFill>
                  <a:srgbClr val="CC0000"/>
                </a:solidFill>
                <a:latin typeface="Times New Roman" pitchFamily="18" charset="0"/>
                <a:ea typeface="隶书" pitchFamily="49" charset="-122"/>
                <a:cs typeface="Times New Roman" pitchFamily="18" charset="0"/>
                <a:sym typeface="Arial" charset="0"/>
              </a:rPr>
              <a:t>NOAC</a:t>
            </a:r>
            <a:r>
              <a:rPr lang="zh-CN" altLang="en-US" sz="4700" b="1" dirty="0">
                <a:solidFill>
                  <a:srgbClr val="CC0000"/>
                </a:solidFill>
                <a:latin typeface="+mj-lt"/>
                <a:ea typeface="隶书" pitchFamily="49" charset="-122"/>
                <a:cs typeface="+mj-cs"/>
                <a:sym typeface="Arial" charset="0"/>
              </a:rPr>
              <a:t>的吸收与代谢</a:t>
            </a:r>
          </a:p>
        </p:txBody>
      </p:sp>
      <p:sp>
        <p:nvSpPr>
          <p:cNvPr id="2053" name="Rectangle 3"/>
          <p:cNvSpPr>
            <a:spLocks noGrp="1" noChangeArrowheads="1"/>
          </p:cNvSpPr>
          <p:nvPr>
            <p:ph type="body" idx="1"/>
          </p:nvPr>
        </p:nvSpPr>
        <p:spPr/>
        <p:txBody>
          <a:bodyPr/>
          <a:lstStyle/>
          <a:p>
            <a:pPr eaLnBrk="1" hangingPunct="1"/>
            <a:endParaRPr lang="zh-CN">
              <a:latin typeface="Calibri" charset="0"/>
              <a:ea typeface="宋体" charset="0"/>
            </a:endParaRPr>
          </a:p>
        </p:txBody>
      </p:sp>
      <p:graphicFrame>
        <p:nvGraphicFramePr>
          <p:cNvPr id="2050" name="Object 4"/>
          <p:cNvGraphicFramePr>
            <a:graphicFrameLocks/>
          </p:cNvGraphicFramePr>
          <p:nvPr/>
        </p:nvGraphicFramePr>
        <p:xfrm>
          <a:off x="457354" y="1447800"/>
          <a:ext cx="8306547" cy="4953000"/>
        </p:xfrm>
        <a:graphic>
          <a:graphicData uri="http://schemas.openxmlformats.org/presentationml/2006/ole">
            <p:oleObj spid="_x0000_s53250" r:id="rId3" imgW="9104762" imgH="5742857" progId="PBrush">
              <p:embed/>
            </p:oleObj>
          </a:graphicData>
        </a:graphic>
      </p:graphicFrame>
      <p:sp>
        <p:nvSpPr>
          <p:cNvPr id="6" name="Oval 50"/>
          <p:cNvSpPr>
            <a:spLocks noChangeArrowheads="1"/>
          </p:cNvSpPr>
          <p:nvPr/>
        </p:nvSpPr>
        <p:spPr bwMode="auto">
          <a:xfrm rot="16200000">
            <a:off x="7889729" y="3468858"/>
            <a:ext cx="345319" cy="837109"/>
          </a:xfrm>
          <a:prstGeom prst="ellipse">
            <a:avLst/>
          </a:prstGeom>
          <a:noFill/>
          <a:ln w="38100">
            <a:solidFill>
              <a:srgbClr val="FF6600"/>
            </a:solidFill>
            <a:prstDash val="sysDot"/>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zh-CN" altLang="en-US"/>
          </a:p>
        </p:txBody>
      </p:sp>
      <p:sp>
        <p:nvSpPr>
          <p:cNvPr id="8" name="Oval 50"/>
          <p:cNvSpPr>
            <a:spLocks noChangeArrowheads="1"/>
          </p:cNvSpPr>
          <p:nvPr/>
        </p:nvSpPr>
        <p:spPr bwMode="auto">
          <a:xfrm rot="16200000">
            <a:off x="7893867" y="1750207"/>
            <a:ext cx="500067" cy="1285884"/>
          </a:xfrm>
          <a:prstGeom prst="ellipse">
            <a:avLst/>
          </a:prstGeom>
          <a:noFill/>
          <a:ln w="38100">
            <a:solidFill>
              <a:srgbClr val="FF6600"/>
            </a:solidFill>
            <a:prstDash val="sysDot"/>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zh-CN" altLang="en-US"/>
          </a:p>
        </p:txBody>
      </p:sp>
    </p:spTree>
    <p:extLst>
      <p:ext uri="{BB962C8B-B14F-4D97-AF65-F5344CB8AC3E}">
        <p14:creationId xmlns="" xmlns:p14="http://schemas.microsoft.com/office/powerpoint/2010/main" val="2134982023"/>
      </p:ext>
    </p:extLst>
  </p:cSld>
  <p:clrMapOvr>
    <a:masterClrMapping/>
  </p:clrMapOvr>
  <p:transition advTm="74859"/>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标题 1"/>
          <p:cNvSpPr>
            <a:spLocks noGrp="1" noChangeArrowheads="1"/>
          </p:cNvSpPr>
          <p:nvPr>
            <p:ph type="title" idx="4294967295"/>
          </p:nvPr>
        </p:nvSpPr>
        <p:spPr>
          <a:xfrm>
            <a:off x="914709" y="357166"/>
            <a:ext cx="8229291" cy="1143000"/>
          </a:xfrm>
        </p:spPr>
        <p:txBody>
          <a:bodyPr>
            <a:noAutofit/>
          </a:bodyPr>
          <a:lstStyle/>
          <a:p>
            <a:pPr marL="514350" indent="-514350"/>
            <a:r>
              <a:rPr lang="zh-CN" altLang="en-US" b="1" dirty="0" smtClean="0">
                <a:solidFill>
                  <a:srgbClr val="CC0000"/>
                </a:solidFill>
                <a:latin typeface="+mj-lt"/>
                <a:ea typeface="隶书" pitchFamily="49" charset="-122"/>
                <a:cs typeface="+mj-cs"/>
                <a:sym typeface="Arial" charset="0"/>
              </a:rPr>
              <a:t>为何及如何测量</a:t>
            </a:r>
            <a:r>
              <a:rPr altLang="zh-CN" b="1" dirty="0">
                <a:solidFill>
                  <a:srgbClr val="CC0000"/>
                </a:solidFill>
                <a:latin typeface="+mj-lt"/>
                <a:ea typeface="隶书" pitchFamily="49" charset="-122"/>
                <a:cs typeface="+mj-cs"/>
                <a:sym typeface="Arial" charset="0"/>
              </a:rPr>
              <a:t>NOACs</a:t>
            </a:r>
            <a:r>
              <a:rPr lang="zh-CN" altLang="en-US" b="1" dirty="0">
                <a:solidFill>
                  <a:srgbClr val="CC0000"/>
                </a:solidFill>
                <a:latin typeface="+mj-lt"/>
                <a:ea typeface="隶书" pitchFamily="49" charset="-122"/>
                <a:cs typeface="+mj-cs"/>
                <a:sym typeface="Arial" charset="0"/>
              </a:rPr>
              <a:t>的抗凝作用？</a:t>
            </a:r>
          </a:p>
        </p:txBody>
      </p:sp>
      <p:sp>
        <p:nvSpPr>
          <p:cNvPr id="21507" name="TextBox 3"/>
          <p:cNvSpPr>
            <a:spLocks noChangeArrowheads="1"/>
          </p:cNvSpPr>
          <p:nvPr/>
        </p:nvSpPr>
        <p:spPr bwMode="auto">
          <a:xfrm>
            <a:off x="755563" y="1052513"/>
            <a:ext cx="7646782"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lnSpc>
                <a:spcPct val="120000"/>
              </a:lnSpc>
            </a:pPr>
            <a:endParaRPr lang="en-US" altLang="zh-CN" sz="2000" b="1">
              <a:ea typeface="微软雅黑" charset="0"/>
              <a:cs typeface="微软雅黑" charset="0"/>
              <a:sym typeface="Arial" charset="0"/>
            </a:endParaRPr>
          </a:p>
        </p:txBody>
      </p:sp>
      <p:grpSp>
        <p:nvGrpSpPr>
          <p:cNvPr id="2" name="组合 17"/>
          <p:cNvGrpSpPr>
            <a:grpSpLocks/>
          </p:cNvGrpSpPr>
          <p:nvPr/>
        </p:nvGrpSpPr>
        <p:grpSpPr bwMode="auto">
          <a:xfrm>
            <a:off x="1829418" y="1371601"/>
            <a:ext cx="5349194" cy="2747963"/>
            <a:chOff x="0" y="0"/>
            <a:chExt cx="5349875" cy="2747962"/>
          </a:xfrm>
        </p:grpSpPr>
        <p:sp>
          <p:nvSpPr>
            <p:cNvPr id="21512" name="AutoShape 3"/>
            <p:cNvSpPr>
              <a:spLocks noChangeArrowheads="1"/>
            </p:cNvSpPr>
            <p:nvPr/>
          </p:nvSpPr>
          <p:spPr bwMode="auto">
            <a:xfrm>
              <a:off x="2762250" y="250825"/>
              <a:ext cx="2587625" cy="2497137"/>
            </a:xfrm>
            <a:prstGeom prst="roundRect">
              <a:avLst>
                <a:gd name="adj" fmla="val 4639"/>
              </a:avLst>
            </a:prstGeom>
            <a:gradFill rotWithShape="1">
              <a:gsLst>
                <a:gs pos="0">
                  <a:srgbClr val="FDFDFD"/>
                </a:gs>
                <a:gs pos="100000">
                  <a:srgbClr val="D7D7D7"/>
                </a:gs>
              </a:gsLst>
              <a:lin ang="5400000" scaled="1"/>
            </a:gradFill>
            <a:ln w="19050">
              <a:solidFill>
                <a:srgbClr val="C0C0C0"/>
              </a:solidFill>
              <a:round/>
              <a:headEnd/>
              <a:tailEnd/>
            </a:ln>
          </p:spPr>
          <p:txBody>
            <a:bodyPr wrap="none" anchor="ctr"/>
            <a:lstStyle/>
            <a:p>
              <a:endParaRPr lang="zh-CN">
                <a:solidFill>
                  <a:srgbClr val="523A76"/>
                </a:solidFill>
                <a:ea typeface="微软雅黑" charset="0"/>
                <a:cs typeface="微软雅黑" charset="0"/>
                <a:sym typeface="Arial" charset="0"/>
              </a:endParaRPr>
            </a:p>
          </p:txBody>
        </p:sp>
        <p:grpSp>
          <p:nvGrpSpPr>
            <p:cNvPr id="3" name="Group 9"/>
            <p:cNvGrpSpPr>
              <a:grpSpLocks/>
            </p:cNvGrpSpPr>
            <p:nvPr/>
          </p:nvGrpSpPr>
          <p:grpSpPr bwMode="auto">
            <a:xfrm>
              <a:off x="2873375" y="0"/>
              <a:ext cx="2355850" cy="523875"/>
              <a:chOff x="0" y="0"/>
              <a:chExt cx="1484" cy="330"/>
            </a:xfrm>
          </p:grpSpPr>
          <p:sp>
            <p:nvSpPr>
              <p:cNvPr id="21521" name="AutoShape 10"/>
              <p:cNvSpPr>
                <a:spLocks noChangeArrowheads="1"/>
              </p:cNvSpPr>
              <p:nvPr/>
            </p:nvSpPr>
            <p:spPr bwMode="auto">
              <a:xfrm>
                <a:off x="0" y="0"/>
                <a:ext cx="1484" cy="330"/>
              </a:xfrm>
              <a:prstGeom prst="roundRect">
                <a:avLst>
                  <a:gd name="adj" fmla="val 16667"/>
                </a:avLst>
              </a:prstGeom>
              <a:gradFill rotWithShape="1">
                <a:gsLst>
                  <a:gs pos="0">
                    <a:srgbClr val="00B0F0"/>
                  </a:gs>
                  <a:gs pos="100000">
                    <a:srgbClr val="B6DDE7"/>
                  </a:gs>
                </a:gsLst>
                <a:lin ang="5400000" scaled="1"/>
              </a:gradFill>
              <a:ln w="38100">
                <a:solidFill>
                  <a:srgbClr val="FFFFFF">
                    <a:alpha val="65881"/>
                  </a:srgbClr>
                </a:solidFill>
                <a:round/>
                <a:headEnd/>
                <a:tailEnd/>
              </a:ln>
            </p:spPr>
            <p:txBody>
              <a:bodyPr wrap="none" anchor="ctr"/>
              <a:lstStyle/>
              <a:p>
                <a:endParaRPr lang="zh-CN">
                  <a:solidFill>
                    <a:srgbClr val="523A76"/>
                  </a:solidFill>
                  <a:ea typeface="微软雅黑" charset="0"/>
                  <a:cs typeface="微软雅黑" charset="0"/>
                  <a:sym typeface="Arial" charset="0"/>
                </a:endParaRPr>
              </a:p>
            </p:txBody>
          </p:sp>
          <p:sp>
            <p:nvSpPr>
              <p:cNvPr id="21522" name="AutoShape 11"/>
              <p:cNvSpPr>
                <a:spLocks noChangeArrowheads="1"/>
              </p:cNvSpPr>
              <p:nvPr/>
            </p:nvSpPr>
            <p:spPr bwMode="auto">
              <a:xfrm>
                <a:off x="23" y="20"/>
                <a:ext cx="1432" cy="134"/>
              </a:xfrm>
              <a:prstGeom prst="roundRect">
                <a:avLst>
                  <a:gd name="adj" fmla="val 28352"/>
                </a:avLst>
              </a:prstGeom>
              <a:gradFill rotWithShape="1">
                <a:gsLst>
                  <a:gs pos="0">
                    <a:srgbClr val="FFFFFF"/>
                  </a:gs>
                  <a:gs pos="100000">
                    <a:srgbClr val="5CB1FE"/>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zh-CN">
                  <a:solidFill>
                    <a:srgbClr val="523A76"/>
                  </a:solidFill>
                  <a:ea typeface="微软雅黑" charset="0"/>
                  <a:cs typeface="微软雅黑" charset="0"/>
                  <a:sym typeface="Arial" charset="0"/>
                </a:endParaRPr>
              </a:p>
            </p:txBody>
          </p:sp>
        </p:grpSp>
        <p:sp>
          <p:nvSpPr>
            <p:cNvPr id="21514" name="AutoShape 13"/>
            <p:cNvSpPr>
              <a:spLocks noChangeArrowheads="1"/>
            </p:cNvSpPr>
            <p:nvPr/>
          </p:nvSpPr>
          <p:spPr bwMode="auto">
            <a:xfrm>
              <a:off x="0" y="250825"/>
              <a:ext cx="2587625" cy="2497137"/>
            </a:xfrm>
            <a:prstGeom prst="roundRect">
              <a:avLst>
                <a:gd name="adj" fmla="val 4639"/>
              </a:avLst>
            </a:prstGeom>
            <a:gradFill rotWithShape="1">
              <a:gsLst>
                <a:gs pos="0">
                  <a:srgbClr val="FDFDFD"/>
                </a:gs>
                <a:gs pos="100000">
                  <a:srgbClr val="D7D7D7"/>
                </a:gs>
              </a:gsLst>
              <a:lin ang="5400000" scaled="1"/>
            </a:gradFill>
            <a:ln w="19050">
              <a:solidFill>
                <a:srgbClr val="C0C0C0"/>
              </a:solidFill>
              <a:round/>
              <a:headEnd/>
              <a:tailEnd/>
            </a:ln>
          </p:spPr>
          <p:txBody>
            <a:bodyPr wrap="none" anchor="ctr"/>
            <a:lstStyle/>
            <a:p>
              <a:endParaRPr lang="zh-CN">
                <a:solidFill>
                  <a:srgbClr val="523A76"/>
                </a:solidFill>
                <a:ea typeface="微软雅黑" charset="0"/>
                <a:cs typeface="微软雅黑" charset="0"/>
                <a:sym typeface="Arial" charset="0"/>
              </a:endParaRPr>
            </a:p>
          </p:txBody>
        </p:sp>
        <p:sp>
          <p:nvSpPr>
            <p:cNvPr id="21515" name="AutoShape 14"/>
            <p:cNvSpPr>
              <a:spLocks noChangeArrowheads="1"/>
            </p:cNvSpPr>
            <p:nvPr/>
          </p:nvSpPr>
          <p:spPr bwMode="auto">
            <a:xfrm>
              <a:off x="98425" y="0"/>
              <a:ext cx="2355850" cy="523875"/>
            </a:xfrm>
            <a:prstGeom prst="roundRect">
              <a:avLst>
                <a:gd name="adj" fmla="val 16667"/>
              </a:avLst>
            </a:prstGeom>
            <a:gradFill rotWithShape="1">
              <a:gsLst>
                <a:gs pos="0">
                  <a:srgbClr val="92D050"/>
                </a:gs>
                <a:gs pos="100000">
                  <a:srgbClr val="D6E3BC"/>
                </a:gs>
              </a:gsLst>
              <a:lin ang="5400000" scaled="1"/>
            </a:gradFill>
            <a:ln w="38100">
              <a:solidFill>
                <a:srgbClr val="FFFFFF">
                  <a:alpha val="65881"/>
                </a:srgbClr>
              </a:solidFill>
              <a:round/>
              <a:headEnd/>
              <a:tailEnd/>
            </a:ln>
          </p:spPr>
          <p:txBody>
            <a:bodyPr wrap="none" anchor="ctr"/>
            <a:lstStyle/>
            <a:p>
              <a:endParaRPr lang="zh-CN">
                <a:solidFill>
                  <a:srgbClr val="523A76"/>
                </a:solidFill>
                <a:ea typeface="微软雅黑" charset="0"/>
                <a:cs typeface="微软雅黑" charset="0"/>
                <a:sym typeface="Arial" charset="0"/>
              </a:endParaRPr>
            </a:p>
          </p:txBody>
        </p:sp>
        <p:sp>
          <p:nvSpPr>
            <p:cNvPr id="21516" name="AutoShape 15"/>
            <p:cNvSpPr>
              <a:spLocks noChangeArrowheads="1"/>
            </p:cNvSpPr>
            <p:nvPr/>
          </p:nvSpPr>
          <p:spPr bwMode="auto">
            <a:xfrm>
              <a:off x="134937" y="31750"/>
              <a:ext cx="2273300" cy="125412"/>
            </a:xfrm>
            <a:prstGeom prst="roundRect">
              <a:avLst>
                <a:gd name="adj" fmla="val 28352"/>
              </a:avLst>
            </a:prstGeom>
            <a:gradFill rotWithShape="1">
              <a:gsLst>
                <a:gs pos="0">
                  <a:srgbClr val="FFFFFF"/>
                </a:gs>
                <a:gs pos="100000">
                  <a:srgbClr val="A8D02A"/>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zh-CN">
                <a:solidFill>
                  <a:srgbClr val="523A76"/>
                </a:solidFill>
                <a:ea typeface="微软雅黑" charset="0"/>
                <a:cs typeface="微软雅黑" charset="0"/>
                <a:sym typeface="Arial" charset="0"/>
              </a:endParaRPr>
            </a:p>
          </p:txBody>
        </p:sp>
        <p:sp>
          <p:nvSpPr>
            <p:cNvPr id="21517" name="Text Box 18"/>
            <p:cNvSpPr>
              <a:spLocks noChangeArrowheads="1"/>
            </p:cNvSpPr>
            <p:nvPr/>
          </p:nvSpPr>
          <p:spPr bwMode="auto">
            <a:xfrm>
              <a:off x="144463" y="793750"/>
              <a:ext cx="2262187" cy="1327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176213" indent="-176213">
                <a:lnSpc>
                  <a:spcPct val="120000"/>
                </a:lnSpc>
                <a:buFont typeface="Arial" charset="0"/>
                <a:buChar char="•"/>
              </a:pPr>
              <a:r>
                <a:rPr lang="zh-CN" altLang="en-US" b="1">
                  <a:solidFill>
                    <a:srgbClr val="523A76"/>
                  </a:solidFill>
                  <a:ea typeface="微软雅黑" charset="0"/>
                  <a:cs typeface="微软雅黑" charset="0"/>
                  <a:sym typeface="Arial" charset="0"/>
                </a:rPr>
                <a:t>出血事件</a:t>
              </a:r>
              <a:endParaRPr lang="en-US" b="1">
                <a:solidFill>
                  <a:srgbClr val="523A76"/>
                </a:solidFill>
                <a:ea typeface="微软雅黑" charset="0"/>
                <a:cs typeface="微软雅黑" charset="0"/>
                <a:sym typeface="Arial" charset="0"/>
              </a:endParaRPr>
            </a:p>
            <a:p>
              <a:pPr marL="176213" indent="-176213">
                <a:lnSpc>
                  <a:spcPct val="120000"/>
                </a:lnSpc>
                <a:buFont typeface="Arial" charset="0"/>
                <a:buChar char="•"/>
              </a:pPr>
              <a:r>
                <a:rPr lang="zh-CN" altLang="en-US" b="1">
                  <a:solidFill>
                    <a:srgbClr val="523A76"/>
                  </a:solidFill>
                  <a:ea typeface="微软雅黑" charset="0"/>
                  <a:cs typeface="微软雅黑" charset="0"/>
                  <a:sym typeface="Arial" charset="0"/>
                </a:rPr>
                <a:t>血栓事件</a:t>
              </a:r>
              <a:endParaRPr lang="en-US" b="1">
                <a:solidFill>
                  <a:srgbClr val="523A76"/>
                </a:solidFill>
                <a:ea typeface="微软雅黑" charset="0"/>
                <a:cs typeface="微软雅黑" charset="0"/>
                <a:sym typeface="Arial" charset="0"/>
              </a:endParaRPr>
            </a:p>
            <a:p>
              <a:pPr marL="176213" indent="-176213">
                <a:lnSpc>
                  <a:spcPct val="120000"/>
                </a:lnSpc>
                <a:buFont typeface="Arial" charset="0"/>
                <a:buChar char="•"/>
              </a:pPr>
              <a:r>
                <a:rPr lang="zh-CN" altLang="en-US" b="1">
                  <a:solidFill>
                    <a:srgbClr val="523A76"/>
                  </a:solidFill>
                  <a:ea typeface="微软雅黑" charset="0"/>
                  <a:cs typeface="微软雅黑" charset="0"/>
                  <a:sym typeface="Arial" charset="0"/>
                </a:rPr>
                <a:t>需要急诊手术</a:t>
              </a:r>
            </a:p>
            <a:p>
              <a:pPr marL="176213" indent="-176213" eaLnBrk="0" hangingPunct="0"/>
              <a:endParaRPr lang="zh-CN" altLang="en-US" sz="1600" b="1">
                <a:solidFill>
                  <a:srgbClr val="523A76"/>
                </a:solidFill>
                <a:ea typeface="微软雅黑" charset="0"/>
                <a:cs typeface="微软雅黑" charset="0"/>
                <a:sym typeface="Arial" charset="0"/>
              </a:endParaRPr>
            </a:p>
          </p:txBody>
        </p:sp>
        <p:sp>
          <p:nvSpPr>
            <p:cNvPr id="21518" name="Text Box 19"/>
            <p:cNvSpPr>
              <a:spLocks noChangeArrowheads="1"/>
            </p:cNvSpPr>
            <p:nvPr/>
          </p:nvSpPr>
          <p:spPr bwMode="auto">
            <a:xfrm>
              <a:off x="2833688" y="827087"/>
              <a:ext cx="2506662" cy="1082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176213" indent="-176213">
                <a:lnSpc>
                  <a:spcPct val="120000"/>
                </a:lnSpc>
                <a:buFont typeface="Arial" charset="0"/>
                <a:buChar char="•"/>
              </a:pPr>
              <a:r>
                <a:rPr lang="zh-CN" altLang="en-US" b="1">
                  <a:solidFill>
                    <a:srgbClr val="523A76"/>
                  </a:solidFill>
                  <a:ea typeface="微软雅黑" charset="0"/>
                  <a:cs typeface="微软雅黑" charset="0"/>
                  <a:sym typeface="Arial" charset="0"/>
                </a:rPr>
                <a:t>肝肾功能不全</a:t>
              </a:r>
              <a:endParaRPr lang="en-US" b="1">
                <a:solidFill>
                  <a:srgbClr val="523A76"/>
                </a:solidFill>
                <a:ea typeface="微软雅黑" charset="0"/>
                <a:cs typeface="微软雅黑" charset="0"/>
                <a:sym typeface="Arial" charset="0"/>
              </a:endParaRPr>
            </a:p>
            <a:p>
              <a:pPr marL="176213" indent="-176213">
                <a:lnSpc>
                  <a:spcPct val="120000"/>
                </a:lnSpc>
                <a:buFont typeface="Arial" charset="0"/>
                <a:buChar char="•"/>
              </a:pPr>
              <a:r>
                <a:rPr lang="zh-CN" altLang="en-US" b="1">
                  <a:solidFill>
                    <a:srgbClr val="523A76"/>
                  </a:solidFill>
                  <a:ea typeface="微软雅黑" charset="0"/>
                  <a:cs typeface="微软雅黑" charset="0"/>
                  <a:sym typeface="Arial" charset="0"/>
                </a:rPr>
                <a:t>潜在药物相互作用</a:t>
              </a:r>
              <a:endParaRPr lang="en-US" b="1">
                <a:solidFill>
                  <a:srgbClr val="523A76"/>
                </a:solidFill>
                <a:ea typeface="微软雅黑" charset="0"/>
                <a:cs typeface="微软雅黑" charset="0"/>
                <a:sym typeface="Arial" charset="0"/>
              </a:endParaRPr>
            </a:p>
            <a:p>
              <a:pPr marL="176213" indent="-176213">
                <a:lnSpc>
                  <a:spcPct val="120000"/>
                </a:lnSpc>
                <a:buFont typeface="Arial" charset="0"/>
                <a:buChar char="•"/>
              </a:pPr>
              <a:r>
                <a:rPr lang="zh-CN" altLang="en-US" b="1">
                  <a:solidFill>
                    <a:srgbClr val="523A76"/>
                  </a:solidFill>
                  <a:ea typeface="微软雅黑" charset="0"/>
                  <a:cs typeface="微软雅黑" charset="0"/>
                  <a:sym typeface="Arial" charset="0"/>
                </a:rPr>
                <a:t>怀疑药物过量</a:t>
              </a:r>
              <a:r>
                <a:rPr lang="en-US" b="1">
                  <a:solidFill>
                    <a:srgbClr val="523A76"/>
                  </a:solidFill>
                  <a:ea typeface="微软雅黑" charset="0"/>
                  <a:cs typeface="微软雅黑" charset="0"/>
                  <a:sym typeface="Arial" charset="0"/>
                </a:rPr>
                <a:t> </a:t>
              </a:r>
              <a:endParaRPr lang="zh-CN" altLang="en-US"/>
            </a:p>
          </p:txBody>
        </p:sp>
        <p:sp>
          <p:nvSpPr>
            <p:cNvPr id="21519" name="TextBox 25"/>
            <p:cNvSpPr>
              <a:spLocks noChangeArrowheads="1"/>
            </p:cNvSpPr>
            <p:nvPr/>
          </p:nvSpPr>
          <p:spPr bwMode="auto">
            <a:xfrm>
              <a:off x="492125" y="85725"/>
              <a:ext cx="1285875"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r>
                <a:rPr lang="zh-CN" altLang="en-US" b="1">
                  <a:solidFill>
                    <a:srgbClr val="523A76"/>
                  </a:solidFill>
                  <a:ea typeface="微软雅黑" charset="0"/>
                  <a:cs typeface="微软雅黑" charset="0"/>
                  <a:sym typeface="Arial" charset="0"/>
                </a:rPr>
                <a:t>急诊</a:t>
              </a:r>
              <a:endParaRPr lang="en-US" b="1">
                <a:solidFill>
                  <a:srgbClr val="523A76"/>
                </a:solidFill>
                <a:ea typeface="微软雅黑" charset="0"/>
                <a:cs typeface="微软雅黑" charset="0"/>
                <a:sym typeface="Arial" charset="0"/>
              </a:endParaRPr>
            </a:p>
          </p:txBody>
        </p:sp>
        <p:sp>
          <p:nvSpPr>
            <p:cNvPr id="21520" name="TextBox 26"/>
            <p:cNvSpPr>
              <a:spLocks noChangeArrowheads="1"/>
            </p:cNvSpPr>
            <p:nvPr/>
          </p:nvSpPr>
          <p:spPr bwMode="auto">
            <a:xfrm>
              <a:off x="3206750" y="85725"/>
              <a:ext cx="1643063"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r>
                <a:rPr lang="zh-CN" altLang="en-US" b="1">
                  <a:solidFill>
                    <a:srgbClr val="523A76"/>
                  </a:solidFill>
                  <a:ea typeface="微软雅黑" charset="0"/>
                  <a:cs typeface="微软雅黑" charset="0"/>
                  <a:sym typeface="Arial" charset="0"/>
                </a:rPr>
                <a:t>特殊临床情况</a:t>
              </a:r>
              <a:endParaRPr lang="en-US" b="1">
                <a:solidFill>
                  <a:srgbClr val="523A76"/>
                </a:solidFill>
                <a:ea typeface="微软雅黑" charset="0"/>
                <a:cs typeface="微软雅黑" charset="0"/>
                <a:sym typeface="Arial" charset="0"/>
              </a:endParaRPr>
            </a:p>
          </p:txBody>
        </p:sp>
      </p:grpSp>
      <p:sp>
        <p:nvSpPr>
          <p:cNvPr id="21509" name="TextBox 14"/>
          <p:cNvSpPr>
            <a:spLocks noChangeArrowheads="1"/>
          </p:cNvSpPr>
          <p:nvPr/>
        </p:nvSpPr>
        <p:spPr bwMode="auto">
          <a:xfrm>
            <a:off x="0" y="6551614"/>
            <a:ext cx="8604755"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altLang="zh-CN" sz="1200" b="1">
                <a:ea typeface="微软雅黑" charset="0"/>
                <a:cs typeface="微软雅黑" charset="0"/>
                <a:sym typeface="Arial" charset="0"/>
              </a:rPr>
              <a:t>Europace (2013) 15, 625–651</a:t>
            </a:r>
            <a:endParaRPr lang="zh-CN" altLang="en-US" sz="1200" b="1">
              <a:ea typeface="微软雅黑" charset="0"/>
              <a:cs typeface="微软雅黑" charset="0"/>
              <a:sym typeface="Arial" charset="0"/>
            </a:endParaRPr>
          </a:p>
        </p:txBody>
      </p:sp>
      <p:sp>
        <p:nvSpPr>
          <p:cNvPr id="21511" name="Text Box 18"/>
          <p:cNvSpPr>
            <a:spLocks noChangeArrowheads="1"/>
          </p:cNvSpPr>
          <p:nvPr/>
        </p:nvSpPr>
        <p:spPr bwMode="auto">
          <a:xfrm>
            <a:off x="1071538" y="4429132"/>
            <a:ext cx="8210750" cy="11480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185738" indent="-185738">
              <a:spcBef>
                <a:spcPct val="30000"/>
              </a:spcBef>
              <a:buFont typeface="Arial" charset="0"/>
              <a:buChar char="•"/>
            </a:pPr>
            <a:r>
              <a:rPr lang="en-US" altLang="zh-CN" sz="1400" b="1" dirty="0">
                <a:ea typeface="微软雅黑" charset="0"/>
                <a:cs typeface="微软雅黑" charset="0"/>
                <a:sym typeface="Arial" charset="0"/>
              </a:rPr>
              <a:t>NOACs</a:t>
            </a:r>
            <a:r>
              <a:rPr lang="zh-CN" altLang="en-US" sz="1400" b="1" dirty="0">
                <a:ea typeface="微软雅黑" charset="0"/>
                <a:cs typeface="微软雅黑" charset="0"/>
                <a:sym typeface="Arial" charset="0"/>
              </a:rPr>
              <a:t>的达峰时间很短，解释凝血指标时必须要了解取血与服药的间隔时间；</a:t>
            </a:r>
          </a:p>
          <a:p>
            <a:pPr marL="185738" indent="-185738">
              <a:spcBef>
                <a:spcPct val="30000"/>
              </a:spcBef>
              <a:buFont typeface="Arial" charset="0"/>
              <a:buChar char="•"/>
            </a:pPr>
            <a:r>
              <a:rPr lang="zh-CN" altLang="en-US" sz="1400" b="1" dirty="0">
                <a:ea typeface="微软雅黑" charset="0"/>
                <a:cs typeface="微软雅黑" charset="0"/>
                <a:sym typeface="Arial" charset="0"/>
              </a:rPr>
              <a:t>最强抗凝效果在峰值，峰值在服药后</a:t>
            </a:r>
            <a:r>
              <a:rPr lang="en-US" altLang="zh-CN" sz="1400" b="1" dirty="0">
                <a:ea typeface="微软雅黑" charset="0"/>
                <a:cs typeface="微软雅黑" charset="0"/>
                <a:sym typeface="Arial" charset="0"/>
              </a:rPr>
              <a:t>3</a:t>
            </a:r>
            <a:r>
              <a:rPr lang="zh-CN" altLang="en-US" sz="1400" b="1" dirty="0">
                <a:ea typeface="微软雅黑" charset="0"/>
                <a:cs typeface="微软雅黑" charset="0"/>
                <a:sym typeface="Arial" charset="0"/>
              </a:rPr>
              <a:t>小时左右，</a:t>
            </a:r>
            <a:r>
              <a:rPr lang="en-US" altLang="zh-CN" sz="1400" b="1" dirty="0">
                <a:ea typeface="微软雅黑" charset="0"/>
                <a:cs typeface="微软雅黑" charset="0"/>
                <a:sym typeface="Arial" charset="0"/>
              </a:rPr>
              <a:t>6</a:t>
            </a:r>
            <a:r>
              <a:rPr lang="zh-CN" altLang="en-US" sz="1400" b="1" dirty="0">
                <a:ea typeface="微软雅黑" charset="0"/>
                <a:cs typeface="微软雅黑" charset="0"/>
                <a:sym typeface="Arial" charset="0"/>
              </a:rPr>
              <a:t>小时后的结果可能会有很大差别；</a:t>
            </a:r>
          </a:p>
          <a:p>
            <a:pPr marL="185738" indent="-185738">
              <a:spcBef>
                <a:spcPct val="30000"/>
              </a:spcBef>
              <a:buFont typeface="Arial" charset="0"/>
              <a:buChar char="•"/>
            </a:pPr>
            <a:r>
              <a:rPr lang="zh-CN" altLang="en-US" sz="1400" b="1" dirty="0">
                <a:ea typeface="微软雅黑" charset="0"/>
                <a:cs typeface="微软雅黑" charset="0"/>
                <a:sym typeface="Arial" charset="0"/>
              </a:rPr>
              <a:t>服药后至少24小时以上采血才能准确评估患者真实凝血功能；</a:t>
            </a:r>
          </a:p>
          <a:p>
            <a:pPr marL="185738" indent="-185738">
              <a:spcBef>
                <a:spcPct val="30000"/>
              </a:spcBef>
              <a:buFont typeface="Arial" charset="0"/>
              <a:buChar char="•"/>
            </a:pPr>
            <a:r>
              <a:rPr lang="zh-CN" altLang="en-US" sz="1400" b="1" dirty="0">
                <a:ea typeface="微软雅黑" charset="0"/>
                <a:cs typeface="微软雅黑" charset="0"/>
                <a:sym typeface="Arial" charset="0"/>
              </a:rPr>
              <a:t>根据不同肾功能对药物半衰期的影响进行判断</a:t>
            </a:r>
            <a:endParaRPr lang="zh-CN" altLang="en-US" dirty="0"/>
          </a:p>
        </p:txBody>
      </p:sp>
    </p:spTree>
    <p:extLst>
      <p:ext uri="{BB962C8B-B14F-4D97-AF65-F5344CB8AC3E}">
        <p14:creationId xmlns="" xmlns:p14="http://schemas.microsoft.com/office/powerpoint/2010/main" val="2701075955"/>
      </p:ext>
    </p:extLst>
  </p:cSld>
  <p:clrMapOvr>
    <a:masterClrMapping/>
  </p:clrMapOvr>
  <p:transition advTm="9086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altLang="zh-CN" sz="4200" b="1" dirty="0" smtClean="0">
                <a:solidFill>
                  <a:srgbClr val="CC0000"/>
                </a:solidFill>
                <a:latin typeface="Times New Roman" pitchFamily="18" charset="0"/>
                <a:ea typeface="隶书" pitchFamily="49" charset="-122"/>
                <a:cs typeface="Times New Roman" pitchFamily="18" charset="0"/>
              </a:rPr>
              <a:t>NOAC</a:t>
            </a:r>
            <a:r>
              <a:rPr lang="zh-CN" altLang="en-US" sz="4200" b="1" dirty="0" smtClean="0">
                <a:solidFill>
                  <a:srgbClr val="CC0000"/>
                </a:solidFill>
                <a:latin typeface="+mj-lt"/>
                <a:ea typeface="隶书" pitchFamily="49" charset="-122"/>
                <a:cs typeface="+mj-cs"/>
              </a:rPr>
              <a:t>的抗凝活性监测 </a:t>
            </a:r>
            <a:endParaRPr lang="zh-CN" altLang="en-US" sz="4200" b="1" dirty="0">
              <a:solidFill>
                <a:srgbClr val="CC0000"/>
              </a:solidFill>
              <a:latin typeface="+mj-lt"/>
              <a:ea typeface="隶书" pitchFamily="49" charset="-122"/>
              <a:cs typeface="+mj-cs"/>
            </a:endParaRPr>
          </a:p>
        </p:txBody>
      </p:sp>
      <p:pic>
        <p:nvPicPr>
          <p:cNvPr id="4" name="图片 3"/>
          <p:cNvPicPr>
            <a:picLocks noChangeAspect="1"/>
          </p:cNvPicPr>
          <p:nvPr/>
        </p:nvPicPr>
        <p:blipFill>
          <a:blip r:embed="rId2" cstate="print"/>
          <a:stretch>
            <a:fillRect/>
          </a:stretch>
        </p:blipFill>
        <p:spPr>
          <a:xfrm>
            <a:off x="628650" y="1948522"/>
            <a:ext cx="7886700" cy="3910974"/>
          </a:xfrm>
          <a:prstGeom prst="rect">
            <a:avLst/>
          </a:prstGeom>
        </p:spPr>
      </p:pic>
      <p:sp>
        <p:nvSpPr>
          <p:cNvPr id="5" name="矩形 4"/>
          <p:cNvSpPr/>
          <p:nvPr/>
        </p:nvSpPr>
        <p:spPr>
          <a:xfrm>
            <a:off x="628651" y="6297023"/>
            <a:ext cx="4997971" cy="369332"/>
          </a:xfrm>
          <a:prstGeom prst="rect">
            <a:avLst/>
          </a:prstGeom>
        </p:spPr>
        <p:txBody>
          <a:bodyPr wrap="none">
            <a:spAutoFit/>
          </a:bodyPr>
          <a:lstStyle/>
          <a:p>
            <a:r>
              <a:rPr lang="en-US" altLang="zh-CN" u="sng" dirty="0">
                <a:solidFill>
                  <a:srgbClr val="660066"/>
                </a:solidFill>
                <a:latin typeface="arial" panose="020B0604020202020204" pitchFamily="34" charset="0"/>
                <a:hlinkClick r:id="rId3" tooltip="Journal of the American College of Cardiology."/>
              </a:rPr>
              <a:t>J Am </a:t>
            </a:r>
            <a:r>
              <a:rPr lang="en-US" altLang="zh-CN" u="sng" dirty="0" err="1">
                <a:solidFill>
                  <a:srgbClr val="660066"/>
                </a:solidFill>
                <a:latin typeface="arial" panose="020B0604020202020204" pitchFamily="34" charset="0"/>
                <a:hlinkClick r:id="rId3" tooltip="Journal of the American College of Cardiology."/>
              </a:rPr>
              <a:t>Coll</a:t>
            </a:r>
            <a:r>
              <a:rPr lang="en-US" altLang="zh-CN" u="sng" dirty="0">
                <a:solidFill>
                  <a:srgbClr val="660066"/>
                </a:solidFill>
                <a:latin typeface="arial" panose="020B0604020202020204" pitchFamily="34" charset="0"/>
                <a:hlinkClick r:id="rId3" tooltip="Journal of the American College of Cardiology."/>
              </a:rPr>
              <a:t> </a:t>
            </a:r>
            <a:r>
              <a:rPr lang="en-US" altLang="zh-CN" u="sng" dirty="0" err="1">
                <a:solidFill>
                  <a:srgbClr val="660066"/>
                </a:solidFill>
                <a:latin typeface="arial" panose="020B0604020202020204" pitchFamily="34" charset="0"/>
                <a:hlinkClick r:id="rId3" tooltip="Journal of the American College of Cardiology."/>
              </a:rPr>
              <a:t>Cardiol</a:t>
            </a:r>
            <a:r>
              <a:rPr lang="en-US" altLang="zh-CN" u="sng" dirty="0">
                <a:solidFill>
                  <a:srgbClr val="660066"/>
                </a:solidFill>
                <a:latin typeface="arial" panose="020B0604020202020204" pitchFamily="34" charset="0"/>
                <a:hlinkClick r:id="rId3" tooltip="Journal of the American College of Cardiology."/>
              </a:rPr>
              <a:t>.</a:t>
            </a:r>
            <a:r>
              <a:rPr lang="en-US" altLang="zh-CN" dirty="0">
                <a:solidFill>
                  <a:srgbClr val="000000"/>
                </a:solidFill>
                <a:latin typeface="arial" panose="020B0604020202020204" pitchFamily="34" charset="0"/>
              </a:rPr>
              <a:t> 2014 Sep 16;64(11):1128-39</a:t>
            </a:r>
            <a:endParaRPr lang="zh-CN" altLang="en-US" dirty="0"/>
          </a:p>
        </p:txBody>
      </p:sp>
    </p:spTree>
    <p:extLst>
      <p:ext uri="{BB962C8B-B14F-4D97-AF65-F5344CB8AC3E}">
        <p14:creationId xmlns="" xmlns:p14="http://schemas.microsoft.com/office/powerpoint/2010/main" val="19487955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42910" y="285728"/>
            <a:ext cx="8215338" cy="1371600"/>
          </a:xfrm>
        </p:spPr>
        <p:txBody>
          <a:bodyPr>
            <a:normAutofit/>
          </a:bodyPr>
          <a:lstStyle/>
          <a:p>
            <a:r>
              <a:rPr lang="zh-CN" altLang="en-US" sz="4200" b="1" dirty="0" smtClean="0">
                <a:solidFill>
                  <a:srgbClr val="CC0000"/>
                </a:solidFill>
                <a:latin typeface="+mj-lt"/>
                <a:ea typeface="隶书" pitchFamily="49" charset="-122"/>
                <a:cs typeface="+mj-cs"/>
              </a:rPr>
              <a:t>凝血指标的敏感性和线性相关性</a:t>
            </a:r>
            <a:endParaRPr lang="zh-CN" altLang="en-US" sz="4200" b="1" dirty="0">
              <a:solidFill>
                <a:srgbClr val="CC0000"/>
              </a:solidFill>
              <a:latin typeface="+mj-lt"/>
              <a:ea typeface="隶书" pitchFamily="49" charset="-122"/>
              <a:cs typeface="+mj-cs"/>
            </a:endParaRPr>
          </a:p>
        </p:txBody>
      </p:sp>
      <p:pic>
        <p:nvPicPr>
          <p:cNvPr id="9" name="图片 8"/>
          <p:cNvPicPr>
            <a:picLocks noChangeAspect="1"/>
          </p:cNvPicPr>
          <p:nvPr/>
        </p:nvPicPr>
        <p:blipFill>
          <a:blip r:embed="rId2" cstate="print"/>
          <a:stretch>
            <a:fillRect/>
          </a:stretch>
        </p:blipFill>
        <p:spPr>
          <a:xfrm>
            <a:off x="4659523" y="1506112"/>
            <a:ext cx="3338732" cy="3851714"/>
          </a:xfrm>
          <a:prstGeom prst="rect">
            <a:avLst/>
          </a:prstGeom>
        </p:spPr>
      </p:pic>
      <p:sp>
        <p:nvSpPr>
          <p:cNvPr id="4" name="矩形 3"/>
          <p:cNvSpPr/>
          <p:nvPr/>
        </p:nvSpPr>
        <p:spPr>
          <a:xfrm>
            <a:off x="285720" y="5786454"/>
            <a:ext cx="4997971" cy="369332"/>
          </a:xfrm>
          <a:prstGeom prst="rect">
            <a:avLst/>
          </a:prstGeom>
        </p:spPr>
        <p:txBody>
          <a:bodyPr wrap="none">
            <a:spAutoFit/>
          </a:bodyPr>
          <a:lstStyle/>
          <a:p>
            <a:r>
              <a:rPr lang="en-US" altLang="zh-CN" u="sng" dirty="0">
                <a:solidFill>
                  <a:srgbClr val="660066"/>
                </a:solidFill>
                <a:latin typeface="arial" panose="020B0604020202020204" pitchFamily="34" charset="0"/>
                <a:hlinkClick r:id="rId3" tooltip="Journal of the American College of Cardiology."/>
              </a:rPr>
              <a:t>J Am </a:t>
            </a:r>
            <a:r>
              <a:rPr lang="en-US" altLang="zh-CN" u="sng" dirty="0" err="1">
                <a:solidFill>
                  <a:srgbClr val="660066"/>
                </a:solidFill>
                <a:latin typeface="arial" panose="020B0604020202020204" pitchFamily="34" charset="0"/>
                <a:hlinkClick r:id="rId3" tooltip="Journal of the American College of Cardiology."/>
              </a:rPr>
              <a:t>Coll</a:t>
            </a:r>
            <a:r>
              <a:rPr lang="en-US" altLang="zh-CN" u="sng" dirty="0">
                <a:solidFill>
                  <a:srgbClr val="660066"/>
                </a:solidFill>
                <a:latin typeface="arial" panose="020B0604020202020204" pitchFamily="34" charset="0"/>
                <a:hlinkClick r:id="rId3" tooltip="Journal of the American College of Cardiology."/>
              </a:rPr>
              <a:t> </a:t>
            </a:r>
            <a:r>
              <a:rPr lang="en-US" altLang="zh-CN" u="sng" dirty="0" err="1">
                <a:solidFill>
                  <a:srgbClr val="660066"/>
                </a:solidFill>
                <a:latin typeface="arial" panose="020B0604020202020204" pitchFamily="34" charset="0"/>
                <a:hlinkClick r:id="rId3" tooltip="Journal of the American College of Cardiology."/>
              </a:rPr>
              <a:t>Cardiol</a:t>
            </a:r>
            <a:r>
              <a:rPr lang="en-US" altLang="zh-CN" u="sng" dirty="0">
                <a:solidFill>
                  <a:srgbClr val="660066"/>
                </a:solidFill>
                <a:latin typeface="arial" panose="020B0604020202020204" pitchFamily="34" charset="0"/>
                <a:hlinkClick r:id="rId3" tooltip="Journal of the American College of Cardiology."/>
              </a:rPr>
              <a:t>.</a:t>
            </a:r>
            <a:r>
              <a:rPr lang="en-US" altLang="zh-CN" dirty="0">
                <a:solidFill>
                  <a:srgbClr val="000000"/>
                </a:solidFill>
                <a:latin typeface="arial" panose="020B0604020202020204" pitchFamily="34" charset="0"/>
              </a:rPr>
              <a:t> 2014 Sep 16;64(11):1128-39</a:t>
            </a:r>
            <a:endParaRPr lang="zh-CN" altLang="en-US" dirty="0"/>
          </a:p>
        </p:txBody>
      </p:sp>
      <p:pic>
        <p:nvPicPr>
          <p:cNvPr id="3" name="图片 2"/>
          <p:cNvPicPr>
            <a:picLocks noChangeAspect="1"/>
          </p:cNvPicPr>
          <p:nvPr/>
        </p:nvPicPr>
        <p:blipFill>
          <a:blip r:embed="rId4" cstate="print"/>
          <a:stretch>
            <a:fillRect/>
          </a:stretch>
        </p:blipFill>
        <p:spPr>
          <a:xfrm>
            <a:off x="484688" y="1755228"/>
            <a:ext cx="3869104" cy="3531160"/>
          </a:xfrm>
          <a:prstGeom prst="rect">
            <a:avLst/>
          </a:prstGeom>
        </p:spPr>
      </p:pic>
      <p:sp>
        <p:nvSpPr>
          <p:cNvPr id="5" name="文本框 4"/>
          <p:cNvSpPr txBox="1"/>
          <p:nvPr/>
        </p:nvSpPr>
        <p:spPr>
          <a:xfrm>
            <a:off x="4929190" y="5407239"/>
            <a:ext cx="3749333" cy="307777"/>
          </a:xfrm>
          <a:prstGeom prst="rect">
            <a:avLst/>
          </a:prstGeom>
          <a:noFill/>
        </p:spPr>
        <p:txBody>
          <a:bodyPr wrap="square" rtlCol="0">
            <a:spAutoFit/>
          </a:bodyPr>
          <a:lstStyle/>
          <a:p>
            <a:r>
              <a:rPr lang="zh-CN" altLang="en-US" sz="1400" dirty="0" smtClean="0"/>
              <a:t>水平长条代表敏感性，竖线代表线性相关性。</a:t>
            </a:r>
            <a:endParaRPr lang="zh-CN" altLang="en-US" sz="1400" dirty="0"/>
          </a:p>
        </p:txBody>
      </p:sp>
    </p:spTree>
    <p:extLst>
      <p:ext uri="{BB962C8B-B14F-4D97-AF65-F5344CB8AC3E}">
        <p14:creationId xmlns="" xmlns:p14="http://schemas.microsoft.com/office/powerpoint/2010/main" val="17512301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日期占位符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0"/>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0"/>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0"/>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0"/>
              </a:defRPr>
            </a:lvl9pPr>
          </a:lstStyle>
          <a:p>
            <a:pPr eaLnBrk="1" hangingPunct="1"/>
            <a:fld id="{49B48940-39A7-894D-953D-45B85CD40D39}" type="datetime1">
              <a:rPr lang="zh-CN" altLang="en-US">
                <a:solidFill>
                  <a:srgbClr val="898989"/>
                </a:solidFill>
              </a:rPr>
              <a:pPr eaLnBrk="1" hangingPunct="1"/>
              <a:t>2019-8-7</a:t>
            </a:fld>
            <a:endParaRPr lang="zh-CN" altLang="en-US" sz="1800"/>
          </a:p>
        </p:txBody>
      </p:sp>
      <p:sp>
        <p:nvSpPr>
          <p:cNvPr id="3076" name="Rectangle 2"/>
          <p:cNvSpPr>
            <a:spLocks noGrp="1" noChangeArrowheads="1"/>
          </p:cNvSpPr>
          <p:nvPr>
            <p:ph type="title"/>
          </p:nvPr>
        </p:nvSpPr>
        <p:spPr>
          <a:xfrm>
            <a:off x="714348" y="285728"/>
            <a:ext cx="7680960" cy="1371600"/>
          </a:xfrm>
        </p:spPr>
        <p:txBody>
          <a:bodyPr>
            <a:normAutofit/>
          </a:bodyPr>
          <a:lstStyle/>
          <a:p>
            <a:pPr algn="l" eaLnBrk="1" hangingPunct="1"/>
            <a:r>
              <a:rPr lang="zh-CN" altLang="en-US" b="1" dirty="0">
                <a:solidFill>
                  <a:srgbClr val="CC0000"/>
                </a:solidFill>
                <a:latin typeface="+mj-lt"/>
                <a:ea typeface="隶书" pitchFamily="49" charset="-122"/>
                <a:cs typeface="+mj-cs"/>
                <a:sym typeface="Arial" charset="0"/>
              </a:rPr>
              <a:t>常规与特殊抗凝血指标的变化及应用</a:t>
            </a:r>
          </a:p>
        </p:txBody>
      </p:sp>
      <p:sp>
        <p:nvSpPr>
          <p:cNvPr id="3077" name="Rectangle 3"/>
          <p:cNvSpPr>
            <a:spLocks noGrp="1" noChangeArrowheads="1"/>
          </p:cNvSpPr>
          <p:nvPr>
            <p:ph type="body" idx="1"/>
          </p:nvPr>
        </p:nvSpPr>
        <p:spPr/>
        <p:txBody>
          <a:bodyPr/>
          <a:lstStyle/>
          <a:p>
            <a:pPr eaLnBrk="1" hangingPunct="1"/>
            <a:endParaRPr lang="zh-CN">
              <a:latin typeface="Calibri" charset="0"/>
              <a:ea typeface="宋体" charset="0"/>
            </a:endParaRPr>
          </a:p>
        </p:txBody>
      </p:sp>
      <p:graphicFrame>
        <p:nvGraphicFramePr>
          <p:cNvPr id="3074" name="Object 4"/>
          <p:cNvGraphicFramePr>
            <a:graphicFrameLocks/>
          </p:cNvGraphicFramePr>
          <p:nvPr/>
        </p:nvGraphicFramePr>
        <p:xfrm>
          <a:off x="457355" y="1295401"/>
          <a:ext cx="8230837" cy="5222875"/>
        </p:xfrm>
        <a:graphic>
          <a:graphicData uri="http://schemas.openxmlformats.org/presentationml/2006/ole">
            <p:oleObj spid="_x0000_s54274" r:id="rId3" imgW="9152381" imgH="5219048" progId="PBrush">
              <p:embed/>
            </p:oleObj>
          </a:graphicData>
        </a:graphic>
      </p:graphicFrame>
    </p:spTree>
    <p:extLst>
      <p:ext uri="{BB962C8B-B14F-4D97-AF65-F5344CB8AC3E}">
        <p14:creationId xmlns="" xmlns:p14="http://schemas.microsoft.com/office/powerpoint/2010/main" val="3520966885"/>
      </p:ext>
    </p:extLst>
  </p:cSld>
  <p:clrMapOvr>
    <a:masterClrMapping/>
  </p:clrMapOvr>
  <p:transition advTm="5400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p:cNvPicPr>
            <a:picLocks noChangeAspect="1" noChangeArrowheads="1"/>
          </p:cNvPicPr>
          <p:nvPr/>
        </p:nvPicPr>
        <p:blipFill>
          <a:blip r:embed="rId2"/>
          <a:srcRect/>
          <a:stretch>
            <a:fillRect/>
          </a:stretch>
        </p:blipFill>
        <p:spPr bwMode="auto">
          <a:xfrm>
            <a:off x="357158" y="761996"/>
            <a:ext cx="8648700" cy="2095500"/>
          </a:xfrm>
          <a:prstGeom prst="rect">
            <a:avLst/>
          </a:prstGeom>
          <a:noFill/>
          <a:ln w="9525">
            <a:noFill/>
            <a:miter lim="800000"/>
            <a:headEnd/>
            <a:tailEnd/>
          </a:ln>
          <a:effectLst/>
        </p:spPr>
      </p:pic>
      <p:pic>
        <p:nvPicPr>
          <p:cNvPr id="123907" name="Picture 3"/>
          <p:cNvPicPr>
            <a:picLocks noChangeAspect="1" noChangeArrowheads="1"/>
          </p:cNvPicPr>
          <p:nvPr/>
        </p:nvPicPr>
        <p:blipFill>
          <a:blip r:embed="rId3"/>
          <a:srcRect/>
          <a:stretch>
            <a:fillRect/>
          </a:stretch>
        </p:blipFill>
        <p:spPr bwMode="auto">
          <a:xfrm>
            <a:off x="633440" y="3103580"/>
            <a:ext cx="7867650" cy="28257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日期占位符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0"/>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0"/>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0"/>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0"/>
              </a:defRPr>
            </a:lvl9pPr>
          </a:lstStyle>
          <a:p>
            <a:pPr eaLnBrk="1" hangingPunct="1"/>
            <a:fld id="{69CF35BD-F222-4D48-937C-F504EE8332C8}" type="datetime1">
              <a:rPr lang="zh-CN" altLang="en-US">
                <a:solidFill>
                  <a:srgbClr val="898989"/>
                </a:solidFill>
              </a:rPr>
              <a:pPr eaLnBrk="1" hangingPunct="1"/>
              <a:t>2019-8-7</a:t>
            </a:fld>
            <a:endParaRPr lang="zh-CN" altLang="en-US" sz="1800"/>
          </a:p>
        </p:txBody>
      </p:sp>
      <p:sp>
        <p:nvSpPr>
          <p:cNvPr id="4100" name="Rectangle 2"/>
          <p:cNvSpPr>
            <a:spLocks noGrp="1" noChangeArrowheads="1"/>
          </p:cNvSpPr>
          <p:nvPr>
            <p:ph type="title"/>
          </p:nvPr>
        </p:nvSpPr>
        <p:spPr/>
        <p:txBody>
          <a:bodyPr/>
          <a:lstStyle/>
          <a:p>
            <a:pPr eaLnBrk="1" hangingPunct="1"/>
            <a:endParaRPr lang="zh-CN">
              <a:latin typeface="Calibri" charset="0"/>
              <a:ea typeface="宋体" charset="0"/>
            </a:endParaRPr>
          </a:p>
        </p:txBody>
      </p:sp>
      <p:sp>
        <p:nvSpPr>
          <p:cNvPr id="4101" name="Rectangle 3"/>
          <p:cNvSpPr>
            <a:spLocks noGrp="1" noChangeArrowheads="1"/>
          </p:cNvSpPr>
          <p:nvPr>
            <p:ph type="body" idx="1"/>
          </p:nvPr>
        </p:nvSpPr>
        <p:spPr/>
        <p:txBody>
          <a:bodyPr/>
          <a:lstStyle/>
          <a:p>
            <a:pPr eaLnBrk="1" hangingPunct="1"/>
            <a:endParaRPr lang="zh-CN">
              <a:latin typeface="Calibri" charset="0"/>
              <a:ea typeface="宋体" charset="0"/>
            </a:endParaRPr>
          </a:p>
        </p:txBody>
      </p:sp>
      <p:graphicFrame>
        <p:nvGraphicFramePr>
          <p:cNvPr id="4098" name="Object 4"/>
          <p:cNvGraphicFramePr>
            <a:graphicFrameLocks/>
          </p:cNvGraphicFramePr>
          <p:nvPr/>
        </p:nvGraphicFramePr>
        <p:xfrm>
          <a:off x="0" y="1"/>
          <a:ext cx="9144000" cy="6842125"/>
        </p:xfrm>
        <a:graphic>
          <a:graphicData uri="http://schemas.openxmlformats.org/presentationml/2006/ole">
            <p:oleObj spid="_x0000_s55298" r:id="rId3" imgW="9945488" imgH="8495238" progId="PBrush">
              <p:embed/>
            </p:oleObj>
          </a:graphicData>
        </a:graphic>
      </p:graphicFrame>
    </p:spTree>
    <p:extLst>
      <p:ext uri="{BB962C8B-B14F-4D97-AF65-F5344CB8AC3E}">
        <p14:creationId xmlns="" xmlns:p14="http://schemas.microsoft.com/office/powerpoint/2010/main" val="743177620"/>
      </p:ext>
    </p:extLst>
  </p:cSld>
  <p:clrMapOvr>
    <a:masterClrMapping/>
  </p:clrMapOvr>
  <p:transition advTm="122484"/>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4200" b="1" dirty="0" smtClean="0">
                <a:solidFill>
                  <a:srgbClr val="CC0000"/>
                </a:solidFill>
                <a:latin typeface="+mj-lt"/>
                <a:ea typeface="隶书" pitchFamily="49" charset="-122"/>
                <a:cs typeface="+mj-cs"/>
              </a:rPr>
              <a:t>利伐沙班所致肝损伤</a:t>
            </a:r>
          </a:p>
        </p:txBody>
      </p:sp>
      <p:pic>
        <p:nvPicPr>
          <p:cNvPr id="118786" name="Picture 2"/>
          <p:cNvPicPr>
            <a:picLocks noChangeAspect="1" noChangeArrowheads="1"/>
          </p:cNvPicPr>
          <p:nvPr/>
        </p:nvPicPr>
        <p:blipFill>
          <a:blip r:embed="rId2"/>
          <a:srcRect/>
          <a:stretch>
            <a:fillRect/>
          </a:stretch>
        </p:blipFill>
        <p:spPr bwMode="auto">
          <a:xfrm>
            <a:off x="142844" y="2390446"/>
            <a:ext cx="9018754" cy="24673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4700" b="1" dirty="0" smtClean="0">
                <a:solidFill>
                  <a:srgbClr val="CC0000"/>
                </a:solidFill>
                <a:latin typeface="+mj-lt"/>
                <a:ea typeface="隶书" pitchFamily="49" charset="-122"/>
                <a:cs typeface="+mj-cs"/>
              </a:rPr>
              <a:t>肝素类药物的监护</a:t>
            </a:r>
          </a:p>
        </p:txBody>
      </p:sp>
      <p:sp>
        <p:nvSpPr>
          <p:cNvPr id="3" name="内容占位符 2"/>
          <p:cNvSpPr>
            <a:spLocks noGrp="1"/>
          </p:cNvSpPr>
          <p:nvPr>
            <p:ph idx="1"/>
          </p:nvPr>
        </p:nvSpPr>
        <p:spPr/>
        <p:txBody>
          <a:bodyPr>
            <a:normAutofit lnSpcReduction="10000"/>
          </a:bodyPr>
          <a:lstStyle/>
          <a:p>
            <a:pPr>
              <a:buFont typeface="Wingdings" pitchFamily="2" charset="2"/>
              <a:buChar char="n"/>
            </a:pPr>
            <a:r>
              <a:rPr lang="zh-CN" altLang="en-US" dirty="0" smtClean="0"/>
              <a:t> 抗凝强度 </a:t>
            </a:r>
            <a:endParaRPr lang="en-US" altLang="zh-CN" dirty="0" smtClean="0"/>
          </a:p>
          <a:p>
            <a:pPr>
              <a:buFont typeface="Wingdings" pitchFamily="2" charset="2"/>
              <a:buChar char="n"/>
            </a:pPr>
            <a:r>
              <a:rPr lang="zh-CN" altLang="en-US" dirty="0" smtClean="0"/>
              <a:t> 出血：发生率</a:t>
            </a:r>
            <a:r>
              <a:rPr lang="en-US" altLang="zh-CN" dirty="0" smtClean="0"/>
              <a:t>1%-33%</a:t>
            </a:r>
          </a:p>
          <a:p>
            <a:pPr>
              <a:buFont typeface="Wingdings" pitchFamily="2" charset="2"/>
              <a:buChar char="n"/>
            </a:pPr>
            <a:r>
              <a:rPr lang="en-US" altLang="zh-CN" dirty="0" smtClean="0"/>
              <a:t> AT-Ⅲ</a:t>
            </a:r>
            <a:r>
              <a:rPr lang="zh-CN" altLang="en-US" dirty="0" smtClean="0"/>
              <a:t>下降：降低约</a:t>
            </a:r>
            <a:r>
              <a:rPr lang="en-US" altLang="zh-CN" dirty="0" smtClean="0"/>
              <a:t>30%</a:t>
            </a:r>
          </a:p>
          <a:p>
            <a:pPr>
              <a:buFont typeface="Wingdings" pitchFamily="2" charset="2"/>
              <a:buChar char="n"/>
            </a:pPr>
            <a:r>
              <a:rPr lang="en-US" altLang="zh-CN" dirty="0" smtClean="0"/>
              <a:t> HIT</a:t>
            </a:r>
            <a:r>
              <a:rPr lang="zh-CN" altLang="en-US" dirty="0" smtClean="0"/>
              <a:t>：发生率</a:t>
            </a:r>
            <a:r>
              <a:rPr lang="en-US" altLang="zh-CN" dirty="0" smtClean="0"/>
              <a:t>2.7%-12%</a:t>
            </a:r>
          </a:p>
          <a:p>
            <a:pPr>
              <a:buFont typeface="Wingdings" pitchFamily="2" charset="2"/>
              <a:buChar char="n"/>
            </a:pPr>
            <a:r>
              <a:rPr lang="zh-CN" altLang="en-US" dirty="0" smtClean="0"/>
              <a:t> 骨质疏松</a:t>
            </a:r>
            <a:endParaRPr lang="en-US" altLang="zh-CN" dirty="0" smtClean="0"/>
          </a:p>
          <a:p>
            <a:pPr>
              <a:buFont typeface="Wingdings" pitchFamily="2" charset="2"/>
              <a:buChar char="n"/>
            </a:pPr>
            <a:r>
              <a:rPr lang="zh-CN" altLang="en-US" dirty="0" smtClean="0"/>
              <a:t> 皮肤病变：</a:t>
            </a:r>
            <a:endParaRPr lang="en-US" altLang="zh-CN" dirty="0" smtClean="0"/>
          </a:p>
          <a:p>
            <a:pPr>
              <a:buNone/>
            </a:pPr>
            <a:r>
              <a:rPr lang="zh-CN" altLang="en-US" dirty="0" smtClean="0"/>
              <a:t>        皮肤坏死</a:t>
            </a:r>
            <a:r>
              <a:rPr lang="en-US" altLang="zh-CN" dirty="0" smtClean="0"/>
              <a:t>-</a:t>
            </a:r>
            <a:r>
              <a:rPr lang="zh-CN" altLang="en-US" dirty="0" smtClean="0"/>
              <a:t>罕见，肝素发生率</a:t>
            </a:r>
            <a:r>
              <a:rPr lang="en-US" altLang="zh-CN" dirty="0" smtClean="0"/>
              <a:t>0.2%</a:t>
            </a:r>
            <a:r>
              <a:rPr lang="zh-CN" altLang="en-US" dirty="0" smtClean="0"/>
              <a:t>，</a:t>
            </a:r>
            <a:endParaRPr lang="en-US" altLang="zh-CN" dirty="0" smtClean="0"/>
          </a:p>
          <a:p>
            <a:pPr>
              <a:buNone/>
            </a:pPr>
            <a:r>
              <a:rPr lang="en-US" altLang="zh-CN" dirty="0" smtClean="0"/>
              <a:t>        </a:t>
            </a:r>
            <a:r>
              <a:rPr lang="zh-CN" altLang="en-US" dirty="0" smtClean="0"/>
              <a:t>局部变态反</a:t>
            </a:r>
            <a:r>
              <a:rPr lang="en-US" altLang="zh-CN" dirty="0" smtClean="0"/>
              <a:t>-</a:t>
            </a:r>
            <a:r>
              <a:rPr lang="zh-CN" altLang="en-US" dirty="0" smtClean="0"/>
              <a:t>注射部位发红、瘙痒性斑块，常见于用药后</a:t>
            </a:r>
            <a:r>
              <a:rPr lang="en-US" altLang="zh-CN" dirty="0" smtClean="0"/>
              <a:t>2w</a:t>
            </a:r>
            <a:r>
              <a:rPr lang="zh-CN" altLang="en-US" dirty="0" smtClean="0"/>
              <a:t>内</a:t>
            </a:r>
          </a:p>
          <a:p>
            <a:endParaRPr lang="zh-CN" altLang="en-US" dirty="0" smtClean="0"/>
          </a:p>
          <a:p>
            <a:endParaRPr lang="zh-CN" altLang="en-US" dirty="0" smtClean="0"/>
          </a:p>
          <a:p>
            <a:endParaRPr lang="zh-CN" altLang="en-US" dirty="0" smtClean="0"/>
          </a:p>
          <a:p>
            <a:endParaRPr lang="zh-CN" alt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p:cNvPicPr>
            <a:picLocks noChangeAspect="1" noChangeArrowheads="1"/>
          </p:cNvPicPr>
          <p:nvPr/>
        </p:nvPicPr>
        <p:blipFill>
          <a:blip r:embed="rId2"/>
          <a:srcRect/>
          <a:stretch>
            <a:fillRect/>
          </a:stretch>
        </p:blipFill>
        <p:spPr bwMode="auto">
          <a:xfrm>
            <a:off x="0" y="2000240"/>
            <a:ext cx="9039121" cy="2755910"/>
          </a:xfrm>
          <a:prstGeom prst="rect">
            <a:avLst/>
          </a:prstGeom>
          <a:noFill/>
          <a:ln w="9525">
            <a:noFill/>
            <a:miter lim="800000"/>
            <a:headEnd/>
            <a:tailEnd/>
          </a:ln>
          <a:effectLst/>
        </p:spPr>
      </p:pic>
      <p:sp>
        <p:nvSpPr>
          <p:cNvPr id="5" name="标题 1"/>
          <p:cNvSpPr>
            <a:spLocks noGrp="1"/>
          </p:cNvSpPr>
          <p:nvPr>
            <p:ph type="title"/>
          </p:nvPr>
        </p:nvSpPr>
        <p:spPr>
          <a:xfrm>
            <a:off x="731520" y="642594"/>
            <a:ext cx="7680960" cy="1371600"/>
          </a:xfrm>
        </p:spPr>
        <p:txBody>
          <a:bodyPr>
            <a:normAutofit/>
          </a:bodyPr>
          <a:lstStyle/>
          <a:p>
            <a:r>
              <a:rPr lang="zh-CN" altLang="en-US" sz="4200" b="1" dirty="0" smtClean="0">
                <a:solidFill>
                  <a:srgbClr val="CC0000"/>
                </a:solidFill>
                <a:latin typeface="+mj-lt"/>
                <a:ea typeface="隶书" pitchFamily="49" charset="-122"/>
                <a:cs typeface="+mj-cs"/>
              </a:rPr>
              <a:t>利伐沙班所致肝损伤</a:t>
            </a:r>
          </a:p>
        </p:txBody>
      </p:sp>
      <p:sp>
        <p:nvSpPr>
          <p:cNvPr id="6" name="TextBox 5"/>
          <p:cNvSpPr txBox="1"/>
          <p:nvPr/>
        </p:nvSpPr>
        <p:spPr>
          <a:xfrm>
            <a:off x="428596" y="4857760"/>
            <a:ext cx="8715404" cy="923330"/>
          </a:xfrm>
          <a:prstGeom prst="rect">
            <a:avLst/>
          </a:prstGeom>
          <a:noFill/>
        </p:spPr>
        <p:txBody>
          <a:bodyPr wrap="square" rtlCol="0">
            <a:spAutoFit/>
          </a:bodyPr>
          <a:lstStyle/>
          <a:p>
            <a:r>
              <a:rPr lang="en-US" altLang="zh-CN" dirty="0" smtClean="0">
                <a:latin typeface="Times New Roman" pitchFamily="18" charset="0"/>
                <a:cs typeface="Times New Roman" pitchFamily="18" charset="0"/>
              </a:rPr>
              <a:t>Removal of bleeding reports led to remarkably increased ROR for ALF (ROR=3.10; 95% CI 2.00–4.61) and OLI (2.39; 2.02–2.84) associated with </a:t>
            </a:r>
            <a:r>
              <a:rPr lang="en-US" altLang="zh-CN" dirty="0" err="1" smtClean="0">
                <a:latin typeface="Times New Roman" pitchFamily="18" charset="0"/>
                <a:cs typeface="Times New Roman" pitchFamily="18" charset="0"/>
              </a:rPr>
              <a:t>rivaroxaban</a:t>
            </a:r>
            <a:r>
              <a:rPr lang="en-US" altLang="zh-CN" dirty="0" smtClean="0">
                <a:latin typeface="Times New Roman" pitchFamily="18" charset="0"/>
                <a:cs typeface="Times New Roman" pitchFamily="18" charset="0"/>
              </a:rPr>
              <a:t>. There was also no evidence of a drug-related competition bias for either </a:t>
            </a:r>
            <a:r>
              <a:rPr lang="en-US" altLang="zh-CN" dirty="0" err="1" smtClean="0">
                <a:latin typeface="Times New Roman" pitchFamily="18" charset="0"/>
                <a:cs typeface="Times New Roman" pitchFamily="18" charset="0"/>
              </a:rPr>
              <a:t>dabigatran</a:t>
            </a:r>
            <a:r>
              <a:rPr lang="en-US" altLang="zh-CN" dirty="0" smtClean="0">
                <a:latin typeface="Times New Roman" pitchFamily="18" charset="0"/>
                <a:cs typeface="Times New Roman" pitchFamily="18" charset="0"/>
              </a:rPr>
              <a:t> nor </a:t>
            </a:r>
            <a:r>
              <a:rPr lang="en-US" altLang="zh-CN" dirty="0" err="1" smtClean="0">
                <a:latin typeface="Times New Roman" pitchFamily="18" charset="0"/>
                <a:cs typeface="Times New Roman" pitchFamily="18" charset="0"/>
              </a:rPr>
              <a:t>rivaroxaban</a:t>
            </a:r>
            <a:endParaRPr lang="zh-CN" alt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4200" b="1" dirty="0" smtClean="0">
                <a:solidFill>
                  <a:srgbClr val="CC0000"/>
                </a:solidFill>
                <a:latin typeface="+mj-lt"/>
                <a:ea typeface="隶书" pitchFamily="49" charset="-122"/>
                <a:cs typeface="+mj-cs"/>
              </a:rPr>
              <a:t>达比加群相关性肾病</a:t>
            </a:r>
          </a:p>
        </p:txBody>
      </p:sp>
      <p:pic>
        <p:nvPicPr>
          <p:cNvPr id="120835" name="Picture 3"/>
          <p:cNvPicPr>
            <a:picLocks noChangeAspect="1" noChangeArrowheads="1"/>
          </p:cNvPicPr>
          <p:nvPr/>
        </p:nvPicPr>
        <p:blipFill>
          <a:blip r:embed="rId2"/>
          <a:srcRect/>
          <a:stretch>
            <a:fillRect/>
          </a:stretch>
        </p:blipFill>
        <p:spPr bwMode="auto">
          <a:xfrm>
            <a:off x="142844" y="3143248"/>
            <a:ext cx="8787398" cy="2971812"/>
          </a:xfrm>
          <a:prstGeom prst="rect">
            <a:avLst/>
          </a:prstGeom>
          <a:noFill/>
          <a:ln w="9525">
            <a:noFill/>
            <a:miter lim="800000"/>
            <a:headEnd/>
            <a:tailEnd/>
          </a:ln>
          <a:effectLst/>
        </p:spPr>
      </p:pic>
      <p:pic>
        <p:nvPicPr>
          <p:cNvPr id="120836" name="Picture 4"/>
          <p:cNvPicPr>
            <a:picLocks noChangeAspect="1" noChangeArrowheads="1"/>
          </p:cNvPicPr>
          <p:nvPr/>
        </p:nvPicPr>
        <p:blipFill>
          <a:blip r:embed="rId3"/>
          <a:srcRect/>
          <a:stretch>
            <a:fillRect/>
          </a:stretch>
        </p:blipFill>
        <p:spPr bwMode="auto">
          <a:xfrm>
            <a:off x="285720" y="1785926"/>
            <a:ext cx="8667750" cy="1320800"/>
          </a:xfrm>
          <a:prstGeom prst="rect">
            <a:avLst/>
          </a:prstGeom>
          <a:noFill/>
          <a:ln w="9525">
            <a:noFill/>
            <a:miter lim="800000"/>
            <a:headEnd/>
            <a:tailEnd/>
          </a:ln>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4200" b="1" dirty="0" smtClean="0">
                <a:solidFill>
                  <a:srgbClr val="CC0000"/>
                </a:solidFill>
                <a:latin typeface="+mj-lt"/>
                <a:ea typeface="隶书" pitchFamily="49" charset="-122"/>
                <a:cs typeface="+mj-cs"/>
              </a:rPr>
              <a:t>总结</a:t>
            </a:r>
          </a:p>
        </p:txBody>
      </p:sp>
      <p:sp>
        <p:nvSpPr>
          <p:cNvPr id="3" name="内容占位符 2"/>
          <p:cNvSpPr>
            <a:spLocks noGrp="1"/>
          </p:cNvSpPr>
          <p:nvPr>
            <p:ph idx="1"/>
          </p:nvPr>
        </p:nvSpPr>
        <p:spPr/>
        <p:txBody>
          <a:bodyPr/>
          <a:lstStyle/>
          <a:p>
            <a:pPr>
              <a:lnSpc>
                <a:spcPct val="150000"/>
              </a:lnSpc>
              <a:buFont typeface="Wingdings" pitchFamily="2" charset="2"/>
              <a:buChar char="u"/>
            </a:pPr>
            <a:r>
              <a:rPr lang="zh-CN" altLang="en-US" dirty="0" smtClean="0"/>
              <a:t>规律监测凝血、肝肾功检测指标</a:t>
            </a:r>
            <a:endParaRPr lang="en-US" altLang="zh-CN" dirty="0" smtClean="0"/>
          </a:p>
          <a:p>
            <a:pPr>
              <a:lnSpc>
                <a:spcPct val="150000"/>
              </a:lnSpc>
              <a:buFont typeface="Wingdings" pitchFamily="2" charset="2"/>
              <a:buChar char="u"/>
            </a:pPr>
            <a:r>
              <a:rPr lang="zh-CN" altLang="en-US" dirty="0" smtClean="0"/>
              <a:t>规避有明显相互作用药物的联用</a:t>
            </a:r>
            <a:endParaRPr lang="en-US" altLang="zh-CN" dirty="0" smtClean="0"/>
          </a:p>
          <a:p>
            <a:pPr>
              <a:lnSpc>
                <a:spcPct val="150000"/>
              </a:lnSpc>
              <a:buFont typeface="Wingdings" pitchFamily="2" charset="2"/>
              <a:buChar char="u"/>
            </a:pPr>
            <a:r>
              <a:rPr lang="zh-CN" altLang="en-US" dirty="0" smtClean="0"/>
              <a:t>做好药物不良反应识别和鉴别</a:t>
            </a:r>
            <a:endParaRPr lang="en-US" altLang="zh-CN" dirty="0" smtClean="0"/>
          </a:p>
          <a:p>
            <a:pPr>
              <a:lnSpc>
                <a:spcPct val="150000"/>
              </a:lnSpc>
              <a:buFont typeface="Wingdings" pitchFamily="2" charset="2"/>
              <a:buChar char="u"/>
            </a:pPr>
            <a:r>
              <a:rPr lang="zh-CN" altLang="en-US" dirty="0" smtClean="0">
                <a:latin typeface="+mn-ea"/>
                <a:cs typeface="Times New Roman" pitchFamily="18" charset="0"/>
              </a:rPr>
              <a:t>实行给药个体化</a:t>
            </a:r>
            <a:endParaRPr lang="en-US" altLang="zh-CN" dirty="0" smtClean="0"/>
          </a:p>
          <a:p>
            <a:endParaRPr lang="zh-CN" alt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1"/>
          <p:cNvSpPr txBox="1"/>
          <p:nvPr/>
        </p:nvSpPr>
        <p:spPr>
          <a:xfrm>
            <a:off x="2267744" y="2222192"/>
            <a:ext cx="4801314" cy="1200329"/>
          </a:xfrm>
          <a:prstGeom prst="rect">
            <a:avLst/>
          </a:prstGeom>
          <a:noFill/>
        </p:spPr>
        <p:txBody>
          <a:bodyPr wrap="none" rtlCol="0">
            <a:spAutoFit/>
          </a:bodyPr>
          <a:lstStyle/>
          <a:p>
            <a:r>
              <a:rPr kumimoji="1" lang="zh-CN" altLang="en-US" sz="7200" b="1" dirty="0" smtClean="0">
                <a:solidFill>
                  <a:srgbClr val="C00000"/>
                </a:solidFill>
                <a:latin typeface="Microsoft YaHei" charset="-122"/>
                <a:ea typeface="Microsoft YaHei" charset="-122"/>
                <a:cs typeface="Microsoft YaHei" charset="-122"/>
              </a:rPr>
              <a:t>敬祈指正！</a:t>
            </a:r>
            <a:endParaRPr kumimoji="1" lang="zh-CN" altLang="en-US" sz="7200" b="1" dirty="0">
              <a:solidFill>
                <a:srgbClr val="C00000"/>
              </a:solidFill>
              <a:latin typeface="Microsoft YaHei" charset="-122"/>
              <a:ea typeface="Microsoft YaHei" charset="-122"/>
              <a:cs typeface="Microsoft YaHei"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a:xfrm>
            <a:off x="928662" y="642918"/>
            <a:ext cx="7772400" cy="1143000"/>
          </a:xfrm>
          <a:noFill/>
        </p:spPr>
        <p:txBody>
          <a:bodyPr rtlCol="0">
            <a:normAutofit fontScale="90000"/>
          </a:bodyPr>
          <a:lstStyle/>
          <a:p>
            <a:pPr fontAlgn="auto">
              <a:spcAft>
                <a:spcPts val="0"/>
              </a:spcAft>
              <a:defRPr/>
            </a:pPr>
            <a:r>
              <a:rPr lang="zh-CN" altLang="en-US" sz="4700" b="1" dirty="0" smtClean="0">
                <a:solidFill>
                  <a:srgbClr val="CC0000"/>
                </a:solidFill>
                <a:latin typeface="+mj-lt"/>
                <a:ea typeface="隶书" pitchFamily="49" charset="-122"/>
                <a:cs typeface="+mj-cs"/>
              </a:rPr>
              <a:t>活化的部分凝血活酶时间</a:t>
            </a:r>
            <a:r>
              <a:rPr altLang="zh-CN" sz="4700" b="1" dirty="0" smtClean="0">
                <a:solidFill>
                  <a:srgbClr val="CC0000"/>
                </a:solidFill>
                <a:latin typeface="+mj-lt"/>
                <a:ea typeface="隶书" pitchFamily="49" charset="-122"/>
                <a:cs typeface="+mj-cs"/>
              </a:rPr>
              <a:t>(</a:t>
            </a:r>
            <a:r>
              <a:rPr altLang="zh-CN" sz="4700" b="1" dirty="0" smtClean="0">
                <a:solidFill>
                  <a:srgbClr val="CC0000"/>
                </a:solidFill>
                <a:latin typeface="Times New Roman" pitchFamily="18" charset="0"/>
                <a:ea typeface="隶书" pitchFamily="49" charset="-122"/>
                <a:cs typeface="Times New Roman" pitchFamily="18" charset="0"/>
              </a:rPr>
              <a:t>APTT</a:t>
            </a:r>
            <a:r>
              <a:rPr altLang="zh-CN" sz="4700" b="1" dirty="0" smtClean="0">
                <a:solidFill>
                  <a:srgbClr val="CC0000"/>
                </a:solidFill>
                <a:latin typeface="+mj-lt"/>
                <a:ea typeface="隶书" pitchFamily="49" charset="-122"/>
                <a:cs typeface="+mj-cs"/>
              </a:rPr>
              <a:t>)</a:t>
            </a:r>
            <a:endParaRPr lang="zh-CN" altLang="en-US" sz="3200" b="1" dirty="0"/>
          </a:p>
        </p:txBody>
      </p:sp>
      <p:sp>
        <p:nvSpPr>
          <p:cNvPr id="28675" name="Rectangle 3"/>
          <p:cNvSpPr>
            <a:spLocks noGrp="1" noChangeArrowheads="1"/>
          </p:cNvSpPr>
          <p:nvPr>
            <p:ph type="body" idx="1"/>
          </p:nvPr>
        </p:nvSpPr>
        <p:spPr>
          <a:xfrm>
            <a:off x="395288" y="1844675"/>
            <a:ext cx="8532812" cy="4525963"/>
          </a:xfrm>
        </p:spPr>
        <p:txBody>
          <a:bodyPr rtlCol="0">
            <a:normAutofit/>
          </a:bodyPr>
          <a:lstStyle/>
          <a:p>
            <a:pPr fontAlgn="auto">
              <a:lnSpc>
                <a:spcPct val="200000"/>
              </a:lnSpc>
              <a:spcAft>
                <a:spcPts val="0"/>
              </a:spcAft>
              <a:buFont typeface="Arial"/>
              <a:buChar char="•"/>
              <a:defRPr/>
            </a:pPr>
            <a:r>
              <a:rPr lang="zh-CN" altLang="en-US" sz="2400" dirty="0" smtClean="0">
                <a:solidFill>
                  <a:schemeClr val="tx1"/>
                </a:solidFill>
              </a:rPr>
              <a:t>简便</a:t>
            </a:r>
            <a:r>
              <a:rPr lang="zh-CN" altLang="en-US" sz="2400" dirty="0">
                <a:solidFill>
                  <a:schemeClr val="tx1"/>
                </a:solidFill>
              </a:rPr>
              <a:t>、敏感、快速和实用，是监测肝素的首选指标</a:t>
            </a:r>
          </a:p>
          <a:p>
            <a:pPr fontAlgn="auto">
              <a:lnSpc>
                <a:spcPct val="200000"/>
              </a:lnSpc>
              <a:spcAft>
                <a:spcPts val="0"/>
              </a:spcAft>
              <a:buFont typeface="Arial"/>
              <a:buChar char="•"/>
              <a:defRPr/>
            </a:pPr>
            <a:r>
              <a:rPr lang="en-US" altLang="zh-CN" sz="2400" dirty="0"/>
              <a:t>APTT </a:t>
            </a:r>
            <a:r>
              <a:rPr lang="zh-CN" altLang="en-US" sz="2400" dirty="0"/>
              <a:t>较正常对照组延长 </a:t>
            </a:r>
            <a:r>
              <a:rPr lang="en-US" altLang="zh-CN" sz="2400" dirty="0" smtClean="0"/>
              <a:t>1.5-2.5 </a:t>
            </a:r>
            <a:r>
              <a:rPr lang="zh-CN" altLang="en-US" sz="2400" dirty="0"/>
              <a:t>倍可取得最佳抗凝效果而出血风险</a:t>
            </a:r>
            <a:r>
              <a:rPr lang="zh-CN" altLang="en-US" sz="2400" dirty="0" smtClean="0"/>
              <a:t>最小</a:t>
            </a:r>
            <a:endParaRPr lang="en-US" altLang="zh-CN" sz="2400"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p>
        </p:txBody>
      </p:sp>
      <p:pic>
        <p:nvPicPr>
          <p:cNvPr id="4" name="图片 3"/>
          <p:cNvPicPr/>
          <p:nvPr/>
        </p:nvPicPr>
        <p:blipFill>
          <a:blip r:embed="rId2"/>
          <a:stretch>
            <a:fillRect/>
          </a:stretch>
        </p:blipFill>
        <p:spPr>
          <a:xfrm>
            <a:off x="571472" y="1071546"/>
            <a:ext cx="7972452" cy="4925724"/>
          </a:xfrm>
          <a:prstGeom prst="rect">
            <a:avLst/>
          </a:prstGeom>
        </p:spPr>
      </p:pic>
    </p:spTree>
    <p:extLst>
      <p:ext uri="{BB962C8B-B14F-4D97-AF65-F5344CB8AC3E}">
        <p14:creationId xmlns="" xmlns:p14="http://schemas.microsoft.com/office/powerpoint/2010/main" val="34095940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1075"/>
            <a:ext cx="8229600" cy="4657725"/>
          </a:xfrm>
        </p:spPr>
        <p:txBody>
          <a:bodyPr rtlCol="0">
            <a:normAutofit fontScale="77500" lnSpcReduction="20000"/>
          </a:bodyPr>
          <a:lstStyle/>
          <a:p>
            <a:pPr marL="0" indent="0" fontAlgn="auto">
              <a:spcAft>
                <a:spcPts val="0"/>
              </a:spcAft>
              <a:buFont typeface="Arial"/>
              <a:buNone/>
              <a:defRPr/>
            </a:pPr>
            <a:r>
              <a:rPr lang="en-US" altLang="zh-CN" sz="5500" b="1" dirty="0">
                <a:solidFill>
                  <a:srgbClr val="CC0000"/>
                </a:solidFill>
                <a:latin typeface="Times New Roman" pitchFamily="18" charset="0"/>
                <a:ea typeface="隶书" pitchFamily="49" charset="-122"/>
                <a:cs typeface="Times New Roman" pitchFamily="18" charset="0"/>
              </a:rPr>
              <a:t>APTT</a:t>
            </a:r>
          </a:p>
          <a:p>
            <a:pPr marL="0" indent="0" fontAlgn="auto">
              <a:spcAft>
                <a:spcPts val="0"/>
              </a:spcAft>
              <a:buFont typeface="Arial"/>
              <a:buNone/>
              <a:defRPr/>
            </a:pPr>
            <a:r>
              <a:rPr lang="en-US" altLang="zh-CN" b="1" dirty="0">
                <a:solidFill>
                  <a:srgbClr val="FF0000"/>
                </a:solidFill>
                <a:effectLst>
                  <a:outerShdw blurRad="38100" dist="38100" dir="2700000" algn="tl">
                    <a:srgbClr val="000000">
                      <a:alpha val="43137"/>
                    </a:srgbClr>
                  </a:outerShdw>
                </a:effectLst>
                <a:latin typeface="+mj-ea"/>
                <a:ea typeface="+mj-ea"/>
              </a:rPr>
              <a:t>– </a:t>
            </a:r>
            <a:r>
              <a:rPr lang="zh-CN" altLang="en-US" b="1" dirty="0">
                <a:solidFill>
                  <a:srgbClr val="C00000"/>
                </a:solidFill>
                <a:effectLst>
                  <a:outerShdw blurRad="38100" dist="38100" dir="2700000" algn="tl">
                    <a:srgbClr val="000000">
                      <a:alpha val="43137"/>
                    </a:srgbClr>
                  </a:outerShdw>
                </a:effectLst>
                <a:latin typeface="+mj-ea"/>
                <a:ea typeface="+mj-ea"/>
              </a:rPr>
              <a:t>优点</a:t>
            </a:r>
          </a:p>
          <a:p>
            <a:pPr marL="0" indent="0" fontAlgn="auto">
              <a:spcAft>
                <a:spcPts val="0"/>
              </a:spcAft>
              <a:buFont typeface="Arial"/>
              <a:buNone/>
              <a:defRPr/>
            </a:pPr>
            <a:r>
              <a:rPr lang="en-US" altLang="zh-CN" sz="2400" dirty="0" smtClean="0"/>
              <a:t>1</a:t>
            </a:r>
            <a:r>
              <a:rPr lang="zh-CN" altLang="en-US" sz="2400" dirty="0" smtClean="0"/>
              <a:t>、</a:t>
            </a:r>
            <a:r>
              <a:rPr lang="en-US" altLang="zh-CN" sz="2400" dirty="0" smtClean="0"/>
              <a:t> </a:t>
            </a:r>
            <a:r>
              <a:rPr lang="zh-CN" altLang="en-US" sz="2400" dirty="0"/>
              <a:t>价格便宜，快速，使用简单</a:t>
            </a:r>
          </a:p>
          <a:p>
            <a:pPr marL="0" indent="0" fontAlgn="auto">
              <a:spcAft>
                <a:spcPts val="0"/>
              </a:spcAft>
              <a:buFont typeface="Arial"/>
              <a:buNone/>
              <a:defRPr/>
            </a:pPr>
            <a:r>
              <a:rPr lang="en-US" altLang="zh-CN" sz="2400" dirty="0" smtClean="0"/>
              <a:t>2</a:t>
            </a:r>
            <a:r>
              <a:rPr lang="zh-CN" altLang="en-US" sz="2400" dirty="0" smtClean="0"/>
              <a:t>、</a:t>
            </a:r>
            <a:r>
              <a:rPr lang="en-US" altLang="zh-CN" sz="2400" dirty="0" smtClean="0"/>
              <a:t> </a:t>
            </a:r>
            <a:r>
              <a:rPr lang="zh-CN" altLang="en-US" sz="2400" dirty="0"/>
              <a:t>用于</a:t>
            </a:r>
            <a:r>
              <a:rPr lang="en-US" altLang="zh-CN" sz="2400" dirty="0"/>
              <a:t>UFH</a:t>
            </a:r>
          </a:p>
          <a:p>
            <a:pPr marL="0" indent="0" fontAlgn="auto">
              <a:spcAft>
                <a:spcPts val="0"/>
              </a:spcAft>
              <a:buFont typeface="Arial"/>
              <a:buNone/>
              <a:defRPr/>
            </a:pPr>
            <a:r>
              <a:rPr lang="en-US" altLang="zh-CN" b="1" dirty="0">
                <a:solidFill>
                  <a:srgbClr val="C00000"/>
                </a:solidFill>
                <a:effectLst>
                  <a:outerShdw blurRad="38100" dist="38100" dir="2700000" algn="tl">
                    <a:srgbClr val="000000">
                      <a:alpha val="43137"/>
                    </a:srgbClr>
                  </a:outerShdw>
                </a:effectLst>
                <a:latin typeface="+mj-ea"/>
                <a:ea typeface="+mj-ea"/>
              </a:rPr>
              <a:t>– </a:t>
            </a:r>
            <a:r>
              <a:rPr lang="zh-CN" altLang="en-US" b="1" dirty="0">
                <a:solidFill>
                  <a:srgbClr val="C00000"/>
                </a:solidFill>
                <a:effectLst>
                  <a:outerShdw blurRad="38100" dist="38100" dir="2700000" algn="tl">
                    <a:srgbClr val="000000">
                      <a:alpha val="43137"/>
                    </a:srgbClr>
                  </a:outerShdw>
                </a:effectLst>
                <a:latin typeface="+mj-ea"/>
                <a:ea typeface="+mj-ea"/>
              </a:rPr>
              <a:t>缺点</a:t>
            </a:r>
          </a:p>
          <a:p>
            <a:pPr marL="0" indent="0" fontAlgn="auto">
              <a:spcAft>
                <a:spcPts val="0"/>
              </a:spcAft>
              <a:buFont typeface="Arial"/>
              <a:buNone/>
              <a:defRPr/>
            </a:pPr>
            <a:r>
              <a:rPr lang="en-US" altLang="zh-CN" sz="2400" dirty="0" smtClean="0">
                <a:solidFill>
                  <a:schemeClr val="tx1"/>
                </a:solidFill>
              </a:rPr>
              <a:t>1</a:t>
            </a:r>
            <a:r>
              <a:rPr lang="zh-CN" altLang="en-US" sz="2400" dirty="0" smtClean="0">
                <a:solidFill>
                  <a:schemeClr val="tx1"/>
                </a:solidFill>
              </a:rPr>
              <a:t>、</a:t>
            </a:r>
            <a:r>
              <a:rPr lang="en-US" altLang="zh-CN" sz="2400" dirty="0" smtClean="0">
                <a:solidFill>
                  <a:schemeClr val="tx1"/>
                </a:solidFill>
              </a:rPr>
              <a:t>APTT</a:t>
            </a:r>
            <a:r>
              <a:rPr lang="zh-CN" altLang="en-US" sz="2400" dirty="0">
                <a:solidFill>
                  <a:schemeClr val="tx1"/>
                </a:solidFill>
              </a:rPr>
              <a:t>是常规过筛检测，所以是非特异性的，如对</a:t>
            </a:r>
            <a:r>
              <a:rPr lang="en-US" altLang="zh-CN" sz="2400" dirty="0">
                <a:solidFill>
                  <a:schemeClr val="tx1"/>
                </a:solidFill>
              </a:rPr>
              <a:t>LA</a:t>
            </a:r>
            <a:r>
              <a:rPr lang="zh-CN" altLang="en-US" sz="2400" dirty="0">
                <a:solidFill>
                  <a:schemeClr val="tx1"/>
                </a:solidFill>
              </a:rPr>
              <a:t>，增高</a:t>
            </a:r>
            <a:r>
              <a:rPr lang="zh-CN" altLang="en-US" sz="2400" dirty="0" smtClean="0">
                <a:solidFill>
                  <a:schemeClr val="tx1"/>
                </a:solidFill>
              </a:rPr>
              <a:t>的</a:t>
            </a:r>
            <a:r>
              <a:rPr lang="en-US" altLang="zh-CN" sz="2400" dirty="0" smtClean="0">
                <a:solidFill>
                  <a:schemeClr val="tx1"/>
                </a:solidFill>
              </a:rPr>
              <a:t>F </a:t>
            </a:r>
            <a:r>
              <a:rPr lang="en-US" altLang="zh-CN" sz="2400" dirty="0">
                <a:solidFill>
                  <a:schemeClr val="tx1"/>
                </a:solidFill>
              </a:rPr>
              <a:t>VIII,  </a:t>
            </a:r>
            <a:r>
              <a:rPr lang="zh-CN" altLang="en-US" sz="2400" dirty="0">
                <a:solidFill>
                  <a:schemeClr val="tx1"/>
                </a:solidFill>
              </a:rPr>
              <a:t>纤维蛋白原，因子抑制物</a:t>
            </a:r>
            <a:r>
              <a:rPr lang="zh-CN" altLang="en-US" sz="2400" dirty="0" smtClean="0">
                <a:solidFill>
                  <a:schemeClr val="tx1"/>
                </a:solidFill>
              </a:rPr>
              <a:t>敏感</a:t>
            </a:r>
            <a:endParaRPr lang="en-US" altLang="zh-CN" sz="2400" dirty="0" smtClean="0">
              <a:solidFill>
                <a:schemeClr val="tx1"/>
              </a:solidFill>
            </a:endParaRPr>
          </a:p>
          <a:p>
            <a:pPr marL="0" indent="0" fontAlgn="auto">
              <a:spcAft>
                <a:spcPts val="0"/>
              </a:spcAft>
              <a:buFont typeface="Arial"/>
              <a:buNone/>
              <a:defRPr/>
            </a:pPr>
            <a:r>
              <a:rPr lang="en-US" altLang="zh-CN" sz="2400" dirty="0" smtClean="0">
                <a:solidFill>
                  <a:schemeClr val="tx1"/>
                </a:solidFill>
              </a:rPr>
              <a:t>2</a:t>
            </a:r>
            <a:r>
              <a:rPr lang="zh-CN" altLang="en-US" sz="2400" dirty="0" smtClean="0">
                <a:solidFill>
                  <a:schemeClr val="tx1"/>
                </a:solidFill>
              </a:rPr>
              <a:t>、不同</a:t>
            </a:r>
            <a:r>
              <a:rPr lang="zh-CN" altLang="en-US" sz="2400" dirty="0">
                <a:solidFill>
                  <a:schemeClr val="tx1"/>
                </a:solidFill>
              </a:rPr>
              <a:t>厂家的</a:t>
            </a:r>
            <a:r>
              <a:rPr lang="en-US" altLang="zh-CN" sz="2400" dirty="0">
                <a:solidFill>
                  <a:schemeClr val="tx1"/>
                </a:solidFill>
              </a:rPr>
              <a:t>APTT</a:t>
            </a:r>
            <a:r>
              <a:rPr lang="zh-CN" altLang="en-US" sz="2400" dirty="0">
                <a:solidFill>
                  <a:schemeClr val="tx1"/>
                </a:solidFill>
              </a:rPr>
              <a:t>对肝素有不同的反应率</a:t>
            </a:r>
          </a:p>
          <a:p>
            <a:pPr marL="0" indent="0" fontAlgn="auto">
              <a:spcAft>
                <a:spcPts val="0"/>
              </a:spcAft>
              <a:buFont typeface="Arial"/>
              <a:buNone/>
              <a:defRPr/>
            </a:pPr>
            <a:r>
              <a:rPr lang="en-US" altLang="zh-CN" sz="2400" dirty="0" smtClean="0">
                <a:solidFill>
                  <a:schemeClr val="tx1"/>
                </a:solidFill>
              </a:rPr>
              <a:t>3</a:t>
            </a:r>
            <a:r>
              <a:rPr lang="zh-CN" altLang="en-US" sz="2400" dirty="0" smtClean="0">
                <a:solidFill>
                  <a:schemeClr val="tx1"/>
                </a:solidFill>
              </a:rPr>
              <a:t>、需要</a:t>
            </a:r>
            <a:r>
              <a:rPr lang="zh-CN" altLang="en-US" sz="2400" dirty="0">
                <a:solidFill>
                  <a:schemeClr val="tx1"/>
                </a:solidFill>
              </a:rPr>
              <a:t>建立和抗</a:t>
            </a:r>
            <a:r>
              <a:rPr lang="en-US" altLang="zh-CN" sz="2400" dirty="0" err="1">
                <a:solidFill>
                  <a:schemeClr val="tx1"/>
                </a:solidFill>
              </a:rPr>
              <a:t>Xa</a:t>
            </a:r>
            <a:r>
              <a:rPr lang="zh-CN" altLang="en-US" sz="2400" dirty="0">
                <a:solidFill>
                  <a:schemeClr val="tx1"/>
                </a:solidFill>
              </a:rPr>
              <a:t>的对应关系来建立治疗</a:t>
            </a:r>
            <a:r>
              <a:rPr lang="zh-CN" altLang="en-US" sz="2400" dirty="0" smtClean="0">
                <a:solidFill>
                  <a:schemeClr val="tx1"/>
                </a:solidFill>
              </a:rPr>
              <a:t>范围</a:t>
            </a:r>
            <a:endParaRPr lang="en-US" altLang="zh-CN" sz="2400" dirty="0" smtClean="0">
              <a:solidFill>
                <a:schemeClr val="tx1"/>
              </a:solidFill>
            </a:endParaRPr>
          </a:p>
          <a:p>
            <a:pPr marL="0" indent="0" fontAlgn="auto">
              <a:spcAft>
                <a:spcPts val="0"/>
              </a:spcAft>
              <a:buFont typeface="Arial"/>
              <a:buNone/>
              <a:defRPr/>
            </a:pPr>
            <a:r>
              <a:rPr lang="en-US" altLang="zh-CN" sz="2400" dirty="0" smtClean="0">
                <a:solidFill>
                  <a:schemeClr val="tx1"/>
                </a:solidFill>
              </a:rPr>
              <a:t>4</a:t>
            </a:r>
            <a:r>
              <a:rPr lang="zh-CN" altLang="en-US" sz="2400" dirty="0" smtClean="0">
                <a:solidFill>
                  <a:schemeClr val="tx1"/>
                </a:solidFill>
              </a:rPr>
              <a:t>、只适用于普通肝素，不适用于低分子肝素。</a:t>
            </a:r>
            <a:endParaRPr lang="en-US" altLang="zh-CN" sz="2400" dirty="0" smtClean="0">
              <a:solidFill>
                <a:schemeClr val="tx1"/>
              </a:solidFill>
            </a:endParaRPr>
          </a:p>
          <a:p>
            <a:pPr marL="0" indent="0" fontAlgn="auto">
              <a:spcAft>
                <a:spcPts val="0"/>
              </a:spcAft>
              <a:buFont typeface="Arial"/>
              <a:buNone/>
              <a:defRPr/>
            </a:pPr>
            <a:endParaRPr lang="zh-CN" altLang="en-US" sz="2600" dirty="0">
              <a:solidFill>
                <a:schemeClr val="tx1"/>
              </a:solidFill>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4200" b="1" dirty="0" smtClean="0">
                <a:solidFill>
                  <a:srgbClr val="CC0000"/>
                </a:solidFill>
                <a:latin typeface="+mj-lt"/>
                <a:ea typeface="隶书" pitchFamily="49" charset="-122"/>
                <a:cs typeface="+mj-cs"/>
              </a:rPr>
              <a:t>抗</a:t>
            </a:r>
            <a:r>
              <a:rPr lang="zh-CN" altLang="zh-CN" sz="4200" b="1" dirty="0" smtClean="0">
                <a:solidFill>
                  <a:srgbClr val="CC0000"/>
                </a:solidFill>
                <a:latin typeface="+mj-lt"/>
                <a:ea typeface="隶书" pitchFamily="49" charset="-122"/>
                <a:cs typeface="+mj-cs"/>
              </a:rPr>
              <a:t>Xa</a:t>
            </a:r>
            <a:r>
              <a:rPr lang="zh-CN" altLang="en-US" sz="4200" b="1" dirty="0" smtClean="0">
                <a:solidFill>
                  <a:srgbClr val="CC0000"/>
                </a:solidFill>
                <a:latin typeface="+mj-lt"/>
                <a:ea typeface="隶书" pitchFamily="49" charset="-122"/>
                <a:cs typeface="+mj-cs"/>
              </a:rPr>
              <a:t>活性监测</a:t>
            </a:r>
            <a:endParaRPr lang="zh-CN" altLang="en-US" sz="4200" b="1" dirty="0">
              <a:solidFill>
                <a:srgbClr val="CC0000"/>
              </a:solidFill>
              <a:latin typeface="+mj-lt"/>
              <a:ea typeface="隶书" pitchFamily="49" charset="-122"/>
              <a:cs typeface="+mj-cs"/>
            </a:endParaRPr>
          </a:p>
        </p:txBody>
      </p:sp>
      <p:sp>
        <p:nvSpPr>
          <p:cNvPr id="4" name="Rectangle 2"/>
          <p:cNvSpPr txBox="1">
            <a:spLocks noChangeArrowheads="1"/>
          </p:cNvSpPr>
          <p:nvPr/>
        </p:nvSpPr>
        <p:spPr>
          <a:xfrm>
            <a:off x="381000" y="2362200"/>
            <a:ext cx="8229600"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zh-CN" altLang="en-US" sz="4800" b="1" dirty="0">
              <a:solidFill>
                <a:srgbClr val="CC0000"/>
              </a:solidFill>
              <a:ea typeface="隶书" pitchFamily="49" charset="-122"/>
            </a:endParaRPr>
          </a:p>
        </p:txBody>
      </p:sp>
      <p:sp>
        <p:nvSpPr>
          <p:cNvPr id="5" name="Content Placeholder 2"/>
          <p:cNvSpPr>
            <a:spLocks noGrp="1"/>
          </p:cNvSpPr>
          <p:nvPr>
            <p:ph idx="1"/>
          </p:nvPr>
        </p:nvSpPr>
        <p:spPr>
          <a:xfrm>
            <a:off x="500034" y="1817687"/>
            <a:ext cx="8429684" cy="4254519"/>
          </a:xfrm>
        </p:spPr>
        <p:txBody>
          <a:bodyPr rtlCol="0">
            <a:noAutofit/>
          </a:bodyPr>
          <a:lstStyle/>
          <a:p>
            <a:pPr marL="0" indent="0" fontAlgn="auto">
              <a:spcAft>
                <a:spcPts val="0"/>
              </a:spcAft>
              <a:buFont typeface="Wingdings" pitchFamily="2" charset="2"/>
              <a:buChar char="u"/>
              <a:defRPr/>
            </a:pPr>
            <a:r>
              <a:rPr lang="en-US" altLang="zh-CN" sz="2400" dirty="0" smtClean="0">
                <a:solidFill>
                  <a:schemeClr val="tx1"/>
                </a:solidFill>
                <a:latin typeface="+mn-ea"/>
                <a:ea typeface="+mn-ea"/>
              </a:rPr>
              <a:t>  </a:t>
            </a:r>
            <a:r>
              <a:rPr lang="zh-CN" altLang="zh-CN" sz="2400" dirty="0" smtClean="0">
                <a:solidFill>
                  <a:schemeClr val="tx1"/>
                </a:solidFill>
                <a:latin typeface="+mn-ea"/>
                <a:ea typeface="+mn-ea"/>
              </a:rPr>
              <a:t>直接、准确</a:t>
            </a:r>
            <a:endParaRPr lang="en-US" altLang="zh-CN" sz="2400" dirty="0" smtClean="0">
              <a:solidFill>
                <a:schemeClr val="tx1"/>
              </a:solidFill>
              <a:latin typeface="+mn-ea"/>
              <a:ea typeface="+mn-ea"/>
            </a:endParaRPr>
          </a:p>
          <a:p>
            <a:pPr marL="0" indent="0" fontAlgn="auto">
              <a:lnSpc>
                <a:spcPct val="150000"/>
              </a:lnSpc>
              <a:spcAft>
                <a:spcPts val="0"/>
              </a:spcAft>
              <a:buFont typeface="Wingdings" pitchFamily="2" charset="2"/>
              <a:buChar char="u"/>
              <a:defRPr/>
            </a:pPr>
            <a:r>
              <a:rPr lang="en-US" altLang="zh-CN" sz="2400" dirty="0" smtClean="0">
                <a:latin typeface="+mn-ea"/>
                <a:ea typeface="+mn-ea"/>
              </a:rPr>
              <a:t>  </a:t>
            </a:r>
            <a:r>
              <a:rPr lang="zh-CN" altLang="zh-CN" sz="2400" dirty="0" smtClean="0">
                <a:solidFill>
                  <a:schemeClr val="tx1"/>
                </a:solidFill>
                <a:latin typeface="+mn-ea"/>
                <a:ea typeface="+mn-ea"/>
              </a:rPr>
              <a:t>检测结果的均一性远好于</a:t>
            </a:r>
            <a:r>
              <a:rPr lang="en-US" altLang="zh-CN" sz="2400" dirty="0" smtClean="0">
                <a:solidFill>
                  <a:schemeClr val="tx1"/>
                </a:solidFill>
                <a:latin typeface="+mn-ea"/>
                <a:ea typeface="+mn-ea"/>
              </a:rPr>
              <a:t>APTT</a:t>
            </a:r>
            <a:r>
              <a:rPr lang="zh-CN" altLang="zh-CN" sz="2400" dirty="0" smtClean="0">
                <a:solidFill>
                  <a:schemeClr val="tx1"/>
                </a:solidFill>
                <a:latin typeface="+mn-ea"/>
                <a:ea typeface="+mn-ea"/>
              </a:rPr>
              <a:t>，能可靠地反映治疗范围</a:t>
            </a:r>
            <a:endParaRPr lang="en-US" altLang="zh-CN" sz="2400" dirty="0" smtClean="0">
              <a:solidFill>
                <a:schemeClr val="tx1"/>
              </a:solidFill>
              <a:latin typeface="+mn-ea"/>
              <a:ea typeface="+mn-ea"/>
            </a:endParaRPr>
          </a:p>
          <a:p>
            <a:pPr marL="0" indent="0" fontAlgn="auto">
              <a:lnSpc>
                <a:spcPct val="150000"/>
              </a:lnSpc>
              <a:spcAft>
                <a:spcPts val="0"/>
              </a:spcAft>
              <a:buFont typeface="Wingdings" pitchFamily="2" charset="2"/>
              <a:buChar char="u"/>
              <a:defRPr/>
            </a:pPr>
            <a:r>
              <a:rPr lang="en-US" altLang="zh-CN" sz="2400" dirty="0" smtClean="0">
                <a:solidFill>
                  <a:schemeClr val="tx1"/>
                </a:solidFill>
                <a:latin typeface="+mn-ea"/>
                <a:ea typeface="+mn-ea"/>
              </a:rPr>
              <a:t>  </a:t>
            </a:r>
            <a:r>
              <a:rPr lang="zh-CN" altLang="en-US" sz="2400" dirty="0" smtClean="0">
                <a:solidFill>
                  <a:schemeClr val="tx1"/>
                </a:solidFill>
                <a:latin typeface="+mn-ea"/>
                <a:ea typeface="+mn-ea"/>
              </a:rPr>
              <a:t>可用于肝素低分子肝素的检测</a:t>
            </a:r>
            <a:endParaRPr lang="en-US" altLang="zh-CN" sz="2400" dirty="0" smtClean="0">
              <a:solidFill>
                <a:schemeClr val="tx1"/>
              </a:solidFill>
              <a:latin typeface="+mn-ea"/>
              <a:ea typeface="+mn-ea"/>
            </a:endParaRPr>
          </a:p>
          <a:p>
            <a:pPr marL="0" indent="0" fontAlgn="auto">
              <a:lnSpc>
                <a:spcPct val="150000"/>
              </a:lnSpc>
              <a:spcAft>
                <a:spcPts val="0"/>
              </a:spcAft>
              <a:buFont typeface="Wingdings" pitchFamily="2" charset="2"/>
              <a:buChar char="u"/>
              <a:defRPr/>
            </a:pPr>
            <a:r>
              <a:rPr lang="en-US" altLang="zh-CN" sz="2400" b="1" dirty="0" smtClean="0">
                <a:solidFill>
                  <a:srgbClr val="C00000"/>
                </a:solidFill>
                <a:latin typeface="+mn-ea"/>
                <a:ea typeface="+mn-ea"/>
              </a:rPr>
              <a:t>  APTT</a:t>
            </a:r>
            <a:r>
              <a:rPr lang="zh-CN" altLang="zh-CN" sz="2400" b="1" dirty="0" smtClean="0">
                <a:solidFill>
                  <a:srgbClr val="C00000"/>
                </a:solidFill>
                <a:latin typeface="+mn-ea"/>
                <a:ea typeface="+mn-ea"/>
              </a:rPr>
              <a:t>监测</a:t>
            </a:r>
            <a:r>
              <a:rPr lang="en-US" altLang="zh-CN" sz="2400" b="1" dirty="0" smtClean="0">
                <a:solidFill>
                  <a:srgbClr val="C00000"/>
                </a:solidFill>
                <a:latin typeface="+mn-ea"/>
                <a:ea typeface="+mn-ea"/>
              </a:rPr>
              <a:t>24</a:t>
            </a:r>
            <a:r>
              <a:rPr lang="zh-CN" altLang="zh-CN" sz="2400" b="1" dirty="0" smtClean="0">
                <a:solidFill>
                  <a:srgbClr val="C00000"/>
                </a:solidFill>
                <a:latin typeface="+mn-ea"/>
                <a:ea typeface="+mn-ea"/>
              </a:rPr>
              <a:t>小时内治疗浓度的达标率只有</a:t>
            </a:r>
            <a:r>
              <a:rPr lang="en-US" altLang="zh-CN" sz="2400" b="1" dirty="0" smtClean="0">
                <a:solidFill>
                  <a:srgbClr val="C00000"/>
                </a:solidFill>
                <a:latin typeface="+mn-ea"/>
                <a:ea typeface="+mn-ea"/>
              </a:rPr>
              <a:t>57%</a:t>
            </a:r>
            <a:r>
              <a:rPr lang="zh-CN" altLang="zh-CN" sz="2400" b="1" dirty="0" smtClean="0">
                <a:solidFill>
                  <a:srgbClr val="C00000"/>
                </a:solidFill>
                <a:latin typeface="+mn-ea"/>
                <a:ea typeface="+mn-ea"/>
              </a:rPr>
              <a:t>，而依靠</a:t>
            </a:r>
            <a:r>
              <a:rPr lang="zh-CN" altLang="en-US" sz="2400" b="1" dirty="0" smtClean="0">
                <a:solidFill>
                  <a:srgbClr val="C00000"/>
                </a:solidFill>
                <a:latin typeface="+mn-ea"/>
                <a:ea typeface="+mn-ea"/>
              </a:rPr>
              <a:t>抗</a:t>
            </a:r>
            <a:r>
              <a:rPr lang="en-US" altLang="zh-CN" sz="2400" b="1" dirty="0" err="1" smtClean="0">
                <a:solidFill>
                  <a:srgbClr val="C00000"/>
                </a:solidFill>
                <a:latin typeface="+mn-ea"/>
                <a:ea typeface="+mn-ea"/>
              </a:rPr>
              <a:t>Xa</a:t>
            </a:r>
            <a:r>
              <a:rPr lang="zh-CN" altLang="zh-CN" sz="2400" b="1" dirty="0" smtClean="0">
                <a:solidFill>
                  <a:srgbClr val="C00000"/>
                </a:solidFill>
                <a:latin typeface="+mn-ea"/>
                <a:ea typeface="+mn-ea"/>
              </a:rPr>
              <a:t>监测者达标率为</a:t>
            </a:r>
            <a:r>
              <a:rPr lang="en-US" altLang="zh-CN" sz="2400" b="1" dirty="0" smtClean="0">
                <a:solidFill>
                  <a:srgbClr val="C00000"/>
                </a:solidFill>
                <a:latin typeface="+mn-ea"/>
                <a:ea typeface="+mn-ea"/>
              </a:rPr>
              <a:t>87%</a:t>
            </a:r>
            <a:endParaRPr lang="zh-CN" altLang="en-US" dirty="0">
              <a:latin typeface="+mn-ea"/>
              <a:ea typeface="+mn-ea"/>
            </a:endParaRPr>
          </a:p>
        </p:txBody>
      </p:sp>
    </p:spTree>
    <p:extLst>
      <p:ext uri="{BB962C8B-B14F-4D97-AF65-F5344CB8AC3E}">
        <p14:creationId xmlns="" xmlns:p14="http://schemas.microsoft.com/office/powerpoint/2010/main" val="4553447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71472" y="1857364"/>
            <a:ext cx="8208962" cy="4827585"/>
          </a:xfrm>
        </p:spPr>
        <p:txBody>
          <a:bodyPr rtlCol="0">
            <a:normAutofit fontScale="92500"/>
          </a:bodyPr>
          <a:lstStyle/>
          <a:p>
            <a:pPr fontAlgn="auto">
              <a:lnSpc>
                <a:spcPct val="190000"/>
              </a:lnSpc>
              <a:spcAft>
                <a:spcPts val="0"/>
              </a:spcAft>
              <a:buFont typeface="Wingdings" pitchFamily="2" charset="2"/>
              <a:buChar char="u"/>
              <a:defRPr/>
            </a:pPr>
            <a:r>
              <a:rPr lang="zh-CN" altLang="en-US" dirty="0" smtClean="0">
                <a:latin typeface="+mn-ea"/>
                <a:ea typeface="+mn-ea"/>
              </a:rPr>
              <a:t>  肝素抗</a:t>
            </a:r>
            <a:r>
              <a:rPr lang="en-US" altLang="zh-CN" dirty="0" err="1" smtClean="0">
                <a:latin typeface="+mn-ea"/>
                <a:ea typeface="+mn-ea"/>
              </a:rPr>
              <a:t>Xa</a:t>
            </a:r>
            <a:r>
              <a:rPr lang="zh-CN" altLang="en-US" dirty="0" smtClean="0">
                <a:latin typeface="+mn-ea"/>
                <a:ea typeface="+mn-ea"/>
              </a:rPr>
              <a:t>因子活性 </a:t>
            </a:r>
            <a:r>
              <a:rPr lang="en-US" altLang="zh-CN" dirty="0" smtClean="0">
                <a:latin typeface="+mn-ea"/>
                <a:ea typeface="+mn-ea"/>
              </a:rPr>
              <a:t>0.3-0.7 IU/ml    </a:t>
            </a:r>
          </a:p>
          <a:p>
            <a:pPr>
              <a:lnSpc>
                <a:spcPct val="160000"/>
              </a:lnSpc>
              <a:buFont typeface="Wingdings" pitchFamily="2" charset="2"/>
              <a:buChar char="u"/>
              <a:defRPr/>
            </a:pPr>
            <a:r>
              <a:rPr lang="en-US" altLang="zh-CN" dirty="0" smtClean="0">
                <a:latin typeface="+mn-ea"/>
                <a:ea typeface="+mn-ea"/>
              </a:rPr>
              <a:t>  LMWH</a:t>
            </a:r>
            <a:r>
              <a:rPr lang="zh-CN" altLang="zh-CN" dirty="0" smtClean="0">
                <a:latin typeface="+mn-ea"/>
                <a:ea typeface="+mn-ea"/>
              </a:rPr>
              <a:t>用于</a:t>
            </a:r>
            <a:r>
              <a:rPr lang="zh-CN" altLang="zh-CN" sz="4200" b="1" dirty="0" smtClean="0">
                <a:solidFill>
                  <a:srgbClr val="CC0000"/>
                </a:solidFill>
                <a:latin typeface="+mj-lt"/>
                <a:ea typeface="隶书" pitchFamily="49" charset="-122"/>
                <a:cs typeface="+mj-cs"/>
              </a:rPr>
              <a:t>预防</a:t>
            </a:r>
            <a:r>
              <a:rPr lang="zh-CN" altLang="zh-CN" dirty="0" smtClean="0">
                <a:latin typeface="+mn-ea"/>
                <a:ea typeface="+mn-ea"/>
              </a:rPr>
              <a:t>血栓形成，首次给药后</a:t>
            </a:r>
            <a:r>
              <a:rPr lang="en-US" altLang="zh-CN" dirty="0" smtClean="0">
                <a:latin typeface="+mn-ea"/>
                <a:ea typeface="+mn-ea"/>
              </a:rPr>
              <a:t>3</a:t>
            </a:r>
            <a:r>
              <a:rPr lang="zh-CN" altLang="zh-CN" dirty="0" smtClean="0">
                <a:latin typeface="+mn-ea"/>
                <a:ea typeface="+mn-ea"/>
              </a:rPr>
              <a:t>～</a:t>
            </a:r>
            <a:r>
              <a:rPr lang="en-US" altLang="zh-CN" dirty="0" smtClean="0">
                <a:latin typeface="+mn-ea"/>
                <a:ea typeface="+mn-ea"/>
              </a:rPr>
              <a:t>4h</a:t>
            </a:r>
            <a:r>
              <a:rPr lang="zh-CN" altLang="zh-CN" dirty="0" smtClean="0">
                <a:latin typeface="+mn-ea"/>
                <a:ea typeface="+mn-ea"/>
              </a:rPr>
              <a:t>时，其血浆浓度可以选择在</a:t>
            </a:r>
            <a:r>
              <a:rPr lang="en-US" altLang="zh-CN" dirty="0" smtClean="0">
                <a:latin typeface="+mn-ea"/>
                <a:ea typeface="+mn-ea"/>
              </a:rPr>
              <a:t> 0.2</a:t>
            </a:r>
            <a:r>
              <a:rPr lang="zh-CN" altLang="zh-CN" dirty="0" smtClean="0">
                <a:latin typeface="+mn-ea"/>
                <a:ea typeface="+mn-ea"/>
              </a:rPr>
              <a:t>～</a:t>
            </a:r>
            <a:r>
              <a:rPr lang="en-US" altLang="zh-CN" dirty="0" smtClean="0">
                <a:latin typeface="+mn-ea"/>
                <a:ea typeface="+mn-ea"/>
              </a:rPr>
              <a:t>0.4 IU/ml</a:t>
            </a:r>
            <a:r>
              <a:rPr lang="zh-CN" altLang="zh-CN" dirty="0" smtClean="0">
                <a:latin typeface="+mn-ea"/>
                <a:ea typeface="+mn-ea"/>
              </a:rPr>
              <a:t>；用于血栓性疾病</a:t>
            </a:r>
            <a:r>
              <a:rPr lang="zh-CN" altLang="zh-CN" sz="4200" b="1" dirty="0" smtClean="0">
                <a:solidFill>
                  <a:srgbClr val="CC0000"/>
                </a:solidFill>
                <a:latin typeface="+mj-lt"/>
                <a:ea typeface="隶书" pitchFamily="49" charset="-122"/>
                <a:cs typeface="+mj-cs"/>
              </a:rPr>
              <a:t>治疗</a:t>
            </a:r>
            <a:r>
              <a:rPr lang="zh-CN" altLang="zh-CN" dirty="0" smtClean="0">
                <a:latin typeface="+mn-ea"/>
                <a:ea typeface="+mn-ea"/>
              </a:rPr>
              <a:t>时，</a:t>
            </a:r>
            <a:r>
              <a:rPr lang="zh-CN" altLang="en-US" dirty="0" smtClean="0">
                <a:latin typeface="+mn-ea"/>
                <a:ea typeface="+mn-ea"/>
              </a:rPr>
              <a:t>范围为</a:t>
            </a:r>
            <a:r>
              <a:rPr lang="en-US" altLang="zh-CN" dirty="0" smtClean="0">
                <a:latin typeface="+mn-ea"/>
                <a:ea typeface="+mn-ea"/>
              </a:rPr>
              <a:t>0.6</a:t>
            </a:r>
            <a:r>
              <a:rPr lang="zh-CN" altLang="zh-CN" dirty="0" smtClean="0">
                <a:latin typeface="+mn-ea"/>
                <a:ea typeface="+mn-ea"/>
              </a:rPr>
              <a:t>～</a:t>
            </a:r>
            <a:r>
              <a:rPr lang="en-US" altLang="zh-CN" dirty="0" smtClean="0">
                <a:latin typeface="+mn-ea"/>
                <a:ea typeface="+mn-ea"/>
              </a:rPr>
              <a:t>1.0 IU/ml</a:t>
            </a:r>
            <a:r>
              <a:rPr lang="zh-CN" altLang="zh-CN" dirty="0" smtClean="0">
                <a:latin typeface="+mn-ea"/>
                <a:ea typeface="+mn-ea"/>
              </a:rPr>
              <a:t>。</a:t>
            </a:r>
            <a:endParaRPr lang="en-US" altLang="zh-CN" dirty="0" smtClean="0">
              <a:latin typeface="+mn-ea"/>
              <a:ea typeface="+mn-ea"/>
            </a:endParaRPr>
          </a:p>
          <a:p>
            <a:pPr fontAlgn="auto">
              <a:lnSpc>
                <a:spcPct val="190000"/>
              </a:lnSpc>
              <a:spcAft>
                <a:spcPts val="0"/>
              </a:spcAft>
              <a:buFont typeface="Arial" charset="0"/>
              <a:buNone/>
              <a:defRPr/>
            </a:pPr>
            <a:r>
              <a:rPr lang="en-US" altLang="zh-CN" sz="2000" dirty="0" smtClean="0">
                <a:solidFill>
                  <a:schemeClr val="tx1"/>
                </a:solidFill>
              </a:rPr>
              <a:t/>
            </a:r>
            <a:br>
              <a:rPr lang="en-US" altLang="zh-CN" sz="2000" dirty="0" smtClean="0">
                <a:solidFill>
                  <a:schemeClr val="tx1"/>
                </a:solidFill>
              </a:rPr>
            </a:br>
            <a:endParaRPr lang="zh-CN" altLang="en-US" sz="2000" dirty="0" smtClean="0">
              <a:solidFill>
                <a:schemeClr val="tx1"/>
              </a:solidFill>
            </a:endParaRPr>
          </a:p>
        </p:txBody>
      </p:sp>
      <p:sp>
        <p:nvSpPr>
          <p:cNvPr id="64514" name="Slide Number Placeholder 3"/>
          <p:cNvSpPr txBox="1">
            <a:spLocks noGrp="1"/>
          </p:cNvSpPr>
          <p:nvPr/>
        </p:nvSpPr>
        <p:spPr bwMode="auto">
          <a:xfrm>
            <a:off x="8686800" y="6013450"/>
            <a:ext cx="457200" cy="271463"/>
          </a:xfrm>
          <a:prstGeom prst="rect">
            <a:avLst/>
          </a:prstGeom>
          <a:noFill/>
          <a:ln w="9525">
            <a:noFill/>
            <a:miter lim="800000"/>
            <a:headEnd/>
            <a:tailEnd/>
          </a:ln>
        </p:spPr>
        <p:txBody>
          <a:bodyPr anchor="ctr"/>
          <a:lstStyle/>
          <a:p>
            <a:pPr algn="ctr"/>
            <a:fld id="{D33790A6-D5E8-453D-98C6-FE6121AB070A}" type="slidenum">
              <a:rPr lang="es-ES" altLang="zh-CN" sz="800" b="1">
                <a:solidFill>
                  <a:srgbClr val="84C9F0"/>
                </a:solidFill>
                <a:ea typeface="黑体" pitchFamily="49" charset="-122"/>
              </a:rPr>
              <a:pPr algn="ctr"/>
              <a:t>9</a:t>
            </a:fld>
            <a:endParaRPr lang="es-ES" altLang="zh-CN" sz="800" b="1">
              <a:solidFill>
                <a:srgbClr val="84C9F0"/>
              </a:solidFill>
              <a:ea typeface="黑体" pitchFamily="49" charset="-122"/>
            </a:endParaRPr>
          </a:p>
        </p:txBody>
      </p:sp>
      <p:sp>
        <p:nvSpPr>
          <p:cNvPr id="4" name="标题 1"/>
          <p:cNvSpPr>
            <a:spLocks noGrp="1"/>
          </p:cNvSpPr>
          <p:nvPr>
            <p:ph type="title"/>
          </p:nvPr>
        </p:nvSpPr>
        <p:spPr>
          <a:xfrm>
            <a:off x="731520" y="642594"/>
            <a:ext cx="7680960" cy="1371600"/>
          </a:xfrm>
        </p:spPr>
        <p:txBody>
          <a:bodyPr>
            <a:normAutofit/>
          </a:bodyPr>
          <a:lstStyle/>
          <a:p>
            <a:r>
              <a:rPr lang="zh-CN" altLang="en-US" sz="4200" b="1" dirty="0" smtClean="0">
                <a:solidFill>
                  <a:srgbClr val="CC0000"/>
                </a:solidFill>
                <a:latin typeface="+mj-lt"/>
                <a:ea typeface="隶书" pitchFamily="49" charset="-122"/>
                <a:cs typeface="+mj-cs"/>
              </a:rPr>
              <a:t>抗</a:t>
            </a:r>
            <a:r>
              <a:rPr lang="zh-CN" altLang="zh-CN" sz="4200" b="1" dirty="0" smtClean="0">
                <a:solidFill>
                  <a:srgbClr val="CC0000"/>
                </a:solidFill>
                <a:latin typeface="+mj-lt"/>
                <a:ea typeface="隶书" pitchFamily="49" charset="-122"/>
                <a:cs typeface="+mj-cs"/>
              </a:rPr>
              <a:t>Xa</a:t>
            </a:r>
            <a:r>
              <a:rPr lang="zh-CN" altLang="en-US" sz="4200" b="1" dirty="0" smtClean="0">
                <a:solidFill>
                  <a:srgbClr val="CC0000"/>
                </a:solidFill>
                <a:latin typeface="+mj-lt"/>
                <a:ea typeface="隶书" pitchFamily="49" charset="-122"/>
                <a:cs typeface="+mj-cs"/>
              </a:rPr>
              <a:t>活性范围 </a:t>
            </a:r>
            <a:endParaRPr lang="zh-CN" altLang="en-US" sz="4200" b="1" dirty="0">
              <a:solidFill>
                <a:srgbClr val="CC0000"/>
              </a:solidFill>
              <a:latin typeface="+mj-lt"/>
              <a:ea typeface="隶书" pitchFamily="49" charset="-122"/>
              <a:cs typeface="+mj-cs"/>
            </a:endParaRPr>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NNOTATION_COUNT" val="0"/>
  <p:tag name="ARTICULATE_SLIDE_GUID" val="44864e91-b6f4-450b-97a6-434972014ea0"/>
  <p:tag name="ARTICULATE_TITLE_TAG" val="Conflicting patient results"/>
  <p:tag name="ARTICULATE_SLIDE_PAUSE" val="0"/>
  <p:tag name="ARTICULATE_NAV_LEVEL" val="1"/>
  <p:tag name="ARTICULATE_PLAYLIST_ID" val="-1"/>
  <p:tag name="ARTICULATE_LOCK_SLIDE" val="0"/>
  <p:tag name="AUDIO_ID" val="418"/>
  <p:tag name="TIMELINE" val="4.1/25.0/48.7/69.5/99.6/117.2"/>
  <p:tag name="ELAPSEDTIME" val="130.5"/>
  <p:tag name="ARTICULATE_SLIDE_NAV" val="33"/>
</p:tagLst>
</file>

<file path=ppt/tags/tag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kwrona\AppData\Local\Temp\articulate\presenter\imgtemp\pV65l2ld_files\slide0001_image001.png"/>
</p:tagLst>
</file>

<file path=ppt/tags/tag3.xml><?xml version="1.0" encoding="utf-8"?>
<p:tagLst xmlns:a="http://schemas.openxmlformats.org/drawingml/2006/main" xmlns:r="http://schemas.openxmlformats.org/officeDocument/2006/relationships" xmlns:p="http://schemas.openxmlformats.org/presentationml/2006/main">
  <p:tag name="BULLET_13" val="8226"/>
  <p:tag name="BULLET_14" val="8226"/>
  <p:tag name="BULLET_15" val="8226"/>
  <p:tag name="BULLET_16" val="8226"/>
  <p:tag name="BULLET_17" val="8226"/>
  <p:tag name="BULLET_18" val="8226"/>
  <p:tag name="BULLET_19" val="8226"/>
  <p:tag name="BULLET_20" val="8226"/>
  <p:tag name="BULLET_21" val="8226"/>
  <p:tag name="BULLET_22" val="8226"/>
  <p:tag name="BULLET_1" val="8226"/>
  <p:tag name="BULLET_2" val="8226"/>
  <p:tag name="BULLET_3" val="8226"/>
  <p:tag name="BULLET_4" val="8226"/>
  <p:tag name="BULLET_5" val="8226"/>
  <p:tag name="BULLET_6" val="8226"/>
  <p:tag name="BULLET_7" val="8226"/>
  <p:tag name="BULLET_8" val="8226"/>
  <p:tag name="BULLET_9" val="8226"/>
  <p:tag name="BULLET_10" val="8226"/>
  <p:tag name="BULLET_11" val="8226"/>
  <p:tag name="BULLET_12" val="8226"/>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中日主题模板">
  <a:themeElements>
    <a:clrScheme name="肥皂">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肥皂">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肥皂">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xmlns="" name="主题1" id="{69FA9A94-E07B-E346-A13F-681AED365865}" vid="{9BB473F7-E60C-E34B-BBC1-B0648B1394A1}"/>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中日主题模板</Template>
  <TotalTime>769</TotalTime>
  <Words>2529</Words>
  <Application>Microsoft Office PowerPoint</Application>
  <PresentationFormat>全屏显示(4:3)</PresentationFormat>
  <Paragraphs>264</Paragraphs>
  <Slides>43</Slides>
  <Notes>6</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43</vt:i4>
      </vt:variant>
    </vt:vector>
  </HeadingPairs>
  <TitlesOfParts>
    <vt:vector size="45" baseType="lpstr">
      <vt:lpstr>中日主题模板</vt:lpstr>
      <vt:lpstr>演示文稿</vt:lpstr>
      <vt:lpstr>常见抗凝药物的监护</vt:lpstr>
      <vt:lpstr>幻灯片 2</vt:lpstr>
      <vt:lpstr>幻灯片 3</vt:lpstr>
      <vt:lpstr>肝素类药物的监护</vt:lpstr>
      <vt:lpstr>活化的部分凝血活酶时间(APTT)</vt:lpstr>
      <vt:lpstr>幻灯片 6</vt:lpstr>
      <vt:lpstr>幻灯片 7</vt:lpstr>
      <vt:lpstr>抗Xa活性监测</vt:lpstr>
      <vt:lpstr>抗Xa活性范围 </vt:lpstr>
      <vt:lpstr>幻灯片 10</vt:lpstr>
      <vt:lpstr>抗凝血酶（AT）</vt:lpstr>
      <vt:lpstr>幻灯片 12</vt:lpstr>
      <vt:lpstr>幻灯片 13</vt:lpstr>
      <vt:lpstr>幻灯片 14</vt:lpstr>
      <vt:lpstr>幻灯片 15</vt:lpstr>
      <vt:lpstr>幻灯片 16</vt:lpstr>
      <vt:lpstr>幻灯片 17</vt:lpstr>
      <vt:lpstr>华法林的药学监护</vt:lpstr>
      <vt:lpstr>幻灯片 19</vt:lpstr>
      <vt:lpstr>幻灯片 20</vt:lpstr>
      <vt:lpstr>华法林的药代动力学和药效学</vt:lpstr>
      <vt:lpstr>幻灯片 22</vt:lpstr>
      <vt:lpstr>幻灯片 23</vt:lpstr>
      <vt:lpstr>幻灯片 24</vt:lpstr>
      <vt:lpstr>幻灯片 25</vt:lpstr>
      <vt:lpstr>幻灯片 26</vt:lpstr>
      <vt:lpstr>华法林相关肾病（WRN）</vt:lpstr>
      <vt:lpstr>WRN的流行病学</vt:lpstr>
      <vt:lpstr>WRN的发病机制</vt:lpstr>
      <vt:lpstr>WRN的治疗</vt:lpstr>
      <vt:lpstr>NOAC药学监护</vt:lpstr>
      <vt:lpstr>NOAC的吸收与代谢</vt:lpstr>
      <vt:lpstr>为何及如何测量NOACs的抗凝作用？</vt:lpstr>
      <vt:lpstr>NOAC的抗凝活性监测 </vt:lpstr>
      <vt:lpstr>凝血指标的敏感性和线性相关性</vt:lpstr>
      <vt:lpstr>常规与特殊抗凝血指标的变化及应用</vt:lpstr>
      <vt:lpstr>幻灯片 37</vt:lpstr>
      <vt:lpstr>幻灯片 38</vt:lpstr>
      <vt:lpstr>利伐沙班所致肝损伤</vt:lpstr>
      <vt:lpstr>利伐沙班所致肝损伤</vt:lpstr>
      <vt:lpstr>达比加群相关性肾病</vt:lpstr>
      <vt:lpstr>总结</vt:lpstr>
      <vt:lpstr>幻灯片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赵  莉(药学部)</dc:creator>
  <cp:lastModifiedBy>赵  莉(药学部)</cp:lastModifiedBy>
  <cp:revision>97</cp:revision>
  <dcterms:created xsi:type="dcterms:W3CDTF">2019-06-02T23:59:01Z</dcterms:created>
  <dcterms:modified xsi:type="dcterms:W3CDTF">2019-08-07T03:59:53Z</dcterms:modified>
</cp:coreProperties>
</file>