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sldIdLst>
    <p:sldId id="261" r:id="rId2"/>
    <p:sldId id="262" r:id="rId3"/>
    <p:sldId id="263" r:id="rId4"/>
    <p:sldId id="264" r:id="rId5"/>
    <p:sldId id="269" r:id="rId6"/>
    <p:sldId id="265" r:id="rId7"/>
    <p:sldId id="268" r:id="rId8"/>
    <p:sldId id="277" r:id="rId9"/>
    <p:sldId id="296" r:id="rId10"/>
    <p:sldId id="310" r:id="rId11"/>
    <p:sldId id="311" r:id="rId12"/>
    <p:sldId id="312" r:id="rId13"/>
    <p:sldId id="313" r:id="rId14"/>
    <p:sldId id="276" r:id="rId15"/>
    <p:sldId id="271" r:id="rId16"/>
    <p:sldId id="295" r:id="rId17"/>
    <p:sldId id="299" r:id="rId18"/>
    <p:sldId id="267" r:id="rId19"/>
    <p:sldId id="272" r:id="rId20"/>
    <p:sldId id="273" r:id="rId21"/>
    <p:sldId id="274" r:id="rId22"/>
    <p:sldId id="292" r:id="rId23"/>
    <p:sldId id="282" r:id="rId24"/>
    <p:sldId id="283" r:id="rId25"/>
    <p:sldId id="284" r:id="rId26"/>
    <p:sldId id="285" r:id="rId27"/>
    <p:sldId id="297" r:id="rId28"/>
    <p:sldId id="298" r:id="rId29"/>
    <p:sldId id="307" r:id="rId30"/>
    <p:sldId id="300" r:id="rId31"/>
    <p:sldId id="302" r:id="rId32"/>
    <p:sldId id="308" r:id="rId33"/>
    <p:sldId id="290" r:id="rId34"/>
    <p:sldId id="293" r:id="rId35"/>
    <p:sldId id="294" r:id="rId36"/>
    <p:sldId id="266" r:id="rId37"/>
    <p:sldId id="305" r:id="rId38"/>
    <p:sldId id="30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99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1" autoAdjust="0"/>
    <p:restoredTop sz="94099" autoAdjust="0"/>
  </p:normalViewPr>
  <p:slideViewPr>
    <p:cSldViewPr snapToGrid="0">
      <p:cViewPr varScale="1">
        <p:scale>
          <a:sx n="65" d="100"/>
          <a:sy n="65" d="100"/>
        </p:scale>
        <p:origin x="8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WBC（109/L）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34925" cap="rnd" cmpd="sng">
                <a:solidFill>
                  <a:schemeClr val="accent1"/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Sheet1!$B$1:$G$1</c:f>
              <c:numCache>
                <c:formatCode>m"月"d"日"</c:formatCode>
                <c:ptCount val="6"/>
                <c:pt idx="0">
                  <c:v>42556</c:v>
                </c:pt>
                <c:pt idx="1">
                  <c:v>42566</c:v>
                </c:pt>
                <c:pt idx="2">
                  <c:v>42608</c:v>
                </c:pt>
                <c:pt idx="3">
                  <c:v>42630</c:v>
                </c:pt>
                <c:pt idx="4">
                  <c:v>42647</c:v>
                </c:pt>
                <c:pt idx="5">
                  <c:v>42655</c:v>
                </c:pt>
              </c:numCache>
            </c:numRef>
          </c:xVal>
          <c:yVal>
            <c:numRef>
              <c:f>Sheet1!$B$2:$G$2</c:f>
              <c:numCache>
                <c:formatCode>General</c:formatCode>
                <c:ptCount val="6"/>
                <c:pt idx="0">
                  <c:v>6.29</c:v>
                </c:pt>
                <c:pt idx="1">
                  <c:v>7.9</c:v>
                </c:pt>
                <c:pt idx="2">
                  <c:v>7.6</c:v>
                </c:pt>
                <c:pt idx="3">
                  <c:v>2.64</c:v>
                </c:pt>
                <c:pt idx="4">
                  <c:v>3.18</c:v>
                </c:pt>
                <c:pt idx="5">
                  <c:v>1.8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Neut#（109/L）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Sheet1!$B$1:$G$1</c:f>
              <c:numCache>
                <c:formatCode>m"月"d"日"</c:formatCode>
                <c:ptCount val="6"/>
                <c:pt idx="0">
                  <c:v>42556</c:v>
                </c:pt>
                <c:pt idx="1">
                  <c:v>42566</c:v>
                </c:pt>
                <c:pt idx="2">
                  <c:v>42608</c:v>
                </c:pt>
                <c:pt idx="3">
                  <c:v>42630</c:v>
                </c:pt>
                <c:pt idx="4">
                  <c:v>42647</c:v>
                </c:pt>
                <c:pt idx="5">
                  <c:v>42655</c:v>
                </c:pt>
              </c:numCache>
            </c:numRef>
          </c:xVal>
          <c:yVal>
            <c:numRef>
              <c:f>Sheet1!$B$3:$G$3</c:f>
              <c:numCache>
                <c:formatCode>General</c:formatCode>
                <c:ptCount val="6"/>
                <c:pt idx="0">
                  <c:v>4.3</c:v>
                </c:pt>
                <c:pt idx="1">
                  <c:v>5.2</c:v>
                </c:pt>
                <c:pt idx="5">
                  <c:v>1.27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93180832"/>
        <c:axId val="-1793184096"/>
      </c:scatterChart>
      <c:valAx>
        <c:axId val="-1793180832"/>
        <c:scaling>
          <c:orientation val="minMax"/>
          <c:max val="42655"/>
          <c:min val="42556"/>
        </c:scaling>
        <c:delete val="0"/>
        <c:axPos val="b"/>
        <c:numFmt formatCode="m&quot;月&quot;d&quot;日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D525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793184096"/>
        <c:crosses val="autoZero"/>
        <c:crossBetween val="midCat"/>
      </c:valAx>
      <c:valAx>
        <c:axId val="-1793184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D525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793180832"/>
        <c:crossesAt val="42556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WBC（109/L）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Sheet2!$B$1:$O$1</c:f>
              <c:numCache>
                <c:formatCode>m"月"d"日"</c:formatCode>
                <c:ptCount val="14"/>
                <c:pt idx="0">
                  <c:v>42655</c:v>
                </c:pt>
                <c:pt idx="1">
                  <c:v>42656</c:v>
                </c:pt>
                <c:pt idx="2">
                  <c:v>42657</c:v>
                </c:pt>
                <c:pt idx="3">
                  <c:v>42658</c:v>
                </c:pt>
                <c:pt idx="4">
                  <c:v>42659</c:v>
                </c:pt>
                <c:pt idx="5">
                  <c:v>42660</c:v>
                </c:pt>
                <c:pt idx="6">
                  <c:v>42661</c:v>
                </c:pt>
                <c:pt idx="7">
                  <c:v>42662</c:v>
                </c:pt>
                <c:pt idx="8">
                  <c:v>42663</c:v>
                </c:pt>
                <c:pt idx="9">
                  <c:v>42664</c:v>
                </c:pt>
                <c:pt idx="10">
                  <c:v>42665</c:v>
                </c:pt>
                <c:pt idx="11">
                  <c:v>42667</c:v>
                </c:pt>
                <c:pt idx="12">
                  <c:v>42673</c:v>
                </c:pt>
                <c:pt idx="13">
                  <c:v>42676</c:v>
                </c:pt>
              </c:numCache>
            </c:numRef>
          </c:xVal>
          <c:yVal>
            <c:numRef>
              <c:f>Sheet2!$B$2:$O$2</c:f>
              <c:numCache>
                <c:formatCode>General</c:formatCode>
                <c:ptCount val="14"/>
                <c:pt idx="0">
                  <c:v>1.8</c:v>
                </c:pt>
                <c:pt idx="1">
                  <c:v>3.6</c:v>
                </c:pt>
                <c:pt idx="2">
                  <c:v>2.8</c:v>
                </c:pt>
                <c:pt idx="3">
                  <c:v>3.03</c:v>
                </c:pt>
                <c:pt idx="4">
                  <c:v>2.2999999999999998</c:v>
                </c:pt>
                <c:pt idx="5">
                  <c:v>4.99</c:v>
                </c:pt>
                <c:pt idx="6">
                  <c:v>5.9</c:v>
                </c:pt>
                <c:pt idx="7">
                  <c:v>5.94</c:v>
                </c:pt>
                <c:pt idx="8">
                  <c:v>6.2</c:v>
                </c:pt>
                <c:pt idx="9">
                  <c:v>5.3</c:v>
                </c:pt>
                <c:pt idx="10">
                  <c:v>5.37</c:v>
                </c:pt>
                <c:pt idx="11">
                  <c:v>4.55</c:v>
                </c:pt>
                <c:pt idx="12">
                  <c:v>7.84</c:v>
                </c:pt>
                <c:pt idx="13">
                  <c:v>7.95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Neut#（109/L）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Sheet2!$B$1:$O$1</c:f>
              <c:numCache>
                <c:formatCode>m"月"d"日"</c:formatCode>
                <c:ptCount val="14"/>
                <c:pt idx="0">
                  <c:v>42655</c:v>
                </c:pt>
                <c:pt idx="1">
                  <c:v>42656</c:v>
                </c:pt>
                <c:pt idx="2">
                  <c:v>42657</c:v>
                </c:pt>
                <c:pt idx="3">
                  <c:v>42658</c:v>
                </c:pt>
                <c:pt idx="4">
                  <c:v>42659</c:v>
                </c:pt>
                <c:pt idx="5">
                  <c:v>42660</c:v>
                </c:pt>
                <c:pt idx="6">
                  <c:v>42661</c:v>
                </c:pt>
                <c:pt idx="7">
                  <c:v>42662</c:v>
                </c:pt>
                <c:pt idx="8">
                  <c:v>42663</c:v>
                </c:pt>
                <c:pt idx="9">
                  <c:v>42664</c:v>
                </c:pt>
                <c:pt idx="10">
                  <c:v>42665</c:v>
                </c:pt>
                <c:pt idx="11">
                  <c:v>42667</c:v>
                </c:pt>
                <c:pt idx="12">
                  <c:v>42673</c:v>
                </c:pt>
                <c:pt idx="13">
                  <c:v>42676</c:v>
                </c:pt>
              </c:numCache>
            </c:numRef>
          </c:xVal>
          <c:yVal>
            <c:numRef>
              <c:f>Sheet2!$B$3:$O$3</c:f>
              <c:numCache>
                <c:formatCode>General</c:formatCode>
                <c:ptCount val="14"/>
                <c:pt idx="0">
                  <c:v>1.27</c:v>
                </c:pt>
                <c:pt idx="1">
                  <c:v>2.78</c:v>
                </c:pt>
                <c:pt idx="2">
                  <c:v>2.2999999999999998</c:v>
                </c:pt>
                <c:pt idx="3">
                  <c:v>2.0699999999999998</c:v>
                </c:pt>
                <c:pt idx="4">
                  <c:v>1.38</c:v>
                </c:pt>
                <c:pt idx="5">
                  <c:v>3.91</c:v>
                </c:pt>
                <c:pt idx="6">
                  <c:v>5.2</c:v>
                </c:pt>
                <c:pt idx="7">
                  <c:v>4.16</c:v>
                </c:pt>
                <c:pt idx="8">
                  <c:v>3.74</c:v>
                </c:pt>
                <c:pt idx="9">
                  <c:v>3.34</c:v>
                </c:pt>
                <c:pt idx="10">
                  <c:v>2.86</c:v>
                </c:pt>
                <c:pt idx="11">
                  <c:v>2.75</c:v>
                </c:pt>
                <c:pt idx="12">
                  <c:v>5.22</c:v>
                </c:pt>
                <c:pt idx="13">
                  <c:v>5.99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93178112"/>
        <c:axId val="-1793179200"/>
      </c:scatterChart>
      <c:scatterChart>
        <c:scatterStyle val="lineMarker"/>
        <c:varyColors val="0"/>
        <c:ser>
          <c:idx val="2"/>
          <c:order val="2"/>
          <c:tx>
            <c:strRef>
              <c:f>Sheet2!$A$4</c:f>
              <c:strCache>
                <c:ptCount val="1"/>
                <c:pt idx="0">
                  <c:v>HGB（g/L）</c:v>
                </c:pt>
              </c:strCache>
            </c:strRef>
          </c:tx>
          <c:spPr>
            <a:ln w="28575" cap="rnd">
              <a:solidFill>
                <a:srgbClr val="0099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00B050"/>
              </a:solidFill>
              <a:ln w="28575" cap="rnd">
                <a:solidFill>
                  <a:srgbClr val="0099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Sheet2!$B$1:$O$1</c:f>
              <c:numCache>
                <c:formatCode>m"月"d"日"</c:formatCode>
                <c:ptCount val="14"/>
                <c:pt idx="0">
                  <c:v>42655</c:v>
                </c:pt>
                <c:pt idx="1">
                  <c:v>42656</c:v>
                </c:pt>
                <c:pt idx="2">
                  <c:v>42657</c:v>
                </c:pt>
                <c:pt idx="3">
                  <c:v>42658</c:v>
                </c:pt>
                <c:pt idx="4">
                  <c:v>42659</c:v>
                </c:pt>
                <c:pt idx="5">
                  <c:v>42660</c:v>
                </c:pt>
                <c:pt idx="6">
                  <c:v>42661</c:v>
                </c:pt>
                <c:pt idx="7">
                  <c:v>42662</c:v>
                </c:pt>
                <c:pt idx="8">
                  <c:v>42663</c:v>
                </c:pt>
                <c:pt idx="9">
                  <c:v>42664</c:v>
                </c:pt>
                <c:pt idx="10">
                  <c:v>42665</c:v>
                </c:pt>
                <c:pt idx="11">
                  <c:v>42667</c:v>
                </c:pt>
                <c:pt idx="12">
                  <c:v>42673</c:v>
                </c:pt>
                <c:pt idx="13">
                  <c:v>42676</c:v>
                </c:pt>
              </c:numCache>
            </c:numRef>
          </c:xVal>
          <c:yVal>
            <c:numRef>
              <c:f>Sheet2!$B$4:$O$4</c:f>
              <c:numCache>
                <c:formatCode>General</c:formatCode>
                <c:ptCount val="14"/>
                <c:pt idx="0">
                  <c:v>65</c:v>
                </c:pt>
                <c:pt idx="1">
                  <c:v>73</c:v>
                </c:pt>
                <c:pt idx="2">
                  <c:v>68</c:v>
                </c:pt>
                <c:pt idx="3">
                  <c:v>72</c:v>
                </c:pt>
                <c:pt idx="4">
                  <c:v>72</c:v>
                </c:pt>
                <c:pt idx="5">
                  <c:v>72</c:v>
                </c:pt>
                <c:pt idx="6">
                  <c:v>72</c:v>
                </c:pt>
                <c:pt idx="7">
                  <c:v>76</c:v>
                </c:pt>
                <c:pt idx="8">
                  <c:v>88</c:v>
                </c:pt>
                <c:pt idx="9">
                  <c:v>88</c:v>
                </c:pt>
                <c:pt idx="10">
                  <c:v>89</c:v>
                </c:pt>
                <c:pt idx="11">
                  <c:v>82</c:v>
                </c:pt>
                <c:pt idx="12">
                  <c:v>78</c:v>
                </c:pt>
                <c:pt idx="13">
                  <c:v>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93186816"/>
        <c:axId val="-1793174304"/>
      </c:scatterChart>
      <c:valAx>
        <c:axId val="-1793178112"/>
        <c:scaling>
          <c:orientation val="minMax"/>
          <c:max val="42678"/>
          <c:min val="42655"/>
        </c:scaling>
        <c:delete val="0"/>
        <c:axPos val="b"/>
        <c:numFmt formatCode="m&quot;月&quot;d&quot;日&quot;" sourceLinked="1"/>
        <c:majorTickMark val="in"/>
        <c:minorTickMark val="none"/>
        <c:tickLblPos val="nextTo"/>
        <c:spPr>
          <a:noFill/>
          <a:ln w="12700" cap="flat" cmpd="sng" algn="ctr">
            <a:solidFill>
              <a:srgbClr val="1D525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793179200"/>
        <c:crosses val="autoZero"/>
        <c:crossBetween val="midCat"/>
      </c:valAx>
      <c:valAx>
        <c:axId val="-179317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1D525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793178112"/>
        <c:crossesAt val="42655"/>
        <c:crossBetween val="midCat"/>
      </c:valAx>
      <c:valAx>
        <c:axId val="-179317430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1D525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793186816"/>
        <c:crosses val="max"/>
        <c:crossBetween val="midCat"/>
      </c:valAx>
      <c:valAx>
        <c:axId val="-1793186816"/>
        <c:scaling>
          <c:orientation val="minMax"/>
        </c:scaling>
        <c:delete val="1"/>
        <c:axPos val="b"/>
        <c:numFmt formatCode="m&quot;月&quot;d&quot;日&quot;" sourceLinked="1"/>
        <c:majorTickMark val="none"/>
        <c:minorTickMark val="none"/>
        <c:tickLblPos val="nextTo"/>
        <c:crossAx val="-17931743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BF29A-3534-43EB-A1B0-4B583767CB9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770986C-70B1-4DF6-B2A9-DE525B6324F0}">
      <dgm:prSet phldrT="[文本]" custT="1"/>
      <dgm:spPr/>
      <dgm:t>
        <a:bodyPr/>
        <a:lstStyle/>
        <a:p>
          <a:r>
            <a:rPr lang="en-US" altLang="zh-CN" sz="1800" dirty="0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7.12 </a:t>
          </a:r>
          <a:r>
            <a:rPr lang="zh-CN" altLang="en-US" sz="1800" dirty="0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甲泼尼龙</a:t>
          </a:r>
          <a:r>
            <a:rPr lang="en-US" altLang="zh-CN" sz="1800" dirty="0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40mg </a:t>
          </a:r>
          <a:r>
            <a:rPr lang="en-US" altLang="zh-CN" sz="1800" dirty="0" err="1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qd</a:t>
          </a:r>
          <a:endParaRPr lang="zh-CN" altLang="en-US" sz="18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99B0F08-1F33-47F7-BAA1-8DACAAF8279C}" type="parTrans" cxnId="{15D40446-9ACA-4A99-9CED-23EFEF62D719}">
      <dgm:prSet/>
      <dgm:spPr/>
      <dgm:t>
        <a:bodyPr/>
        <a:lstStyle/>
        <a:p>
          <a:endParaRPr lang="zh-CN" altLang="en-US"/>
        </a:p>
      </dgm:t>
    </dgm:pt>
    <dgm:pt modelId="{D292BDDF-9E2A-4BC4-9053-02EC47165708}" type="sibTrans" cxnId="{15D40446-9ACA-4A99-9CED-23EFEF62D719}">
      <dgm:prSet/>
      <dgm:spPr/>
      <dgm:t>
        <a:bodyPr/>
        <a:lstStyle/>
        <a:p>
          <a:endParaRPr lang="zh-CN" altLang="en-US"/>
        </a:p>
      </dgm:t>
    </dgm:pt>
    <dgm:pt modelId="{C2DACE13-02D1-4425-BEAC-DAEDBD2C9E71}">
      <dgm:prSet phldrT="[文本]" custT="1"/>
      <dgm:spPr/>
      <dgm:t>
        <a:bodyPr/>
        <a:lstStyle/>
        <a:p>
          <a:r>
            <a:rPr lang="en-US" altLang="zh-CN" sz="1800" dirty="0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8.22 </a:t>
          </a:r>
          <a:r>
            <a:rPr lang="zh-CN" altLang="en-US" sz="1800" dirty="0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硫唑嘌呤</a:t>
          </a:r>
          <a:r>
            <a:rPr lang="en-US" altLang="zh-CN" sz="1800" dirty="0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50mg </a:t>
          </a:r>
          <a:r>
            <a:rPr lang="en-US" altLang="zh-CN" sz="1800" dirty="0" err="1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qd</a:t>
          </a:r>
          <a:endParaRPr lang="zh-CN" altLang="en-US" sz="18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EC8FBE5-963B-40F0-BD3D-FFCCE3FFA236}" type="parTrans" cxnId="{E4F6E339-75E0-4128-90BB-5C58251A4CA9}">
      <dgm:prSet/>
      <dgm:spPr/>
      <dgm:t>
        <a:bodyPr/>
        <a:lstStyle/>
        <a:p>
          <a:endParaRPr lang="zh-CN" altLang="en-US"/>
        </a:p>
      </dgm:t>
    </dgm:pt>
    <dgm:pt modelId="{B5BEF316-4DFF-46C6-9722-72DB8BEF61DF}" type="sibTrans" cxnId="{E4F6E339-75E0-4128-90BB-5C58251A4CA9}">
      <dgm:prSet/>
      <dgm:spPr/>
      <dgm:t>
        <a:bodyPr/>
        <a:lstStyle/>
        <a:p>
          <a:endParaRPr lang="zh-CN" altLang="en-US"/>
        </a:p>
      </dgm:t>
    </dgm:pt>
    <dgm:pt modelId="{1D1D3739-270E-4597-B88E-2D6F1CC12130}">
      <dgm:prSet phldrT="[文本]" custT="1"/>
      <dgm:spPr/>
      <dgm:t>
        <a:bodyPr/>
        <a:lstStyle/>
        <a:p>
          <a:r>
            <a:rPr lang="en-US" altLang="zh-CN" sz="1800" dirty="0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8.24 </a:t>
          </a:r>
          <a:r>
            <a:rPr lang="zh-CN" altLang="en-US" sz="1800" dirty="0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硫唑嘌呤</a:t>
          </a:r>
          <a:r>
            <a:rPr lang="en-US" altLang="zh-CN" sz="1800" dirty="0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100mg </a:t>
          </a:r>
          <a:r>
            <a:rPr lang="en-US" altLang="zh-CN" sz="1800" dirty="0" err="1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qd</a:t>
          </a:r>
          <a:endParaRPr lang="zh-CN" altLang="en-US" sz="18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F8B23660-6000-421C-A47D-1F4D349D72A3}" type="parTrans" cxnId="{1E99B275-11F5-400A-AB03-16E0FFAED062}">
      <dgm:prSet/>
      <dgm:spPr/>
      <dgm:t>
        <a:bodyPr/>
        <a:lstStyle/>
        <a:p>
          <a:endParaRPr lang="zh-CN" altLang="en-US"/>
        </a:p>
      </dgm:t>
    </dgm:pt>
    <dgm:pt modelId="{FE8F60A2-8683-40AE-8AA6-7FE3804741A9}" type="sibTrans" cxnId="{1E99B275-11F5-400A-AB03-16E0FFAED062}">
      <dgm:prSet/>
      <dgm:spPr/>
      <dgm:t>
        <a:bodyPr/>
        <a:lstStyle/>
        <a:p>
          <a:endParaRPr lang="zh-CN" altLang="en-US"/>
        </a:p>
      </dgm:t>
    </dgm:pt>
    <dgm:pt modelId="{B0408358-4394-4BB6-84DF-F158C2AD1C2C}" type="pres">
      <dgm:prSet presAssocID="{C00BF29A-3534-43EB-A1B0-4B583767CB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2C24CF1-6FCB-4900-83B7-6158992A482E}" type="pres">
      <dgm:prSet presAssocID="{C00BF29A-3534-43EB-A1B0-4B583767CB9B}" presName="arrow" presStyleLbl="bgShp" presStyleIdx="0" presStyleCnt="1"/>
      <dgm:spPr/>
    </dgm:pt>
    <dgm:pt modelId="{356E9FA6-E826-4B3B-9F71-C5A0D0F263EE}" type="pres">
      <dgm:prSet presAssocID="{C00BF29A-3534-43EB-A1B0-4B583767CB9B}" presName="points" presStyleCnt="0"/>
      <dgm:spPr/>
    </dgm:pt>
    <dgm:pt modelId="{1E4F1B90-5BB6-4D1C-9145-EB3B4D08FE4B}" type="pres">
      <dgm:prSet presAssocID="{7770986C-70B1-4DF6-B2A9-DE525B6324F0}" presName="compositeA" presStyleCnt="0"/>
      <dgm:spPr/>
    </dgm:pt>
    <dgm:pt modelId="{51195C23-3F00-450D-8404-23B44923F760}" type="pres">
      <dgm:prSet presAssocID="{7770986C-70B1-4DF6-B2A9-DE525B6324F0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D6345C-F93D-4B81-88C6-642898F76A45}" type="pres">
      <dgm:prSet presAssocID="{7770986C-70B1-4DF6-B2A9-DE525B6324F0}" presName="circleA" presStyleLbl="node1" presStyleIdx="0" presStyleCnt="3"/>
      <dgm:spPr/>
      <dgm:t>
        <a:bodyPr/>
        <a:lstStyle/>
        <a:p>
          <a:endParaRPr lang="zh-CN" altLang="en-US"/>
        </a:p>
      </dgm:t>
    </dgm:pt>
    <dgm:pt modelId="{657685AF-6CBB-45B7-820B-B27BB178C303}" type="pres">
      <dgm:prSet presAssocID="{7770986C-70B1-4DF6-B2A9-DE525B6324F0}" presName="spaceA" presStyleCnt="0"/>
      <dgm:spPr/>
    </dgm:pt>
    <dgm:pt modelId="{91CDE6FF-C6B5-4E09-9337-F2404633F764}" type="pres">
      <dgm:prSet presAssocID="{D292BDDF-9E2A-4BC4-9053-02EC47165708}" presName="space" presStyleCnt="0"/>
      <dgm:spPr/>
    </dgm:pt>
    <dgm:pt modelId="{946C74AE-9FD6-42DB-8808-41BFABF8A08E}" type="pres">
      <dgm:prSet presAssocID="{C2DACE13-02D1-4425-BEAC-DAEDBD2C9E71}" presName="compositeB" presStyleCnt="0"/>
      <dgm:spPr/>
    </dgm:pt>
    <dgm:pt modelId="{93CF7BC2-20AB-4CC2-B34E-D3D13168E35F}" type="pres">
      <dgm:prSet presAssocID="{C2DACE13-02D1-4425-BEAC-DAEDBD2C9E71}" presName="textB" presStyleLbl="revTx" presStyleIdx="1" presStyleCnt="3" custLinFactY="-35895" custLinFactNeighborX="16636" custLinFactNeighborY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177027-03CB-4CFC-A552-09AF35339784}" type="pres">
      <dgm:prSet presAssocID="{C2DACE13-02D1-4425-BEAC-DAEDBD2C9E71}" presName="circleB" presStyleLbl="node1" presStyleIdx="1" presStyleCnt="3" custLinFactNeighborX="-31497" custLinFactNeighborY="-24"/>
      <dgm:spPr/>
      <dgm:t>
        <a:bodyPr/>
        <a:lstStyle/>
        <a:p>
          <a:endParaRPr lang="zh-CN" altLang="en-US"/>
        </a:p>
      </dgm:t>
    </dgm:pt>
    <dgm:pt modelId="{E02D6A57-E335-4DFA-B567-8EB4A5191E3D}" type="pres">
      <dgm:prSet presAssocID="{C2DACE13-02D1-4425-BEAC-DAEDBD2C9E71}" presName="spaceB" presStyleCnt="0"/>
      <dgm:spPr/>
    </dgm:pt>
    <dgm:pt modelId="{0C2B4603-4BC1-4792-80F8-D7F94904E9CF}" type="pres">
      <dgm:prSet presAssocID="{B5BEF316-4DFF-46C6-9722-72DB8BEF61DF}" presName="space" presStyleCnt="0"/>
      <dgm:spPr/>
    </dgm:pt>
    <dgm:pt modelId="{5E314EFE-F241-4CC2-BADE-0D7E3AC90C3C}" type="pres">
      <dgm:prSet presAssocID="{1D1D3739-270E-4597-B88E-2D6F1CC12130}" presName="compositeA" presStyleCnt="0"/>
      <dgm:spPr/>
    </dgm:pt>
    <dgm:pt modelId="{40728D62-46CC-442F-BE1A-F35126CD7249}" type="pres">
      <dgm:prSet presAssocID="{1D1D3739-270E-4597-B88E-2D6F1CC12130}" presName="textA" presStyleLbl="revTx" presStyleIdx="2" presStyleCnt="3" custLinFactNeighborX="4741" custLinFactNeighborY="323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079CAE-01C6-4FF0-B849-834F0FECDA02}" type="pres">
      <dgm:prSet presAssocID="{1D1D3739-270E-4597-B88E-2D6F1CC12130}" presName="circleA" presStyleLbl="node1" presStyleIdx="2" presStyleCnt="3" custLinFactX="-300000" custLinFactNeighborX="-303892" custLinFactNeighborY="-24"/>
      <dgm:spPr/>
    </dgm:pt>
    <dgm:pt modelId="{DA927F0D-51C9-414B-B335-9E638392DC18}" type="pres">
      <dgm:prSet presAssocID="{1D1D3739-270E-4597-B88E-2D6F1CC12130}" presName="spaceA" presStyleCnt="0"/>
      <dgm:spPr/>
    </dgm:pt>
  </dgm:ptLst>
  <dgm:cxnLst>
    <dgm:cxn modelId="{1E99B275-11F5-400A-AB03-16E0FFAED062}" srcId="{C00BF29A-3534-43EB-A1B0-4B583767CB9B}" destId="{1D1D3739-270E-4597-B88E-2D6F1CC12130}" srcOrd="2" destOrd="0" parTransId="{F8B23660-6000-421C-A47D-1F4D349D72A3}" sibTransId="{FE8F60A2-8683-40AE-8AA6-7FE3804741A9}"/>
    <dgm:cxn modelId="{E4F6E339-75E0-4128-90BB-5C58251A4CA9}" srcId="{C00BF29A-3534-43EB-A1B0-4B583767CB9B}" destId="{C2DACE13-02D1-4425-BEAC-DAEDBD2C9E71}" srcOrd="1" destOrd="0" parTransId="{BEC8FBE5-963B-40F0-BD3D-FFCCE3FFA236}" sibTransId="{B5BEF316-4DFF-46C6-9722-72DB8BEF61DF}"/>
    <dgm:cxn modelId="{C3166A93-2AAC-4DE3-9417-FDBECD35323C}" type="presOf" srcId="{C2DACE13-02D1-4425-BEAC-DAEDBD2C9E71}" destId="{93CF7BC2-20AB-4CC2-B34E-D3D13168E35F}" srcOrd="0" destOrd="0" presId="urn:microsoft.com/office/officeart/2005/8/layout/hProcess11"/>
    <dgm:cxn modelId="{15D40446-9ACA-4A99-9CED-23EFEF62D719}" srcId="{C00BF29A-3534-43EB-A1B0-4B583767CB9B}" destId="{7770986C-70B1-4DF6-B2A9-DE525B6324F0}" srcOrd="0" destOrd="0" parTransId="{599B0F08-1F33-47F7-BAA1-8DACAAF8279C}" sibTransId="{D292BDDF-9E2A-4BC4-9053-02EC47165708}"/>
    <dgm:cxn modelId="{7A4CDFA8-828C-428F-BE75-703961E2E9F5}" type="presOf" srcId="{7770986C-70B1-4DF6-B2A9-DE525B6324F0}" destId="{51195C23-3F00-450D-8404-23B44923F760}" srcOrd="0" destOrd="0" presId="urn:microsoft.com/office/officeart/2005/8/layout/hProcess11"/>
    <dgm:cxn modelId="{AA1C0384-14B6-4F5E-B35F-6405A1BE11DA}" type="presOf" srcId="{C00BF29A-3534-43EB-A1B0-4B583767CB9B}" destId="{B0408358-4394-4BB6-84DF-F158C2AD1C2C}" srcOrd="0" destOrd="0" presId="urn:microsoft.com/office/officeart/2005/8/layout/hProcess11"/>
    <dgm:cxn modelId="{3AD204BC-E4C3-477E-AF47-E6FF894A0EA5}" type="presOf" srcId="{1D1D3739-270E-4597-B88E-2D6F1CC12130}" destId="{40728D62-46CC-442F-BE1A-F35126CD7249}" srcOrd="0" destOrd="0" presId="urn:microsoft.com/office/officeart/2005/8/layout/hProcess11"/>
    <dgm:cxn modelId="{A309420F-63E6-4DF7-A65E-0B428E59B7DD}" type="presParOf" srcId="{B0408358-4394-4BB6-84DF-F158C2AD1C2C}" destId="{A2C24CF1-6FCB-4900-83B7-6158992A482E}" srcOrd="0" destOrd="0" presId="urn:microsoft.com/office/officeart/2005/8/layout/hProcess11"/>
    <dgm:cxn modelId="{06B5FDB5-7415-41EC-A876-18CB824501B0}" type="presParOf" srcId="{B0408358-4394-4BB6-84DF-F158C2AD1C2C}" destId="{356E9FA6-E826-4B3B-9F71-C5A0D0F263EE}" srcOrd="1" destOrd="0" presId="urn:microsoft.com/office/officeart/2005/8/layout/hProcess11"/>
    <dgm:cxn modelId="{EA2FAB3B-2E22-4886-AFF1-17FFD8F8CDB6}" type="presParOf" srcId="{356E9FA6-E826-4B3B-9F71-C5A0D0F263EE}" destId="{1E4F1B90-5BB6-4D1C-9145-EB3B4D08FE4B}" srcOrd="0" destOrd="0" presId="urn:microsoft.com/office/officeart/2005/8/layout/hProcess11"/>
    <dgm:cxn modelId="{FEAB21D3-0BEF-4B88-BC5F-D398DA75E3BB}" type="presParOf" srcId="{1E4F1B90-5BB6-4D1C-9145-EB3B4D08FE4B}" destId="{51195C23-3F00-450D-8404-23B44923F760}" srcOrd="0" destOrd="0" presId="urn:microsoft.com/office/officeart/2005/8/layout/hProcess11"/>
    <dgm:cxn modelId="{F2AE382C-1587-4150-9E99-079DC5583F78}" type="presParOf" srcId="{1E4F1B90-5BB6-4D1C-9145-EB3B4D08FE4B}" destId="{C2D6345C-F93D-4B81-88C6-642898F76A45}" srcOrd="1" destOrd="0" presId="urn:microsoft.com/office/officeart/2005/8/layout/hProcess11"/>
    <dgm:cxn modelId="{12193192-3338-4290-9B3D-B78F958652C3}" type="presParOf" srcId="{1E4F1B90-5BB6-4D1C-9145-EB3B4D08FE4B}" destId="{657685AF-6CBB-45B7-820B-B27BB178C303}" srcOrd="2" destOrd="0" presId="urn:microsoft.com/office/officeart/2005/8/layout/hProcess11"/>
    <dgm:cxn modelId="{7C373341-84F3-45DC-B3E4-711360CF3177}" type="presParOf" srcId="{356E9FA6-E826-4B3B-9F71-C5A0D0F263EE}" destId="{91CDE6FF-C6B5-4E09-9337-F2404633F764}" srcOrd="1" destOrd="0" presId="urn:microsoft.com/office/officeart/2005/8/layout/hProcess11"/>
    <dgm:cxn modelId="{118F8C41-7DCD-4129-9CE0-6C1E45FB06A8}" type="presParOf" srcId="{356E9FA6-E826-4B3B-9F71-C5A0D0F263EE}" destId="{946C74AE-9FD6-42DB-8808-41BFABF8A08E}" srcOrd="2" destOrd="0" presId="urn:microsoft.com/office/officeart/2005/8/layout/hProcess11"/>
    <dgm:cxn modelId="{6766A73A-56D2-480B-BC25-55A458982979}" type="presParOf" srcId="{946C74AE-9FD6-42DB-8808-41BFABF8A08E}" destId="{93CF7BC2-20AB-4CC2-B34E-D3D13168E35F}" srcOrd="0" destOrd="0" presId="urn:microsoft.com/office/officeart/2005/8/layout/hProcess11"/>
    <dgm:cxn modelId="{2EF25924-D875-46EF-9491-F0E0DEE3D025}" type="presParOf" srcId="{946C74AE-9FD6-42DB-8808-41BFABF8A08E}" destId="{B0177027-03CB-4CFC-A552-09AF35339784}" srcOrd="1" destOrd="0" presId="urn:microsoft.com/office/officeart/2005/8/layout/hProcess11"/>
    <dgm:cxn modelId="{03F54FC6-EEF3-42F5-B3F5-D4046FA4882B}" type="presParOf" srcId="{946C74AE-9FD6-42DB-8808-41BFABF8A08E}" destId="{E02D6A57-E335-4DFA-B567-8EB4A5191E3D}" srcOrd="2" destOrd="0" presId="urn:microsoft.com/office/officeart/2005/8/layout/hProcess11"/>
    <dgm:cxn modelId="{21556E06-9A3C-4CA9-B45F-CC432E6491D9}" type="presParOf" srcId="{356E9FA6-E826-4B3B-9F71-C5A0D0F263EE}" destId="{0C2B4603-4BC1-4792-80F8-D7F94904E9CF}" srcOrd="3" destOrd="0" presId="urn:microsoft.com/office/officeart/2005/8/layout/hProcess11"/>
    <dgm:cxn modelId="{3045418C-4823-458B-9B70-587903DEDBC6}" type="presParOf" srcId="{356E9FA6-E826-4B3B-9F71-C5A0D0F263EE}" destId="{5E314EFE-F241-4CC2-BADE-0D7E3AC90C3C}" srcOrd="4" destOrd="0" presId="urn:microsoft.com/office/officeart/2005/8/layout/hProcess11"/>
    <dgm:cxn modelId="{B7F28F69-C8DE-4B44-8CF1-6EE78FBF7D9E}" type="presParOf" srcId="{5E314EFE-F241-4CC2-BADE-0D7E3AC90C3C}" destId="{40728D62-46CC-442F-BE1A-F35126CD7249}" srcOrd="0" destOrd="0" presId="urn:microsoft.com/office/officeart/2005/8/layout/hProcess11"/>
    <dgm:cxn modelId="{1DB5B544-2C12-4EF2-B13E-077BBE6AC7CE}" type="presParOf" srcId="{5E314EFE-F241-4CC2-BADE-0D7E3AC90C3C}" destId="{94079CAE-01C6-4FF0-B849-834F0FECDA02}" srcOrd="1" destOrd="0" presId="urn:microsoft.com/office/officeart/2005/8/layout/hProcess11"/>
    <dgm:cxn modelId="{B6814681-B4E0-4A3E-8939-2CFD636EA7AB}" type="presParOf" srcId="{5E314EFE-F241-4CC2-BADE-0D7E3AC90C3C}" destId="{DA927F0D-51C9-414B-B335-9E638392DC1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24CF1-6FCB-4900-83B7-6158992A482E}">
      <dsp:nvSpPr>
        <dsp:cNvPr id="0" name=""/>
        <dsp:cNvSpPr/>
      </dsp:nvSpPr>
      <dsp:spPr>
        <a:xfrm>
          <a:off x="0" y="775442"/>
          <a:ext cx="5999355" cy="103392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95C23-3F00-450D-8404-23B44923F760}">
      <dsp:nvSpPr>
        <dsp:cNvPr id="0" name=""/>
        <dsp:cNvSpPr/>
      </dsp:nvSpPr>
      <dsp:spPr>
        <a:xfrm>
          <a:off x="2636" y="0"/>
          <a:ext cx="1740047" cy="1033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7.12 </a:t>
          </a:r>
          <a:r>
            <a:rPr lang="zh-CN" altLang="en-US" sz="1800" kern="1200" dirty="0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甲泼尼龙</a:t>
          </a:r>
          <a:r>
            <a:rPr lang="en-US" altLang="zh-CN" sz="1800" kern="1200" dirty="0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40mg </a:t>
          </a:r>
          <a:r>
            <a:rPr lang="en-US" altLang="zh-CN" sz="1800" kern="1200" dirty="0" err="1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qd</a:t>
          </a:r>
          <a:endParaRPr lang="zh-CN" altLang="en-US" sz="18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636" y="0"/>
        <a:ext cx="1740047" cy="1033923"/>
      </dsp:txXfrm>
    </dsp:sp>
    <dsp:sp modelId="{C2D6345C-F93D-4B81-88C6-642898F76A45}">
      <dsp:nvSpPr>
        <dsp:cNvPr id="0" name=""/>
        <dsp:cNvSpPr/>
      </dsp:nvSpPr>
      <dsp:spPr>
        <a:xfrm>
          <a:off x="743419" y="1163164"/>
          <a:ext cx="258480" cy="258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F7BC2-20AB-4CC2-B34E-D3D13168E35F}">
      <dsp:nvSpPr>
        <dsp:cNvPr id="0" name=""/>
        <dsp:cNvSpPr/>
      </dsp:nvSpPr>
      <dsp:spPr>
        <a:xfrm>
          <a:off x="2119160" y="145834"/>
          <a:ext cx="1740047" cy="1033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8.22 </a:t>
          </a:r>
          <a:r>
            <a:rPr lang="zh-CN" altLang="en-US" sz="1800" kern="1200" dirty="0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硫唑嘌呤</a:t>
          </a:r>
          <a:r>
            <a:rPr lang="en-US" altLang="zh-CN" sz="1800" kern="1200" dirty="0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50mg </a:t>
          </a:r>
          <a:r>
            <a:rPr lang="en-US" altLang="zh-CN" sz="1800" kern="1200" dirty="0" err="1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qd</a:t>
          </a:r>
          <a:endParaRPr lang="zh-CN" altLang="en-US" sz="18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119160" y="145834"/>
        <a:ext cx="1740047" cy="1033923"/>
      </dsp:txXfrm>
    </dsp:sp>
    <dsp:sp modelId="{B0177027-03CB-4CFC-A552-09AF35339784}">
      <dsp:nvSpPr>
        <dsp:cNvPr id="0" name=""/>
        <dsp:cNvSpPr/>
      </dsp:nvSpPr>
      <dsp:spPr>
        <a:xfrm>
          <a:off x="2489055" y="1163102"/>
          <a:ext cx="258480" cy="258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28D62-46CC-442F-BE1A-F35126CD7249}">
      <dsp:nvSpPr>
        <dsp:cNvPr id="0" name=""/>
        <dsp:cNvSpPr/>
      </dsp:nvSpPr>
      <dsp:spPr>
        <a:xfrm>
          <a:off x="3739231" y="33457"/>
          <a:ext cx="1740047" cy="1033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8.24 </a:t>
          </a:r>
          <a:r>
            <a:rPr lang="zh-CN" altLang="en-US" sz="1800" kern="1200" dirty="0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硫唑嘌呤</a:t>
          </a:r>
          <a:r>
            <a:rPr lang="en-US" altLang="zh-CN" sz="1800" kern="1200" dirty="0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100mg </a:t>
          </a:r>
          <a:r>
            <a:rPr lang="en-US" altLang="zh-CN" sz="1800" kern="1200" dirty="0" err="1" smtClean="0">
              <a:latin typeface="Microsoft YaHei UI" panose="020B0503020204020204" pitchFamily="34" charset="-122"/>
              <a:ea typeface="Microsoft YaHei UI" panose="020B0503020204020204" pitchFamily="34" charset="-122"/>
            </a:rPr>
            <a:t>qd</a:t>
          </a:r>
          <a:endParaRPr lang="zh-CN" altLang="en-US" sz="18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3739231" y="33457"/>
        <a:ext cx="1740047" cy="1033923"/>
      </dsp:txXfrm>
    </dsp:sp>
    <dsp:sp modelId="{94079CAE-01C6-4FF0-B849-834F0FECDA02}">
      <dsp:nvSpPr>
        <dsp:cNvPr id="0" name=""/>
        <dsp:cNvSpPr/>
      </dsp:nvSpPr>
      <dsp:spPr>
        <a:xfrm>
          <a:off x="2836573" y="1163102"/>
          <a:ext cx="258480" cy="258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1A97D-0F9F-4179-8C8C-125B8D702D71}" type="datetimeFigureOut">
              <a:rPr lang="zh-CN" altLang="en-US" smtClean="0"/>
              <a:t>2016/5/20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58D36-C451-41E8-A002-FB5A656B69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97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E5B8659-0727-4398-BDC0-D6D329864E6E}" type="slidenum">
              <a:rPr lang="zh-CN" altLang="en-US" smtClean="0">
                <a:latin typeface="Calibri" panose="020F0502020204030204" pitchFamily="34" charset="0"/>
                <a:ea typeface="华文细黑" panose="02010600040101010101" pitchFamily="2" charset="-122"/>
              </a:rPr>
              <a:pPr/>
              <a:t>10</a:t>
            </a:fld>
            <a:endParaRPr lang="zh-CN" altLang="en-US" smtClean="0">
              <a:latin typeface="Calibri" panose="020F0502020204030204" pitchFamily="34" charset="0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63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B668A-A196-4C1E-A006-6C5B3F6ED36C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18050"/>
            <a:ext cx="4957763" cy="4468813"/>
          </a:xfrm>
        </p:spPr>
        <p:txBody>
          <a:bodyPr/>
          <a:lstStyle/>
          <a:p>
            <a:r>
              <a:rPr lang="zh-CN" altLang="en-US" dirty="0" smtClean="0"/>
              <a:t>轻度活动性</a:t>
            </a:r>
            <a:r>
              <a:rPr lang="en-US" altLang="zh-CN" dirty="0" smtClean="0"/>
              <a:t>CD</a:t>
            </a:r>
            <a:r>
              <a:rPr lang="zh-CN" altLang="en-US" dirty="0" smtClean="0"/>
              <a:t>的治疗</a:t>
            </a:r>
          </a:p>
          <a:p>
            <a:r>
              <a:rPr lang="zh-CN" altLang="en-US" dirty="0" smtClean="0"/>
              <a:t>　　①氨基水杨酸类制剂：适用于结肠型</a:t>
            </a:r>
            <a:r>
              <a:rPr lang="en-US" altLang="zh-CN" dirty="0" smtClean="0"/>
              <a:t>,</a:t>
            </a:r>
            <a:r>
              <a:rPr lang="zh-CN" altLang="en-US" dirty="0" smtClean="0"/>
              <a:t>末段回肠型和回结肠型应使用美沙拉秦”</a:t>
            </a:r>
          </a:p>
          <a:p>
            <a:r>
              <a:rPr lang="zh-CN" altLang="en-US" dirty="0" smtClean="0"/>
              <a:t>　　②布地奈德：病变局限在回肠末段、回盲部或升结肠者，布地奈德疗效优于美沙托秦”</a:t>
            </a:r>
          </a:p>
          <a:p>
            <a:r>
              <a:rPr lang="zh-CN" altLang="en-US" dirty="0" smtClean="0"/>
              <a:t>氨基水杨酸类药物主要起到抗炎作用</a:t>
            </a:r>
            <a:r>
              <a:rPr lang="en-US" altLang="zh-CN" dirty="0" smtClean="0"/>
              <a:t>,</a:t>
            </a:r>
            <a:r>
              <a:rPr lang="zh-CN" altLang="en-US" dirty="0" smtClean="0"/>
              <a:t>但控制病情进展的作用很弱</a:t>
            </a:r>
            <a:r>
              <a:rPr lang="en-US" altLang="zh-CN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535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4365E-A554-4FC7-BC45-D34314C29730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18050"/>
            <a:ext cx="4957763" cy="4468813"/>
          </a:xfrm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45890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58D36-C451-41E8-A002-FB5A656B6932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95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 103"/>
          <p:cNvGrpSpPr/>
          <p:nvPr/>
        </p:nvGrpSpPr>
        <p:grpSpPr>
          <a:xfrm>
            <a:off x="214510" y="4191001"/>
            <a:ext cx="8712599" cy="2513417"/>
            <a:chOff x="286013" y="4191000"/>
            <a:chExt cx="11616798" cy="2513417"/>
          </a:xfrm>
        </p:grpSpPr>
        <p:sp>
          <p:nvSpPr>
            <p:cNvPr id="8" name="任意多边形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9" name="线条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0" name="任意多边形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grpSp>
          <p:nvGrpSpPr>
            <p:cNvPr id="11" name="组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任意多边形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" name="任意多边形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4" name="任意多边形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grpSp>
          <p:nvGrpSpPr>
            <p:cNvPr id="20" name="组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任意多边形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" name="任意多边形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23" name="任意多边形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24" name="任意多边形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25" name="任意多边形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28" name="任意多边形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29" name="任意多边形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30" name="任意多边形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31" name="线条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32" name="任意多边形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33" name="任意多边形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34" name="任意多边形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35" name="任意多边形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36" name="任意多边形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37" name="任意多边形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grpSp>
          <p:nvGrpSpPr>
            <p:cNvPr id="41" name="组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任意多边形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任意多边形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任意多边形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任意多边形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任意多边形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47" name="任意多边形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48" name="任意多边形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49" name="任意多边形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50" name="任意多边形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51" name="任意多边形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53" name="任意多边形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54" name="线条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55" name="任意多边形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grpSp>
          <p:nvGrpSpPr>
            <p:cNvPr id="56" name="组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任意多边形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任意多边形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59" name="任意多边形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60" name="任意多边形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61" name="任意多边形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62" name="任意多边形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63" name="任意多边形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64" name="任意多边形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grpSp>
          <p:nvGrpSpPr>
            <p:cNvPr id="65" name="组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任意多边形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7" name="任意多边形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68" name="任意多边形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69" name="任意多边形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70" name="任意多边形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71" name="任意多边形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72" name="任意多边形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73" name="任意多边形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74" name="任意多边形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75" name="任意多边形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76" name="线条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77" name="任意多边形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78" name="任意多边形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79" name="任意多边形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80" name="任意多边形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81" name="任意多边形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82" name="任意多边形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grpSp>
          <p:nvGrpSpPr>
            <p:cNvPr id="86" name="组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任意多边形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" name="任意多边形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" name="任意多边形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" name="任意多边形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" name="任意多边形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92" name="任意多边形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93" name="任意多边形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94" name="任意多边形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95" name="任意多边形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96" name="任意多边形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grpSp>
          <p:nvGrpSpPr>
            <p:cNvPr id="98" name="组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任意多边形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" name="任意多边形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" name="任意多边形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" name="任意多边形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" name="任意多边形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651760"/>
          </a:xfr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zh-CN" sz="54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719569"/>
            <a:ext cx="6858000" cy="1082939"/>
          </a:xfrm>
        </p:spPr>
        <p:txBody>
          <a:bodyPr/>
          <a:lstStyle>
            <a:lvl1pPr marL="0" indent="0" algn="ctr" latinLnBrk="0">
              <a:spcBef>
                <a:spcPts val="750"/>
              </a:spcBef>
              <a:buNone/>
              <a:defRPr lang="zh-CN" sz="18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342900" indent="0" algn="ctr" latinLnBrk="0">
              <a:buNone/>
              <a:defRPr lang="zh-CN" sz="1500"/>
            </a:lvl2pPr>
            <a:lvl3pPr marL="685800" indent="0" algn="ctr" latinLnBrk="0">
              <a:buNone/>
              <a:defRPr lang="zh-CN" sz="1350"/>
            </a:lvl3pPr>
            <a:lvl4pPr marL="1028700" indent="0" algn="ctr" latinLnBrk="0">
              <a:buNone/>
              <a:defRPr lang="zh-CN" sz="1200"/>
            </a:lvl4pPr>
            <a:lvl5pPr marL="1371600" indent="0" algn="ctr" latinLnBrk="0">
              <a:buNone/>
              <a:defRPr lang="zh-CN" sz="1200"/>
            </a:lvl5pPr>
            <a:lvl6pPr marL="1714500" indent="0" algn="ctr" latinLnBrk="0">
              <a:buNone/>
              <a:defRPr lang="zh-CN" sz="1200"/>
            </a:lvl6pPr>
            <a:lvl7pPr marL="2057400" indent="0" algn="ctr" latinLnBrk="0">
              <a:buNone/>
              <a:defRPr lang="zh-CN" sz="1200"/>
            </a:lvl7pPr>
            <a:lvl8pPr marL="2400300" indent="0" algn="ctr" latinLnBrk="0">
              <a:buNone/>
              <a:defRPr lang="zh-CN" sz="1200"/>
            </a:lvl8pPr>
            <a:lvl9pPr marL="2743200" indent="0" algn="ctr" latinLnBrk="0">
              <a:buNone/>
              <a:defRPr lang="zh-CN"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426396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t>2016/5/20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28166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66560" y="567652"/>
            <a:ext cx="1234440" cy="5452149"/>
          </a:xfrm>
        </p:spPr>
        <p:txBody>
          <a:bodyPr vert="eaVert"/>
          <a:lstStyle>
            <a:lvl1pPr latinLnBrk="0">
              <a:defRPr lang="zh-CN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567652"/>
            <a:ext cx="5486400" cy="545214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t>2016/5/20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0538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t>2016/5/20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898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 83"/>
          <p:cNvGrpSpPr/>
          <p:nvPr/>
        </p:nvGrpSpPr>
        <p:grpSpPr>
          <a:xfrm>
            <a:off x="-83394" y="56188"/>
            <a:ext cx="890318" cy="6801813"/>
            <a:chOff x="-111192" y="56187"/>
            <a:chExt cx="1187090" cy="6801813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8" name="椭圆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grpSp>
          <p:nvGrpSpPr>
            <p:cNvPr id="9" name="组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任意多边形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" name="任意多边形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2" name="任意多边形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8" name="椭圆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21" name="任意多边形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grpSp>
          <p:nvGrpSpPr>
            <p:cNvPr id="23" name="组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任意多边形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" name="线条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6" name="任意多边形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7" name="任意多边形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8" name="任意多边形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30" name="任意多边形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grpSp>
          <p:nvGrpSpPr>
            <p:cNvPr id="33" name="组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任意多边形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任意多边形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任意多边形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任意多边形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任意多边形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83" name="组 82"/>
          <p:cNvGrpSpPr/>
          <p:nvPr/>
        </p:nvGrpSpPr>
        <p:grpSpPr>
          <a:xfrm>
            <a:off x="7999810" y="2618022"/>
            <a:ext cx="1032551" cy="4239979"/>
            <a:chOff x="10666412" y="2618021"/>
            <a:chExt cx="1376735" cy="4239979"/>
          </a:xfrm>
        </p:grpSpPr>
        <p:sp>
          <p:nvSpPr>
            <p:cNvPr id="82" name="任意多边形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40" name="任意多边形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41" name="任意多边形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43" name="任意多边形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44" name="线条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45" name="任意多边形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46" name="任意多边形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47" name="任意多边形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48" name="任意多边形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49" name="任意多边形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50" name="任意多边形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51" name="任意多边形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52" name="线条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53" name="任意多边形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54" name="任意多边形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55" name="任意多边形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56" name="任意多边形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57" name="任意多边形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58" name="任意多边形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grpSp>
          <p:nvGrpSpPr>
            <p:cNvPr id="59" name="组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任意多边形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6" name="任意多边形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7" name="任意多边形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60" name="组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任意多边形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" name="任意多边形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3" name="任意多边形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1709738"/>
            <a:ext cx="6858000" cy="2862262"/>
          </a:xfrm>
        </p:spPr>
        <p:txBody>
          <a:bodyPr anchor="b">
            <a:normAutofit/>
          </a:bodyPr>
          <a:lstStyle>
            <a:lvl1pPr latinLnBrk="0">
              <a:defRPr lang="zh-CN" sz="390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3000" y="4589463"/>
            <a:ext cx="6858000" cy="1280160"/>
          </a:xfrm>
        </p:spPr>
        <p:txBody>
          <a:bodyPr/>
          <a:lstStyle>
            <a:lvl1pPr marL="0" indent="0" latinLnBrk="0">
              <a:buNone/>
              <a:defRPr lang="zh-CN" sz="1800">
                <a:solidFill>
                  <a:schemeClr val="tx1"/>
                </a:solidFill>
              </a:defRPr>
            </a:lvl1pPr>
            <a:lvl2pPr marL="342900" indent="0" latinLnBrk="0">
              <a:buNone/>
              <a:defRPr lang="zh-CN" sz="1500"/>
            </a:lvl2pPr>
            <a:lvl3pPr marL="685800" indent="0" latinLnBrk="0">
              <a:buNone/>
              <a:defRPr lang="zh-CN" sz="1350"/>
            </a:lvl3pPr>
            <a:lvl4pPr marL="1028700" indent="0" latinLnBrk="0">
              <a:buNone/>
              <a:defRPr lang="zh-CN" sz="1200"/>
            </a:lvl4pPr>
            <a:lvl5pPr marL="1371600" indent="0" latinLnBrk="0">
              <a:buNone/>
              <a:defRPr lang="zh-CN" sz="1200"/>
            </a:lvl5pPr>
            <a:lvl6pPr marL="1714500" indent="0" latinLnBrk="0">
              <a:buNone/>
              <a:defRPr lang="zh-CN" sz="1200"/>
            </a:lvl6pPr>
            <a:lvl7pPr marL="2057400" indent="0" latinLnBrk="0">
              <a:buNone/>
              <a:defRPr lang="zh-CN" sz="1200"/>
            </a:lvl7pPr>
            <a:lvl8pPr marL="2400300" indent="0" latinLnBrk="0">
              <a:buNone/>
              <a:defRPr lang="zh-CN" sz="1200"/>
            </a:lvl8pPr>
            <a:lvl9pPr marL="2743200" indent="0" latinLnBrk="0">
              <a:buNone/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3544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3000" y="1904999"/>
            <a:ext cx="3291840" cy="4114801"/>
          </a:xfrm>
        </p:spPr>
        <p:txBody>
          <a:bodyPr>
            <a:normAutofit/>
          </a:bodyPr>
          <a:lstStyle>
            <a:lvl1pPr latinLnBrk="0">
              <a:defRPr lang="zh-CN" sz="1500"/>
            </a:lvl1pPr>
            <a:lvl2pPr latinLnBrk="0">
              <a:defRPr lang="zh-CN" sz="1350"/>
            </a:lvl2pPr>
            <a:lvl3pPr latinLnBrk="0">
              <a:defRPr lang="zh-CN" sz="1200"/>
            </a:lvl3pPr>
            <a:lvl4pPr latinLnBrk="0">
              <a:defRPr lang="zh-CN" sz="1050"/>
            </a:lvl4pPr>
            <a:lvl5pPr latinLnBrk="0">
              <a:defRPr lang="zh-CN" sz="1050"/>
            </a:lvl5pPr>
            <a:lvl6pPr latinLnBrk="0">
              <a:defRPr lang="zh-CN" sz="1350"/>
            </a:lvl6pPr>
            <a:lvl7pPr latinLnBrk="0">
              <a:defRPr lang="zh-CN" sz="1350"/>
            </a:lvl7pPr>
            <a:lvl8pPr latinLnBrk="0">
              <a:defRPr lang="zh-CN" sz="1350"/>
            </a:lvl8pPr>
            <a:lvl9pPr latinLnBrk="0">
              <a:defRPr lang="zh-CN"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9160" y="1904999"/>
            <a:ext cx="3291840" cy="4114801"/>
          </a:xfrm>
        </p:spPr>
        <p:txBody>
          <a:bodyPr>
            <a:normAutofit/>
          </a:bodyPr>
          <a:lstStyle>
            <a:lvl1pPr latinLnBrk="0">
              <a:defRPr lang="zh-CN" sz="1500"/>
            </a:lvl1pPr>
            <a:lvl2pPr latinLnBrk="0">
              <a:defRPr lang="zh-CN" sz="1350"/>
            </a:lvl2pPr>
            <a:lvl3pPr latinLnBrk="0">
              <a:defRPr lang="zh-CN" sz="1200"/>
            </a:lvl3pPr>
            <a:lvl4pPr latinLnBrk="0">
              <a:defRPr lang="zh-CN" sz="1050"/>
            </a:lvl4pPr>
            <a:lvl5pPr latinLnBrk="0">
              <a:defRPr lang="zh-CN" sz="1050"/>
            </a:lvl5pPr>
            <a:lvl6pPr latinLnBrk="0">
              <a:defRPr lang="zh-CN" sz="1350"/>
            </a:lvl6pPr>
            <a:lvl7pPr latinLnBrk="0">
              <a:defRPr lang="zh-CN" sz="1350"/>
            </a:lvl7pPr>
            <a:lvl8pPr latinLnBrk="0">
              <a:defRPr lang="zh-CN" sz="1350"/>
            </a:lvl8pPr>
            <a:lvl9pPr latinLnBrk="0">
              <a:defRPr lang="zh-CN"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t>2016/5/20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8875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3000" y="1905000"/>
            <a:ext cx="329184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1650" b="0"/>
            </a:lvl1pPr>
            <a:lvl2pPr marL="342900" indent="0" latinLnBrk="0">
              <a:buNone/>
              <a:defRPr lang="zh-CN" sz="1500" b="1"/>
            </a:lvl2pPr>
            <a:lvl3pPr marL="685800" indent="0" latinLnBrk="0">
              <a:buNone/>
              <a:defRPr lang="zh-CN" sz="1350" b="1"/>
            </a:lvl3pPr>
            <a:lvl4pPr marL="1028700" indent="0" latinLnBrk="0">
              <a:buNone/>
              <a:defRPr lang="zh-CN" sz="1200" b="1"/>
            </a:lvl4pPr>
            <a:lvl5pPr marL="1371600" indent="0" latinLnBrk="0">
              <a:buNone/>
              <a:defRPr lang="zh-CN" sz="1200" b="1"/>
            </a:lvl5pPr>
            <a:lvl6pPr marL="1714500" indent="0" latinLnBrk="0">
              <a:buNone/>
              <a:defRPr lang="zh-CN" sz="1200" b="1"/>
            </a:lvl6pPr>
            <a:lvl7pPr marL="2057400" indent="0" latinLnBrk="0">
              <a:buNone/>
              <a:defRPr lang="zh-CN" sz="1200" b="1"/>
            </a:lvl7pPr>
            <a:lvl8pPr marL="2400300" indent="0" latinLnBrk="0">
              <a:buNone/>
              <a:defRPr lang="zh-CN" sz="1200" b="1"/>
            </a:lvl8pPr>
            <a:lvl9pPr marL="2743200" indent="0" latinLnBrk="0">
              <a:buNone/>
              <a:defRPr lang="zh-CN"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43000" y="2588106"/>
            <a:ext cx="3291840" cy="3431694"/>
          </a:xfrm>
        </p:spPr>
        <p:txBody>
          <a:bodyPr>
            <a:normAutofit/>
          </a:bodyPr>
          <a:lstStyle>
            <a:lvl1pPr latinLnBrk="0">
              <a:defRPr lang="zh-CN" sz="1500"/>
            </a:lvl1pPr>
            <a:lvl2pPr latinLnBrk="0">
              <a:defRPr lang="zh-CN" sz="1350"/>
            </a:lvl2pPr>
            <a:lvl3pPr latinLnBrk="0">
              <a:defRPr lang="zh-CN" sz="1200"/>
            </a:lvl3pPr>
            <a:lvl4pPr latinLnBrk="0">
              <a:defRPr lang="zh-CN" sz="1050"/>
            </a:lvl4pPr>
            <a:lvl5pPr latinLnBrk="0">
              <a:defRPr lang="zh-CN" sz="105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09160" y="1905000"/>
            <a:ext cx="329184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1650" b="0"/>
            </a:lvl1pPr>
            <a:lvl2pPr marL="342900" indent="0" latinLnBrk="0">
              <a:buNone/>
              <a:defRPr lang="zh-CN" sz="1500" b="1"/>
            </a:lvl2pPr>
            <a:lvl3pPr marL="685800" indent="0" latinLnBrk="0">
              <a:buNone/>
              <a:defRPr lang="zh-CN" sz="1350" b="1"/>
            </a:lvl3pPr>
            <a:lvl4pPr marL="1028700" indent="0" latinLnBrk="0">
              <a:buNone/>
              <a:defRPr lang="zh-CN" sz="1200" b="1"/>
            </a:lvl4pPr>
            <a:lvl5pPr marL="1371600" indent="0" latinLnBrk="0">
              <a:buNone/>
              <a:defRPr lang="zh-CN" sz="1200" b="1"/>
            </a:lvl5pPr>
            <a:lvl6pPr marL="1714500" indent="0" latinLnBrk="0">
              <a:buNone/>
              <a:defRPr lang="zh-CN" sz="1200" b="1"/>
            </a:lvl6pPr>
            <a:lvl7pPr marL="2057400" indent="0" latinLnBrk="0">
              <a:buNone/>
              <a:defRPr lang="zh-CN" sz="1200" b="1"/>
            </a:lvl7pPr>
            <a:lvl8pPr marL="2400300" indent="0" latinLnBrk="0">
              <a:buNone/>
              <a:defRPr lang="zh-CN" sz="1200" b="1"/>
            </a:lvl8pPr>
            <a:lvl9pPr marL="2743200" indent="0" latinLnBrk="0">
              <a:buNone/>
              <a:defRPr lang="zh-CN"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09160" y="2588106"/>
            <a:ext cx="3291840" cy="3431694"/>
          </a:xfrm>
        </p:spPr>
        <p:txBody>
          <a:bodyPr>
            <a:normAutofit/>
          </a:bodyPr>
          <a:lstStyle>
            <a:lvl1pPr latinLnBrk="0">
              <a:defRPr lang="zh-CN" sz="1500"/>
            </a:lvl1pPr>
            <a:lvl2pPr latinLnBrk="0">
              <a:defRPr lang="zh-CN" sz="1350"/>
            </a:lvl2pPr>
            <a:lvl3pPr latinLnBrk="0">
              <a:defRPr lang="zh-CN" sz="1200"/>
            </a:lvl3pPr>
            <a:lvl4pPr latinLnBrk="0">
              <a:defRPr lang="zh-CN" sz="1050"/>
            </a:lvl4pPr>
            <a:lvl5pPr latinLnBrk="0">
              <a:defRPr lang="zh-CN" sz="105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t>2016/5/20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90636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t>2016/5/20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8784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t>2016/5/20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846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任意多边形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0" name="线条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1" name="任意多边形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74436" y="1996440"/>
            <a:ext cx="2400300" cy="2194560"/>
          </a:xfrm>
        </p:spPr>
        <p:txBody>
          <a:bodyPr anchor="b">
            <a:normAutofit/>
          </a:bodyPr>
          <a:lstStyle>
            <a:lvl1pPr latinLnBrk="0">
              <a:defRPr lang="zh-CN" sz="255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838200"/>
            <a:ext cx="4800600" cy="5181600"/>
          </a:xfrm>
        </p:spPr>
        <p:txBody>
          <a:bodyPr>
            <a:normAutofit/>
          </a:bodyPr>
          <a:lstStyle>
            <a:lvl1pPr latinLnBrk="0">
              <a:defRPr lang="zh-CN" sz="1800"/>
            </a:lvl1pPr>
            <a:lvl2pPr latinLnBrk="0">
              <a:defRPr lang="zh-CN" sz="1500"/>
            </a:lvl2pPr>
            <a:lvl3pPr latinLnBrk="0">
              <a:defRPr lang="zh-CN" sz="135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500"/>
            </a:lvl6pPr>
            <a:lvl7pPr latinLnBrk="0">
              <a:defRPr lang="zh-CN" sz="1500"/>
            </a:lvl7pPr>
            <a:lvl8pPr latinLnBrk="0">
              <a:defRPr lang="zh-CN" sz="1500"/>
            </a:lvl8pPr>
            <a:lvl9pPr latinLnBrk="0">
              <a:defRPr lang="zh-CN"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73293" y="4258427"/>
            <a:ext cx="2402586" cy="1761373"/>
          </a:xfrm>
        </p:spPr>
        <p:txBody>
          <a:bodyPr/>
          <a:lstStyle>
            <a:lvl1pPr marL="0" indent="0" latinLnBrk="0">
              <a:spcBef>
                <a:spcPts val="750"/>
              </a:spcBef>
              <a:buNone/>
              <a:defRPr lang="zh-CN" sz="1200"/>
            </a:lvl1pPr>
            <a:lvl2pPr marL="342900" indent="0" latinLnBrk="0">
              <a:buNone/>
              <a:defRPr lang="zh-CN" sz="1050"/>
            </a:lvl2pPr>
            <a:lvl3pPr marL="685800" indent="0" latinLnBrk="0">
              <a:buNone/>
              <a:defRPr lang="zh-CN" sz="900"/>
            </a:lvl3pPr>
            <a:lvl4pPr marL="1028700" indent="0" latinLnBrk="0">
              <a:buNone/>
              <a:defRPr lang="zh-CN" sz="750"/>
            </a:lvl4pPr>
            <a:lvl5pPr marL="1371600" indent="0" latinLnBrk="0">
              <a:buNone/>
              <a:defRPr lang="zh-CN" sz="750"/>
            </a:lvl5pPr>
            <a:lvl6pPr marL="1714500" indent="0" latinLnBrk="0">
              <a:buNone/>
              <a:defRPr lang="zh-CN" sz="750"/>
            </a:lvl6pPr>
            <a:lvl7pPr marL="2057400" indent="0" latinLnBrk="0">
              <a:buNone/>
              <a:defRPr lang="zh-CN" sz="750"/>
            </a:lvl7pPr>
            <a:lvl8pPr marL="2400300" indent="0" latinLnBrk="0">
              <a:buNone/>
              <a:defRPr lang="zh-CN" sz="750"/>
            </a:lvl8pPr>
            <a:lvl9pPr marL="2743200" indent="0" latinLnBrk="0">
              <a:buNone/>
              <a:defRPr lang="zh-CN"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t>2016/5/20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42383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任意多边形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0" name="线条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1" name="任意多边形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74436" y="1993392"/>
            <a:ext cx="2400300" cy="2194560"/>
          </a:xfrm>
        </p:spPr>
        <p:txBody>
          <a:bodyPr anchor="b">
            <a:normAutofit/>
          </a:bodyPr>
          <a:lstStyle>
            <a:lvl1pPr latinLnBrk="0">
              <a:defRPr lang="zh-CN" sz="255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28648" y="838200"/>
            <a:ext cx="48006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zh-CN" sz="1500"/>
            </a:lvl1pPr>
            <a:lvl2pPr marL="342900" indent="0" latinLnBrk="0">
              <a:buNone/>
              <a:defRPr lang="zh-CN" sz="2100"/>
            </a:lvl2pPr>
            <a:lvl3pPr marL="685800" indent="0" latinLnBrk="0">
              <a:buNone/>
              <a:defRPr lang="zh-CN" sz="1800"/>
            </a:lvl3pPr>
            <a:lvl4pPr marL="1028700" indent="0" latinLnBrk="0">
              <a:buNone/>
              <a:defRPr lang="zh-CN" sz="1500"/>
            </a:lvl4pPr>
            <a:lvl5pPr marL="1371600" indent="0" latinLnBrk="0">
              <a:buNone/>
              <a:defRPr lang="zh-CN" sz="1500"/>
            </a:lvl5pPr>
            <a:lvl6pPr marL="1714500" indent="0" latinLnBrk="0">
              <a:buNone/>
              <a:defRPr lang="zh-CN" sz="1500"/>
            </a:lvl6pPr>
            <a:lvl7pPr marL="2057400" indent="0" latinLnBrk="0">
              <a:buNone/>
              <a:defRPr lang="zh-CN" sz="1500"/>
            </a:lvl7pPr>
            <a:lvl8pPr marL="2400300" indent="0" latinLnBrk="0">
              <a:buNone/>
              <a:defRPr lang="zh-CN" sz="1500"/>
            </a:lvl8pPr>
            <a:lvl9pPr marL="2743200" indent="0" latinLnBrk="0">
              <a:buNone/>
              <a:defRPr lang="zh-CN" sz="15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74436" y="4255008"/>
            <a:ext cx="2400300" cy="1764792"/>
          </a:xfrm>
        </p:spPr>
        <p:txBody>
          <a:bodyPr/>
          <a:lstStyle>
            <a:lvl1pPr marL="0" indent="0" latinLnBrk="0">
              <a:spcBef>
                <a:spcPts val="750"/>
              </a:spcBef>
              <a:buNone/>
              <a:defRPr lang="zh-CN" sz="1200"/>
            </a:lvl1pPr>
            <a:lvl2pPr marL="342900" indent="0" latinLnBrk="0">
              <a:buNone/>
              <a:defRPr lang="zh-CN" sz="1050"/>
            </a:lvl2pPr>
            <a:lvl3pPr marL="685800" indent="0" latinLnBrk="0">
              <a:buNone/>
              <a:defRPr lang="zh-CN" sz="900"/>
            </a:lvl3pPr>
            <a:lvl4pPr marL="1028700" indent="0" latinLnBrk="0">
              <a:buNone/>
              <a:defRPr lang="zh-CN" sz="750"/>
            </a:lvl4pPr>
            <a:lvl5pPr marL="1371600" indent="0" latinLnBrk="0">
              <a:buNone/>
              <a:defRPr lang="zh-CN" sz="750"/>
            </a:lvl5pPr>
            <a:lvl6pPr marL="1714500" indent="0" latinLnBrk="0">
              <a:buNone/>
              <a:defRPr lang="zh-CN" sz="750"/>
            </a:lvl6pPr>
            <a:lvl7pPr marL="2057400" indent="0" latinLnBrk="0">
              <a:buNone/>
              <a:defRPr lang="zh-CN" sz="750"/>
            </a:lvl7pPr>
            <a:lvl8pPr marL="2400300" indent="0" latinLnBrk="0">
              <a:buNone/>
              <a:defRPr lang="zh-CN" sz="750"/>
            </a:lvl8pPr>
            <a:lvl9pPr marL="2743200" indent="0" latinLnBrk="0">
              <a:buNone/>
              <a:defRPr lang="zh-CN"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t>2016/5/20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2765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 62"/>
          <p:cNvGrpSpPr/>
          <p:nvPr userDrawn="1"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38" name="任意多边形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39" name="线条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40" name="任意多边形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41" name="任意多边形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42" name="任意多边形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43" name="任意多边形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46" name="任意多边形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47" name="任意多边形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48" name="任意多边形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62" name="组 61"/>
          <p:cNvGrpSpPr/>
          <p:nvPr userDrawn="1"/>
        </p:nvGrpSpPr>
        <p:grpSpPr>
          <a:xfrm>
            <a:off x="33338" y="1370014"/>
            <a:ext cx="898922" cy="5487987"/>
            <a:chOff x="44450" y="1370013"/>
            <a:chExt cx="1198563" cy="5487987"/>
          </a:xfrm>
        </p:grpSpPr>
        <p:sp>
          <p:nvSpPr>
            <p:cNvPr id="9" name="任意多边形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0" name="线条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1" name="任意多边形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7" name="线条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20" name="任意多边形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21" name="任意多边形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22" name="任意多边形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23" name="任意多边形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24" name="任意多边形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25" name="任意多边形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26" name="线条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grpSp>
          <p:nvGrpSpPr>
            <p:cNvPr id="28" name="组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任意多边形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任意多边形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31" name="椭圆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32" name="任意多边形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33" name="任意多边形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34" name="任意多边形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35" name="任意多边形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36" name="任意多边形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37" name="任意多边形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44" name="椭圆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sp>
          <p:nvSpPr>
            <p:cNvPr id="45" name="任意多边形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ea typeface="Microsoft YaHei UI" panose="020B0503020204020204" pitchFamily="34" charset="-122"/>
              </a:endParaRPr>
            </a:p>
          </p:txBody>
        </p:sp>
        <p:grpSp>
          <p:nvGrpSpPr>
            <p:cNvPr id="49" name="组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任意多边形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线条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任意多边形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任意多边形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任意多边形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椭圆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56" name="组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任意多边形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任意多边形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9" name="任意多边形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0" name="任意多边形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1" name="任意多边形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zh-CN" altLang="en-US" sz="1350" dirty="0">
                  <a:ea typeface="Microsoft YaHei UI" panose="020B0503020204020204" pitchFamily="34" charset="-122"/>
                </a:endParaRPr>
              </a:p>
            </p:txBody>
          </p:sp>
        </p:grp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3000" y="1900823"/>
            <a:ext cx="6858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944916" y="6400800"/>
            <a:ext cx="1571029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600">
                <a:solidFill>
                  <a:schemeClr val="tx1"/>
                </a:solidFill>
                <a:ea typeface="Microsoft YaHei UI" panose="020B0503020204020204" pitchFamily="34" charset="-122"/>
              </a:defRPr>
            </a:lvl1pPr>
          </a:lstStyle>
          <a:p>
            <a:fld id="{EAB6F22D-34FA-43A4-B48A-40A230D6062C}" type="datetime1">
              <a:rPr lang="en-US" altLang="zh-CN" smtClean="0"/>
              <a:pPr/>
              <a:t>5/20/2016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28650" y="6400800"/>
            <a:ext cx="600075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600">
                <a:solidFill>
                  <a:schemeClr val="tx1"/>
                </a:solidFill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03481" y="6400800"/>
            <a:ext cx="313973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600">
                <a:solidFill>
                  <a:schemeClr val="tx1"/>
                </a:solidFill>
                <a:ea typeface="Microsoft YaHei UI" panose="020B0503020204020204" pitchFamily="34" charset="-122"/>
              </a:defRPr>
            </a:lvl1pPr>
          </a:lstStyle>
          <a:p>
            <a:fld id="{484FD59D-33F1-4A76-843D-E67207CAFE54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5828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zh-CN" sz="2550" kern="1200">
          <a:solidFill>
            <a:schemeClr val="tx1">
              <a:lumMod val="75000"/>
            </a:schemeClr>
          </a:solidFill>
          <a:latin typeface="+mj-lt"/>
          <a:ea typeface="Microsoft YaHei UI" panose="020B0503020204020204" pitchFamily="34" charset="-122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90000"/>
        <a:buFont typeface="Arial" panose="020B0604020202020204" pitchFamily="34" charset="0"/>
        <a:buChar char="•"/>
        <a:defRPr lang="zh-CN" sz="15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90000"/>
        <a:buFont typeface="Arial" panose="020B0604020202020204" pitchFamily="34" charset="0"/>
        <a:buChar char="•"/>
        <a:defRPr lang="zh-CN" sz="135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lang="zh-CN" sz="12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lang="zh-CN" sz="105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lang="zh-CN" sz="105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lang="zh-C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lang="zh-C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lang="zh-C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lang="zh-C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25583" y="518160"/>
            <a:ext cx="6858000" cy="265176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Microsoft YaHei UI" panose="020B0503020204020204" pitchFamily="34" charset="-122"/>
              </a:rPr>
              <a:t>一例硫唑嘌呤导致</a:t>
            </a:r>
            <a:r>
              <a:rPr lang="zh-CN" altLang="en-US" sz="3600" b="1" dirty="0" smtClean="0">
                <a:latin typeface="Microsoft YaHei UI" panose="020B0503020204020204" pitchFamily="34" charset="-122"/>
              </a:rPr>
              <a:t>的骨髓抑制</a:t>
            </a:r>
            <a:endParaRPr lang="zh-CN" altLang="en-US" sz="3600" b="1" dirty="0">
              <a:latin typeface="Microsoft YaHei UI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43697" y="3965602"/>
            <a:ext cx="6858000" cy="812204"/>
          </a:xfrm>
        </p:spPr>
        <p:txBody>
          <a:bodyPr>
            <a:no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</a:rPr>
              <a:t>李慧博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</a:endParaRPr>
          </a:p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</a:rPr>
              <a:t>北京大学第三医院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</a:endParaRPr>
          </a:p>
          <a:p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</a:rPr>
              <a:t>2016.5.25</a:t>
            </a:r>
            <a:endParaRPr 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6842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硫唑嘌呤</a:t>
            </a:r>
            <a:r>
              <a:rPr lang="en-US" altLang="zh-CN" dirty="0"/>
              <a:t>/</a:t>
            </a:r>
            <a:r>
              <a:rPr lang="en-US" altLang="zh-CN" dirty="0" smtClean="0"/>
              <a:t>6-MP</a:t>
            </a:r>
            <a:r>
              <a:rPr lang="zh-CN" altLang="en-US" dirty="0" smtClean="0"/>
              <a:t>基因检测</a:t>
            </a:r>
            <a:endParaRPr lang="zh-CN" altLang="en-US" dirty="0"/>
          </a:p>
        </p:txBody>
      </p:sp>
      <p:sp>
        <p:nvSpPr>
          <p:cNvPr id="28676" name="文本框 1"/>
          <p:cNvSpPr txBox="1">
            <a:spLocks noChangeArrowheads="1"/>
          </p:cNvSpPr>
          <p:nvPr/>
        </p:nvSpPr>
        <p:spPr bwMode="auto">
          <a:xfrm>
            <a:off x="5402019" y="1708653"/>
            <a:ext cx="340201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Aza</a:t>
            </a:r>
            <a:r>
              <a:rPr kumimoji="0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：硫唑嘌呤</a:t>
            </a:r>
            <a:endParaRPr kumimoji="0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MP</a:t>
            </a:r>
            <a:r>
              <a:rPr kumimoji="0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：巯基嘌呤</a:t>
            </a:r>
            <a:endParaRPr kumimoji="0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TG</a:t>
            </a:r>
            <a:r>
              <a:rPr kumimoji="0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：硫鸟嘌呤</a:t>
            </a:r>
            <a:endParaRPr kumimoji="0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TIMP</a:t>
            </a:r>
            <a:r>
              <a:rPr kumimoji="0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：硫次黄嘌呤核苷一磷酸</a:t>
            </a:r>
            <a:endParaRPr kumimoji="0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MeTIMP</a:t>
            </a:r>
            <a:r>
              <a:rPr kumimoji="0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：甲基硫次黄嘌呤核苷一磷酸</a:t>
            </a:r>
            <a:endParaRPr kumimoji="0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MeMPN</a:t>
            </a:r>
            <a:r>
              <a:rPr kumimoji="0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：甲基巯嘌呤核苷</a:t>
            </a:r>
            <a:endParaRPr kumimoji="0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TXMP</a:t>
            </a:r>
            <a:r>
              <a:rPr kumimoji="0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：硫黄嘌呤核苷一磷酸</a:t>
            </a:r>
            <a:endParaRPr kumimoji="0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TGMP</a:t>
            </a:r>
            <a:r>
              <a:rPr kumimoji="0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：硫鸟嘌呤核苷一磷酸</a:t>
            </a:r>
            <a:endParaRPr kumimoji="0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TGN</a:t>
            </a:r>
            <a:r>
              <a:rPr kumimoji="0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：硫鸟嘌呤核苷酸</a:t>
            </a:r>
            <a:endParaRPr kumimoji="0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酶：</a:t>
            </a:r>
            <a:endParaRPr kumimoji="0"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TPMT</a:t>
            </a:r>
            <a:r>
              <a:rPr kumimoji="0"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：硫嘌呤甲基转移酶</a:t>
            </a:r>
            <a:endParaRPr kumimoji="0"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HPRT</a:t>
            </a:r>
            <a:r>
              <a:rPr kumimoji="0"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：次黄嘌呤鸟嘌呤磷酸核糖转移酶</a:t>
            </a:r>
            <a:endParaRPr kumimoji="0"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IMPDH</a:t>
            </a:r>
            <a:r>
              <a:rPr kumimoji="0"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：次黄嘌呤核苷一磷酸脱氢酶</a:t>
            </a:r>
            <a:endParaRPr kumimoji="0"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GMPS</a:t>
            </a:r>
            <a:r>
              <a:rPr kumimoji="0"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：鸟嘌呤一磷酸合成酶</a:t>
            </a:r>
            <a:endParaRPr kumimoji="0"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3" y="2511170"/>
            <a:ext cx="4531095" cy="27425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95860" y="6371467"/>
            <a:ext cx="75338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MV 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Relling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al. </a:t>
            </a:r>
            <a:r>
              <a:rPr lang="en-US" altLang="zh-CN" sz="1200" i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CliniCal</a:t>
            </a:r>
            <a:r>
              <a:rPr lang="en-US" altLang="zh-CN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i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pharmaCology</a:t>
            </a:r>
            <a:r>
              <a:rPr lang="en-US" altLang="zh-CN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&amp; </a:t>
            </a:r>
            <a:r>
              <a:rPr lang="en-US" altLang="zh-CN" sz="1200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Therapeutics. 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2011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Mar;89(3):387-91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71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硫唑嘌呤</a:t>
            </a:r>
            <a:r>
              <a:rPr lang="en-US" altLang="zh-CN" dirty="0"/>
              <a:t>/6-MP</a:t>
            </a:r>
            <a:r>
              <a:rPr lang="zh-CN" altLang="en-US" dirty="0"/>
              <a:t>基因检测</a:t>
            </a:r>
          </a:p>
        </p:txBody>
      </p:sp>
      <p:sp>
        <p:nvSpPr>
          <p:cNvPr id="30722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z="2600" dirty="0" smtClean="0"/>
              <a:t>检测位点：</a:t>
            </a:r>
            <a:endParaRPr lang="en-US" altLang="zh-CN" sz="2600" dirty="0" smtClean="0"/>
          </a:p>
          <a:p>
            <a:pPr lvl="1"/>
            <a:r>
              <a:rPr lang="en-US" altLang="zh-CN" sz="2200" i="1" dirty="0" smtClean="0">
                <a:latin typeface="Times New Roman" panose="02020603050405020304" pitchFamily="18" charset="0"/>
              </a:rPr>
              <a:t>TPMT</a:t>
            </a:r>
            <a:r>
              <a:rPr lang="zh-CN" altLang="en-US" sz="2200" i="1" dirty="0" smtClean="0">
                <a:latin typeface="Times New Roman" panose="02020603050405020304" pitchFamily="18" charset="0"/>
              </a:rPr>
              <a:t>*</a:t>
            </a:r>
            <a:r>
              <a:rPr lang="en-US" altLang="zh-CN" sz="2200" i="1" dirty="0" smtClean="0">
                <a:latin typeface="Times New Roman" panose="02020603050405020304" pitchFamily="18" charset="0"/>
              </a:rPr>
              <a:t>2</a:t>
            </a:r>
            <a:endParaRPr lang="en-US" altLang="zh-CN" sz="2200" dirty="0" smtClean="0">
              <a:latin typeface="Times New Roman" panose="02020603050405020304" pitchFamily="18" charset="0"/>
            </a:endParaRPr>
          </a:p>
          <a:p>
            <a:pPr lvl="1"/>
            <a:r>
              <a:rPr lang="en-US" altLang="zh-CN" sz="2200" i="1" dirty="0" smtClean="0">
                <a:latin typeface="Times New Roman" panose="02020603050405020304" pitchFamily="18" charset="0"/>
              </a:rPr>
              <a:t>TPMT*3C</a:t>
            </a:r>
          </a:p>
          <a:p>
            <a:pPr lvl="1"/>
            <a:endParaRPr lang="en-US" altLang="zh-CN" i="1" dirty="0" smtClean="0">
              <a:latin typeface="Times New Roman" panose="02020603050405020304" pitchFamily="18" charset="0"/>
            </a:endParaRPr>
          </a:p>
          <a:p>
            <a:r>
              <a:rPr lang="zh-CN" altLang="en-US" sz="2600" dirty="0" smtClean="0"/>
              <a:t>机制：</a:t>
            </a:r>
            <a:r>
              <a:rPr lang="en-US" altLang="zh-CN" sz="2600" i="1" dirty="0" smtClean="0"/>
              <a:t>TPMT*2/*3C</a:t>
            </a:r>
            <a:r>
              <a:rPr lang="zh-CN" altLang="en-US" sz="2600" dirty="0" smtClean="0"/>
              <a:t>造成</a:t>
            </a:r>
            <a:r>
              <a:rPr lang="en-US" altLang="zh-CN" sz="2600" dirty="0" smtClean="0"/>
              <a:t>TPMT</a:t>
            </a:r>
            <a:r>
              <a:rPr lang="zh-CN" altLang="en-US" sz="2600" dirty="0" smtClean="0"/>
              <a:t>酶活性下降，巯嘌呤类药物灭活过程被抑制，活性代谢物增加，进而导致骨髓抑制风险增加。</a:t>
            </a:r>
            <a:endParaRPr lang="en-US" altLang="zh-CN" sz="2600" dirty="0" smtClean="0"/>
          </a:p>
          <a:p>
            <a:r>
              <a:rPr lang="zh-CN" altLang="en-US" sz="2600" dirty="0" smtClean="0"/>
              <a:t>检测指征：初次用药前</a:t>
            </a:r>
            <a:r>
              <a:rPr lang="en-US" altLang="zh-CN" sz="2600" dirty="0" smtClean="0"/>
              <a:t>(Genetic testing recommended)</a:t>
            </a:r>
          </a:p>
          <a:p>
            <a:r>
              <a:rPr lang="zh-CN" altLang="en-US" sz="2600" dirty="0" smtClean="0"/>
              <a:t>结果解读：根据基因型制定起始剂量，根据药物反应调整维持剂量</a:t>
            </a:r>
          </a:p>
          <a:p>
            <a:endParaRPr lang="zh-CN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8888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1341438"/>
            <a:ext cx="9024938" cy="4784725"/>
          </a:xfrm>
        </p:spPr>
      </p:pic>
      <p:cxnSp>
        <p:nvCxnSpPr>
          <p:cNvPr id="6" name="直接连接符 5"/>
          <p:cNvCxnSpPr/>
          <p:nvPr/>
        </p:nvCxnSpPr>
        <p:spPr>
          <a:xfrm>
            <a:off x="6659563" y="3733800"/>
            <a:ext cx="10080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708400" y="3933825"/>
            <a:ext cx="14398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548188" y="5300663"/>
            <a:ext cx="29765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635375" y="5516563"/>
            <a:ext cx="10080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550346" y="49192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硫唑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嘌呤剂量调整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9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9645"/>
            <a:ext cx="6858000" cy="6442107"/>
          </a:xfrm>
        </p:spPr>
      </p:pic>
    </p:spTree>
    <p:extLst>
      <p:ext uri="{BB962C8B-B14F-4D97-AF65-F5344CB8AC3E}">
        <p14:creationId xmlns:p14="http://schemas.microsoft.com/office/powerpoint/2010/main" val="9535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057805"/>
              </p:ext>
            </p:extLst>
          </p:nvPr>
        </p:nvGraphicFramePr>
        <p:xfrm>
          <a:off x="1126273" y="841915"/>
          <a:ext cx="7170234" cy="439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5263376" y="5507130"/>
            <a:ext cx="279895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font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日起：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ctr"/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利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可君片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20mg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tid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ctr"/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盐酸小檗胺片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片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tid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98033" y="5140712"/>
            <a:ext cx="2787805" cy="1355083"/>
            <a:chOff x="998033" y="5140712"/>
            <a:chExt cx="2787805" cy="1355083"/>
          </a:xfrm>
        </p:grpSpPr>
        <p:sp>
          <p:nvSpPr>
            <p:cNvPr id="8" name="矩形 7"/>
            <p:cNvSpPr/>
            <p:nvPr/>
          </p:nvSpPr>
          <p:spPr>
            <a:xfrm>
              <a:off x="998033" y="5572465"/>
              <a:ext cx="2787805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fontAlgn="ctr"/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10.12 </a:t>
              </a:r>
              <a:r>
                <a:rPr lang="zh-CN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重组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人粒细胞刺激因子 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300μg 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皮下注射</a:t>
              </a:r>
            </a:p>
            <a:p>
              <a:pPr font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悬浮红细胞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400ml </a:t>
              </a:r>
            </a:p>
          </p:txBody>
        </p:sp>
        <p:sp>
          <p:nvSpPr>
            <p:cNvPr id="10" name="上箭头 9"/>
            <p:cNvSpPr/>
            <p:nvPr/>
          </p:nvSpPr>
          <p:spPr>
            <a:xfrm>
              <a:off x="1594624" y="5140712"/>
              <a:ext cx="200722" cy="36641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16043" y="3872017"/>
            <a:ext cx="2916044" cy="923330"/>
            <a:chOff x="2916043" y="3872017"/>
            <a:chExt cx="2916044" cy="923330"/>
          </a:xfrm>
        </p:grpSpPr>
        <p:sp>
          <p:nvSpPr>
            <p:cNvPr id="9" name="矩形 8"/>
            <p:cNvSpPr/>
            <p:nvPr/>
          </p:nvSpPr>
          <p:spPr>
            <a:xfrm>
              <a:off x="3590692" y="3872017"/>
              <a:ext cx="2241395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fontAlgn="ctr"/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10.16</a:t>
              </a:r>
              <a:r>
                <a:rPr lang="zh-CN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重组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人粒细胞刺激因子 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300μg </a:t>
              </a:r>
              <a:r>
                <a:rPr lang="zh-CN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皮下注射</a:t>
              </a: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左箭头 10"/>
            <p:cNvSpPr/>
            <p:nvPr/>
          </p:nvSpPr>
          <p:spPr>
            <a:xfrm>
              <a:off x="2916043" y="4216594"/>
              <a:ext cx="546410" cy="23417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818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不良反应关联性评价</a:t>
            </a:r>
          </a:p>
        </p:txBody>
      </p:sp>
      <p:graphicFrame>
        <p:nvGraphicFramePr>
          <p:cNvPr id="4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718306"/>
              </p:ext>
            </p:extLst>
          </p:nvPr>
        </p:nvGraphicFramePr>
        <p:xfrm>
          <a:off x="982135" y="2125448"/>
          <a:ext cx="7484534" cy="4444988"/>
        </p:xfrm>
        <a:graphic>
          <a:graphicData uri="http://schemas.openxmlformats.org/drawingml/2006/table">
            <a:tbl>
              <a:tblPr/>
              <a:tblGrid>
                <a:gridCol w="1073443"/>
                <a:gridCol w="1093067"/>
                <a:gridCol w="1093067"/>
                <a:gridCol w="1221663"/>
                <a:gridCol w="1478855"/>
                <a:gridCol w="1524439"/>
              </a:tblGrid>
              <a:tr h="77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时间顺序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既往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报道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停药后消失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再次用药出现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其他混杂因素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肯定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很可能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？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可能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8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±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？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？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8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±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？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4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可能无关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8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±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？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？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8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±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？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待评价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缺乏必须信息，需要补充材料才能评价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6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无法评价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缺乏必需信息并无法获得补充资料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2244672" y="2927747"/>
            <a:ext cx="750888" cy="1739900"/>
            <a:chOff x="1895823" y="2727325"/>
            <a:chExt cx="750540" cy="1740692"/>
          </a:xfrm>
        </p:grpSpPr>
        <p:sp>
          <p:nvSpPr>
            <p:cNvPr id="5" name="矩形 4"/>
            <p:cNvSpPr/>
            <p:nvPr/>
          </p:nvSpPr>
          <p:spPr bwMode="auto">
            <a:xfrm>
              <a:off x="1927558" y="2727325"/>
              <a:ext cx="718805" cy="50505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1913278" y="3368967"/>
              <a:ext cx="720391" cy="5034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1895823" y="3962962"/>
              <a:ext cx="720391" cy="50505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9" name="组合 20"/>
          <p:cNvGrpSpPr>
            <a:grpSpLocks/>
          </p:cNvGrpSpPr>
          <p:nvPr/>
        </p:nvGrpSpPr>
        <p:grpSpPr bwMode="auto">
          <a:xfrm>
            <a:off x="4563052" y="2918222"/>
            <a:ext cx="647700" cy="1171575"/>
            <a:chOff x="4283968" y="3068960"/>
            <a:chExt cx="648072" cy="1170638"/>
          </a:xfrm>
        </p:grpSpPr>
        <p:sp>
          <p:nvSpPr>
            <p:cNvPr id="14" name="矩形 13"/>
            <p:cNvSpPr/>
            <p:nvPr/>
          </p:nvSpPr>
          <p:spPr>
            <a:xfrm>
              <a:off x="4283968" y="3735177"/>
              <a:ext cx="648072" cy="50442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283968" y="3068960"/>
              <a:ext cx="648072" cy="50442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3353487" y="2927747"/>
            <a:ext cx="654050" cy="1162050"/>
            <a:chOff x="3149601" y="2732882"/>
            <a:chExt cx="654050" cy="1162050"/>
          </a:xfrm>
        </p:grpSpPr>
        <p:sp>
          <p:nvSpPr>
            <p:cNvPr id="11" name="矩形 10"/>
            <p:cNvSpPr/>
            <p:nvPr/>
          </p:nvSpPr>
          <p:spPr bwMode="auto">
            <a:xfrm>
              <a:off x="3149601" y="2732882"/>
              <a:ext cx="647700" cy="5032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3155951" y="3391695"/>
              <a:ext cx="647700" cy="5032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7419978" y="3599987"/>
            <a:ext cx="649288" cy="5048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 bwMode="auto">
          <a:xfrm>
            <a:off x="5841374" y="3569098"/>
            <a:ext cx="647700" cy="5032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>
            <a:off x="417515" y="3644195"/>
            <a:ext cx="564620" cy="3012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8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硫唑嘌呤导致的</a:t>
            </a:r>
            <a:r>
              <a:rPr lang="zh-CN" altLang="en-US" dirty="0" smtClean="0"/>
              <a:t>肝损伤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3000" y="1900823"/>
            <a:ext cx="7086600" cy="4114800"/>
          </a:xfrm>
          <a:ln>
            <a:noFill/>
          </a:ln>
        </p:spPr>
        <p:txBody>
          <a:bodyPr/>
          <a:lstStyle/>
          <a:p>
            <a:r>
              <a:rPr lang="zh-CN" altLang="en-US" dirty="0"/>
              <a:t>血生化 丙氨酸氨基转移酶 </a:t>
            </a:r>
            <a:r>
              <a:rPr lang="en-US" altLang="zh-CN" dirty="0"/>
              <a:t>92U/L</a:t>
            </a:r>
            <a:r>
              <a:rPr lang="en-US" altLang="zh-CN" b="1" dirty="0">
                <a:ln>
                  <a:solidFill>
                    <a:srgbClr val="0099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↑</a:t>
            </a:r>
            <a:r>
              <a:rPr lang="en-US" altLang="zh-CN" b="1" dirty="0">
                <a:solidFill>
                  <a:srgbClr val="FFFF00"/>
                </a:solidFill>
              </a:rPr>
              <a:t> </a:t>
            </a:r>
            <a:r>
              <a:rPr lang="zh-CN" altLang="en-US" dirty="0"/>
              <a:t>、总</a:t>
            </a:r>
            <a:r>
              <a:rPr lang="zh-CN" altLang="en-US" dirty="0" smtClean="0"/>
              <a:t>胆红素</a:t>
            </a:r>
            <a:r>
              <a:rPr lang="en-US" altLang="zh-CN" dirty="0" smtClean="0"/>
              <a:t>15.4μmol/L</a:t>
            </a:r>
            <a:r>
              <a:rPr lang="zh-CN" altLang="en-US" dirty="0"/>
              <a:t>、碱性磷酸酶</a:t>
            </a:r>
            <a:r>
              <a:rPr lang="en-US" altLang="zh-CN" dirty="0"/>
              <a:t>236U/L</a:t>
            </a:r>
            <a:r>
              <a:rPr lang="en-US" altLang="zh-CN" b="1" dirty="0">
                <a:ln>
                  <a:solidFill>
                    <a:srgbClr val="0099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↑</a:t>
            </a:r>
          </a:p>
          <a:p>
            <a:r>
              <a:rPr lang="en-US" altLang="zh-CN" dirty="0"/>
              <a:t>RUCAM </a:t>
            </a:r>
            <a:r>
              <a:rPr lang="zh-CN" altLang="en-US" dirty="0"/>
              <a:t>因果关系评估量</a:t>
            </a:r>
            <a:r>
              <a:rPr lang="zh-CN" altLang="en-US" dirty="0" smtClean="0"/>
              <a:t>表，胆汁淤积型，极可能，轻度</a:t>
            </a:r>
            <a:endParaRPr lang="en-US" altLang="zh-CN" dirty="0" smtClean="0"/>
          </a:p>
          <a:p>
            <a:r>
              <a:rPr lang="zh-CN" altLang="en-US" dirty="0" smtClean="0"/>
              <a:t>发生率</a:t>
            </a:r>
            <a:r>
              <a:rPr lang="en-US" altLang="zh-CN" dirty="0" smtClean="0"/>
              <a:t>&lt;1%</a:t>
            </a:r>
            <a:r>
              <a:rPr lang="zh-CN" altLang="en-US" dirty="0" smtClean="0"/>
              <a:t>，通常发生在使用</a:t>
            </a:r>
            <a:r>
              <a:rPr lang="en-US" altLang="zh-CN" dirty="0" smtClean="0"/>
              <a:t>6</a:t>
            </a:r>
            <a:r>
              <a:rPr lang="zh-CN" altLang="en-US" dirty="0" smtClean="0"/>
              <a:t>个月内，并且可逆。常出现在开始使用</a:t>
            </a:r>
            <a:r>
              <a:rPr lang="en-US" altLang="zh-CN" dirty="0" smtClean="0"/>
              <a:t>2~3</a:t>
            </a:r>
            <a:r>
              <a:rPr lang="zh-CN" altLang="en-US" dirty="0" smtClean="0"/>
              <a:t>周</a:t>
            </a:r>
            <a:endParaRPr lang="en-US" altLang="zh-CN" dirty="0" smtClean="0"/>
          </a:p>
          <a:p>
            <a:r>
              <a:rPr lang="zh-CN" altLang="en-US" dirty="0"/>
              <a:t>剂量</a:t>
            </a:r>
            <a:r>
              <a:rPr lang="zh-CN" altLang="en-US" dirty="0" smtClean="0"/>
              <a:t>减少症状可改善</a:t>
            </a:r>
            <a:endParaRPr lang="en-US" altLang="zh-CN" dirty="0" smtClean="0"/>
          </a:p>
          <a:p>
            <a:r>
              <a:rPr lang="zh-CN" altLang="en-US" dirty="0" smtClean="0"/>
              <a:t>对于怀疑有肝静脉闭塞的患者一旦出现肝毒性，不能再使用硫唑嘌呤。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11087" y="5988255"/>
            <a:ext cx="753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Romagnuolo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 et al. </a:t>
            </a:r>
            <a:r>
              <a:rPr lang="en-US" altLang="zh-CN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Can J </a:t>
            </a:r>
            <a:r>
              <a:rPr lang="en-US" altLang="zh-CN" sz="1200" i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Gastroenterol</a:t>
            </a:r>
            <a:r>
              <a:rPr lang="en-US" altLang="zh-CN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1998; 12(7):479-483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Product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Information: IMURAN(R) oral tablets, azathioprine oral tablets. Prometheus Laboratories Inc. (per FDA), San Diego, CA, 2014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年药物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性肝损伤诊治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指南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中华医学会肝病学分会药物性肝病学组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328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保肝治疗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594407"/>
              </p:ext>
            </p:extLst>
          </p:nvPr>
        </p:nvGraphicFramePr>
        <p:xfrm>
          <a:off x="981684" y="2426679"/>
          <a:ext cx="7180631" cy="3332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7762"/>
                <a:gridCol w="4246808"/>
                <a:gridCol w="1606061"/>
              </a:tblGrid>
              <a:tr h="64786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20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用药目的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20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药物及用法用量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20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起止时间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</a:tr>
              <a:tr h="84894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保肝</a:t>
                      </a:r>
                      <a:endParaRPr lang="zh-CN" alt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2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还原型谷胱甘肽 </a:t>
                      </a:r>
                      <a:r>
                        <a:rPr lang="en-US" altLang="zh-CN" sz="2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1200mg </a:t>
                      </a:r>
                      <a:r>
                        <a:rPr lang="en-US" altLang="zh-CN" sz="2000" u="none" strike="noStrike" dirty="0" err="1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qd</a:t>
                      </a:r>
                      <a:r>
                        <a:rPr lang="en-US" altLang="zh-CN" sz="2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000" u="none" strike="noStrike" dirty="0" err="1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ivgtt</a:t>
                      </a:r>
                      <a:r>
                        <a:rPr lang="en-US" altLang="zh-CN" sz="2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2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10.12~10.18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</a:tr>
              <a:tr h="1691869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zh-CN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葡萄糖氯化钠注射液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500ml </a:t>
                      </a:r>
                      <a:r>
                        <a:rPr lang="en-US" altLang="zh-CN" sz="2000" u="none" strike="noStrike" dirty="0" err="1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qd</a:t>
                      </a:r>
                      <a:r>
                        <a:rPr lang="en-US" altLang="zh-CN" sz="2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000" u="none" strike="noStrike" dirty="0" err="1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ivgtt</a:t>
                      </a:r>
                      <a:r>
                        <a:rPr lang="en-US" altLang="zh-CN" sz="2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6858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zh-CN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浓氯化钠注射液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30ml</a:t>
                      </a:r>
                    </a:p>
                    <a:p>
                      <a:pPr marL="0" algn="l" defTabSz="6858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zh-CN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葡醛酸钠注射液 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399mg</a:t>
                      </a:r>
                    </a:p>
                    <a:p>
                      <a:pPr marL="0" algn="l" defTabSz="6858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zh-CN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维生素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注射液 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2g</a:t>
                      </a:r>
                      <a:endParaRPr lang="zh-CN" alt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521" marR="6521" marT="6521" marB="0" anchor="ctr"/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91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发热待查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1" t="15142" r="9148" b="14739"/>
          <a:stretch/>
        </p:blipFill>
        <p:spPr>
          <a:xfrm>
            <a:off x="942277" y="1844629"/>
            <a:ext cx="6952785" cy="4901860"/>
          </a:xfrm>
        </p:spPr>
      </p:pic>
    </p:spTree>
    <p:extLst>
      <p:ext uri="{BB962C8B-B14F-4D97-AF65-F5344CB8AC3E}">
        <p14:creationId xmlns:p14="http://schemas.microsoft.com/office/powerpoint/2010/main" val="40189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发热原因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克罗恩病活动表现 </a:t>
            </a:r>
            <a:endParaRPr lang="en-US" altLang="zh-CN" dirty="0"/>
          </a:p>
          <a:p>
            <a:pPr lvl="1"/>
            <a:r>
              <a:rPr lang="zh-CN" altLang="en-US" dirty="0" smtClean="0"/>
              <a:t>便潜血</a:t>
            </a:r>
            <a:r>
              <a:rPr lang="en-US" altLang="zh-CN" dirty="0" smtClean="0"/>
              <a:t>(+),ESR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CRP</a:t>
            </a:r>
            <a:r>
              <a:rPr lang="zh-CN" altLang="en-US" dirty="0" smtClean="0"/>
              <a:t>明显升高；规律</a:t>
            </a:r>
            <a:r>
              <a:rPr lang="zh-CN" altLang="en-US" dirty="0"/>
              <a:t>服药，无腹痛腹泻加重</a:t>
            </a:r>
            <a:endParaRPr lang="en-US" altLang="zh-CN" dirty="0"/>
          </a:p>
          <a:p>
            <a:r>
              <a:rPr lang="zh-CN" altLang="en-US" dirty="0" smtClean="0"/>
              <a:t>免疫受损宿主 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长期激素</a:t>
            </a:r>
            <a:r>
              <a:rPr lang="en-US" altLang="zh-CN" dirty="0" smtClean="0"/>
              <a:t>+</a:t>
            </a:r>
            <a:r>
              <a:rPr lang="zh-CN" altLang="en-US" dirty="0" smtClean="0"/>
              <a:t>硫唑嘌呤，粒细胞减少，考虑药物导致骨髓抑制</a:t>
            </a:r>
            <a:endParaRPr lang="en-US" altLang="zh-CN" dirty="0"/>
          </a:p>
          <a:p>
            <a:r>
              <a:rPr lang="zh-CN" altLang="en-US" dirty="0" smtClean="0"/>
              <a:t>除细菌感染外，还需考虑真菌、病毒、支原体、衣原体等非典型病原菌感染</a:t>
            </a:r>
            <a:endParaRPr lang="en-US" altLang="zh-CN" dirty="0" smtClean="0"/>
          </a:p>
          <a:p>
            <a:pPr lvl="1"/>
            <a:r>
              <a:rPr lang="zh-CN" altLang="en-US" dirty="0"/>
              <a:t>肺炎</a:t>
            </a:r>
            <a:r>
              <a:rPr lang="zh-CN" altLang="en-US" dirty="0" smtClean="0"/>
              <a:t>衣原体抗体</a:t>
            </a:r>
            <a:r>
              <a:rPr lang="en-US" altLang="zh-CN" dirty="0" smtClean="0"/>
              <a:t>(-)</a:t>
            </a:r>
            <a:r>
              <a:rPr lang="zh-CN" altLang="en-US" dirty="0" smtClean="0"/>
              <a:t>，病毒八项检测</a:t>
            </a:r>
            <a:r>
              <a:rPr lang="en-US" altLang="zh-CN" dirty="0" smtClean="0"/>
              <a:t>(-)</a:t>
            </a:r>
            <a:r>
              <a:rPr lang="zh-CN" altLang="en-US" dirty="0" smtClean="0"/>
              <a:t>，</a:t>
            </a:r>
            <a:r>
              <a:rPr lang="en-US" altLang="zh-CN" dirty="0" smtClean="0"/>
              <a:t>IgM 8AU/mL</a:t>
            </a:r>
            <a:r>
              <a:rPr lang="zh-CN" altLang="en-US" dirty="0" smtClean="0"/>
              <a:t>，</a:t>
            </a:r>
            <a:r>
              <a:rPr lang="en-US" altLang="zh-CN" dirty="0" smtClean="0"/>
              <a:t>IgG 22IU/mL</a:t>
            </a:r>
            <a:r>
              <a:rPr lang="en-US" altLang="zh-CN" dirty="0" smtClean="0">
                <a:solidFill>
                  <a:srgbClr val="FF0000"/>
                </a:solidFill>
              </a:rPr>
              <a:t>↑</a:t>
            </a:r>
            <a:endParaRPr lang="en-US" altLang="zh-CN" dirty="0" smtClean="0"/>
          </a:p>
          <a:p>
            <a:r>
              <a:rPr lang="zh-CN" altLang="en-US" dirty="0" smtClean="0"/>
              <a:t>胃肠道 便病原学未见异常</a:t>
            </a:r>
            <a:endParaRPr lang="en-US" altLang="zh-CN" dirty="0" smtClean="0"/>
          </a:p>
          <a:p>
            <a:r>
              <a:rPr lang="zh-CN" altLang="en-US" dirty="0" smtClean="0"/>
              <a:t>呼吸道 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伴咳嗽、咳少量白痰</a:t>
            </a:r>
            <a:r>
              <a:rPr lang="en-US" altLang="zh-CN" dirty="0" smtClean="0"/>
              <a:t>BALF</a:t>
            </a:r>
            <a:r>
              <a:rPr lang="zh-CN" altLang="en-US" dirty="0"/>
              <a:t>肺孢子菌</a:t>
            </a:r>
            <a:r>
              <a:rPr lang="en-US" altLang="zh-CN" dirty="0" smtClean="0"/>
              <a:t>PCR(+)</a:t>
            </a:r>
            <a:r>
              <a:rPr lang="zh-CN" altLang="en-US" dirty="0" smtClean="0"/>
              <a:t>，镜检未见包囊，</a:t>
            </a:r>
            <a:r>
              <a:rPr lang="zh-CN" altLang="en-US" dirty="0" smtClean="0">
                <a:solidFill>
                  <a:srgbClr val="FF0000"/>
                </a:solidFill>
              </a:rPr>
              <a:t>考虑卡氏肺孢子菌肺炎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4471639" y="5889983"/>
            <a:ext cx="2665141" cy="635620"/>
          </a:xfrm>
          <a:prstGeom prst="cloudCallout">
            <a:avLst>
              <a:gd name="adj1" fmla="val -64782"/>
              <a:gd name="adj2" fmla="val -48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机会致病菌，免疫低下宿主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20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患者男，</a:t>
            </a:r>
            <a:r>
              <a:rPr lang="en-US" altLang="zh-CN" dirty="0" smtClean="0"/>
              <a:t>54</a:t>
            </a:r>
            <a:r>
              <a:rPr lang="zh-CN" altLang="en-US" dirty="0" smtClean="0"/>
              <a:t>岁，身高</a:t>
            </a:r>
            <a:r>
              <a:rPr lang="en-US" altLang="zh-CN" dirty="0" smtClean="0"/>
              <a:t>170cm</a:t>
            </a:r>
            <a:r>
              <a:rPr lang="zh-CN" altLang="en-US" dirty="0" smtClean="0"/>
              <a:t>，体重</a:t>
            </a:r>
            <a:r>
              <a:rPr lang="en-US" altLang="zh-CN" dirty="0" smtClean="0"/>
              <a:t>52kg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>
                <a:latin typeface="Microsoft YaHei UI" panose="020B0503020204020204" pitchFamily="34" charset="-122"/>
              </a:rPr>
              <a:t>主诉和现</a:t>
            </a:r>
            <a:r>
              <a:rPr lang="zh-CN" altLang="en-US" dirty="0" smtClean="0">
                <a:latin typeface="Microsoft YaHei UI" panose="020B0503020204020204" pitchFamily="34" charset="-122"/>
              </a:rPr>
              <a:t>病史：间断腹痛伴低热</a:t>
            </a:r>
            <a:r>
              <a:rPr lang="en-US" altLang="zh-CN" dirty="0" smtClean="0">
                <a:latin typeface="Microsoft YaHei UI" panose="020B0503020204020204" pitchFamily="34" charset="-122"/>
              </a:rPr>
              <a:t>16</a:t>
            </a:r>
            <a:r>
              <a:rPr lang="zh-CN" altLang="en-US" dirty="0" smtClean="0">
                <a:latin typeface="Microsoft YaHei UI" panose="020B0503020204020204" pitchFamily="34" charset="-122"/>
              </a:rPr>
              <a:t>年，腹泻</a:t>
            </a:r>
            <a:r>
              <a:rPr lang="en-US" altLang="zh-CN" dirty="0" smtClean="0">
                <a:latin typeface="Microsoft YaHei UI" panose="020B0503020204020204" pitchFamily="34" charset="-122"/>
              </a:rPr>
              <a:t>9</a:t>
            </a:r>
            <a:r>
              <a:rPr lang="zh-CN" altLang="en-US" dirty="0" smtClean="0">
                <a:latin typeface="Microsoft YaHei UI" panose="020B0503020204020204" pitchFamily="34" charset="-122"/>
              </a:rPr>
              <a:t>年，高热</a:t>
            </a:r>
            <a:r>
              <a:rPr lang="en-US" altLang="zh-CN" dirty="0" smtClean="0">
                <a:latin typeface="Microsoft YaHei UI" panose="020B0503020204020204" pitchFamily="34" charset="-122"/>
              </a:rPr>
              <a:t>1</a:t>
            </a:r>
            <a:r>
              <a:rPr lang="zh-CN" altLang="en-US" dirty="0" smtClean="0">
                <a:latin typeface="Microsoft YaHei UI" panose="020B0503020204020204" pitchFamily="34" charset="-122"/>
              </a:rPr>
              <a:t>月，于</a:t>
            </a:r>
            <a:r>
              <a:rPr lang="en-US" altLang="zh-CN" dirty="0" smtClean="0">
                <a:latin typeface="Microsoft YaHei UI" panose="020B0503020204020204" pitchFamily="34" charset="-122"/>
              </a:rPr>
              <a:t>2013</a:t>
            </a:r>
            <a:r>
              <a:rPr lang="zh-CN" altLang="en-US" dirty="0" smtClean="0">
                <a:latin typeface="Microsoft YaHei UI" panose="020B0503020204020204" pitchFamily="34" charset="-122"/>
              </a:rPr>
              <a:t>年</a:t>
            </a:r>
            <a:r>
              <a:rPr lang="en-US" altLang="zh-CN" dirty="0" smtClean="0">
                <a:latin typeface="Microsoft YaHei UI" panose="020B0503020204020204" pitchFamily="34" charset="-122"/>
              </a:rPr>
              <a:t>10</a:t>
            </a:r>
            <a:r>
              <a:rPr lang="zh-CN" altLang="en-US" dirty="0" smtClean="0">
                <a:latin typeface="Microsoft YaHei UI" panose="020B0503020204020204" pitchFamily="34" charset="-122"/>
              </a:rPr>
              <a:t>月</a:t>
            </a:r>
            <a:r>
              <a:rPr lang="en-US" altLang="zh-CN" dirty="0" smtClean="0">
                <a:latin typeface="Microsoft YaHei UI" panose="020B0503020204020204" pitchFamily="34" charset="-122"/>
              </a:rPr>
              <a:t>12</a:t>
            </a:r>
            <a:r>
              <a:rPr lang="zh-CN" altLang="en-US" dirty="0" smtClean="0">
                <a:latin typeface="Microsoft YaHei UI" panose="020B0503020204020204" pitchFamily="34" charset="-122"/>
              </a:rPr>
              <a:t>日收入院。</a:t>
            </a:r>
            <a:endParaRPr lang="en-US" altLang="zh-CN" dirty="0" smtClean="0">
              <a:latin typeface="Microsoft YaHei UI" panose="020B0503020204020204" pitchFamily="34" charset="-122"/>
            </a:endParaRPr>
          </a:p>
          <a:p>
            <a:r>
              <a:rPr lang="zh-CN" altLang="en-US" dirty="0" smtClean="0">
                <a:latin typeface="Microsoft YaHei UI" panose="020B0503020204020204" pitchFamily="34" charset="-122"/>
              </a:rPr>
              <a:t>患者</a:t>
            </a:r>
            <a:r>
              <a:rPr lang="en-US" altLang="zh-CN" dirty="0" smtClean="0">
                <a:latin typeface="Microsoft YaHei UI" panose="020B0503020204020204" pitchFamily="34" charset="-122"/>
              </a:rPr>
              <a:t>3</a:t>
            </a:r>
            <a:r>
              <a:rPr lang="zh-CN" altLang="en-US" dirty="0" smtClean="0">
                <a:latin typeface="Microsoft YaHei UI" panose="020B0503020204020204" pitchFamily="34" charset="-122"/>
              </a:rPr>
              <a:t>月前就诊于我院，肠镜提示结肠多发溃疡、狭窄、肛周病变，小肠造影未见异常，诊断为克罗恩病</a:t>
            </a:r>
            <a:r>
              <a:rPr lang="en-US" altLang="zh-CN" dirty="0" smtClean="0">
                <a:latin typeface="Microsoft YaHei UI" panose="020B0503020204020204" pitchFamily="34" charset="-122"/>
              </a:rPr>
              <a:t>-</a:t>
            </a:r>
            <a:r>
              <a:rPr lang="zh-CN" altLang="en-US" dirty="0" smtClean="0">
                <a:latin typeface="Microsoft YaHei UI" panose="020B0503020204020204" pitchFamily="34" charset="-122"/>
              </a:rPr>
              <a:t>结肠型，于</a:t>
            </a:r>
            <a:r>
              <a:rPr lang="en-US" altLang="zh-CN" dirty="0" smtClean="0">
                <a:latin typeface="Microsoft YaHei UI" panose="020B0503020204020204" pitchFamily="34" charset="-122"/>
              </a:rPr>
              <a:t>2013</a:t>
            </a:r>
            <a:r>
              <a:rPr lang="zh-CN" altLang="en-US" dirty="0" smtClean="0">
                <a:latin typeface="Microsoft YaHei UI" panose="020B0503020204020204" pitchFamily="34" charset="-122"/>
              </a:rPr>
              <a:t>年</a:t>
            </a:r>
            <a:r>
              <a:rPr lang="en-US" altLang="zh-CN" dirty="0" smtClean="0">
                <a:latin typeface="Microsoft YaHei UI" panose="020B0503020204020204" pitchFamily="34" charset="-122"/>
              </a:rPr>
              <a:t>7</a:t>
            </a:r>
            <a:r>
              <a:rPr lang="zh-CN" altLang="en-US" dirty="0" smtClean="0">
                <a:latin typeface="Microsoft YaHei UI" panose="020B0503020204020204" pitchFamily="34" charset="-122"/>
              </a:rPr>
              <a:t>月</a:t>
            </a:r>
            <a:r>
              <a:rPr lang="en-US" altLang="zh-CN" dirty="0" smtClean="0">
                <a:latin typeface="Microsoft YaHei UI" panose="020B0503020204020204" pitchFamily="34" charset="-122"/>
              </a:rPr>
              <a:t>12</a:t>
            </a:r>
            <a:r>
              <a:rPr lang="zh-CN" altLang="en-US" dirty="0" smtClean="0">
                <a:latin typeface="Microsoft YaHei UI" panose="020B0503020204020204" pitchFamily="34" charset="-122"/>
              </a:rPr>
              <a:t>日予以美沙拉嗪 </a:t>
            </a:r>
            <a:r>
              <a:rPr lang="en-US" altLang="zh-CN" dirty="0" smtClean="0">
                <a:latin typeface="Microsoft YaHei UI" panose="020B0503020204020204" pitchFamily="34" charset="-122"/>
              </a:rPr>
              <a:t>1g </a:t>
            </a:r>
            <a:r>
              <a:rPr lang="en-US" altLang="zh-CN" dirty="0" err="1" smtClean="0">
                <a:latin typeface="Microsoft YaHei UI" panose="020B0503020204020204" pitchFamily="34" charset="-122"/>
              </a:rPr>
              <a:t>qid</a:t>
            </a:r>
            <a:r>
              <a:rPr lang="en-US" altLang="zh-CN" dirty="0" smtClean="0">
                <a:latin typeface="Microsoft YaHei UI" panose="020B0503020204020204" pitchFamily="34" charset="-122"/>
              </a:rPr>
              <a:t>+</a:t>
            </a:r>
            <a:r>
              <a:rPr lang="zh-CN" altLang="en-US" dirty="0" smtClean="0">
                <a:latin typeface="Microsoft YaHei UI" panose="020B0503020204020204" pitchFamily="34" charset="-122"/>
              </a:rPr>
              <a:t>甲泼尼龙 </a:t>
            </a:r>
            <a:r>
              <a:rPr lang="en-US" altLang="zh-CN" dirty="0" smtClean="0">
                <a:latin typeface="Microsoft YaHei UI" panose="020B0503020204020204" pitchFamily="34" charset="-122"/>
              </a:rPr>
              <a:t>40mg </a:t>
            </a:r>
            <a:r>
              <a:rPr lang="en-US" altLang="zh-CN" dirty="0" err="1" smtClean="0">
                <a:latin typeface="Microsoft YaHei UI" panose="020B0503020204020204" pitchFamily="34" charset="-122"/>
              </a:rPr>
              <a:t>qd</a:t>
            </a:r>
            <a:r>
              <a:rPr lang="en-US" altLang="zh-CN" dirty="0" smtClean="0">
                <a:latin typeface="Microsoft YaHei UI" panose="020B0503020204020204" pitchFamily="34" charset="-122"/>
              </a:rPr>
              <a:t> </a:t>
            </a:r>
            <a:r>
              <a:rPr lang="zh-CN" altLang="en-US" dirty="0" smtClean="0">
                <a:latin typeface="Microsoft YaHei UI" panose="020B0503020204020204" pitchFamily="34" charset="-122"/>
              </a:rPr>
              <a:t>治疗，症状缓解后激素规律减量。</a:t>
            </a:r>
            <a:endParaRPr lang="en-US" altLang="zh-CN" dirty="0" smtClean="0">
              <a:latin typeface="Microsoft YaHei UI" panose="020B0503020204020204" pitchFamily="34" charset="-122"/>
            </a:endParaRPr>
          </a:p>
          <a:p>
            <a:r>
              <a:rPr lang="zh-CN" altLang="en-US" dirty="0" smtClean="0">
                <a:latin typeface="Microsoft YaHei UI" panose="020B0503020204020204" pitchFamily="34" charset="-122"/>
              </a:rPr>
              <a:t>考虑患者有长期维持治疗指征，于</a:t>
            </a:r>
            <a:r>
              <a:rPr lang="en-US" altLang="zh-CN" dirty="0" smtClean="0">
                <a:latin typeface="Microsoft YaHei UI" panose="020B0503020204020204" pitchFamily="34" charset="-122"/>
              </a:rPr>
              <a:t>2013</a:t>
            </a:r>
            <a:r>
              <a:rPr lang="zh-CN" altLang="en-US" dirty="0" smtClean="0">
                <a:latin typeface="Microsoft YaHei UI" panose="020B0503020204020204" pitchFamily="34" charset="-122"/>
              </a:rPr>
              <a:t>年</a:t>
            </a:r>
            <a:r>
              <a:rPr lang="en-US" altLang="zh-CN" dirty="0" smtClean="0">
                <a:latin typeface="Microsoft YaHei UI" panose="020B0503020204020204" pitchFamily="34" charset="-122"/>
              </a:rPr>
              <a:t>8</a:t>
            </a:r>
            <a:r>
              <a:rPr lang="zh-CN" altLang="en-US" dirty="0" smtClean="0">
                <a:latin typeface="Microsoft YaHei UI" panose="020B0503020204020204" pitchFamily="34" charset="-122"/>
              </a:rPr>
              <a:t>月</a:t>
            </a:r>
            <a:r>
              <a:rPr lang="en-US" altLang="zh-CN" dirty="0" smtClean="0">
                <a:latin typeface="Microsoft YaHei UI" panose="020B0503020204020204" pitchFamily="34" charset="-122"/>
              </a:rPr>
              <a:t>22</a:t>
            </a:r>
            <a:r>
              <a:rPr lang="zh-CN" altLang="en-US" dirty="0" smtClean="0">
                <a:latin typeface="Microsoft YaHei UI" panose="020B0503020204020204" pitchFamily="34" charset="-122"/>
              </a:rPr>
              <a:t>日加用硫唑嘌呤</a:t>
            </a:r>
            <a:r>
              <a:rPr lang="en-US" altLang="zh-CN" dirty="0" smtClean="0">
                <a:latin typeface="Microsoft YaHei UI" panose="020B0503020204020204" pitchFamily="34" charset="-122"/>
              </a:rPr>
              <a:t>50mg </a:t>
            </a:r>
            <a:r>
              <a:rPr lang="en-US" altLang="zh-CN" dirty="0" err="1" smtClean="0">
                <a:latin typeface="Microsoft YaHei UI" panose="020B0503020204020204" pitchFamily="34" charset="-122"/>
              </a:rPr>
              <a:t>qd</a:t>
            </a:r>
            <a:r>
              <a:rPr lang="zh-CN" altLang="en-US" dirty="0" smtClean="0">
                <a:latin typeface="Microsoft YaHei UI" panose="020B0503020204020204" pitchFamily="34" charset="-122"/>
              </a:rPr>
              <a:t>，</a:t>
            </a:r>
            <a:r>
              <a:rPr lang="en-US" altLang="zh-CN" dirty="0" smtClean="0">
                <a:latin typeface="Microsoft YaHei UI" panose="020B0503020204020204" pitchFamily="34" charset="-122"/>
              </a:rPr>
              <a:t>2</a:t>
            </a:r>
            <a:r>
              <a:rPr lang="zh-CN" altLang="en-US" dirty="0" smtClean="0">
                <a:latin typeface="Microsoft YaHei UI" panose="020B0503020204020204" pitchFamily="34" charset="-122"/>
              </a:rPr>
              <a:t>日后加量至</a:t>
            </a:r>
            <a:r>
              <a:rPr lang="en-US" altLang="zh-CN" dirty="0" smtClean="0">
                <a:latin typeface="Microsoft YaHei UI" panose="020B0503020204020204" pitchFamily="34" charset="-122"/>
              </a:rPr>
              <a:t>100mg </a:t>
            </a:r>
            <a:r>
              <a:rPr lang="en-US" altLang="zh-CN" dirty="0" err="1" smtClean="0">
                <a:latin typeface="Microsoft YaHei UI" panose="020B0503020204020204" pitchFamily="34" charset="-122"/>
              </a:rPr>
              <a:t>qd</a:t>
            </a:r>
            <a:r>
              <a:rPr lang="zh-CN" altLang="en-US" dirty="0" smtClean="0">
                <a:latin typeface="Microsoft YaHei UI" panose="020B0503020204020204" pitchFamily="34" charset="-122"/>
              </a:rPr>
              <a:t>。后患者腹痛、腹泻症状有所缓解。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361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抗感染治疗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zh-CN" altLang="zh-CN" dirty="0" smtClean="0"/>
              <a:t>厄</a:t>
            </a:r>
            <a:r>
              <a:rPr lang="zh-CN" altLang="zh-CN" dirty="0"/>
              <a:t>他培南 </a:t>
            </a:r>
            <a:r>
              <a:rPr lang="en-US" altLang="zh-CN" dirty="0"/>
              <a:t>1g +0.9%</a:t>
            </a:r>
            <a:r>
              <a:rPr lang="zh-CN" altLang="zh-CN" dirty="0"/>
              <a:t>氯化钠</a:t>
            </a:r>
            <a:r>
              <a:rPr lang="en-US" altLang="zh-CN" dirty="0"/>
              <a:t>100ml  </a:t>
            </a:r>
            <a:r>
              <a:rPr lang="en-US" altLang="zh-CN" dirty="0" smtClean="0"/>
              <a:t> 10.12-10.15</a:t>
            </a:r>
          </a:p>
          <a:p>
            <a:pPr fontAlgn="ctr"/>
            <a:r>
              <a:rPr lang="zh-TW" altLang="zh-CN" dirty="0"/>
              <a:t>复方磺胺甲噁唑片 </a:t>
            </a:r>
            <a:r>
              <a:rPr lang="en-US" altLang="zh-CN" dirty="0"/>
              <a:t>3</a:t>
            </a:r>
            <a:r>
              <a:rPr lang="zh-TW" altLang="zh-CN" dirty="0"/>
              <a:t>片 </a:t>
            </a:r>
            <a:r>
              <a:rPr lang="en-US" altLang="zh-CN" dirty="0" err="1" smtClean="0"/>
              <a:t>qid</a:t>
            </a:r>
            <a:r>
              <a:rPr lang="en-US" altLang="zh-CN" dirty="0"/>
              <a:t> </a:t>
            </a:r>
            <a:r>
              <a:rPr lang="en-US" altLang="zh-CN" dirty="0" smtClean="0"/>
              <a:t>             10.17-11.4 </a:t>
            </a:r>
          </a:p>
          <a:p>
            <a:pPr fontAlgn="ctr"/>
            <a:r>
              <a:rPr lang="zh-CN" altLang="zh-CN" dirty="0"/>
              <a:t>碳酸氢钠片 </a:t>
            </a:r>
            <a:r>
              <a:rPr lang="en-US" altLang="zh-CN" dirty="0"/>
              <a:t>0.5g </a:t>
            </a:r>
            <a:r>
              <a:rPr lang="en-US" altLang="zh-CN" dirty="0" err="1" smtClean="0"/>
              <a:t>tid</a:t>
            </a:r>
            <a:r>
              <a:rPr lang="en-US" altLang="zh-CN" dirty="0"/>
              <a:t> </a:t>
            </a:r>
            <a:r>
              <a:rPr lang="en-US" altLang="zh-CN" dirty="0" smtClean="0"/>
              <a:t>                       10.17-11.4</a:t>
            </a:r>
          </a:p>
          <a:p>
            <a:pPr fontAlgn="ctr"/>
            <a:endParaRPr lang="en-US" altLang="zh-CN" dirty="0"/>
          </a:p>
          <a:p>
            <a:pPr fontAlgn="ctr"/>
            <a:r>
              <a:rPr lang="zh-CN" altLang="en-US" dirty="0" smtClean="0"/>
              <a:t>监测血象、肾功能</a:t>
            </a:r>
            <a:endParaRPr lang="zh-CN" altLang="zh-CN" dirty="0"/>
          </a:p>
          <a:p>
            <a:pPr fontAlgn="ctr"/>
            <a:endParaRPr lang="en-US" altLang="zh-CN" dirty="0" smtClean="0"/>
          </a:p>
          <a:p>
            <a:pPr fontAlgn="ctr"/>
            <a:endParaRPr lang="zh-CN" altLang="zh-CN" dirty="0"/>
          </a:p>
          <a:p>
            <a:pPr fontAlgn="ctr"/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482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1" t="15142" r="9148" b="14739"/>
          <a:stretch/>
        </p:blipFill>
        <p:spPr>
          <a:xfrm>
            <a:off x="621467" y="935860"/>
            <a:ext cx="7901063" cy="55704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t="5040" r="12683" b="20650"/>
          <a:stretch/>
        </p:blipFill>
        <p:spPr>
          <a:xfrm>
            <a:off x="716856" y="749793"/>
            <a:ext cx="7805674" cy="610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7934" y="2177601"/>
            <a:ext cx="8561265" cy="4020102"/>
            <a:chOff x="2260964" y="1842097"/>
            <a:chExt cx="7721235" cy="3285527"/>
          </a:xfrm>
        </p:grpSpPr>
        <p:sp>
          <p:nvSpPr>
            <p:cNvPr id="30722" name="Rectangle 2"/>
            <p:cNvSpPr>
              <a:spLocks noChangeArrowheads="1"/>
            </p:cNvSpPr>
            <p:nvPr/>
          </p:nvSpPr>
          <p:spPr bwMode="gray">
            <a:xfrm>
              <a:off x="2262554" y="1852244"/>
              <a:ext cx="3652472" cy="148467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legacyPerspectiveBottom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24" name="Rectangle 4"/>
            <p:cNvSpPr>
              <a:spLocks noChangeArrowheads="1"/>
            </p:cNvSpPr>
            <p:nvPr/>
          </p:nvSpPr>
          <p:spPr bwMode="gray">
            <a:xfrm>
              <a:off x="6186867" y="1847484"/>
              <a:ext cx="3785809" cy="14846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legacyPerspectiveBottomLef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  <a:contourClr>
                <a:schemeClr val="folHlink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gray">
            <a:xfrm>
              <a:off x="2260964" y="3642945"/>
              <a:ext cx="3652473" cy="148467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gray">
            <a:xfrm>
              <a:off x="6191628" y="3644414"/>
              <a:ext cx="3790571" cy="14752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legacyPerspectiveTopLef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gray">
            <a:xfrm>
              <a:off x="2310142" y="3820863"/>
              <a:ext cx="3245126" cy="32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考虑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CD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病情活动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可能</a:t>
              </a:r>
              <a:endParaRPr lang="en-US" altLang="zh-CN" sz="2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gray">
            <a:xfrm>
              <a:off x="2324382" y="1961341"/>
              <a:ext cx="2828643" cy="697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患者昨日腹泻</a:t>
              </a:r>
              <a:r>
                <a:rPr lang="en-US" altLang="zh-CN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次，为红色稀水便</a:t>
              </a:r>
              <a:endParaRPr lang="en-US" altLang="zh-CN" sz="2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gray">
            <a:xfrm>
              <a:off x="6785395" y="1842097"/>
              <a:ext cx="3080721" cy="1584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便常规：潜血阳性、未见红白细胞</a:t>
              </a:r>
              <a:r>
                <a:rPr lang="zh-CN" altLang="en-US" sz="2000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zh-CN" altLang="en-US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双肺呼吸音清，未闻及干湿罗音；胸片较前好转；</a:t>
              </a:r>
              <a:r>
                <a:rPr lang="en-US" altLang="zh-CN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WBC:9.62×10</a:t>
              </a:r>
              <a:r>
                <a:rPr lang="en-US" altLang="zh-CN" sz="2000" baseline="30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en-US" altLang="zh-CN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/L,N 72.4%</a:t>
              </a:r>
              <a:r>
                <a:rPr lang="zh-CN" altLang="en-US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CRP 0.9mg/dl</a:t>
              </a:r>
              <a:r>
                <a:rPr lang="en-US" altLang="zh-CN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 ESR 71mm/</a:t>
              </a:r>
              <a:r>
                <a:rPr lang="en-US" altLang="zh-CN" sz="2000" dirty="0" err="1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hr</a:t>
              </a:r>
              <a:endParaRPr lang="en-US" altLang="zh-CN" sz="2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752" name="Group 32"/>
            <p:cNvGrpSpPr>
              <a:grpSpLocks/>
            </p:cNvGrpSpPr>
            <p:nvPr/>
          </p:nvGrpSpPr>
          <p:grpSpPr bwMode="auto">
            <a:xfrm>
              <a:off x="5234155" y="2750544"/>
              <a:ext cx="1660359" cy="1592856"/>
              <a:chOff x="2457" y="2000"/>
              <a:chExt cx="901" cy="888"/>
            </a:xfrm>
          </p:grpSpPr>
          <p:pic>
            <p:nvPicPr>
              <p:cNvPr id="30753" name="Picture 33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457" y="2000"/>
                <a:ext cx="901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754" name="Oval 34"/>
              <p:cNvSpPr>
                <a:spLocks noChangeArrowheads="1"/>
              </p:cNvSpPr>
              <p:nvPr/>
            </p:nvSpPr>
            <p:spPr bwMode="gray">
              <a:xfrm>
                <a:off x="2457" y="2000"/>
                <a:ext cx="895" cy="888"/>
              </a:xfrm>
              <a:prstGeom prst="ellipse">
                <a:avLst/>
              </a:prstGeom>
              <a:gradFill rotWithShape="1">
                <a:gsLst>
                  <a:gs pos="0">
                    <a:srgbClr val="FFFF99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FFFF99">
                      <a:alpha val="45000"/>
                    </a:srgbClr>
                  </a:gs>
                  <a:gs pos="100000">
                    <a:srgbClr val="FFFF99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 w="57150" algn="ctr">
                <a:solidFill>
                  <a:srgbClr val="F8F8F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55" name="Freeform 35"/>
              <p:cNvSpPr>
                <a:spLocks/>
              </p:cNvSpPr>
              <p:nvPr/>
            </p:nvSpPr>
            <p:spPr bwMode="gray">
              <a:xfrm>
                <a:off x="2550" y="2018"/>
                <a:ext cx="703" cy="308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2E1B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0756" name="Group 36"/>
              <p:cNvGrpSpPr>
                <a:grpSpLocks/>
              </p:cNvGrpSpPr>
              <p:nvPr/>
            </p:nvGrpSpPr>
            <p:grpSpPr bwMode="auto">
              <a:xfrm rot="-1297425" flipH="1" flipV="1">
                <a:off x="2530" y="2688"/>
                <a:ext cx="777" cy="195"/>
                <a:chOff x="2532" y="1051"/>
                <a:chExt cx="889" cy="256"/>
              </a:xfrm>
            </p:grpSpPr>
            <p:grpSp>
              <p:nvGrpSpPr>
                <p:cNvPr id="30757" name="Group 3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0758" name="AutoShape 38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59" name="AutoShape 39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60" name="AutoShape 40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61" name="AutoShape 41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30762" name="Group 42"/>
                <p:cNvGrpSpPr>
                  <a:grpSpLocks/>
                </p:cNvGrpSpPr>
                <p:nvPr/>
              </p:nvGrpSpPr>
              <p:grpSpPr bwMode="auto">
                <a:xfrm rot="1353540">
                  <a:off x="2678" y="1120"/>
                  <a:ext cx="743" cy="187"/>
                  <a:chOff x="1565" y="2568"/>
                  <a:chExt cx="1118" cy="279"/>
                </a:xfrm>
              </p:grpSpPr>
              <p:sp>
                <p:nvSpPr>
                  <p:cNvPr id="30763" name="AutoShape 43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64" name="AutoShape 44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65" name="AutoShape 45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4" y="2290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66" name="AutoShape 46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  <p:sp>
          <p:nvSpPr>
            <p:cNvPr id="30767" name="Text Box 47"/>
            <p:cNvSpPr txBox="1">
              <a:spLocks noChangeArrowheads="1"/>
            </p:cNvSpPr>
            <p:nvPr/>
          </p:nvSpPr>
          <p:spPr bwMode="gray">
            <a:xfrm>
              <a:off x="5404003" y="3428038"/>
              <a:ext cx="1288921" cy="32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000" b="1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10.28</a:t>
              </a:r>
              <a:endParaRPr lang="en-US" altLang="zh-CN" sz="20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768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556454" y="464089"/>
            <a:ext cx="68580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药物治疗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日志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06944" y="2383802"/>
            <a:ext cx="380553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3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3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21926" y="2376181"/>
            <a:ext cx="45756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30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30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63440" y="5438711"/>
            <a:ext cx="427040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3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93237" y="5395284"/>
            <a:ext cx="39498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44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下一步</a:t>
            </a:r>
            <a:r>
              <a:rPr lang="zh-CN" altLang="en-US" dirty="0"/>
              <a:t>治疗方案</a:t>
            </a:r>
            <a:endParaRPr lang="en-US" altLang="zh-CN" i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8402" y="2051946"/>
            <a:ext cx="6858000" cy="4114800"/>
          </a:xfrm>
        </p:spPr>
        <p:txBody>
          <a:bodyPr/>
          <a:lstStyle/>
          <a:p>
            <a:r>
              <a:rPr lang="en-US" altLang="zh-CN" dirty="0"/>
              <a:t>Therapeutic Pyramid for CD:</a:t>
            </a:r>
            <a:br>
              <a:rPr lang="en-US" altLang="zh-CN" dirty="0"/>
            </a:br>
            <a:r>
              <a:rPr lang="en-US" altLang="zh-CN" i="1" dirty="0"/>
              <a:t>The “Step-Up Paradigm”</a:t>
            </a:r>
            <a:endParaRPr lang="zh-CN" altLang="en-US" dirty="0"/>
          </a:p>
        </p:txBody>
      </p:sp>
      <p:sp>
        <p:nvSpPr>
          <p:cNvPr id="675843" name="AutoShape 3"/>
          <p:cNvSpPr>
            <a:spLocks noChangeArrowheads="1"/>
          </p:cNvSpPr>
          <p:nvPr/>
        </p:nvSpPr>
        <p:spPr bwMode="auto">
          <a:xfrm>
            <a:off x="1914525" y="2621569"/>
            <a:ext cx="5286375" cy="3314700"/>
          </a:xfrm>
          <a:prstGeom prst="flowChartExtract">
            <a:avLst/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olSlant"/>
          </a:sp3d>
          <a:extLst/>
        </p:spPr>
        <p:txBody>
          <a:bodyPr wrap="none" anchor="ctr"/>
          <a:lstStyle/>
          <a:p>
            <a:pPr algn="ctr" eaLnBrk="0" hangingPunct="0"/>
            <a:endParaRPr lang="zh-CN" altLang="zh-CN" sz="1350">
              <a:solidFill>
                <a:srgbClr val="99003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75844" name="Line 4"/>
          <p:cNvSpPr>
            <a:spLocks noChangeShapeType="1"/>
          </p:cNvSpPr>
          <p:nvPr/>
        </p:nvSpPr>
        <p:spPr bwMode="auto">
          <a:xfrm>
            <a:off x="2628900" y="4986700"/>
            <a:ext cx="382905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75845" name="Line 5"/>
          <p:cNvSpPr>
            <a:spLocks noChangeShapeType="1"/>
          </p:cNvSpPr>
          <p:nvPr/>
        </p:nvSpPr>
        <p:spPr bwMode="auto">
          <a:xfrm flipV="1">
            <a:off x="3587262" y="3823910"/>
            <a:ext cx="186397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75846" name="Rectangle 6"/>
          <p:cNvSpPr>
            <a:spLocks noChangeArrowheads="1"/>
          </p:cNvSpPr>
          <p:nvPr/>
        </p:nvSpPr>
        <p:spPr bwMode="auto">
          <a:xfrm>
            <a:off x="2893493" y="4990156"/>
            <a:ext cx="34218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99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布地柰德</a:t>
            </a:r>
          </a:p>
          <a:p>
            <a:pPr algn="ctr" eaLnBrk="0" hangingPunct="0"/>
            <a:r>
              <a:rPr lang="zh-CN" altLang="en-US" sz="2000" b="1" dirty="0">
                <a:solidFill>
                  <a:srgbClr val="99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抗生素</a:t>
            </a:r>
          </a:p>
          <a:p>
            <a:pPr algn="ctr" eaLnBrk="0" hangingPunct="0"/>
            <a:r>
              <a:rPr lang="en-US" altLang="zh-CN" sz="2000" b="1" dirty="0">
                <a:solidFill>
                  <a:srgbClr val="99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5-ASA</a:t>
            </a:r>
          </a:p>
        </p:txBody>
      </p:sp>
      <p:sp>
        <p:nvSpPr>
          <p:cNvPr id="675847" name="Rectangle 7"/>
          <p:cNvSpPr>
            <a:spLocks noChangeArrowheads="1"/>
          </p:cNvSpPr>
          <p:nvPr/>
        </p:nvSpPr>
        <p:spPr bwMode="auto">
          <a:xfrm>
            <a:off x="2893494" y="3162918"/>
            <a:ext cx="34218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99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手术</a:t>
            </a:r>
          </a:p>
          <a:p>
            <a:pPr algn="ctr" eaLnBrk="0" hangingPunct="0"/>
            <a:r>
              <a:rPr lang="en-US" altLang="zh-CN" sz="2000" b="1" dirty="0">
                <a:solidFill>
                  <a:srgbClr val="99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IFX</a:t>
            </a:r>
          </a:p>
        </p:txBody>
      </p:sp>
      <p:sp>
        <p:nvSpPr>
          <p:cNvPr id="675848" name="Rectangle 8"/>
          <p:cNvSpPr>
            <a:spLocks noChangeArrowheads="1"/>
          </p:cNvSpPr>
          <p:nvPr/>
        </p:nvSpPr>
        <p:spPr bwMode="auto">
          <a:xfrm>
            <a:off x="2893493" y="3920920"/>
            <a:ext cx="34218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 b="1" dirty="0">
                <a:solidFill>
                  <a:srgbClr val="99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MTX</a:t>
            </a:r>
          </a:p>
          <a:p>
            <a:pPr algn="ctr" eaLnBrk="0" hangingPunct="0"/>
            <a:r>
              <a:rPr lang="en-US" altLang="zh-CN" sz="2000" b="1" dirty="0">
                <a:solidFill>
                  <a:srgbClr val="99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AZA/6-MP</a:t>
            </a:r>
          </a:p>
          <a:p>
            <a:pPr algn="ctr" eaLnBrk="0" hangingPunct="0"/>
            <a:r>
              <a:rPr lang="zh-CN" altLang="en-US" sz="2000" b="1" dirty="0">
                <a:solidFill>
                  <a:srgbClr val="99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全身性激素</a:t>
            </a:r>
          </a:p>
        </p:txBody>
      </p:sp>
      <p:sp>
        <p:nvSpPr>
          <p:cNvPr id="675849" name="Text Box 9"/>
          <p:cNvSpPr txBox="1">
            <a:spLocks noChangeArrowheads="1"/>
          </p:cNvSpPr>
          <p:nvPr/>
        </p:nvSpPr>
        <p:spPr bwMode="auto">
          <a:xfrm>
            <a:off x="7130693" y="4719637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轻症</a:t>
            </a:r>
          </a:p>
        </p:txBody>
      </p:sp>
      <p:sp>
        <p:nvSpPr>
          <p:cNvPr id="675850" name="Text Box 10"/>
          <p:cNvSpPr txBox="1">
            <a:spLocks noChangeArrowheads="1"/>
          </p:cNvSpPr>
          <p:nvPr/>
        </p:nvSpPr>
        <p:spPr bwMode="auto">
          <a:xfrm>
            <a:off x="7137837" y="2286000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重症</a:t>
            </a:r>
          </a:p>
        </p:txBody>
      </p:sp>
      <p:sp>
        <p:nvSpPr>
          <p:cNvPr id="675851" name="Line 11"/>
          <p:cNvSpPr>
            <a:spLocks noChangeShapeType="1"/>
          </p:cNvSpPr>
          <p:nvPr/>
        </p:nvSpPr>
        <p:spPr bwMode="auto">
          <a:xfrm flipV="1">
            <a:off x="7486650" y="2800350"/>
            <a:ext cx="0" cy="177165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5852" name="Text Box 12"/>
          <p:cNvSpPr txBox="1">
            <a:spLocks noChangeArrowheads="1"/>
          </p:cNvSpPr>
          <p:nvPr/>
        </p:nvSpPr>
        <p:spPr bwMode="auto">
          <a:xfrm>
            <a:off x="388832" y="6510040"/>
            <a:ext cx="44801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Current “therapeutic pyramids” (S.B.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Hanauer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Chicago)  </a:t>
            </a:r>
          </a:p>
        </p:txBody>
      </p:sp>
    </p:spTree>
    <p:extLst>
      <p:ext uri="{BB962C8B-B14F-4D97-AF65-F5344CB8AC3E}">
        <p14:creationId xmlns:p14="http://schemas.microsoft.com/office/powerpoint/2010/main" val="20721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AutoShape 2"/>
          <p:cNvSpPr>
            <a:spLocks noChangeArrowheads="1"/>
          </p:cNvSpPr>
          <p:nvPr/>
        </p:nvSpPr>
        <p:spPr bwMode="auto">
          <a:xfrm>
            <a:off x="2892030" y="2753916"/>
            <a:ext cx="450056" cy="4048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33"/>
          </a:solidFill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sz="1350"/>
          </a:p>
        </p:txBody>
      </p:sp>
      <p:sp>
        <p:nvSpPr>
          <p:cNvPr id="679939" name="AutoShape 3"/>
          <p:cNvSpPr>
            <a:spLocks noChangeArrowheads="1"/>
          </p:cNvSpPr>
          <p:nvPr/>
        </p:nvSpPr>
        <p:spPr bwMode="auto">
          <a:xfrm>
            <a:off x="6051949" y="2781300"/>
            <a:ext cx="450056" cy="4048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33"/>
          </a:solidFill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sz="1350"/>
          </a:p>
        </p:txBody>
      </p:sp>
      <p:sp>
        <p:nvSpPr>
          <p:cNvPr id="67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891778" y="893876"/>
            <a:ext cx="6122194" cy="1073944"/>
          </a:xfrm>
        </p:spPr>
        <p:txBody>
          <a:bodyPr/>
          <a:lstStyle/>
          <a:p>
            <a:r>
              <a:rPr lang="zh-CN" altLang="en-US" sz="28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逐步升级与逐步降级疗法</a:t>
            </a:r>
            <a:r>
              <a:rPr lang="zh-CN" altLang="en-US" sz="2850" dirty="0" smtClean="0">
                <a:solidFill>
                  <a:srgbClr val="FF33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/>
            </a:r>
            <a:br>
              <a:rPr lang="zh-CN" altLang="en-US" sz="2850" dirty="0" smtClean="0">
                <a:solidFill>
                  <a:srgbClr val="FF33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</a:br>
            <a:endParaRPr lang="zh-CN" altLang="en-US" sz="2850" dirty="0">
              <a:solidFill>
                <a:srgbClr val="FF3300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679941" name="Rectangle 5"/>
          <p:cNvSpPr>
            <a:spLocks noChangeArrowheads="1"/>
          </p:cNvSpPr>
          <p:nvPr/>
        </p:nvSpPr>
        <p:spPr bwMode="auto">
          <a:xfrm>
            <a:off x="1119069" y="6348697"/>
            <a:ext cx="64771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Hommes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 et al</a:t>
            </a:r>
            <a:r>
              <a:rPr lang="en-US" altLang="zh-CN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Presented at Digestive Disease Week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May 20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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25, 2006; </a:t>
            </a:r>
          </a:p>
          <a:p>
            <a:pPr eaLnBrk="0" hangingPunct="0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Los Angeles, California. Abstract 749.</a:t>
            </a:r>
          </a:p>
        </p:txBody>
      </p:sp>
      <p:sp>
        <p:nvSpPr>
          <p:cNvPr id="679942" name="AutoShape 6"/>
          <p:cNvSpPr>
            <a:spLocks noChangeArrowheads="1"/>
          </p:cNvSpPr>
          <p:nvPr/>
        </p:nvSpPr>
        <p:spPr bwMode="auto">
          <a:xfrm>
            <a:off x="2262188" y="1944292"/>
            <a:ext cx="4887516" cy="95011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zh-CN" sz="1650" b="1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algn="ctr"/>
            <a:r>
              <a:rPr kumimoji="1" lang="zh-CN" altLang="en-US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活动性克罗恩病患者</a:t>
            </a:r>
          </a:p>
          <a:p>
            <a:pPr algn="ctr"/>
            <a:r>
              <a:rPr kumimoji="1" lang="zh-CN" altLang="en-US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（从来未用激素</a:t>
            </a:r>
            <a:r>
              <a:rPr kumimoji="1" lang="en-US" altLang="zh-CN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kumimoji="1" lang="zh-CN" altLang="en-US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免疫调节剂或</a:t>
            </a:r>
            <a:r>
              <a:rPr kumimoji="1" lang="en-US" altLang="zh-CN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IFX</a:t>
            </a:r>
            <a:r>
              <a:rPr kumimoji="1" lang="zh-CN" altLang="en-US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治疗过）</a:t>
            </a:r>
            <a:r>
              <a:rPr kumimoji="1" lang="en-US" altLang="zh-CN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 algn="ctr"/>
            <a:r>
              <a:rPr kumimoji="1" lang="zh-CN" altLang="en-US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</a:t>
            </a:r>
            <a:r>
              <a:rPr kumimoji="1" lang="en-US" altLang="zh-CN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CDAI&gt;220</a:t>
            </a:r>
            <a:r>
              <a:rPr kumimoji="1" lang="zh-CN" altLang="en-US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kumimoji="1" lang="zh-CN" altLang="en-US" sz="16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kumimoji="1" lang="en-US" altLang="zh-CN" sz="1650" dirty="0">
              <a:solidFill>
                <a:schemeClr val="bg1"/>
              </a:solidFill>
            </a:endParaRPr>
          </a:p>
        </p:txBody>
      </p:sp>
      <p:sp>
        <p:nvSpPr>
          <p:cNvPr id="679943" name="AutoShape 7"/>
          <p:cNvSpPr>
            <a:spLocks noChangeArrowheads="1"/>
          </p:cNvSpPr>
          <p:nvPr/>
        </p:nvSpPr>
        <p:spPr bwMode="auto">
          <a:xfrm>
            <a:off x="2362200" y="3186113"/>
            <a:ext cx="1515666" cy="458391"/>
          </a:xfrm>
          <a:prstGeom prst="flowChartDecision">
            <a:avLst/>
          </a:prstGeom>
          <a:solidFill>
            <a:schemeClr val="tx1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kumimoji="1" lang="zh-CN" altLang="en-US" sz="13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逐步升级</a:t>
            </a:r>
          </a:p>
        </p:txBody>
      </p:sp>
      <p:sp>
        <p:nvSpPr>
          <p:cNvPr id="679944" name="AutoShape 8"/>
          <p:cNvSpPr>
            <a:spLocks noChangeArrowheads="1"/>
          </p:cNvSpPr>
          <p:nvPr/>
        </p:nvSpPr>
        <p:spPr bwMode="auto">
          <a:xfrm rot="-10800000">
            <a:off x="5498306" y="3186113"/>
            <a:ext cx="1515666" cy="458391"/>
          </a:xfrm>
          <a:prstGeom prst="flowChartDecision">
            <a:avLst/>
          </a:prstGeom>
          <a:solidFill>
            <a:schemeClr val="tx1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kumimoji="1" lang="zh-CN" altLang="en-US" sz="13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逐步降级</a:t>
            </a:r>
          </a:p>
        </p:txBody>
      </p:sp>
      <p:sp>
        <p:nvSpPr>
          <p:cNvPr id="679945" name="AutoShape 9"/>
          <p:cNvSpPr>
            <a:spLocks noChangeArrowheads="1"/>
          </p:cNvSpPr>
          <p:nvPr/>
        </p:nvSpPr>
        <p:spPr bwMode="auto">
          <a:xfrm>
            <a:off x="1707357" y="3699272"/>
            <a:ext cx="2742010" cy="685800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kumimoji="1" lang="zh-CN" altLang="en-US" sz="16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布地奈德</a:t>
            </a:r>
            <a:r>
              <a:rPr kumimoji="1" lang="en-US" altLang="zh-CN" sz="16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9mg/d</a:t>
            </a:r>
            <a:r>
              <a:rPr kumimoji="1" lang="zh-CN" altLang="en-US" sz="16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</a:p>
          <a:p>
            <a:pPr algn="ctr"/>
            <a:r>
              <a:rPr kumimoji="1" lang="zh-CN" altLang="en-US" sz="16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泼尼松</a:t>
            </a:r>
            <a:r>
              <a:rPr kumimoji="1" lang="en-US" altLang="zh-CN" sz="16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40mg/d</a:t>
            </a:r>
          </a:p>
        </p:txBody>
      </p:sp>
      <p:sp>
        <p:nvSpPr>
          <p:cNvPr id="679946" name="AutoShape 10"/>
          <p:cNvSpPr>
            <a:spLocks noChangeArrowheads="1"/>
          </p:cNvSpPr>
          <p:nvPr/>
        </p:nvSpPr>
        <p:spPr bwMode="auto">
          <a:xfrm>
            <a:off x="4854179" y="3699272"/>
            <a:ext cx="2742009" cy="685800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endParaRPr kumimoji="1" lang="en-US" altLang="zh-CN" sz="16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</a:pPr>
            <a:r>
              <a:rPr kumimoji="1" lang="en-US" altLang="zh-CN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0, 2, 6</a:t>
            </a:r>
            <a:r>
              <a:rPr kumimoji="1" lang="zh-CN" altLang="en-US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周时使用</a:t>
            </a:r>
            <a:r>
              <a:rPr kumimoji="1" lang="en-US" altLang="zh-CN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IFX /</a:t>
            </a:r>
            <a:endParaRPr kumimoji="1" lang="zh-CN" altLang="en-US" sz="16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</a:pPr>
            <a:r>
              <a:rPr kumimoji="1" lang="zh-CN" altLang="en-US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kumimoji="1" lang="en-US" altLang="zh-CN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AZA 2-2.5mg/kg</a:t>
            </a:r>
            <a:r>
              <a:rPr kumimoji="1" lang="en-US" altLang="zh-CN" sz="165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kumimoji="1" lang="en-US" altLang="zh-CN" sz="1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·d</a:t>
            </a:r>
            <a:r>
              <a:rPr kumimoji="1" lang="en-US" altLang="zh-CN" sz="165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</a:p>
          <a:p>
            <a:pPr algn="ctr" eaLnBrk="0" hangingPunct="0"/>
            <a:endParaRPr lang="en-US" altLang="zh-CN" sz="1650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9947" name="AutoShape 11"/>
          <p:cNvSpPr>
            <a:spLocks noChangeArrowheads="1"/>
          </p:cNvSpPr>
          <p:nvPr/>
        </p:nvSpPr>
        <p:spPr bwMode="auto">
          <a:xfrm>
            <a:off x="1695450" y="4455320"/>
            <a:ext cx="2753916" cy="1041797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zh-CN" sz="16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kumimoji="1" lang="en-US" altLang="zh-CN" sz="16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en-US" altLang="zh-CN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AZA(</a:t>
            </a:r>
            <a:r>
              <a:rPr kumimoji="1" lang="zh-CN" altLang="en-US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激素依赖性患者</a:t>
            </a:r>
            <a:r>
              <a:rPr kumimoji="1" lang="en-US" altLang="zh-CN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);</a:t>
            </a:r>
          </a:p>
          <a:p>
            <a:pPr algn="ctr"/>
            <a:r>
              <a:rPr kumimoji="1" lang="zh-CN" altLang="en-US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免疫调节剂失败</a:t>
            </a:r>
            <a:r>
              <a:rPr kumimoji="1" lang="en-US" altLang="zh-CN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 algn="ctr"/>
            <a:r>
              <a:rPr kumimoji="1" lang="zh-CN" altLang="en-US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改用</a:t>
            </a:r>
            <a:r>
              <a:rPr kumimoji="1" lang="en-US" altLang="zh-CN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IFX</a:t>
            </a:r>
            <a:endParaRPr kumimoji="1"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kumimoji="1"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kumimoji="1" lang="en-US" altLang="zh-CN" sz="16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9948" name="AutoShape 12"/>
          <p:cNvSpPr>
            <a:spLocks noChangeArrowheads="1"/>
          </p:cNvSpPr>
          <p:nvPr/>
        </p:nvSpPr>
        <p:spPr bwMode="auto">
          <a:xfrm>
            <a:off x="4868467" y="4455320"/>
            <a:ext cx="2755106" cy="1041797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CN" altLang="en-US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有复发时</a:t>
            </a:r>
            <a:r>
              <a:rPr lang="en-US" altLang="zh-CN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重复使用</a:t>
            </a:r>
            <a:r>
              <a:rPr lang="en-US" altLang="zh-CN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IFX;</a:t>
            </a:r>
          </a:p>
          <a:p>
            <a:pPr algn="ctr" eaLnBrk="0" hangingPunct="0"/>
            <a:r>
              <a:rPr lang="zh-CN" altLang="en-US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en-US" altLang="zh-CN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IFX</a:t>
            </a:r>
            <a:r>
              <a:rPr lang="zh-CN" altLang="en-US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无效</a:t>
            </a:r>
            <a:r>
              <a:rPr lang="en-US" altLang="zh-CN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 algn="ctr" eaLnBrk="0" hangingPunct="0"/>
            <a:r>
              <a:rPr lang="zh-CN" altLang="en-US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改用激素</a:t>
            </a:r>
          </a:p>
        </p:txBody>
      </p:sp>
      <p:sp>
        <p:nvSpPr>
          <p:cNvPr id="679949" name="Line 13"/>
          <p:cNvSpPr>
            <a:spLocks noChangeShapeType="1"/>
          </p:cNvSpPr>
          <p:nvPr/>
        </p:nvSpPr>
        <p:spPr bwMode="auto">
          <a:xfrm>
            <a:off x="4638675" y="2970611"/>
            <a:ext cx="0" cy="2591990"/>
          </a:xfrm>
          <a:prstGeom prst="line">
            <a:avLst/>
          </a:prstGeom>
          <a:noFill/>
          <a:ln w="34925">
            <a:solidFill>
              <a:srgbClr val="00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683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7998" y="1581426"/>
            <a:ext cx="5829300" cy="61793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zh-CN" altLang="en-US" sz="2700" dirty="0">
                <a:latin typeface="Comic Sans MS" panose="030F0702030302020204" pitchFamily="66" charset="0"/>
              </a:rPr>
              <a:t>皮质类固醇</a:t>
            </a:r>
            <a:br>
              <a:rPr lang="zh-CN" altLang="en-US" sz="2700" dirty="0">
                <a:latin typeface="Comic Sans MS" panose="030F0702030302020204" pitchFamily="66" charset="0"/>
              </a:rPr>
            </a:br>
            <a:endParaRPr lang="zh-CN" altLang="en-US" sz="2700" dirty="0">
              <a:solidFill>
                <a:schemeClr val="accent2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4235" y="2199361"/>
            <a:ext cx="5831681" cy="307895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428625" indent="-428625">
              <a:buClr>
                <a:srgbClr val="FF3300"/>
              </a:buClr>
              <a:buSzPct val="55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轻者用氨基水杨酸盐 无效</a:t>
            </a:r>
          </a:p>
          <a:p>
            <a:pPr marL="428625" indent="-428625">
              <a:buClr>
                <a:srgbClr val="FF3300"/>
              </a:buClr>
              <a:buSzPct val="55000"/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度以上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患者</a:t>
            </a:r>
            <a:endParaRPr lang="zh-CN" altLang="en-US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28625" indent="-428625">
              <a:buClr>
                <a:srgbClr val="FF3300"/>
              </a:buClr>
              <a:buSzPct val="55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泼尼松龙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40~60mg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直至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症状完全消失递减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剂量，每周减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5mg</a:t>
            </a:r>
          </a:p>
          <a:p>
            <a:pPr marL="428625" indent="-428625">
              <a:buClr>
                <a:srgbClr val="FF3300"/>
              </a:buClr>
              <a:buSzPct val="55000"/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mg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天时，每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周减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2.5mg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，直至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完全撤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药。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28625" indent="-428625">
              <a:buClr>
                <a:srgbClr val="FF3300"/>
              </a:buClr>
              <a:buSzPct val="55000"/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症状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复发，迅速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恢复前一次用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药量，控制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症状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后，以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更慢速度递减。</a:t>
            </a:r>
          </a:p>
        </p:txBody>
      </p:sp>
      <p:sp>
        <p:nvSpPr>
          <p:cNvPr id="2" name="矩形 1"/>
          <p:cNvSpPr/>
          <p:nvPr/>
        </p:nvSpPr>
        <p:spPr>
          <a:xfrm>
            <a:off x="871383" y="6192716"/>
            <a:ext cx="73754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Crohn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 disease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Management in adults, children and young people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.2012.NCCN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00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Comic Sans MS" panose="030F0702030302020204" pitchFamily="66" charset="0"/>
              </a:rPr>
              <a:t>When to use </a:t>
            </a:r>
            <a:r>
              <a:rPr lang="en-US" altLang="zh-CN" dirty="0" err="1">
                <a:latin typeface="Comic Sans MS" panose="030F0702030302020204" pitchFamily="66" charset="0"/>
              </a:rPr>
              <a:t>immunomodulators</a:t>
            </a:r>
            <a:r>
              <a:rPr lang="zh-CN" altLang="en-US" dirty="0">
                <a:latin typeface="Comic Sans MS" panose="030F0702030302020204" pitchFamily="66" charset="0"/>
              </a:rPr>
              <a:t>？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/>
              <a:t>激素无效</a:t>
            </a:r>
            <a:endParaRPr lang="en-US" altLang="zh-CN" sz="2400" b="1" dirty="0"/>
          </a:p>
          <a:p>
            <a:pPr lvl="1"/>
            <a:r>
              <a:rPr lang="zh-CN" altLang="en-US" dirty="0">
                <a:latin typeface="Microsoft YaHei UI" panose="020B0503020204020204" pitchFamily="34" charset="-122"/>
              </a:rPr>
              <a:t>经相当于泼尼松</a:t>
            </a:r>
            <a:r>
              <a:rPr lang="en-US" altLang="zh-CN" dirty="0">
                <a:latin typeface="Microsoft YaHei UI" panose="020B0503020204020204" pitchFamily="34" charset="-122"/>
              </a:rPr>
              <a:t>0</a:t>
            </a:r>
            <a:r>
              <a:rPr lang="zh-CN" altLang="en-US" dirty="0">
                <a:latin typeface="Microsoft YaHei UI" panose="020B0503020204020204" pitchFamily="34" charset="-122"/>
              </a:rPr>
              <a:t>．</a:t>
            </a:r>
            <a:r>
              <a:rPr lang="en-US" altLang="zh-CN" dirty="0">
                <a:latin typeface="Microsoft YaHei UI" panose="020B0503020204020204" pitchFamily="34" charset="-122"/>
              </a:rPr>
              <a:t>75 mg/(</a:t>
            </a:r>
            <a:r>
              <a:rPr lang="en-US" altLang="zh-CN" dirty="0" err="1">
                <a:latin typeface="Microsoft YaHei UI" panose="020B0503020204020204" pitchFamily="34" charset="-122"/>
              </a:rPr>
              <a:t>kg·d</a:t>
            </a:r>
            <a:r>
              <a:rPr lang="zh-CN" altLang="en-US" dirty="0">
                <a:latin typeface="Microsoft YaHei UI" panose="020B0503020204020204" pitchFamily="34" charset="-122"/>
              </a:rPr>
              <a:t>）。治疗超过</a:t>
            </a:r>
            <a:r>
              <a:rPr lang="en-US" altLang="zh-CN" dirty="0">
                <a:latin typeface="Microsoft YaHei UI" panose="020B0503020204020204" pitchFamily="34" charset="-122"/>
              </a:rPr>
              <a:t>4</a:t>
            </a:r>
            <a:r>
              <a:rPr lang="zh-CN" altLang="en-US" dirty="0">
                <a:latin typeface="Microsoft YaHei UI" panose="020B0503020204020204" pitchFamily="34" charset="-122"/>
              </a:rPr>
              <a:t>周，疾病仍处丁活动期（</a:t>
            </a:r>
            <a:r>
              <a:rPr lang="en-US" altLang="zh-CN" dirty="0">
                <a:latin typeface="Microsoft YaHei UI" panose="020B0503020204020204" pitchFamily="34" charset="-122"/>
              </a:rPr>
              <a:t>CDAI&gt;150</a:t>
            </a:r>
            <a:r>
              <a:rPr lang="zh-CN" altLang="en-US" dirty="0">
                <a:latin typeface="Microsoft YaHei UI" panose="020B0503020204020204" pitchFamily="34" charset="-122"/>
              </a:rPr>
              <a:t>）。</a:t>
            </a:r>
          </a:p>
          <a:p>
            <a:r>
              <a:rPr lang="zh-CN" altLang="en-US" sz="2400" b="1" dirty="0"/>
              <a:t>激素依赖</a:t>
            </a:r>
            <a:endParaRPr lang="en-US" altLang="zh-CN" sz="2400" b="1" dirty="0"/>
          </a:p>
          <a:p>
            <a:pPr lvl="1"/>
            <a:r>
              <a:rPr lang="en-US" altLang="zh-CN" dirty="0">
                <a:latin typeface="Microsoft YaHei UI" panose="020B0503020204020204" pitchFamily="34" charset="-122"/>
              </a:rPr>
              <a:t>(1)</a:t>
            </a:r>
            <a:r>
              <a:rPr lang="zh-CN" altLang="en-US" dirty="0">
                <a:latin typeface="Microsoft YaHei UI" panose="020B0503020204020204" pitchFamily="34" charset="-122"/>
              </a:rPr>
              <a:t>虽能保持缓解，但激素治疗</a:t>
            </a:r>
            <a:r>
              <a:rPr lang="en-US" altLang="zh-CN" dirty="0">
                <a:latin typeface="Microsoft YaHei UI" panose="020B0503020204020204" pitchFamily="34" charset="-122"/>
              </a:rPr>
              <a:t>3</a:t>
            </a:r>
            <a:r>
              <a:rPr lang="zh-CN" altLang="en-US" dirty="0">
                <a:latin typeface="Microsoft YaHei UI" panose="020B0503020204020204" pitchFamily="34" charset="-122"/>
              </a:rPr>
              <a:t>个月后，泼尼松仍不能减量至</a:t>
            </a:r>
            <a:r>
              <a:rPr lang="en-US" altLang="zh-CN" dirty="0">
                <a:latin typeface="Microsoft YaHei UI" panose="020B0503020204020204" pitchFamily="34" charset="-122"/>
              </a:rPr>
              <a:t>10mg</a:t>
            </a:r>
            <a:r>
              <a:rPr lang="zh-CN" altLang="en-US" dirty="0">
                <a:latin typeface="Microsoft YaHei UI" panose="020B0503020204020204" pitchFamily="34" charset="-122"/>
              </a:rPr>
              <a:t>／</a:t>
            </a:r>
            <a:r>
              <a:rPr lang="en-US" altLang="zh-CN" dirty="0">
                <a:latin typeface="Microsoft YaHei UI" panose="020B0503020204020204" pitchFamily="34" charset="-122"/>
              </a:rPr>
              <a:t>d</a:t>
            </a:r>
            <a:r>
              <a:rPr lang="zh-CN" altLang="en-US" dirty="0">
                <a:latin typeface="Microsoft YaHei UI" panose="020B0503020204020204" pitchFamily="34" charset="-122"/>
              </a:rPr>
              <a:t>；</a:t>
            </a:r>
            <a:endParaRPr lang="en-US" altLang="zh-CN" dirty="0">
              <a:latin typeface="Microsoft YaHei UI" panose="020B0503020204020204" pitchFamily="34" charset="-122"/>
            </a:endParaRPr>
          </a:p>
          <a:p>
            <a:pPr lvl="1"/>
            <a:r>
              <a:rPr lang="en-US" altLang="zh-CN" dirty="0">
                <a:latin typeface="Microsoft YaHei UI" panose="020B0503020204020204" pitchFamily="34" charset="-122"/>
              </a:rPr>
              <a:t>(2)</a:t>
            </a:r>
            <a:r>
              <a:rPr lang="zh-CN" altLang="en-US" dirty="0">
                <a:latin typeface="Microsoft YaHei UI" panose="020B0503020204020204" pitchFamily="34" charset="-122"/>
              </a:rPr>
              <a:t>在停用激素</a:t>
            </a:r>
            <a:r>
              <a:rPr lang="en-US" altLang="zh-CN" dirty="0">
                <a:latin typeface="Microsoft YaHei UI" panose="020B0503020204020204" pitchFamily="34" charset="-122"/>
              </a:rPr>
              <a:t>3</a:t>
            </a:r>
            <a:r>
              <a:rPr lang="zh-CN" altLang="en-US" dirty="0">
                <a:latin typeface="Microsoft YaHei UI" panose="020B0503020204020204" pitchFamily="34" charset="-122"/>
              </a:rPr>
              <a:t>个月内复发。</a:t>
            </a:r>
            <a:endParaRPr lang="en-US" altLang="zh-CN" dirty="0">
              <a:latin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233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8" y="560634"/>
            <a:ext cx="9086202" cy="562641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8928" y="6358594"/>
            <a:ext cx="4352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err="1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Kalla</a:t>
            </a:r>
            <a:r>
              <a:rPr lang="en-US" altLang="zh-CN" sz="120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et </a:t>
            </a:r>
            <a:r>
              <a:rPr lang="en-US" altLang="zh-CN" sz="1200" dirty="0" err="1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al.</a:t>
            </a:r>
            <a:r>
              <a:rPr lang="en-US" altLang="zh-CN" sz="1200" i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BMJ</a:t>
            </a:r>
            <a:r>
              <a:rPr lang="en-US" altLang="zh-CN" sz="1200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.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2014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Nov 19;349:g6670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28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9" y="1708653"/>
            <a:ext cx="9035962" cy="405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1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87" y="311516"/>
            <a:ext cx="8744316" cy="2553310"/>
          </a:xfrm>
          <a:prstGeom prst="rect">
            <a:avLst/>
          </a:prstGeom>
        </p:spPr>
      </p:pic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26476" y="3073130"/>
            <a:ext cx="7461739" cy="4114800"/>
          </a:xfrm>
        </p:spPr>
        <p:txBody>
          <a:bodyPr>
            <a:normAutofit/>
          </a:bodyPr>
          <a:lstStyle/>
          <a:p>
            <a:r>
              <a:rPr lang="zh-CN" altLang="en-US" dirty="0"/>
              <a:t>对于肾上腺皮质激素治疗诱导疾病缓解的 </a:t>
            </a:r>
            <a:r>
              <a:rPr lang="en-US" altLang="zh-CN" dirty="0"/>
              <a:t>CD </a:t>
            </a:r>
            <a:r>
              <a:rPr lang="zh-CN" altLang="en-US" dirty="0"/>
              <a:t>患者，相比不包含免疫调节剂的</a:t>
            </a:r>
            <a:r>
              <a:rPr lang="zh-CN" altLang="en-US" dirty="0" smtClean="0"/>
              <a:t>治疗方案</a:t>
            </a:r>
            <a:r>
              <a:rPr lang="zh-CN" altLang="en-US" dirty="0"/>
              <a:t>，我们更推荐采用甲氨蝶呤治疗以维持其疾病的缓解状态（推荐强度弱，证据等级</a:t>
            </a:r>
            <a:r>
              <a:rPr lang="zh-CN" altLang="en-US" dirty="0" smtClean="0"/>
              <a:t>低等）</a:t>
            </a:r>
            <a:endParaRPr lang="en-US" altLang="zh-CN" dirty="0" smtClean="0"/>
          </a:p>
          <a:p>
            <a:r>
              <a:rPr lang="zh-CN" altLang="en-US" dirty="0"/>
              <a:t>对于肾上腺皮质激素治疗诱导疾病缓解的 </a:t>
            </a:r>
            <a:r>
              <a:rPr lang="en-US" altLang="zh-CN" dirty="0"/>
              <a:t>CD </a:t>
            </a:r>
            <a:r>
              <a:rPr lang="zh-CN" altLang="en-US" dirty="0"/>
              <a:t>患者，相比不包含免疫调节剂的</a:t>
            </a:r>
            <a:r>
              <a:rPr lang="zh-CN" altLang="en-US" dirty="0" smtClean="0"/>
              <a:t>治疗方案</a:t>
            </a:r>
            <a:r>
              <a:rPr lang="zh-CN" altLang="en-US" dirty="0"/>
              <a:t>，我们更推荐采用巯嘌呤类药物治疗以维持其疾病的缓解状态（推荐强度强，证据</a:t>
            </a:r>
            <a:r>
              <a:rPr lang="zh-CN" altLang="en-US" dirty="0" smtClean="0"/>
              <a:t>等级</a:t>
            </a:r>
            <a:r>
              <a:rPr lang="zh-CN" altLang="en-US" dirty="0"/>
              <a:t>中等）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对于肾上腺皮质激素或抗 </a:t>
            </a:r>
            <a:r>
              <a:rPr lang="en-US" altLang="zh-CN" dirty="0"/>
              <a:t>TNF-α </a:t>
            </a:r>
            <a:r>
              <a:rPr lang="zh-CN" altLang="en-US" dirty="0"/>
              <a:t>药物治疗诱导疾病缓解的 </a:t>
            </a:r>
            <a:r>
              <a:rPr lang="en-US" altLang="zh-CN" dirty="0"/>
              <a:t>CD </a:t>
            </a:r>
            <a:r>
              <a:rPr lang="zh-CN" altLang="en-US" dirty="0"/>
              <a:t>患者，相比不</a:t>
            </a:r>
            <a:r>
              <a:rPr lang="zh-CN" altLang="en-US" dirty="0" smtClean="0"/>
              <a:t>包含抗 </a:t>
            </a:r>
            <a:r>
              <a:rPr lang="en-US" altLang="zh-CN" dirty="0"/>
              <a:t>TNF-α </a:t>
            </a:r>
            <a:r>
              <a:rPr lang="zh-CN" altLang="en-US" dirty="0"/>
              <a:t>药物的治疗方案，我们更推荐采用抗 </a:t>
            </a:r>
            <a:r>
              <a:rPr lang="en-US" altLang="zh-CN" dirty="0"/>
              <a:t>TNF-α </a:t>
            </a:r>
            <a:r>
              <a:rPr lang="zh-CN" altLang="en-US" dirty="0"/>
              <a:t>药物治疗以维持其疾病的缓解</a:t>
            </a:r>
            <a:r>
              <a:rPr lang="zh-CN" altLang="en-US" dirty="0" smtClean="0"/>
              <a:t>状态（</a:t>
            </a:r>
            <a:r>
              <a:rPr lang="zh-CN" altLang="en-US" dirty="0"/>
              <a:t>推荐强度强， 证据等级高等）。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258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月前患者无明显诱因出现发热，体温最高</a:t>
            </a:r>
            <a:r>
              <a:rPr lang="en-US" altLang="zh-CN" dirty="0" smtClean="0"/>
              <a:t>39</a:t>
            </a:r>
            <a:r>
              <a:rPr lang="zh-CN" altLang="en-US" dirty="0" smtClean="0"/>
              <a:t>℃，上午体温</a:t>
            </a:r>
            <a:r>
              <a:rPr lang="en-US" altLang="zh-CN" dirty="0" smtClean="0"/>
              <a:t>38-39</a:t>
            </a:r>
            <a:r>
              <a:rPr lang="zh-CN" altLang="en-US" dirty="0" smtClean="0"/>
              <a:t>℃，下午可降至</a:t>
            </a:r>
            <a:r>
              <a:rPr lang="en-US" altLang="zh-CN" dirty="0" smtClean="0"/>
              <a:t>37-37.5</a:t>
            </a:r>
            <a:r>
              <a:rPr lang="zh-CN" altLang="en-US" dirty="0" smtClean="0"/>
              <a:t>℃，伴乏力、纳差、头晕、头痛，伴下腹部隐痛，程度轻，排便后缓解，大便每日</a:t>
            </a:r>
            <a:r>
              <a:rPr lang="en-US" altLang="zh-CN" dirty="0" smtClean="0"/>
              <a:t>3-4</a:t>
            </a:r>
            <a:r>
              <a:rPr lang="zh-CN" altLang="en-US" dirty="0" smtClean="0"/>
              <a:t>次，为黄色稀便，无黏液脓血，无咳嗽、咳痰，无恶心、呕吐，无尿频、尿急、尿痛，无关节痛、皮疹。</a:t>
            </a:r>
            <a:endParaRPr lang="en-US" altLang="zh-CN" dirty="0" smtClean="0"/>
          </a:p>
          <a:p>
            <a:r>
              <a:rPr lang="zh-CN" altLang="en-US" dirty="0"/>
              <a:t>自发病</a:t>
            </a:r>
            <a:r>
              <a:rPr lang="zh-CN" altLang="en-US" dirty="0" smtClean="0"/>
              <a:t>以来，患者精神、食欲、睡眠欠佳，大便如前述，小便无异常，体重近</a:t>
            </a:r>
            <a:r>
              <a:rPr lang="en-US" altLang="zh-CN" dirty="0" smtClean="0"/>
              <a:t>3</a:t>
            </a:r>
            <a:r>
              <a:rPr lang="zh-CN" altLang="en-US" dirty="0" smtClean="0"/>
              <a:t>月无明显变化。</a:t>
            </a:r>
            <a:endParaRPr lang="en-US" altLang="zh-CN" dirty="0" smtClean="0"/>
          </a:p>
          <a:p>
            <a:r>
              <a:rPr lang="zh-CN" altLang="en-US" dirty="0"/>
              <a:t>既往</a:t>
            </a:r>
            <a:r>
              <a:rPr lang="zh-CN" altLang="en-US" dirty="0" smtClean="0"/>
              <a:t>史：银屑病病史</a:t>
            </a:r>
            <a:r>
              <a:rPr lang="en-US" altLang="zh-CN" dirty="0" smtClean="0"/>
              <a:t>20</a:t>
            </a:r>
            <a:r>
              <a:rPr lang="zh-CN" altLang="en-US" dirty="0" smtClean="0"/>
              <a:t>余年，未治疗。</a:t>
            </a:r>
            <a:endParaRPr lang="en-US" altLang="zh-CN" dirty="0" smtClean="0"/>
          </a:p>
          <a:p>
            <a:r>
              <a:rPr lang="zh-CN" altLang="en-US" dirty="0" smtClean="0"/>
              <a:t>查体：体温</a:t>
            </a:r>
            <a:r>
              <a:rPr lang="en-US" altLang="zh-CN" dirty="0" smtClean="0"/>
              <a:t>37.6</a:t>
            </a:r>
            <a:r>
              <a:rPr lang="zh-CN" altLang="en-US" dirty="0" smtClean="0"/>
              <a:t>℃，脉搏</a:t>
            </a:r>
            <a:r>
              <a:rPr lang="en-US" altLang="zh-CN" dirty="0" smtClean="0"/>
              <a:t>98</a:t>
            </a:r>
            <a:r>
              <a:rPr lang="zh-CN" altLang="en-US" dirty="0" smtClean="0"/>
              <a:t>次</a:t>
            </a:r>
            <a:r>
              <a:rPr lang="en-US" altLang="zh-CN" dirty="0" smtClean="0"/>
              <a:t>/</a:t>
            </a:r>
            <a:r>
              <a:rPr lang="zh-CN" altLang="en-US" dirty="0" smtClean="0"/>
              <a:t>分，呼吸</a:t>
            </a:r>
            <a:r>
              <a:rPr lang="en-US" altLang="zh-CN" dirty="0" smtClean="0"/>
              <a:t>16</a:t>
            </a:r>
            <a:r>
              <a:rPr lang="zh-CN" altLang="en-US" dirty="0" smtClean="0"/>
              <a:t>次</a:t>
            </a:r>
            <a:r>
              <a:rPr lang="en-US" altLang="zh-CN" dirty="0" smtClean="0"/>
              <a:t>/</a:t>
            </a:r>
            <a:r>
              <a:rPr lang="zh-CN" altLang="en-US" dirty="0" smtClean="0"/>
              <a:t>分，血压</a:t>
            </a:r>
            <a:r>
              <a:rPr lang="en-US" altLang="zh-CN" dirty="0" smtClean="0"/>
              <a:t>96/68mmHg</a:t>
            </a:r>
            <a:r>
              <a:rPr lang="zh-CN" altLang="en-US" dirty="0" smtClean="0"/>
              <a:t>，神清，营养不良，贫血貌，双肺音清，未闻及干湿罗音。心率</a:t>
            </a:r>
            <a:r>
              <a:rPr lang="en-US" altLang="zh-CN" dirty="0" smtClean="0"/>
              <a:t>98</a:t>
            </a:r>
            <a:r>
              <a:rPr lang="zh-CN" altLang="en-US" dirty="0" smtClean="0"/>
              <a:t>次</a:t>
            </a:r>
            <a:r>
              <a:rPr lang="en-US" altLang="zh-CN" dirty="0" smtClean="0"/>
              <a:t>/</a:t>
            </a:r>
            <a:r>
              <a:rPr lang="zh-CN" altLang="en-US" dirty="0" smtClean="0"/>
              <a:t>分。腹软，下腹部压痛，无反跳痛，脾脏未触及，肠鸣音</a:t>
            </a:r>
            <a:r>
              <a:rPr lang="en-US" altLang="zh-CN" dirty="0" smtClean="0"/>
              <a:t>5</a:t>
            </a:r>
            <a:r>
              <a:rPr lang="zh-CN" altLang="en-US" dirty="0" smtClean="0"/>
              <a:t>次</a:t>
            </a:r>
            <a:r>
              <a:rPr lang="en-US" altLang="zh-CN" dirty="0" smtClean="0"/>
              <a:t>/</a:t>
            </a:r>
            <a:r>
              <a:rPr lang="zh-CN" altLang="en-US" dirty="0" smtClean="0"/>
              <a:t>分，无移动性浊音，双下肢不肿。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725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2" y="0"/>
            <a:ext cx="7813431" cy="1900564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1127" t="11764"/>
          <a:stretch/>
        </p:blipFill>
        <p:spPr>
          <a:xfrm>
            <a:off x="1422889" y="3008097"/>
            <a:ext cx="6658705" cy="384990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54115" y="1992665"/>
            <a:ext cx="5196254" cy="923330"/>
          </a:xfrm>
          <a:prstGeom prst="rect">
            <a:avLst/>
          </a:prstGeom>
          <a:gradFill>
            <a:gsLst>
              <a:gs pos="0">
                <a:schemeClr val="bg2">
                  <a:lumMod val="66000"/>
                  <a:lumOff val="34000"/>
                </a:schemeClr>
              </a:gs>
              <a:gs pos="62000">
                <a:schemeClr val="bg2">
                  <a:lumMod val="90000"/>
                </a:schemeClr>
              </a:gs>
              <a:gs pos="74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位治疗时间是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4.4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个月，中位随访时间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应答和缓解率分别为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19%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大约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的患者能够停药类固醇。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70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2969" y="633046"/>
            <a:ext cx="6359769" cy="1433750"/>
          </a:xfrm>
          <a:gradFill>
            <a:gsLst>
              <a:gs pos="0">
                <a:schemeClr val="bg2">
                  <a:lumMod val="66000"/>
                  <a:lumOff val="34000"/>
                </a:schemeClr>
              </a:gs>
              <a:gs pos="62000">
                <a:schemeClr val="bg2">
                  <a:lumMod val="90000"/>
                </a:schemeClr>
              </a:gs>
              <a:gs pos="74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b="0" dirty="0"/>
              <a:t>治疗剂量超过</a:t>
            </a:r>
            <a:r>
              <a:rPr lang="en-US" altLang="zh-CN" sz="2000" b="0" dirty="0"/>
              <a:t>50mg/d</a:t>
            </a:r>
            <a:r>
              <a:rPr lang="zh-CN" altLang="en-US" sz="2000" b="0" dirty="0"/>
              <a:t>（</a:t>
            </a:r>
            <a:r>
              <a:rPr lang="en-US" altLang="zh-CN" sz="2000" b="0" dirty="0"/>
              <a:t>85%</a:t>
            </a:r>
            <a:r>
              <a:rPr lang="zh-CN" altLang="en-US" sz="2000" b="0" dirty="0"/>
              <a:t>）患者的应答率，比治疗最大剂量为</a:t>
            </a:r>
            <a:r>
              <a:rPr lang="en-US" altLang="zh-CN" sz="2000" b="0" dirty="0"/>
              <a:t>50mg/d</a:t>
            </a:r>
            <a:r>
              <a:rPr lang="zh-CN" altLang="en-US" sz="2000" b="0" dirty="0"/>
              <a:t>（</a:t>
            </a:r>
            <a:r>
              <a:rPr lang="en-US" altLang="zh-CN" sz="2000" b="0" dirty="0"/>
              <a:t>40%</a:t>
            </a:r>
            <a:r>
              <a:rPr lang="zh-CN" altLang="en-US" sz="2000" b="0" dirty="0"/>
              <a:t>；</a:t>
            </a:r>
            <a:r>
              <a:rPr lang="en-US" altLang="zh-CN" sz="2000" b="0" dirty="0"/>
              <a:t>P=0.01</a:t>
            </a:r>
            <a:r>
              <a:rPr lang="zh-CN" altLang="en-US" sz="2000" b="0" dirty="0"/>
              <a:t>）的应答率要高</a:t>
            </a:r>
            <a:r>
              <a:rPr lang="zh-CN" altLang="en-US" sz="2000" b="0" dirty="0" smtClean="0"/>
              <a:t>。</a:t>
            </a:r>
            <a:r>
              <a:rPr lang="en-US" altLang="zh-CN" sz="2000" b="0" dirty="0" smtClean="0"/>
              <a:t/>
            </a:r>
            <a:br>
              <a:rPr lang="en-US" altLang="zh-CN" sz="2000" b="0" dirty="0" smtClean="0"/>
            </a:br>
            <a:r>
              <a:rPr lang="zh-CN" altLang="en-US" sz="2000" b="0" dirty="0" smtClean="0"/>
              <a:t>不良</a:t>
            </a:r>
            <a:r>
              <a:rPr lang="zh-CN" altLang="en-US" sz="2000" b="0" dirty="0"/>
              <a:t>事件发生在</a:t>
            </a:r>
            <a:r>
              <a:rPr lang="en-US" altLang="zh-CN" sz="2000" b="0" dirty="0"/>
              <a:t>68%</a:t>
            </a:r>
            <a:r>
              <a:rPr lang="zh-CN" altLang="en-US" sz="2000" b="0" dirty="0"/>
              <a:t>的患者中</a:t>
            </a:r>
            <a:r>
              <a:rPr lang="zh-CN" altLang="en-US" sz="2000" b="0" dirty="0" smtClean="0"/>
              <a:t>。</a:t>
            </a:r>
            <a:r>
              <a:rPr lang="en-US" altLang="zh-CN" sz="2000" b="0" dirty="0" smtClean="0"/>
              <a:t/>
            </a:r>
            <a:br>
              <a:rPr lang="en-US" altLang="zh-CN" sz="2000" b="0" dirty="0" smtClean="0"/>
            </a:br>
            <a:r>
              <a:rPr lang="zh-CN" altLang="en-US" sz="2000" b="0" dirty="0" smtClean="0"/>
              <a:t>约</a:t>
            </a:r>
            <a:r>
              <a:rPr lang="zh-CN" altLang="en-US" sz="2000" b="0" dirty="0"/>
              <a:t>三分之一的患者</a:t>
            </a:r>
            <a:r>
              <a:rPr lang="zh-CN" altLang="en-US" sz="2000" dirty="0">
                <a:solidFill>
                  <a:srgbClr val="FF0000"/>
                </a:solidFill>
              </a:rPr>
              <a:t>（</a:t>
            </a:r>
            <a:r>
              <a:rPr lang="en-US" altLang="zh-CN" sz="2000" dirty="0">
                <a:solidFill>
                  <a:srgbClr val="FF0000"/>
                </a:solidFill>
              </a:rPr>
              <a:t>38%</a:t>
            </a:r>
            <a:r>
              <a:rPr lang="zh-CN" altLang="en-US" sz="2000" dirty="0">
                <a:solidFill>
                  <a:srgbClr val="FF0000"/>
                </a:solidFill>
              </a:rPr>
              <a:t>）</a:t>
            </a:r>
            <a:r>
              <a:rPr lang="zh-CN" altLang="en-US" sz="2000" b="0" dirty="0"/>
              <a:t>出现神经病变。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21" y="2066796"/>
            <a:ext cx="5287110" cy="479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7934" y="2177601"/>
            <a:ext cx="8561265" cy="4020102"/>
            <a:chOff x="2260964" y="1842097"/>
            <a:chExt cx="7721235" cy="3285527"/>
          </a:xfrm>
        </p:grpSpPr>
        <p:sp>
          <p:nvSpPr>
            <p:cNvPr id="30722" name="Rectangle 2"/>
            <p:cNvSpPr>
              <a:spLocks noChangeArrowheads="1"/>
            </p:cNvSpPr>
            <p:nvPr/>
          </p:nvSpPr>
          <p:spPr bwMode="gray">
            <a:xfrm>
              <a:off x="2262554" y="1852244"/>
              <a:ext cx="3652472" cy="148467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legacyPerspectiveBottom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24" name="Rectangle 4"/>
            <p:cNvSpPr>
              <a:spLocks noChangeArrowheads="1"/>
            </p:cNvSpPr>
            <p:nvPr/>
          </p:nvSpPr>
          <p:spPr bwMode="gray">
            <a:xfrm>
              <a:off x="6186867" y="1847484"/>
              <a:ext cx="3785809" cy="14846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legacyPerspectiveBottomLef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  <a:contourClr>
                <a:schemeClr val="folHlink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gray">
            <a:xfrm>
              <a:off x="2260964" y="3642945"/>
              <a:ext cx="3652473" cy="148467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gray">
            <a:xfrm>
              <a:off x="6191628" y="3644414"/>
              <a:ext cx="3790571" cy="14752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legacyPerspectiveTopLef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gray">
            <a:xfrm>
              <a:off x="2310142" y="3820863"/>
              <a:ext cx="3245126" cy="83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考虑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CD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病情活动可能</a:t>
              </a:r>
              <a:endParaRPr lang="en-US" altLang="zh-CN" sz="2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患者因经济原因拒绝应用英夫利昔单抗</a:t>
              </a:r>
              <a:endPara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gray">
            <a:xfrm>
              <a:off x="2324382" y="1961341"/>
              <a:ext cx="2828643" cy="697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患者昨日腹泻</a:t>
              </a:r>
              <a:r>
                <a:rPr lang="en-US" altLang="zh-CN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次，为红色稀水便</a:t>
              </a:r>
              <a:endParaRPr lang="en-US" altLang="zh-CN" sz="2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gray">
            <a:xfrm>
              <a:off x="6785395" y="1842097"/>
              <a:ext cx="3080721" cy="1584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便常规：潜血阳性、未见红白细胞</a:t>
              </a:r>
              <a:r>
                <a:rPr lang="zh-CN" altLang="en-US" sz="2000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zh-CN" altLang="en-US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双肺呼吸音清，未闻及干湿罗音；胸片较前好转；</a:t>
              </a:r>
              <a:r>
                <a:rPr lang="en-US" altLang="zh-CN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WBC:9.62×10</a:t>
              </a:r>
              <a:r>
                <a:rPr lang="en-US" altLang="zh-CN" sz="2000" baseline="30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en-US" altLang="zh-CN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/L,N 72.4%</a:t>
              </a:r>
              <a:r>
                <a:rPr lang="zh-CN" altLang="en-US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CRP 0.9mg/dl</a:t>
              </a:r>
              <a:r>
                <a:rPr lang="en-US" altLang="zh-CN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 ESR 71mm/</a:t>
              </a:r>
              <a:r>
                <a:rPr lang="en-US" altLang="zh-CN" sz="2000" dirty="0" err="1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hr</a:t>
              </a:r>
              <a:endParaRPr lang="en-US" altLang="zh-CN" sz="2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gray">
            <a:xfrm>
              <a:off x="6862771" y="3649877"/>
              <a:ext cx="2763560" cy="1383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加用沙利度胺，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50mg </a:t>
              </a:r>
              <a:r>
                <a:rPr lang="en-US" altLang="zh-CN" sz="2000" dirty="0" err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qd</a:t>
              </a:r>
              <a:endParaRPr lang="en-US" altLang="zh-CN" sz="2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周加量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25mg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，直到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100mg/d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维持</a:t>
              </a:r>
              <a:r>
                <a:rPr lang="zh-CN" altLang="en-US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监测周围神经炎、皮疹等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ADR</a:t>
              </a:r>
              <a:endPara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752" name="Group 32"/>
            <p:cNvGrpSpPr>
              <a:grpSpLocks/>
            </p:cNvGrpSpPr>
            <p:nvPr/>
          </p:nvGrpSpPr>
          <p:grpSpPr bwMode="auto">
            <a:xfrm>
              <a:off x="5234155" y="2750544"/>
              <a:ext cx="1660359" cy="1592856"/>
              <a:chOff x="2457" y="2000"/>
              <a:chExt cx="901" cy="888"/>
            </a:xfrm>
          </p:grpSpPr>
          <p:pic>
            <p:nvPicPr>
              <p:cNvPr id="30753" name="Picture 33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457" y="2000"/>
                <a:ext cx="901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754" name="Oval 34"/>
              <p:cNvSpPr>
                <a:spLocks noChangeArrowheads="1"/>
              </p:cNvSpPr>
              <p:nvPr/>
            </p:nvSpPr>
            <p:spPr bwMode="gray">
              <a:xfrm>
                <a:off x="2457" y="2000"/>
                <a:ext cx="895" cy="888"/>
              </a:xfrm>
              <a:prstGeom prst="ellipse">
                <a:avLst/>
              </a:prstGeom>
              <a:gradFill rotWithShape="1">
                <a:gsLst>
                  <a:gs pos="0">
                    <a:srgbClr val="FFFF99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FFFF99">
                      <a:alpha val="45000"/>
                    </a:srgbClr>
                  </a:gs>
                  <a:gs pos="100000">
                    <a:srgbClr val="FFFF99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 w="57150" algn="ctr">
                <a:solidFill>
                  <a:srgbClr val="F8F8F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55" name="Freeform 35"/>
              <p:cNvSpPr>
                <a:spLocks/>
              </p:cNvSpPr>
              <p:nvPr/>
            </p:nvSpPr>
            <p:spPr bwMode="gray">
              <a:xfrm>
                <a:off x="2550" y="2018"/>
                <a:ext cx="703" cy="308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2E1B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0756" name="Group 36"/>
              <p:cNvGrpSpPr>
                <a:grpSpLocks/>
              </p:cNvGrpSpPr>
              <p:nvPr/>
            </p:nvGrpSpPr>
            <p:grpSpPr bwMode="auto">
              <a:xfrm rot="-1297425" flipH="1" flipV="1">
                <a:off x="2530" y="2688"/>
                <a:ext cx="777" cy="195"/>
                <a:chOff x="2532" y="1051"/>
                <a:chExt cx="889" cy="256"/>
              </a:xfrm>
            </p:grpSpPr>
            <p:grpSp>
              <p:nvGrpSpPr>
                <p:cNvPr id="30757" name="Group 3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0758" name="AutoShape 38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59" name="AutoShape 39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60" name="AutoShape 40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61" name="AutoShape 41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30762" name="Group 42"/>
                <p:cNvGrpSpPr>
                  <a:grpSpLocks/>
                </p:cNvGrpSpPr>
                <p:nvPr/>
              </p:nvGrpSpPr>
              <p:grpSpPr bwMode="auto">
                <a:xfrm rot="1353540">
                  <a:off x="2678" y="1120"/>
                  <a:ext cx="743" cy="187"/>
                  <a:chOff x="1565" y="2568"/>
                  <a:chExt cx="1118" cy="279"/>
                </a:xfrm>
              </p:grpSpPr>
              <p:sp>
                <p:nvSpPr>
                  <p:cNvPr id="30763" name="AutoShape 43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64" name="AutoShape 44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65" name="AutoShape 45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4" y="2290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66" name="AutoShape 46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  <p:sp>
          <p:nvSpPr>
            <p:cNvPr id="30767" name="Text Box 47"/>
            <p:cNvSpPr txBox="1">
              <a:spLocks noChangeArrowheads="1"/>
            </p:cNvSpPr>
            <p:nvPr/>
          </p:nvSpPr>
          <p:spPr bwMode="gray">
            <a:xfrm>
              <a:off x="5404003" y="3428038"/>
              <a:ext cx="1288921" cy="32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000" b="1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10.28</a:t>
              </a:r>
              <a:endParaRPr lang="en-US" altLang="zh-CN" sz="20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768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556454" y="464089"/>
            <a:ext cx="68580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药物治疗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日志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06944" y="2383802"/>
            <a:ext cx="380553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3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3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21926" y="2376181"/>
            <a:ext cx="45756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30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30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63440" y="5438711"/>
            <a:ext cx="427040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3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93237" y="5395284"/>
            <a:ext cx="39498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8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7934" y="2177601"/>
            <a:ext cx="8561265" cy="4020102"/>
            <a:chOff x="2260964" y="1842097"/>
            <a:chExt cx="7721235" cy="3285527"/>
          </a:xfrm>
        </p:grpSpPr>
        <p:sp>
          <p:nvSpPr>
            <p:cNvPr id="30722" name="Rectangle 2"/>
            <p:cNvSpPr>
              <a:spLocks noChangeArrowheads="1"/>
            </p:cNvSpPr>
            <p:nvPr/>
          </p:nvSpPr>
          <p:spPr bwMode="gray">
            <a:xfrm>
              <a:off x="2262554" y="1852244"/>
              <a:ext cx="3652472" cy="148467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legacyPerspectiveBottom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24" name="Rectangle 4"/>
            <p:cNvSpPr>
              <a:spLocks noChangeArrowheads="1"/>
            </p:cNvSpPr>
            <p:nvPr/>
          </p:nvSpPr>
          <p:spPr bwMode="gray">
            <a:xfrm>
              <a:off x="6186867" y="1847484"/>
              <a:ext cx="3785809" cy="14846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legacyPerspectiveBottomLef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  <a:contourClr>
                <a:schemeClr val="folHlink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gray">
            <a:xfrm>
              <a:off x="2260964" y="3642945"/>
              <a:ext cx="3652473" cy="148467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gray">
            <a:xfrm>
              <a:off x="6191628" y="3644414"/>
              <a:ext cx="3790571" cy="14752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legacyPerspectiveTopLef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gray">
            <a:xfrm>
              <a:off x="2310142" y="3820863"/>
              <a:ext cx="3245126" cy="108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考虑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CD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病情活动，患者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ALT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较前升高，考虑与药物所致肝损伤有关；等待沙利度胺其小猴激素再逐渐减量</a:t>
              </a:r>
              <a:endPara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gray">
            <a:xfrm>
              <a:off x="2324382" y="1961341"/>
              <a:ext cx="2828643" cy="729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患者昨日排稀水便</a:t>
              </a:r>
              <a:r>
                <a:rPr lang="en-US" altLang="zh-CN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次，今晨无排便</a:t>
              </a:r>
              <a:endParaRPr lang="en-US" altLang="zh-CN" sz="2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gray">
            <a:xfrm>
              <a:off x="6785395" y="1842097"/>
              <a:ext cx="3080721" cy="1333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双肺呼吸音清，未闻及干湿罗音；</a:t>
              </a:r>
              <a:r>
                <a:rPr lang="en-US" altLang="zh-CN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WBC:9.71×10</a:t>
              </a:r>
              <a:r>
                <a:rPr lang="en-US" altLang="zh-CN" sz="2000" baseline="30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en-US" altLang="zh-CN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/L,N 81.2%</a:t>
              </a:r>
              <a:r>
                <a:rPr lang="zh-CN" altLang="en-US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HGB 80g</a:t>
              </a:r>
            </a:p>
            <a:p>
              <a:r>
                <a:rPr lang="en-US" altLang="zh-CN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/L</a:t>
              </a:r>
              <a:r>
                <a:rPr lang="zh-CN" altLang="en-US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ALT 58U/L</a:t>
              </a:r>
              <a:r>
                <a:rPr lang="zh-CN" altLang="en-US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AST 24</a:t>
              </a:r>
              <a:r>
                <a:rPr lang="en-US" altLang="zh-CN" sz="2000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58U/L</a:t>
              </a:r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gray">
            <a:xfrm>
              <a:off x="6862771" y="3649877"/>
              <a:ext cx="2944699" cy="1383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沙利度胺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75mg </a:t>
              </a:r>
              <a:r>
                <a:rPr lang="en-US" altLang="zh-CN" sz="2000" dirty="0" err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qd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甲泼尼龙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12mg+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美沙拉嗪缓释颗粒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1g </a:t>
              </a:r>
              <a:r>
                <a:rPr lang="en-US" altLang="zh-CN" sz="2000" dirty="0" err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qid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，予以葡醛酸钠、还原性谷胱甘肽保肝治疗</a:t>
              </a:r>
              <a:endParaRPr lang="en-US" altLang="zh-CN" sz="2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752" name="Group 32"/>
            <p:cNvGrpSpPr>
              <a:grpSpLocks/>
            </p:cNvGrpSpPr>
            <p:nvPr/>
          </p:nvGrpSpPr>
          <p:grpSpPr bwMode="auto">
            <a:xfrm>
              <a:off x="5234155" y="2750544"/>
              <a:ext cx="1660359" cy="1592856"/>
              <a:chOff x="2457" y="2000"/>
              <a:chExt cx="901" cy="888"/>
            </a:xfrm>
          </p:grpSpPr>
          <p:pic>
            <p:nvPicPr>
              <p:cNvPr id="30753" name="Picture 33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457" y="2000"/>
                <a:ext cx="901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754" name="Oval 34"/>
              <p:cNvSpPr>
                <a:spLocks noChangeArrowheads="1"/>
              </p:cNvSpPr>
              <p:nvPr/>
            </p:nvSpPr>
            <p:spPr bwMode="gray">
              <a:xfrm>
                <a:off x="2457" y="2000"/>
                <a:ext cx="895" cy="888"/>
              </a:xfrm>
              <a:prstGeom prst="ellipse">
                <a:avLst/>
              </a:prstGeom>
              <a:gradFill rotWithShape="1">
                <a:gsLst>
                  <a:gs pos="0">
                    <a:srgbClr val="FFFF99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FFFF99">
                      <a:alpha val="45000"/>
                    </a:srgbClr>
                  </a:gs>
                  <a:gs pos="100000">
                    <a:srgbClr val="FFFF99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 w="57150" algn="ctr">
                <a:solidFill>
                  <a:srgbClr val="F8F8F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55" name="Freeform 35"/>
              <p:cNvSpPr>
                <a:spLocks/>
              </p:cNvSpPr>
              <p:nvPr/>
            </p:nvSpPr>
            <p:spPr bwMode="gray">
              <a:xfrm>
                <a:off x="2550" y="2018"/>
                <a:ext cx="703" cy="308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2E1B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0756" name="Group 36"/>
              <p:cNvGrpSpPr>
                <a:grpSpLocks/>
              </p:cNvGrpSpPr>
              <p:nvPr/>
            </p:nvGrpSpPr>
            <p:grpSpPr bwMode="auto">
              <a:xfrm rot="-1297425" flipH="1" flipV="1">
                <a:off x="2530" y="2688"/>
                <a:ext cx="777" cy="195"/>
                <a:chOff x="2532" y="1051"/>
                <a:chExt cx="889" cy="256"/>
              </a:xfrm>
            </p:grpSpPr>
            <p:grpSp>
              <p:nvGrpSpPr>
                <p:cNvPr id="30757" name="Group 3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0758" name="AutoShape 38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59" name="AutoShape 39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60" name="AutoShape 40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61" name="AutoShape 41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30762" name="Group 42"/>
                <p:cNvGrpSpPr>
                  <a:grpSpLocks/>
                </p:cNvGrpSpPr>
                <p:nvPr/>
              </p:nvGrpSpPr>
              <p:grpSpPr bwMode="auto">
                <a:xfrm rot="1353540">
                  <a:off x="2678" y="1120"/>
                  <a:ext cx="743" cy="187"/>
                  <a:chOff x="1565" y="2568"/>
                  <a:chExt cx="1118" cy="279"/>
                </a:xfrm>
              </p:grpSpPr>
              <p:sp>
                <p:nvSpPr>
                  <p:cNvPr id="30763" name="AutoShape 43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64" name="AutoShape 44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65" name="AutoShape 45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4" y="2290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66" name="AutoShape 46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  <p:sp>
          <p:nvSpPr>
            <p:cNvPr id="30767" name="Text Box 47"/>
            <p:cNvSpPr txBox="1">
              <a:spLocks noChangeArrowheads="1"/>
            </p:cNvSpPr>
            <p:nvPr/>
          </p:nvSpPr>
          <p:spPr bwMode="gray">
            <a:xfrm>
              <a:off x="5404003" y="3428038"/>
              <a:ext cx="1288921" cy="32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000" b="1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11.4</a:t>
              </a:r>
              <a:endParaRPr lang="en-US" altLang="zh-CN" sz="20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768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556454" y="464089"/>
            <a:ext cx="68580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药物治疗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日志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06944" y="2383802"/>
            <a:ext cx="380553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3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3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21926" y="2376181"/>
            <a:ext cx="45756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30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30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63440" y="5438711"/>
            <a:ext cx="427040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3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93237" y="5395284"/>
            <a:ext cx="39498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907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7934" y="2184193"/>
            <a:ext cx="8561265" cy="4013511"/>
            <a:chOff x="2260964" y="1847484"/>
            <a:chExt cx="7721235" cy="3280140"/>
          </a:xfrm>
        </p:grpSpPr>
        <p:sp>
          <p:nvSpPr>
            <p:cNvPr id="30722" name="Rectangle 2"/>
            <p:cNvSpPr>
              <a:spLocks noChangeArrowheads="1"/>
            </p:cNvSpPr>
            <p:nvPr/>
          </p:nvSpPr>
          <p:spPr bwMode="gray">
            <a:xfrm>
              <a:off x="2262554" y="1852244"/>
              <a:ext cx="3652472" cy="148467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legacyPerspectiveBottom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24" name="Rectangle 4"/>
            <p:cNvSpPr>
              <a:spLocks noChangeArrowheads="1"/>
            </p:cNvSpPr>
            <p:nvPr/>
          </p:nvSpPr>
          <p:spPr bwMode="gray">
            <a:xfrm>
              <a:off x="6186867" y="1847484"/>
              <a:ext cx="3785809" cy="14846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legacyPerspectiveBottomLef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  <a:contourClr>
                <a:schemeClr val="folHlink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gray">
            <a:xfrm>
              <a:off x="2260964" y="3642945"/>
              <a:ext cx="3652473" cy="148467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gray">
            <a:xfrm>
              <a:off x="6191628" y="3644414"/>
              <a:ext cx="3790571" cy="14752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legacyPerspectiveTopLef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gray">
            <a:xfrm>
              <a:off x="2310142" y="3820863"/>
              <a:ext cx="3245126" cy="83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患者输血后血红蛋白升至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&gt;70g/L,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未在下降，考虑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CD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病情稳定</a:t>
              </a:r>
              <a:endPara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gray">
            <a:xfrm>
              <a:off x="2324382" y="1961341"/>
              <a:ext cx="2828643" cy="729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患者近</a:t>
              </a:r>
              <a:r>
                <a:rPr lang="en-US" altLang="zh-CN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日每日排</a:t>
              </a:r>
              <a:r>
                <a:rPr lang="en-US" altLang="zh-CN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次黄色软便，便中无黏液、脓血</a:t>
              </a:r>
              <a:endParaRPr lang="en-US" altLang="zh-CN" sz="2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gray">
            <a:xfrm>
              <a:off x="6763622" y="1893444"/>
              <a:ext cx="3080721" cy="830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双肺呼吸音清，未闻及干湿罗音；</a:t>
              </a:r>
              <a:r>
                <a:rPr lang="en-US" altLang="zh-CN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WBC: 4.34×10</a:t>
              </a:r>
              <a:r>
                <a:rPr lang="en-US" altLang="zh-CN" sz="2000" baseline="30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en-US" altLang="zh-CN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/L, N 64.4%</a:t>
              </a:r>
              <a:r>
                <a:rPr lang="zh-CN" altLang="en-US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2000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HGB 73g/L</a:t>
              </a:r>
              <a:endParaRPr lang="en-US" altLang="zh-CN" sz="2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gray">
            <a:xfrm>
              <a:off x="6862771" y="3649877"/>
              <a:ext cx="2944699" cy="1383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沙利度胺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100mg </a:t>
              </a:r>
              <a:r>
                <a:rPr lang="en-US" altLang="zh-CN" sz="2000" dirty="0" err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qd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甲泼尼龙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12mg+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美沙拉嗪缓释颗粒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1g </a:t>
              </a:r>
              <a:r>
                <a:rPr lang="en-US" altLang="zh-CN" sz="2000" dirty="0" err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qid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，应用复方磺胺甲噁唑片 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片 </a:t>
              </a:r>
              <a:r>
                <a:rPr lang="en-US" altLang="zh-CN" sz="2000" dirty="0" err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qid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至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个月</a:t>
              </a:r>
              <a:endParaRPr lang="en-US" altLang="zh-CN" sz="2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752" name="Group 32"/>
            <p:cNvGrpSpPr>
              <a:grpSpLocks/>
            </p:cNvGrpSpPr>
            <p:nvPr/>
          </p:nvGrpSpPr>
          <p:grpSpPr bwMode="auto">
            <a:xfrm>
              <a:off x="5234155" y="2750544"/>
              <a:ext cx="1660359" cy="1592856"/>
              <a:chOff x="2457" y="2000"/>
              <a:chExt cx="901" cy="888"/>
            </a:xfrm>
          </p:grpSpPr>
          <p:pic>
            <p:nvPicPr>
              <p:cNvPr id="30753" name="Picture 33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457" y="2000"/>
                <a:ext cx="901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754" name="Oval 34"/>
              <p:cNvSpPr>
                <a:spLocks noChangeArrowheads="1"/>
              </p:cNvSpPr>
              <p:nvPr/>
            </p:nvSpPr>
            <p:spPr bwMode="gray">
              <a:xfrm>
                <a:off x="2457" y="2000"/>
                <a:ext cx="895" cy="888"/>
              </a:xfrm>
              <a:prstGeom prst="ellipse">
                <a:avLst/>
              </a:prstGeom>
              <a:gradFill rotWithShape="1">
                <a:gsLst>
                  <a:gs pos="0">
                    <a:srgbClr val="FFFF99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FFFF99">
                      <a:alpha val="45000"/>
                    </a:srgbClr>
                  </a:gs>
                  <a:gs pos="100000">
                    <a:srgbClr val="FFFF99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 w="57150" algn="ctr">
                <a:solidFill>
                  <a:srgbClr val="F8F8F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55" name="Freeform 35"/>
              <p:cNvSpPr>
                <a:spLocks/>
              </p:cNvSpPr>
              <p:nvPr/>
            </p:nvSpPr>
            <p:spPr bwMode="gray">
              <a:xfrm>
                <a:off x="2550" y="2018"/>
                <a:ext cx="703" cy="308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2E1B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0756" name="Group 36"/>
              <p:cNvGrpSpPr>
                <a:grpSpLocks/>
              </p:cNvGrpSpPr>
              <p:nvPr/>
            </p:nvGrpSpPr>
            <p:grpSpPr bwMode="auto">
              <a:xfrm rot="-1297425" flipH="1" flipV="1">
                <a:off x="2530" y="2688"/>
                <a:ext cx="777" cy="195"/>
                <a:chOff x="2532" y="1051"/>
                <a:chExt cx="889" cy="256"/>
              </a:xfrm>
            </p:grpSpPr>
            <p:grpSp>
              <p:nvGrpSpPr>
                <p:cNvPr id="30757" name="Group 3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0758" name="AutoShape 38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59" name="AutoShape 39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60" name="AutoShape 40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61" name="AutoShape 41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30762" name="Group 42"/>
                <p:cNvGrpSpPr>
                  <a:grpSpLocks/>
                </p:cNvGrpSpPr>
                <p:nvPr/>
              </p:nvGrpSpPr>
              <p:grpSpPr bwMode="auto">
                <a:xfrm rot="1353540">
                  <a:off x="2678" y="1120"/>
                  <a:ext cx="743" cy="187"/>
                  <a:chOff x="1565" y="2568"/>
                  <a:chExt cx="1118" cy="279"/>
                </a:xfrm>
              </p:grpSpPr>
              <p:sp>
                <p:nvSpPr>
                  <p:cNvPr id="30763" name="AutoShape 43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64" name="AutoShape 44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65" name="AutoShape 45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4" y="2290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766" name="AutoShape 46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  <p:sp>
          <p:nvSpPr>
            <p:cNvPr id="30767" name="Text Box 47"/>
            <p:cNvSpPr txBox="1">
              <a:spLocks noChangeArrowheads="1"/>
            </p:cNvSpPr>
            <p:nvPr/>
          </p:nvSpPr>
          <p:spPr bwMode="gray">
            <a:xfrm>
              <a:off x="5404003" y="3428038"/>
              <a:ext cx="1288921" cy="32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000" b="1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11.1</a:t>
              </a:r>
              <a:endParaRPr lang="en-US" altLang="zh-CN" sz="20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768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556454" y="464089"/>
            <a:ext cx="68580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药物治疗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日志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06944" y="2383802"/>
            <a:ext cx="380553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3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3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21926" y="2376181"/>
            <a:ext cx="45756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30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30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63440" y="5438711"/>
            <a:ext cx="427040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3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93237" y="5395284"/>
            <a:ext cx="39498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115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出院诊断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17220" lvl="1" indent="-342900">
              <a:buFont typeface="+mj-lt"/>
              <a:buAutoNum type="arabicPeriod"/>
            </a:pPr>
            <a:r>
              <a:rPr lang="zh-CN" altLang="en-US" sz="2000" dirty="0" smtClean="0"/>
              <a:t>克罗恩病</a:t>
            </a:r>
            <a:endParaRPr lang="en-US" altLang="zh-CN" sz="2000" dirty="0" smtClean="0"/>
          </a:p>
          <a:p>
            <a:pPr lvl="2"/>
            <a:r>
              <a:rPr lang="zh-CN" altLang="en-US" sz="1800" dirty="0"/>
              <a:t>狭窄</a:t>
            </a:r>
            <a:r>
              <a:rPr lang="zh-CN" altLang="en-US" sz="1800" dirty="0" smtClean="0"/>
              <a:t>型</a:t>
            </a:r>
            <a:endParaRPr lang="en-US" altLang="zh-CN" sz="1800" dirty="0" smtClean="0"/>
          </a:p>
          <a:p>
            <a:pPr lvl="2"/>
            <a:r>
              <a:rPr lang="zh-CN" altLang="en-US" sz="1800" dirty="0"/>
              <a:t>结肠</a:t>
            </a:r>
            <a:r>
              <a:rPr lang="zh-CN" altLang="en-US" sz="1800" dirty="0" smtClean="0"/>
              <a:t>型</a:t>
            </a:r>
            <a:r>
              <a:rPr lang="zh-CN" altLang="en-US" sz="1800" dirty="0"/>
              <a:t>，</a:t>
            </a:r>
            <a:r>
              <a:rPr lang="zh-CN" altLang="en-US" sz="1800" dirty="0" smtClean="0"/>
              <a:t>活动期，中度</a:t>
            </a:r>
            <a:endParaRPr lang="en-US" altLang="zh-CN" sz="1800" dirty="0" smtClean="0"/>
          </a:p>
          <a:p>
            <a:pPr marL="617220" lvl="1" indent="-342900">
              <a:buFont typeface="+mj-lt"/>
              <a:buAutoNum type="arabicPeriod"/>
            </a:pPr>
            <a:r>
              <a:rPr lang="zh-CN" altLang="en-US" sz="2000" dirty="0" smtClean="0"/>
              <a:t>肺包子肺炎</a:t>
            </a:r>
            <a:endParaRPr lang="en-US" altLang="zh-CN" sz="2000" dirty="0" smtClean="0"/>
          </a:p>
          <a:p>
            <a:pPr marL="617220" lvl="1" indent="-342900">
              <a:buFont typeface="+mj-lt"/>
              <a:buAutoNum type="arabicPeriod"/>
            </a:pPr>
            <a:r>
              <a:rPr lang="zh-CN" altLang="en-US" sz="2000" dirty="0" smtClean="0"/>
              <a:t>粒细胞减少</a:t>
            </a:r>
            <a:endParaRPr lang="en-US" altLang="zh-CN" sz="2000" dirty="0" smtClean="0"/>
          </a:p>
          <a:p>
            <a:pPr marL="617220" lvl="1" indent="-342900">
              <a:buFont typeface="+mj-lt"/>
              <a:buAutoNum type="arabicPeriod"/>
            </a:pPr>
            <a:r>
              <a:rPr lang="zh-CN" altLang="en-US" sz="2000" dirty="0" smtClean="0"/>
              <a:t>贫血，中度</a:t>
            </a:r>
            <a:endParaRPr lang="en-US" altLang="zh-CN" sz="2000" dirty="0" smtClean="0"/>
          </a:p>
          <a:p>
            <a:pPr marL="617220" lvl="1" indent="-342900">
              <a:buFont typeface="+mj-lt"/>
              <a:buAutoNum type="arabicPeriod"/>
            </a:pPr>
            <a:r>
              <a:rPr lang="zh-CN" altLang="en-US" sz="2000" dirty="0"/>
              <a:t>银屑病</a:t>
            </a:r>
          </a:p>
        </p:txBody>
      </p:sp>
    </p:spTree>
    <p:extLst>
      <p:ext uri="{BB962C8B-B14F-4D97-AF65-F5344CB8AC3E}">
        <p14:creationId xmlns:p14="http://schemas.microsoft.com/office/powerpoint/2010/main" val="105506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5678" y="211014"/>
            <a:ext cx="6858000" cy="767862"/>
          </a:xfrm>
        </p:spPr>
        <p:txBody>
          <a:bodyPr/>
          <a:lstStyle/>
          <a:p>
            <a:r>
              <a:rPr lang="zh-CN" altLang="en-US" dirty="0" smtClean="0"/>
              <a:t>主要用药分析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393349"/>
              </p:ext>
            </p:extLst>
          </p:nvPr>
        </p:nvGraphicFramePr>
        <p:xfrm>
          <a:off x="1422354" y="1072661"/>
          <a:ext cx="6295785" cy="5650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0243">
                  <a:extLst>
                    <a:ext uri="{9D8B030D-6E8A-4147-A177-3AD203B41FA5}">
                      <a16:colId xmlns="" xmlns:a16="http://schemas.microsoft.com/office/drawing/2014/main" val="1880560345"/>
                    </a:ext>
                  </a:extLst>
                </a:gridCol>
                <a:gridCol w="3772846">
                  <a:extLst>
                    <a:ext uri="{9D8B030D-6E8A-4147-A177-3AD203B41FA5}">
                      <a16:colId xmlns="" xmlns:a16="http://schemas.microsoft.com/office/drawing/2014/main" val="2932682405"/>
                    </a:ext>
                  </a:extLst>
                </a:gridCol>
                <a:gridCol w="1242696">
                  <a:extLst>
                    <a:ext uri="{9D8B030D-6E8A-4147-A177-3AD203B41FA5}">
                      <a16:colId xmlns="" xmlns:a16="http://schemas.microsoft.com/office/drawing/2014/main" val="3302914693"/>
                    </a:ext>
                  </a:extLst>
                </a:gridCol>
              </a:tblGrid>
              <a:tr h="2985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用药目的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药物及用法用量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起止时间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extLst>
                  <a:ext uri="{0D108BD9-81ED-4DB2-BD59-A6C34878D82A}">
                    <a16:rowId xmlns="" xmlns:a16="http://schemas.microsoft.com/office/drawing/2014/main" val="3257754990"/>
                  </a:ext>
                </a:extLst>
              </a:tr>
              <a:tr h="43808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升中性粒细胞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重组人粒细胞</a:t>
                      </a:r>
                      <a:r>
                        <a:rPr lang="zh-CN" altLang="en-US" sz="16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刺激因子 </a:t>
                      </a:r>
                      <a:r>
                        <a:rPr lang="en-US" altLang="zh-CN" sz="16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300μg </a:t>
                      </a:r>
                      <a:r>
                        <a:rPr lang="zh-CN" altLang="en-US" sz="16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皮下注射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10.12</a:t>
                      </a:r>
                      <a:r>
                        <a:rPr lang="en-US" altLang="zh-CN" sz="16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10.16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extLst>
                  <a:ext uri="{0D108BD9-81ED-4DB2-BD59-A6C34878D82A}">
                    <a16:rowId xmlns="" xmlns:a16="http://schemas.microsoft.com/office/drawing/2014/main" val="4100544206"/>
                  </a:ext>
                </a:extLst>
              </a:tr>
              <a:tr h="328313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升白细胞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利可君片 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mg </a:t>
                      </a:r>
                      <a:r>
                        <a:rPr lang="en-US" sz="16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10.12-10.23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extLst>
                  <a:ext uri="{0D108BD9-81ED-4DB2-BD59-A6C34878D82A}">
                    <a16:rowId xmlns="" xmlns:a16="http://schemas.microsoft.com/office/drawing/2014/main" val="471066097"/>
                  </a:ext>
                </a:extLst>
              </a:tr>
              <a:tr h="328313"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盐酸小檗胺片 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片 </a:t>
                      </a:r>
                      <a:r>
                        <a:rPr lang="en-US" sz="16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10.12-10.23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extLst>
                  <a:ext uri="{0D108BD9-81ED-4DB2-BD59-A6C34878D82A}">
                    <a16:rowId xmlns="" xmlns:a16="http://schemas.microsoft.com/office/drawing/2014/main" val="3192618864"/>
                  </a:ext>
                </a:extLst>
              </a:tr>
              <a:tr h="32831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抗炎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甲泼尼龙片 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mg </a:t>
                      </a:r>
                      <a:r>
                        <a:rPr lang="en-US" sz="16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10.12-11.4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extLst>
                  <a:ext uri="{0D108BD9-81ED-4DB2-BD59-A6C34878D82A}">
                    <a16:rowId xmlns="" xmlns:a16="http://schemas.microsoft.com/office/drawing/2014/main" val="802754037"/>
                  </a:ext>
                </a:extLst>
              </a:tr>
              <a:tr h="32831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预防溃疡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法莫替丁片 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mg bid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10.12-11.4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extLst>
                  <a:ext uri="{0D108BD9-81ED-4DB2-BD59-A6C34878D82A}">
                    <a16:rowId xmlns="" xmlns:a16="http://schemas.microsoft.com/office/drawing/2014/main" val="924146193"/>
                  </a:ext>
                </a:extLst>
              </a:tr>
              <a:tr h="32831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胃肠道解痉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匹维溴铵片 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mg </a:t>
                      </a:r>
                      <a:r>
                        <a:rPr lang="en-US" sz="16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10.12-11.4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extLst>
                  <a:ext uri="{0D108BD9-81ED-4DB2-BD59-A6C34878D82A}">
                    <a16:rowId xmlns="" xmlns:a16="http://schemas.microsoft.com/office/drawing/2014/main" val="3172250091"/>
                  </a:ext>
                </a:extLst>
              </a:tr>
              <a:tr h="32831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补钙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碳酸钙片 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750</a:t>
                      </a:r>
                      <a:r>
                        <a:rPr 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mg </a:t>
                      </a:r>
                      <a:r>
                        <a:rPr lang="en-US" sz="16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10.12-11.4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extLst>
                  <a:ext uri="{0D108BD9-81ED-4DB2-BD59-A6C34878D82A}">
                    <a16:rowId xmlns="" xmlns:a16="http://schemas.microsoft.com/office/drawing/2014/main" val="493773255"/>
                  </a:ext>
                </a:extLst>
              </a:tr>
              <a:tr h="32831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抗炎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美沙拉秦缓释颗粒 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1g </a:t>
                      </a:r>
                      <a:r>
                        <a:rPr lang="en-US" altLang="zh-CN" sz="16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qid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10.12-11.4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extLst>
                  <a:ext uri="{0D108BD9-81ED-4DB2-BD59-A6C34878D82A}">
                    <a16:rowId xmlns="" xmlns:a16="http://schemas.microsoft.com/office/drawing/2014/main" val="2879446829"/>
                  </a:ext>
                </a:extLst>
              </a:tr>
              <a:tr h="32831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抗感染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厄他培南 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1g +0.9%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氯化钠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100ml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10.12-10.15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extLst>
                  <a:ext uri="{0D108BD9-81ED-4DB2-BD59-A6C34878D82A}">
                    <a16:rowId xmlns="" xmlns:a16="http://schemas.microsoft.com/office/drawing/2014/main" val="3919345969"/>
                  </a:ext>
                </a:extLst>
              </a:tr>
              <a:tr h="22473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低白蛋白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人血白蛋白 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10.14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extLst>
                  <a:ext uri="{0D108BD9-81ED-4DB2-BD59-A6C34878D82A}">
                    <a16:rowId xmlns="" xmlns:a16="http://schemas.microsoft.com/office/drawing/2014/main" val="2163642161"/>
                  </a:ext>
                </a:extLst>
              </a:tr>
              <a:tr h="32831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卡肺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TW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复方磺胺甲噁唑片 </a:t>
                      </a:r>
                      <a:r>
                        <a:rPr lang="en-US" altLang="zh-TW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TW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片 </a:t>
                      </a:r>
                      <a:r>
                        <a:rPr lang="en-US" altLang="zh-TW" sz="16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qid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10.17-11.4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extLst>
                  <a:ext uri="{0D108BD9-81ED-4DB2-BD59-A6C34878D82A}">
                    <a16:rowId xmlns="" xmlns:a16="http://schemas.microsoft.com/office/drawing/2014/main" val="1309765098"/>
                  </a:ext>
                </a:extLst>
              </a:tr>
              <a:tr h="32831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碱化尿液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碳酸氢钠片 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r>
                        <a:rPr 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 </a:t>
                      </a:r>
                      <a:r>
                        <a:rPr lang="en-US" sz="16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10.17-11.4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extLst>
                  <a:ext uri="{0D108BD9-81ED-4DB2-BD59-A6C34878D82A}">
                    <a16:rowId xmlns="" xmlns:a16="http://schemas.microsoft.com/office/drawing/2014/main" val="2002795717"/>
                  </a:ext>
                </a:extLst>
              </a:tr>
              <a:tr h="32831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助消化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乳酸菌素片 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</a:t>
                      </a:r>
                      <a:r>
                        <a:rPr 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 </a:t>
                      </a:r>
                      <a:r>
                        <a:rPr lang="en-US" sz="16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10.20-11.4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extLst>
                  <a:ext uri="{0D108BD9-81ED-4DB2-BD59-A6C34878D82A}">
                    <a16:rowId xmlns="" xmlns:a16="http://schemas.microsoft.com/office/drawing/2014/main" val="162370772"/>
                  </a:ext>
                </a:extLst>
              </a:tr>
              <a:tr h="32831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免疫抑制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沙利度胺片 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mg </a:t>
                      </a:r>
                      <a:r>
                        <a:rPr lang="en-US" sz="16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10.26-11.4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21" marR="6521" marT="6521" marB="0" anchor="ctr"/>
                </a:tc>
                <a:extLst>
                  <a:ext uri="{0D108BD9-81ED-4DB2-BD59-A6C34878D82A}">
                    <a16:rowId xmlns="" xmlns:a16="http://schemas.microsoft.com/office/drawing/2014/main" val="3605607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85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药学监护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免疫抑制剂导致的骨髓抑制</a:t>
            </a:r>
            <a:endParaRPr lang="en-US" altLang="zh-CN" b="1" dirty="0" smtClean="0"/>
          </a:p>
          <a:p>
            <a:pPr lvl="1"/>
            <a:r>
              <a:rPr lang="zh-CN" altLang="en-US" dirty="0"/>
              <a:t>全血细胞计数</a:t>
            </a:r>
          </a:p>
          <a:p>
            <a:pPr marL="274320" lvl="1" indent="0">
              <a:buNone/>
            </a:pPr>
            <a:r>
              <a:rPr lang="zh-CN" altLang="en-US" dirty="0" smtClean="0"/>
              <a:t>  第</a:t>
            </a:r>
            <a:r>
              <a:rPr lang="en-US" altLang="zh-CN" dirty="0"/>
              <a:t>1</a:t>
            </a:r>
            <a:r>
              <a:rPr lang="zh-CN" altLang="en-US" dirty="0"/>
              <a:t>月， 每周</a:t>
            </a:r>
            <a:r>
              <a:rPr lang="en-US" altLang="zh-CN" dirty="0"/>
              <a:t>1</a:t>
            </a:r>
            <a:r>
              <a:rPr lang="zh-CN" altLang="en-US" dirty="0"/>
              <a:t>次</a:t>
            </a:r>
          </a:p>
          <a:p>
            <a:pPr marL="274320" lvl="1" indent="0">
              <a:buNone/>
            </a:pPr>
            <a:r>
              <a:rPr lang="zh-CN" altLang="en-US" dirty="0" smtClean="0"/>
              <a:t>  第</a:t>
            </a:r>
            <a:r>
              <a:rPr lang="en-US" altLang="zh-CN" dirty="0" smtClean="0"/>
              <a:t>2</a:t>
            </a:r>
            <a:r>
              <a:rPr lang="en-US" altLang="zh-CN" dirty="0"/>
              <a:t>~3</a:t>
            </a:r>
            <a:r>
              <a:rPr lang="zh-CN" altLang="en-US" dirty="0"/>
              <a:t>月，每</a:t>
            </a:r>
            <a:r>
              <a:rPr lang="en-US" altLang="zh-CN" dirty="0"/>
              <a:t>2</a:t>
            </a:r>
            <a:r>
              <a:rPr lang="zh-CN" altLang="en-US" dirty="0"/>
              <a:t>周复查一次，之后每月一</a:t>
            </a:r>
            <a:r>
              <a:rPr lang="zh-CN" altLang="en-US" dirty="0" smtClean="0"/>
              <a:t>次</a:t>
            </a:r>
            <a:endParaRPr lang="en-US" altLang="zh-CN" b="1" dirty="0" smtClean="0"/>
          </a:p>
          <a:p>
            <a:r>
              <a:rPr lang="zh-CN" altLang="en-US" b="1" dirty="0"/>
              <a:t>药物</a:t>
            </a:r>
            <a:r>
              <a:rPr lang="zh-CN" altLang="en-US" b="1" dirty="0" smtClean="0"/>
              <a:t>性肝损伤</a:t>
            </a:r>
            <a:endParaRPr lang="en-US" altLang="zh-CN" b="1" dirty="0" smtClean="0"/>
          </a:p>
          <a:p>
            <a:pPr lvl="1"/>
            <a:r>
              <a:rPr lang="zh-CN" altLang="en-US" dirty="0" smtClean="0"/>
              <a:t>肝</a:t>
            </a:r>
            <a:r>
              <a:rPr lang="zh-CN" altLang="en-US" dirty="0"/>
              <a:t>功 前</a:t>
            </a:r>
            <a:r>
              <a:rPr lang="en-US" altLang="zh-CN" dirty="0"/>
              <a:t>3</a:t>
            </a:r>
            <a:r>
              <a:rPr lang="zh-CN" altLang="en-US" dirty="0"/>
              <a:t>个月每月复查</a:t>
            </a:r>
          </a:p>
          <a:p>
            <a:r>
              <a:rPr lang="zh-CN" altLang="en-US" b="1" dirty="0" smtClean="0"/>
              <a:t>免疫收缩宿主预防感染</a:t>
            </a:r>
            <a:endParaRPr lang="en-US" altLang="zh-CN" b="1" dirty="0" smtClean="0"/>
          </a:p>
          <a:p>
            <a:pPr marL="445770" lvl="2">
              <a:spcBef>
                <a:spcPts val="1350"/>
              </a:spcBef>
            </a:pPr>
            <a:r>
              <a:rPr lang="zh-CN" altLang="en-US" dirty="0" smtClean="0"/>
              <a:t>血象、血沉</a:t>
            </a:r>
            <a:r>
              <a:rPr lang="zh-CN" altLang="en-US" dirty="0"/>
              <a:t>、</a:t>
            </a:r>
            <a:r>
              <a:rPr lang="en-US" altLang="zh-CN" dirty="0" smtClean="0"/>
              <a:t>C-RP</a:t>
            </a:r>
          </a:p>
          <a:p>
            <a:r>
              <a:rPr lang="zh-CN" altLang="en-US" b="1" dirty="0"/>
              <a:t>饮食</a:t>
            </a:r>
            <a:r>
              <a:rPr lang="zh-CN" altLang="en-US" b="1" dirty="0" smtClean="0"/>
              <a:t>管理</a:t>
            </a:r>
            <a:endParaRPr lang="en-US" altLang="zh-CN" b="1" dirty="0" smtClean="0"/>
          </a:p>
          <a:p>
            <a:pPr lvl="1"/>
            <a:r>
              <a:rPr lang="en-US" altLang="zh-CN" b="1" dirty="0"/>
              <a:t> </a:t>
            </a:r>
            <a:r>
              <a:rPr lang="zh-CN" altLang="en-US" dirty="0" smtClean="0"/>
              <a:t>蛋白质，铁，</a:t>
            </a:r>
            <a:r>
              <a:rPr lang="en-US" altLang="zh-CN" dirty="0" err="1" smtClean="0"/>
              <a:t>VitD</a:t>
            </a:r>
            <a:r>
              <a:rPr lang="en-US" altLang="zh-CN" dirty="0" smtClean="0"/>
              <a:t> </a:t>
            </a:r>
            <a:r>
              <a:rPr lang="zh-CN" altLang="en-US" dirty="0" smtClean="0"/>
              <a:t>，</a:t>
            </a:r>
            <a:r>
              <a:rPr lang="en-US" altLang="zh-CN" dirty="0" smtClean="0"/>
              <a:t>VitB12</a:t>
            </a:r>
            <a:r>
              <a:rPr lang="zh-CN" altLang="en-US" dirty="0" smtClean="0"/>
              <a:t>，锌，叶酸，钙，镁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703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143000" y="1064969"/>
            <a:ext cx="6858000" cy="2862262"/>
          </a:xfrm>
        </p:spPr>
        <p:txBody>
          <a:bodyPr>
            <a:normAutofit/>
          </a:bodyPr>
          <a:lstStyle/>
          <a:p>
            <a:pPr algn="ctr"/>
            <a:r>
              <a:rPr lang="en-US" altLang="zh-CN" sz="6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Q&amp;A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600" dirty="0"/>
              <a:t>欢迎</a:t>
            </a:r>
            <a:r>
              <a:rPr lang="zh-CN" altLang="en-US" sz="3600" dirty="0" smtClean="0"/>
              <a:t>大家批评指正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0294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2999" y="1900823"/>
            <a:ext cx="7354229" cy="4114800"/>
          </a:xfrm>
        </p:spPr>
        <p:txBody>
          <a:bodyPr>
            <a:normAutofit lnSpcReduction="10000"/>
          </a:bodyPr>
          <a:lstStyle/>
          <a:p>
            <a:r>
              <a:rPr lang="zh-CN" altLang="en-US" b="1" dirty="0" smtClean="0"/>
              <a:t>辅助检查</a:t>
            </a:r>
            <a:endParaRPr lang="en-US" altLang="zh-CN" b="1" dirty="0" smtClean="0"/>
          </a:p>
          <a:p>
            <a:pPr lvl="1"/>
            <a:r>
              <a:rPr lang="en-US" altLang="zh-CN" sz="2000" b="1" dirty="0" smtClean="0"/>
              <a:t>2013</a:t>
            </a:r>
            <a:r>
              <a:rPr lang="zh-CN" altLang="en-US" sz="2000" b="1" dirty="0" smtClean="0"/>
              <a:t>年</a:t>
            </a:r>
            <a:r>
              <a:rPr lang="en-US" altLang="zh-CN" sz="2000" b="1" dirty="0" smtClean="0"/>
              <a:t>8</a:t>
            </a:r>
            <a:r>
              <a:rPr lang="zh-CN" altLang="en-US" sz="2000" b="1" dirty="0" smtClean="0"/>
              <a:t>月</a:t>
            </a:r>
            <a:r>
              <a:rPr lang="en-US" altLang="zh-CN" sz="2000" b="1" dirty="0" smtClean="0"/>
              <a:t>26</a:t>
            </a:r>
            <a:r>
              <a:rPr lang="zh-CN" altLang="en-US" sz="2000" b="1" dirty="0" smtClean="0"/>
              <a:t>日  </a:t>
            </a:r>
            <a:r>
              <a:rPr lang="en-US" altLang="zh-CN" sz="2000" dirty="0" smtClean="0"/>
              <a:t>WBC:7.6×10</a:t>
            </a:r>
            <a:r>
              <a:rPr lang="en-US" altLang="zh-CN" sz="2000" baseline="30000" dirty="0" smtClean="0"/>
              <a:t>9</a:t>
            </a:r>
            <a:r>
              <a:rPr lang="en-US" altLang="zh-CN" sz="2000" dirty="0" smtClean="0"/>
              <a:t>/L</a:t>
            </a:r>
          </a:p>
          <a:p>
            <a:pPr lvl="1"/>
            <a:r>
              <a:rPr lang="en-US" altLang="zh-CN" sz="2000" b="1" dirty="0" smtClean="0"/>
              <a:t>2013</a:t>
            </a:r>
            <a:r>
              <a:rPr lang="zh-CN" altLang="en-US" sz="2000" b="1" dirty="0" smtClean="0"/>
              <a:t>年</a:t>
            </a:r>
            <a:r>
              <a:rPr lang="en-US" altLang="zh-CN" sz="2000" b="1" dirty="0" smtClean="0"/>
              <a:t>9</a:t>
            </a:r>
            <a:r>
              <a:rPr lang="zh-CN" altLang="en-US" sz="2000" b="1" dirty="0" smtClean="0"/>
              <a:t>月</a:t>
            </a:r>
            <a:r>
              <a:rPr lang="en-US" altLang="zh-CN" sz="2000" b="1" dirty="0" smtClean="0"/>
              <a:t>17</a:t>
            </a:r>
            <a:r>
              <a:rPr lang="zh-CN" altLang="en-US" sz="2000" b="1" dirty="0" smtClean="0"/>
              <a:t>日 </a:t>
            </a:r>
            <a:r>
              <a:rPr lang="zh-CN" altLang="en-US" sz="2000" dirty="0" smtClean="0"/>
              <a:t>血常规：</a:t>
            </a:r>
            <a:r>
              <a:rPr lang="en-US" altLang="zh-CN" sz="2000" dirty="0" smtClean="0"/>
              <a:t>WBC 2.64×10</a:t>
            </a:r>
            <a:r>
              <a:rPr lang="en-US" altLang="zh-CN" sz="2000" baseline="30000" dirty="0" smtClean="0"/>
              <a:t>9</a:t>
            </a:r>
            <a:r>
              <a:rPr lang="en-US" altLang="zh-CN" sz="2000" dirty="0" smtClean="0"/>
              <a:t>/L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↓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N 44.2%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RBC 3.08×10</a:t>
            </a:r>
            <a:r>
              <a:rPr lang="en-US" altLang="zh-CN" sz="2000" baseline="30000" dirty="0" smtClean="0"/>
              <a:t>12</a:t>
            </a:r>
            <a:r>
              <a:rPr lang="en-US" altLang="zh-CN" sz="2000" dirty="0" smtClean="0"/>
              <a:t>/L</a:t>
            </a:r>
            <a:r>
              <a:rPr lang="en-US" altLang="zh-CN" sz="2000" b="1" dirty="0">
                <a:solidFill>
                  <a:srgbClr val="FF0000"/>
                </a:solidFill>
              </a:rPr>
              <a:t> ↓ 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HGB 89 g/L</a:t>
            </a:r>
            <a:r>
              <a:rPr lang="en-US" altLang="zh-CN" sz="2000" b="1" dirty="0">
                <a:solidFill>
                  <a:srgbClr val="FF0000"/>
                </a:solidFill>
              </a:rPr>
              <a:t> ↓ 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PLT 144×10</a:t>
            </a:r>
            <a:r>
              <a:rPr lang="en-US" altLang="zh-CN" sz="2000" baseline="30000" dirty="0" smtClean="0"/>
              <a:t>9</a:t>
            </a:r>
            <a:r>
              <a:rPr lang="en-US" altLang="zh-CN" sz="2000" dirty="0" smtClean="0"/>
              <a:t>/L;</a:t>
            </a:r>
          </a:p>
          <a:p>
            <a:pPr lvl="1"/>
            <a:r>
              <a:rPr lang="en-US" altLang="zh-CN" sz="2000" b="1" dirty="0" smtClean="0"/>
              <a:t>2013</a:t>
            </a:r>
            <a:r>
              <a:rPr lang="zh-CN" altLang="en-US" sz="2000" b="1" dirty="0" smtClean="0"/>
              <a:t>年</a:t>
            </a:r>
            <a:r>
              <a:rPr lang="en-US" altLang="zh-CN" sz="2000" b="1" dirty="0" smtClean="0"/>
              <a:t>10</a:t>
            </a:r>
            <a:r>
              <a:rPr lang="zh-CN" altLang="en-US" sz="2000" b="1" dirty="0" smtClean="0"/>
              <a:t>月</a:t>
            </a:r>
            <a:r>
              <a:rPr lang="en-US" altLang="zh-CN" sz="2000" b="1" dirty="0" smtClean="0"/>
              <a:t>4</a:t>
            </a:r>
            <a:r>
              <a:rPr lang="zh-CN" altLang="en-US" sz="2000" b="1" dirty="0" smtClean="0"/>
              <a:t>日 </a:t>
            </a:r>
            <a:r>
              <a:rPr lang="zh-CN" altLang="en-US" sz="2000" dirty="0" smtClean="0"/>
              <a:t>血常规：</a:t>
            </a:r>
            <a:r>
              <a:rPr lang="en-US" altLang="zh-CN" sz="2000" dirty="0"/>
              <a:t> WBC </a:t>
            </a:r>
            <a:r>
              <a:rPr lang="en-US" altLang="zh-CN" sz="2000" dirty="0" smtClean="0"/>
              <a:t>3.18×10</a:t>
            </a:r>
            <a:r>
              <a:rPr lang="en-US" altLang="zh-CN" sz="2000" baseline="30000" dirty="0" smtClean="0"/>
              <a:t>9</a:t>
            </a:r>
            <a:r>
              <a:rPr lang="en-US" altLang="zh-CN" sz="2000" dirty="0" smtClean="0"/>
              <a:t>/L</a:t>
            </a:r>
            <a:r>
              <a:rPr lang="en-US" altLang="zh-CN" sz="2000" b="1" dirty="0">
                <a:solidFill>
                  <a:srgbClr val="FF0000"/>
                </a:solidFill>
              </a:rPr>
              <a:t> ↓ </a:t>
            </a:r>
            <a:r>
              <a:rPr lang="zh-CN" altLang="en-US" sz="2000" dirty="0" smtClean="0"/>
              <a:t>，</a:t>
            </a:r>
            <a:r>
              <a:rPr lang="en-US" altLang="zh-CN" sz="2000" dirty="0"/>
              <a:t>N </a:t>
            </a:r>
            <a:r>
              <a:rPr lang="en-US" altLang="zh-CN" sz="2000" dirty="0" smtClean="0"/>
              <a:t>62.6%</a:t>
            </a:r>
            <a:r>
              <a:rPr lang="zh-CN" altLang="en-US" sz="2000" dirty="0"/>
              <a:t>，</a:t>
            </a:r>
            <a:r>
              <a:rPr lang="en-US" altLang="zh-CN" sz="2000" dirty="0"/>
              <a:t>RBC </a:t>
            </a:r>
            <a:r>
              <a:rPr lang="en-US" altLang="zh-CN" sz="2000" dirty="0" smtClean="0"/>
              <a:t>2.44×10</a:t>
            </a:r>
            <a:r>
              <a:rPr lang="en-US" altLang="zh-CN" sz="2000" baseline="30000" dirty="0" smtClean="0"/>
              <a:t>12</a:t>
            </a:r>
            <a:r>
              <a:rPr lang="en-US" altLang="zh-CN" sz="2000" dirty="0" smtClean="0"/>
              <a:t>/L</a:t>
            </a:r>
            <a:r>
              <a:rPr lang="en-US" altLang="zh-CN" sz="2000" b="1" dirty="0">
                <a:solidFill>
                  <a:srgbClr val="FF0000"/>
                </a:solidFill>
              </a:rPr>
              <a:t> ↓ </a:t>
            </a:r>
            <a:r>
              <a:rPr lang="zh-CN" altLang="en-US" sz="2000" dirty="0" smtClean="0"/>
              <a:t>，</a:t>
            </a:r>
            <a:r>
              <a:rPr lang="en-US" altLang="zh-CN" sz="2000" dirty="0"/>
              <a:t>HGB </a:t>
            </a:r>
            <a:r>
              <a:rPr lang="en-US" altLang="zh-CN" sz="2000" dirty="0" smtClean="0"/>
              <a:t>74 g/L</a:t>
            </a:r>
            <a:r>
              <a:rPr lang="en-US" altLang="zh-CN" sz="2000" b="1" dirty="0">
                <a:solidFill>
                  <a:srgbClr val="FF0000"/>
                </a:solidFill>
              </a:rPr>
              <a:t> ↓ </a:t>
            </a:r>
            <a:r>
              <a:rPr lang="zh-CN" altLang="en-US" sz="2000" dirty="0" smtClean="0"/>
              <a:t>，</a:t>
            </a:r>
            <a:r>
              <a:rPr lang="en-US" altLang="zh-CN" sz="2000" dirty="0"/>
              <a:t>PLT </a:t>
            </a:r>
            <a:r>
              <a:rPr lang="en-US" altLang="zh-CN" sz="2000" dirty="0" smtClean="0"/>
              <a:t>228×10</a:t>
            </a:r>
            <a:r>
              <a:rPr lang="en-US" altLang="zh-CN" sz="2000" baseline="30000" dirty="0" smtClean="0"/>
              <a:t>9</a:t>
            </a:r>
            <a:r>
              <a:rPr lang="en-US" altLang="zh-CN" sz="2000" dirty="0" smtClean="0"/>
              <a:t>/L</a:t>
            </a:r>
          </a:p>
          <a:p>
            <a:pPr lvl="1"/>
            <a:r>
              <a:rPr lang="en-US" altLang="zh-CN" sz="2000" b="1" dirty="0" smtClean="0"/>
              <a:t>2013</a:t>
            </a:r>
            <a:r>
              <a:rPr lang="zh-CN" altLang="en-US" sz="2000" b="1" dirty="0" smtClean="0"/>
              <a:t>年</a:t>
            </a:r>
            <a:r>
              <a:rPr lang="en-US" altLang="zh-CN" sz="2000" b="1" dirty="0" smtClean="0"/>
              <a:t>10</a:t>
            </a:r>
            <a:r>
              <a:rPr lang="zh-CN" altLang="en-US" sz="2000" b="1" dirty="0" smtClean="0"/>
              <a:t>月</a:t>
            </a:r>
            <a:r>
              <a:rPr lang="en-US" altLang="zh-CN" sz="2000" b="1" dirty="0" smtClean="0"/>
              <a:t>12</a:t>
            </a:r>
            <a:r>
              <a:rPr lang="zh-CN" altLang="en-US" sz="2000" b="1" dirty="0" smtClean="0"/>
              <a:t>日 </a:t>
            </a:r>
            <a:endParaRPr lang="en-US" altLang="zh-CN" sz="2000" b="1" dirty="0" smtClean="0"/>
          </a:p>
          <a:p>
            <a:pPr lvl="1"/>
            <a:r>
              <a:rPr lang="zh-CN" altLang="en-US" sz="2000" dirty="0" smtClean="0"/>
              <a:t>血常规 </a:t>
            </a:r>
            <a:r>
              <a:rPr lang="en-US" altLang="zh-CN" sz="2000" dirty="0"/>
              <a:t>WBC </a:t>
            </a:r>
            <a:r>
              <a:rPr lang="en-US" altLang="zh-CN" sz="2000" dirty="0" smtClean="0"/>
              <a:t>1.80×10</a:t>
            </a:r>
            <a:r>
              <a:rPr lang="en-US" altLang="zh-CN" sz="2000" baseline="30000" dirty="0" smtClean="0"/>
              <a:t>9</a:t>
            </a:r>
            <a:r>
              <a:rPr lang="en-US" altLang="zh-CN" sz="2000" dirty="0" smtClean="0"/>
              <a:t>/L</a:t>
            </a:r>
            <a:r>
              <a:rPr lang="en-US" altLang="zh-CN" sz="2000" b="1" dirty="0">
                <a:solidFill>
                  <a:srgbClr val="FF0000"/>
                </a:solidFill>
              </a:rPr>
              <a:t> ↓ ↓ </a:t>
            </a:r>
            <a:r>
              <a:rPr lang="zh-CN" altLang="en-US" sz="2000" dirty="0" smtClean="0"/>
              <a:t>，</a:t>
            </a:r>
            <a:r>
              <a:rPr lang="en-US" altLang="zh-CN" sz="2000" dirty="0"/>
              <a:t>N </a:t>
            </a:r>
            <a:r>
              <a:rPr lang="en-US" altLang="zh-CN" sz="2000" dirty="0" smtClean="0"/>
              <a:t>70.3%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N</a:t>
            </a:r>
            <a:r>
              <a:rPr lang="en-US" altLang="zh-CN" sz="2000" baseline="30000" dirty="0" smtClean="0"/>
              <a:t> # </a:t>
            </a:r>
            <a:r>
              <a:rPr lang="en-US" altLang="zh-CN" sz="2000" dirty="0" smtClean="0"/>
              <a:t>1.27×10</a:t>
            </a:r>
            <a:r>
              <a:rPr lang="en-US" altLang="zh-CN" sz="2000" baseline="30000" dirty="0" smtClean="0"/>
              <a:t>9</a:t>
            </a:r>
            <a:r>
              <a:rPr lang="en-US" altLang="zh-CN" sz="2000" dirty="0" smtClean="0"/>
              <a:t>/L</a:t>
            </a:r>
            <a:r>
              <a:rPr lang="en-US" altLang="zh-CN" sz="2000" b="1" dirty="0">
                <a:solidFill>
                  <a:srgbClr val="FF0000"/>
                </a:solidFill>
              </a:rPr>
              <a:t> ↓ 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RBC 2.03×10</a:t>
            </a:r>
            <a:r>
              <a:rPr lang="en-US" altLang="zh-CN" sz="2000" baseline="30000" dirty="0" smtClean="0"/>
              <a:t>12</a:t>
            </a:r>
            <a:r>
              <a:rPr lang="en-US" altLang="zh-CN" sz="2000" dirty="0" smtClean="0"/>
              <a:t>/L</a:t>
            </a:r>
            <a:r>
              <a:rPr lang="en-US" altLang="zh-CN" sz="2000" b="1" dirty="0">
                <a:solidFill>
                  <a:srgbClr val="FF0000"/>
                </a:solidFill>
              </a:rPr>
              <a:t> ↓ </a:t>
            </a:r>
            <a:r>
              <a:rPr lang="zh-CN" altLang="en-US" sz="2000" dirty="0" smtClean="0"/>
              <a:t>，</a:t>
            </a:r>
            <a:r>
              <a:rPr lang="en-US" altLang="zh-CN" sz="2000" dirty="0"/>
              <a:t>HGB </a:t>
            </a:r>
            <a:r>
              <a:rPr lang="en-US" altLang="zh-CN" sz="2000" dirty="0" smtClean="0"/>
              <a:t>65 g/L</a:t>
            </a:r>
            <a:r>
              <a:rPr lang="en-US" altLang="zh-CN" sz="2000" b="1" dirty="0">
                <a:solidFill>
                  <a:srgbClr val="FF0000"/>
                </a:solidFill>
              </a:rPr>
              <a:t> ↓ </a:t>
            </a:r>
            <a:r>
              <a:rPr lang="zh-CN" altLang="en-US" sz="2000" dirty="0" smtClean="0"/>
              <a:t>，</a:t>
            </a:r>
            <a:r>
              <a:rPr lang="en-US" altLang="zh-CN" sz="2000" dirty="0"/>
              <a:t>PLT </a:t>
            </a:r>
            <a:r>
              <a:rPr lang="en-US" altLang="zh-CN" sz="2000" dirty="0" smtClean="0"/>
              <a:t>203×10</a:t>
            </a:r>
            <a:r>
              <a:rPr lang="en-US" altLang="zh-CN" sz="2000" baseline="30000" dirty="0" smtClean="0"/>
              <a:t>9</a:t>
            </a:r>
            <a:r>
              <a:rPr lang="en-US" altLang="zh-CN" sz="2000" dirty="0" smtClean="0"/>
              <a:t>/L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血生化 丙氨酸氨基转移酶 </a:t>
            </a:r>
            <a:r>
              <a:rPr lang="en-US" altLang="zh-CN" sz="2000" dirty="0" smtClean="0"/>
              <a:t>92U/L</a:t>
            </a:r>
            <a:r>
              <a:rPr lang="en-US" altLang="zh-CN" sz="2000" b="1" dirty="0">
                <a:ln>
                  <a:solidFill>
                    <a:srgbClr val="0099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altLang="zh-CN" sz="2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↑</a:t>
            </a:r>
            <a:r>
              <a:rPr lang="en-US" altLang="zh-CN" sz="2000" b="1" dirty="0">
                <a:ln>
                  <a:solidFill>
                    <a:srgbClr val="0099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zh-CN" altLang="en-US" sz="2000" dirty="0" smtClean="0"/>
              <a:t>、总胆红素</a:t>
            </a:r>
            <a:r>
              <a:rPr lang="en-US" altLang="zh-CN" sz="2000" dirty="0" smtClean="0"/>
              <a:t>15.4μmol/L</a:t>
            </a:r>
            <a:r>
              <a:rPr lang="zh-CN" altLang="en-US" sz="2000" dirty="0" smtClean="0"/>
              <a:t>、碱性磷酸酶</a:t>
            </a:r>
            <a:r>
              <a:rPr lang="en-US" altLang="zh-CN" sz="2000" dirty="0" smtClean="0"/>
              <a:t>236U/L</a:t>
            </a:r>
            <a:r>
              <a:rPr lang="en-US" altLang="zh-CN" sz="2000" b="1" dirty="0">
                <a:ln>
                  <a:solidFill>
                    <a:srgbClr val="0099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altLang="zh-CN" sz="2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↑</a:t>
            </a:r>
            <a:r>
              <a:rPr lang="en-US" altLang="zh-CN" sz="2000" b="1" dirty="0" smtClean="0">
                <a:ln>
                  <a:solidFill>
                    <a:srgbClr val="0099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zh-CN" altLang="en-US" sz="2000" dirty="0" smtClean="0"/>
              <a:t>，尿素氮</a:t>
            </a:r>
            <a:r>
              <a:rPr lang="en-US" altLang="zh-CN" sz="2000" dirty="0" smtClean="0"/>
              <a:t>4.8mmol/L</a:t>
            </a:r>
            <a:r>
              <a:rPr lang="zh-CN" altLang="en-US" sz="2000" dirty="0" smtClean="0"/>
              <a:t>、肌酐</a:t>
            </a:r>
            <a:r>
              <a:rPr lang="en-US" altLang="zh-CN" sz="2000" dirty="0" smtClean="0"/>
              <a:t>53μmol/L</a:t>
            </a:r>
            <a:r>
              <a:rPr lang="zh-CN" altLang="en-US" sz="2000" dirty="0" smtClean="0"/>
              <a:t>，钾 </a:t>
            </a:r>
            <a:r>
              <a:rPr lang="en-US" altLang="zh-CN" sz="2000" dirty="0" smtClean="0"/>
              <a:t>3.8mmol/L</a:t>
            </a:r>
            <a:r>
              <a:rPr lang="zh-CN" altLang="en-US" sz="2000" dirty="0" smtClean="0"/>
              <a:t>、钠 </a:t>
            </a:r>
            <a:r>
              <a:rPr lang="en-US" altLang="zh-CN" sz="2000" b="1" dirty="0">
                <a:solidFill>
                  <a:srgbClr val="FF0000"/>
                </a:solidFill>
              </a:rPr>
              <a:t>↓ </a:t>
            </a:r>
            <a:r>
              <a:rPr lang="en-US" altLang="zh-CN" sz="2000" dirty="0" smtClean="0"/>
              <a:t>124.2mmol/L</a:t>
            </a:r>
            <a:r>
              <a:rPr lang="zh-CN" altLang="en-US" sz="2000" dirty="0" smtClean="0"/>
              <a:t>、氯</a:t>
            </a:r>
            <a:r>
              <a:rPr lang="en-US" altLang="zh-CN" sz="2000" dirty="0" smtClean="0"/>
              <a:t>89.3mmol/L</a:t>
            </a:r>
            <a:r>
              <a:rPr lang="en-US" altLang="zh-CN" sz="2000" b="1" dirty="0">
                <a:solidFill>
                  <a:srgbClr val="FF0000"/>
                </a:solidFill>
              </a:rPr>
              <a:t> ↓ </a:t>
            </a:r>
            <a:r>
              <a:rPr lang="zh-CN" altLang="en-US" sz="2000" dirty="0" smtClean="0"/>
              <a:t>；</a:t>
            </a:r>
            <a:r>
              <a:rPr lang="en-US" altLang="zh-CN" sz="2000" dirty="0" smtClean="0"/>
              <a:t>PCT 0.101ng/ml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↑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000" dirty="0"/>
              <a:t>，</a:t>
            </a:r>
            <a:r>
              <a:rPr lang="en-US" altLang="zh-CN" sz="2000" dirty="0" smtClean="0"/>
              <a:t>ESR&gt;140</a:t>
            </a:r>
            <a:r>
              <a:rPr lang="en-US" altLang="zh-CN" sz="2000" dirty="0"/>
              <a:t>mm/h </a:t>
            </a:r>
            <a:r>
              <a:rPr lang="en-US" altLang="zh-CN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↑</a:t>
            </a:r>
            <a:endParaRPr lang="en-US" altLang="zh-CN" dirty="0" smtClean="0"/>
          </a:p>
          <a:p>
            <a:pPr lvl="1"/>
            <a:endParaRPr lang="zh-CN" altLang="en-US" sz="2000" dirty="0"/>
          </a:p>
        </p:txBody>
      </p:sp>
      <p:sp>
        <p:nvSpPr>
          <p:cNvPr id="4" name="圆角矩形标注 3"/>
          <p:cNvSpPr/>
          <p:nvPr/>
        </p:nvSpPr>
        <p:spPr>
          <a:xfrm>
            <a:off x="5468983" y="582401"/>
            <a:ext cx="3553096" cy="1480456"/>
          </a:xfrm>
          <a:prstGeom prst="wedgeRoundRectCallout">
            <a:avLst>
              <a:gd name="adj1" fmla="val -61097"/>
              <a:gd name="adj2" fmla="val 825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日加用硫唑嘌呤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50mg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日后加量至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100mg 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qd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；激素逐渐减量，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日甲泼尼龙减量至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12mg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9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sz="2000" b="1" dirty="0"/>
              <a:t>2013</a:t>
            </a:r>
            <a:r>
              <a:rPr lang="zh-CN" altLang="en-US" sz="2000" b="1" dirty="0"/>
              <a:t>年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月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日 </a:t>
            </a:r>
            <a:r>
              <a:rPr lang="en-US" altLang="zh-CN" sz="2000" b="1" dirty="0"/>
              <a:t> </a:t>
            </a:r>
            <a:r>
              <a:rPr lang="en-US" altLang="zh-CN" sz="2000" b="1" dirty="0" smtClean="0"/>
              <a:t> </a:t>
            </a:r>
            <a:r>
              <a:rPr lang="zh-CN" altLang="en-US" sz="2000" dirty="0" smtClean="0"/>
              <a:t>胸片</a:t>
            </a:r>
            <a:r>
              <a:rPr lang="zh-CN" altLang="en-US" sz="2000" dirty="0"/>
              <a:t>：弥漫性片状渗出影，可见数个小结。双</a:t>
            </a:r>
            <a:r>
              <a:rPr lang="zh-CN" altLang="en-US" sz="2000" dirty="0" smtClean="0"/>
              <a:t>肺纹理增多，间质性病变不除外。</a:t>
            </a:r>
            <a:endParaRPr lang="en-US" altLang="zh-CN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t="15935" r="122" b="19675"/>
          <a:stretch/>
        </p:blipFill>
        <p:spPr>
          <a:xfrm>
            <a:off x="1243361" y="2700298"/>
            <a:ext cx="6411951" cy="39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3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初步诊断：</a:t>
            </a:r>
            <a:endParaRPr lang="en-US" altLang="zh-CN" dirty="0" smtClean="0"/>
          </a:p>
          <a:p>
            <a:pPr marL="617220" lvl="1" indent="-342900">
              <a:buFont typeface="+mj-lt"/>
              <a:buAutoNum type="arabicPeriod"/>
            </a:pPr>
            <a:r>
              <a:rPr lang="zh-CN" altLang="en-US" sz="2000" dirty="0" smtClean="0"/>
              <a:t>克罗恩病</a:t>
            </a:r>
            <a:endParaRPr lang="en-US" altLang="zh-CN" sz="2000" dirty="0" smtClean="0"/>
          </a:p>
          <a:p>
            <a:pPr lvl="2"/>
            <a:r>
              <a:rPr lang="zh-CN" altLang="en-US" sz="1800" dirty="0"/>
              <a:t>狭窄</a:t>
            </a:r>
            <a:r>
              <a:rPr lang="zh-CN" altLang="en-US" sz="1800" dirty="0" smtClean="0"/>
              <a:t>型</a:t>
            </a:r>
            <a:endParaRPr lang="en-US" altLang="zh-CN" sz="1800" dirty="0" smtClean="0"/>
          </a:p>
          <a:p>
            <a:pPr lvl="2"/>
            <a:r>
              <a:rPr lang="zh-CN" altLang="en-US" sz="1800" dirty="0"/>
              <a:t>结肠</a:t>
            </a:r>
            <a:r>
              <a:rPr lang="zh-CN" altLang="en-US" sz="1800" dirty="0" smtClean="0"/>
              <a:t>型</a:t>
            </a:r>
            <a:r>
              <a:rPr lang="zh-CN" altLang="en-US" sz="1800" dirty="0"/>
              <a:t>，</a:t>
            </a:r>
            <a:r>
              <a:rPr lang="zh-CN" altLang="en-US" sz="1800" dirty="0" smtClean="0"/>
              <a:t>活动期，中度</a:t>
            </a:r>
            <a:endParaRPr lang="en-US" altLang="zh-CN" sz="1800" dirty="0" smtClean="0"/>
          </a:p>
          <a:p>
            <a:pPr marL="617220" lvl="1" indent="-342900">
              <a:buFont typeface="+mj-lt"/>
              <a:buAutoNum type="arabicPeriod"/>
            </a:pPr>
            <a:r>
              <a:rPr lang="zh-CN" altLang="en-US" sz="2000" dirty="0"/>
              <a:t>发热</a:t>
            </a:r>
            <a:r>
              <a:rPr lang="zh-CN" altLang="en-US" sz="2000" dirty="0" smtClean="0"/>
              <a:t>待查</a:t>
            </a:r>
            <a:endParaRPr lang="en-US" altLang="zh-CN" sz="2000" dirty="0" smtClean="0"/>
          </a:p>
          <a:p>
            <a:pPr lvl="2"/>
            <a:r>
              <a:rPr lang="zh-CN" altLang="en-US" sz="1800" dirty="0" smtClean="0"/>
              <a:t>感染？</a:t>
            </a:r>
            <a:endParaRPr lang="en-US" altLang="zh-CN" sz="1800" dirty="0" smtClean="0"/>
          </a:p>
          <a:p>
            <a:pPr marL="617220" lvl="1" indent="-342900">
              <a:buFont typeface="+mj-lt"/>
              <a:buAutoNum type="arabicPeriod"/>
            </a:pPr>
            <a:r>
              <a:rPr lang="zh-CN" altLang="en-US" sz="2000" dirty="0"/>
              <a:t>粒细胞</a:t>
            </a:r>
            <a:r>
              <a:rPr lang="zh-CN" altLang="en-US" sz="2000" dirty="0" smtClean="0"/>
              <a:t>减少</a:t>
            </a:r>
            <a:endParaRPr lang="en-US" altLang="zh-CN" sz="2000" dirty="0" smtClean="0"/>
          </a:p>
          <a:p>
            <a:pPr marL="617220" lvl="1" indent="-342900">
              <a:buFont typeface="+mj-lt"/>
              <a:buAutoNum type="arabicPeriod"/>
            </a:pPr>
            <a:r>
              <a:rPr lang="zh-CN" altLang="en-US" sz="2000" dirty="0" smtClean="0"/>
              <a:t>贫血，中度</a:t>
            </a:r>
            <a:endParaRPr lang="en-US" altLang="zh-CN" sz="2000" dirty="0" smtClean="0"/>
          </a:p>
          <a:p>
            <a:pPr marL="617220" lvl="1" indent="-342900">
              <a:buFont typeface="+mj-lt"/>
              <a:buAutoNum type="arabicPeriod"/>
            </a:pPr>
            <a:r>
              <a:rPr lang="zh-CN" altLang="en-US" sz="2000" dirty="0"/>
              <a:t>银屑病</a:t>
            </a:r>
          </a:p>
        </p:txBody>
      </p:sp>
    </p:spTree>
    <p:extLst>
      <p:ext uri="{BB962C8B-B14F-4D97-AF65-F5344CB8AC3E}">
        <p14:creationId xmlns:p14="http://schemas.microsoft.com/office/powerpoint/2010/main" val="19099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粒细胞减少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患者克罗恩病诊断明确，应用硫唑嘌呤</a:t>
            </a:r>
            <a:r>
              <a:rPr lang="en-US" altLang="zh-CN" dirty="0" smtClean="0"/>
              <a:t>+</a:t>
            </a:r>
            <a:r>
              <a:rPr lang="zh-CN" altLang="en-US" dirty="0" smtClean="0"/>
              <a:t>甲泼尼龙治疗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85683"/>
              </p:ext>
            </p:extLst>
          </p:nvPr>
        </p:nvGraphicFramePr>
        <p:xfrm>
          <a:off x="1722865" y="2230244"/>
          <a:ext cx="5999355" cy="2584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424640"/>
              </p:ext>
            </p:extLst>
          </p:nvPr>
        </p:nvGraphicFramePr>
        <p:xfrm>
          <a:off x="1213108" y="3747911"/>
          <a:ext cx="7018867" cy="2992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0546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硫唑嘌呤的骨髓抑制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可能</a:t>
            </a:r>
            <a:r>
              <a:rPr lang="zh-CN" altLang="en-US" dirty="0"/>
              <a:t>与骨髓功能抑制作用有关，此作用呈剂量相关性，且通常可逆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最常见的是白细胞减少症，有时为贫血和血小板减少症，罕见粒细胞缺乏症，全血细胞减少和再生障碍性贫血的</a:t>
            </a:r>
            <a:r>
              <a:rPr lang="zh-CN" altLang="en-US" dirty="0" smtClean="0"/>
              <a:t>发生。</a:t>
            </a:r>
            <a:endParaRPr lang="en-US" altLang="zh-CN" dirty="0" smtClean="0"/>
          </a:p>
          <a:p>
            <a:r>
              <a:rPr lang="en-US" altLang="zh-CN" b="1" dirty="0"/>
              <a:t>Hematologic: </a:t>
            </a:r>
            <a:r>
              <a:rPr lang="en-US" altLang="zh-CN" dirty="0" smtClean="0"/>
              <a:t> Leukopenia </a:t>
            </a:r>
            <a:r>
              <a:rPr lang="en-US" altLang="zh-CN" dirty="0"/>
              <a:t>(renal transplant, more than 50%; rheumatoid arthritis, 28% ), Leukopenia (Severe), Less than 2500 </a:t>
            </a:r>
            <a:r>
              <a:rPr lang="en-US" altLang="zh-CN" dirty="0" smtClean="0"/>
              <a:t>cells/mm </a:t>
            </a:r>
            <a:r>
              <a:rPr lang="en-US" altLang="zh-CN" dirty="0"/>
              <a:t>(renal transplant, 16%; rheumatoid arthritis, 5.3% 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IBD</a:t>
            </a:r>
            <a:r>
              <a:rPr lang="zh-CN" altLang="en-US" dirty="0" smtClean="0"/>
              <a:t>患者使用硫唑嘌呤</a:t>
            </a:r>
            <a:r>
              <a:rPr lang="en-US" altLang="zh-CN" dirty="0" smtClean="0"/>
              <a:t> 2mg/kg/d</a:t>
            </a:r>
            <a:r>
              <a:rPr lang="zh-CN" altLang="en-US" dirty="0" smtClean="0"/>
              <a:t>平均使用</a:t>
            </a:r>
            <a:r>
              <a:rPr lang="en-US" altLang="zh-CN" dirty="0" smtClean="0"/>
              <a:t>12.5 </a:t>
            </a:r>
            <a:r>
              <a:rPr lang="zh-CN" altLang="en-US" dirty="0" smtClean="0"/>
              <a:t>个月发生骨髓抑制的概率为</a:t>
            </a:r>
            <a:r>
              <a:rPr lang="en-US" altLang="zh-CN" dirty="0" smtClean="0"/>
              <a:t> </a:t>
            </a:r>
            <a:r>
              <a:rPr lang="en-US" altLang="zh-CN" dirty="0"/>
              <a:t>5</a:t>
            </a:r>
            <a:r>
              <a:rPr lang="en-US" altLang="zh-CN" dirty="0" smtClean="0"/>
              <a:t>%</a:t>
            </a:r>
            <a:endParaRPr lang="zh-CN" altLang="en-US" dirty="0"/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28" y="1074739"/>
            <a:ext cx="3630759" cy="6860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05069" y="6015623"/>
            <a:ext cx="7533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Connell WR et al. </a:t>
            </a:r>
            <a:r>
              <a:rPr lang="en-US" altLang="zh-CN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Gut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1993; 34:1081-1085.</a:t>
            </a: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Product Information: IMURAN(R) oral tablets, azathioprine oral tablets. Prometheus Laboratories Inc. (per FDA), San Diego, CA, 2014.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828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硫唑</a:t>
            </a:r>
            <a:r>
              <a:rPr lang="zh-CN" altLang="en-US" dirty="0" smtClean="0"/>
              <a:t>嘌呤导致的</a:t>
            </a:r>
            <a:r>
              <a:rPr lang="zh-CN" altLang="en-US" dirty="0"/>
              <a:t>骨髓抑制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常规剂量下严重</a:t>
            </a:r>
            <a:r>
              <a:rPr lang="zh-CN" altLang="en-US" dirty="0"/>
              <a:t>的骨髓抑制通常</a:t>
            </a:r>
            <a:r>
              <a:rPr lang="zh-CN" altLang="en-US" dirty="0" smtClean="0"/>
              <a:t>与</a:t>
            </a:r>
            <a:r>
              <a:rPr lang="zh-CN" altLang="en-US" dirty="0"/>
              <a:t>硫代嘌呤</a:t>
            </a:r>
            <a:r>
              <a:rPr lang="zh-CN" altLang="en-US" dirty="0" smtClean="0"/>
              <a:t>甲基转移酶（</a:t>
            </a:r>
            <a:r>
              <a:rPr lang="en-US" altLang="zh-CN" dirty="0" smtClean="0"/>
              <a:t>TPMT</a:t>
            </a:r>
            <a:r>
              <a:rPr lang="zh-CN" altLang="en-US" dirty="0" smtClean="0"/>
              <a:t>）活性</a:t>
            </a:r>
            <a:r>
              <a:rPr lang="zh-CN" altLang="en-US" dirty="0"/>
              <a:t>的低下或缺失等特异质</a:t>
            </a:r>
            <a:r>
              <a:rPr lang="zh-CN" altLang="en-US" dirty="0" smtClean="0"/>
              <a:t>有关。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TPMT</a:t>
            </a:r>
            <a:r>
              <a:rPr lang="zh-CN" altLang="en-US" dirty="0" smtClean="0">
                <a:solidFill>
                  <a:srgbClr val="FF0000"/>
                </a:solidFill>
              </a:rPr>
              <a:t>*</a:t>
            </a: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en-US" altLang="zh-CN" dirty="0"/>
              <a:t>, </a:t>
            </a:r>
            <a:r>
              <a:rPr lang="en-US" altLang="zh-CN" dirty="0" smtClean="0"/>
              <a:t>TPMT</a:t>
            </a:r>
            <a:r>
              <a:rPr lang="zh-CN" altLang="en-US" dirty="0" smtClean="0"/>
              <a:t>*</a:t>
            </a:r>
            <a:r>
              <a:rPr lang="en-US" altLang="zh-CN" dirty="0" smtClean="0"/>
              <a:t>3A </a:t>
            </a:r>
            <a:r>
              <a:rPr lang="en-US" altLang="zh-CN" dirty="0"/>
              <a:t>and </a:t>
            </a:r>
            <a:r>
              <a:rPr lang="en-US" altLang="zh-CN" dirty="0" smtClean="0">
                <a:solidFill>
                  <a:srgbClr val="FF0000"/>
                </a:solidFill>
              </a:rPr>
              <a:t>TMPT</a:t>
            </a:r>
            <a:r>
              <a:rPr lang="zh-CN" altLang="en-US" dirty="0" smtClean="0">
                <a:solidFill>
                  <a:srgbClr val="FF0000"/>
                </a:solidFill>
              </a:rPr>
              <a:t>*</a:t>
            </a:r>
            <a:r>
              <a:rPr lang="en-US" altLang="zh-CN" dirty="0" smtClean="0">
                <a:solidFill>
                  <a:srgbClr val="FF0000"/>
                </a:solidFill>
              </a:rPr>
              <a:t>3C</a:t>
            </a:r>
            <a:r>
              <a:rPr lang="zh-CN" altLang="en-US" dirty="0" smtClean="0">
                <a:solidFill>
                  <a:srgbClr val="FF0000"/>
                </a:solidFill>
              </a:rPr>
              <a:t>，</a:t>
            </a:r>
            <a:r>
              <a:rPr lang="en-US" altLang="zh-CN" dirty="0"/>
              <a:t>TMPT</a:t>
            </a:r>
            <a:r>
              <a:rPr lang="zh-CN" altLang="en-US" dirty="0" smtClean="0"/>
              <a:t>*</a:t>
            </a:r>
            <a:r>
              <a:rPr lang="en-US" altLang="zh-CN" dirty="0" smtClean="0"/>
              <a:t>4</a:t>
            </a:r>
            <a:r>
              <a:rPr lang="zh-CN" altLang="en-US" dirty="0" smtClean="0"/>
              <a:t>非</a:t>
            </a:r>
            <a:r>
              <a:rPr lang="zh-CN" altLang="en-US" dirty="0" smtClean="0"/>
              <a:t>功能等位基因与降低</a:t>
            </a:r>
            <a:r>
              <a:rPr lang="en-US" altLang="zh-CN" dirty="0" smtClean="0"/>
              <a:t>PTMT</a:t>
            </a:r>
            <a:r>
              <a:rPr lang="zh-CN" altLang="en-US" dirty="0" smtClean="0"/>
              <a:t>活性相关，纯合子低活性。</a:t>
            </a:r>
            <a:endParaRPr lang="en-US" altLang="zh-CN" dirty="0" smtClean="0"/>
          </a:p>
          <a:p>
            <a:r>
              <a:rPr lang="en-US" altLang="zh-CN" dirty="0" smtClean="0"/>
              <a:t>TPMT</a:t>
            </a:r>
            <a:r>
              <a:rPr lang="zh-CN" altLang="en-US" dirty="0" smtClean="0"/>
              <a:t>基因型预测骨髓抑制特异性很高，但敏感性低（尤其是汉族人群）</a:t>
            </a:r>
            <a:endParaRPr lang="en-US" altLang="zh-CN" dirty="0" smtClean="0"/>
          </a:p>
          <a:p>
            <a:r>
              <a:rPr lang="zh-CN" altLang="en-US" dirty="0" smtClean="0"/>
              <a:t>输血患者表型不准确</a:t>
            </a:r>
            <a:endParaRPr lang="en-US" altLang="zh-CN" dirty="0" smtClean="0"/>
          </a:p>
          <a:p>
            <a:r>
              <a:rPr lang="zh-CN" altLang="en-US" dirty="0" smtClean="0"/>
              <a:t>对于</a:t>
            </a:r>
            <a:r>
              <a:rPr lang="zh-CN" altLang="en-US" dirty="0"/>
              <a:t>硫唑嘌呤引起</a:t>
            </a:r>
            <a:r>
              <a:rPr lang="zh-CN" altLang="en-US" dirty="0" smtClean="0"/>
              <a:t>的快速和持续的白细胞降低，应停</a:t>
            </a:r>
            <a:r>
              <a:rPr lang="zh-CN" altLang="en-US" dirty="0"/>
              <a:t>药与减</a:t>
            </a:r>
            <a:r>
              <a:rPr lang="zh-CN" altLang="en-US" dirty="0" smtClean="0"/>
              <a:t>量。</a:t>
            </a:r>
            <a:endParaRPr lang="en-US" altLang="zh-CN" dirty="0" smtClean="0"/>
          </a:p>
          <a:p>
            <a:r>
              <a:rPr lang="zh-CN" altLang="en-US" dirty="0" smtClean="0"/>
              <a:t>白细胞低时不能增加剂量，并且白细胞降低和疗效不相关。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11087" y="5988255"/>
            <a:ext cx="7533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Connell WR et al. </a:t>
            </a:r>
            <a:r>
              <a:rPr lang="en-US" altLang="zh-CN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Gut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1993; 34:1081-1085.</a:t>
            </a: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Product Information: IMURAN(R) oral tablets, azathioprine oral tablets. Prometheus Laboratories Inc. (per FDA), San Diego, CA, 2014.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61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1254</TotalTime>
  <Words>2632</Words>
  <Application>Microsoft Office PowerPoint</Application>
  <PresentationFormat>全屏显示(4:3)</PresentationFormat>
  <Paragraphs>334</Paragraphs>
  <Slides>38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3" baseType="lpstr">
      <vt:lpstr>Century Schoolbook</vt:lpstr>
      <vt:lpstr>Microsoft YaHei UI</vt:lpstr>
      <vt:lpstr>黑体</vt:lpstr>
      <vt:lpstr>华文细黑</vt:lpstr>
      <vt:lpstr>宋体</vt:lpstr>
      <vt:lpstr>微软雅黑</vt:lpstr>
      <vt:lpstr>Arial</vt:lpstr>
      <vt:lpstr>Calibri</vt:lpstr>
      <vt:lpstr>Comic Sans MS</vt:lpstr>
      <vt:lpstr>Symbol</vt:lpstr>
      <vt:lpstr>Tahoma</vt:lpstr>
      <vt:lpstr>Times New Roman</vt:lpstr>
      <vt:lpstr>Verdana</vt:lpstr>
      <vt:lpstr>Wingdings</vt:lpstr>
      <vt:lpstr>2_FLOWERS 16X9</vt:lpstr>
      <vt:lpstr>一例硫唑嘌呤导致的骨髓抑制</vt:lpstr>
      <vt:lpstr>病例介绍</vt:lpstr>
      <vt:lpstr>病例介绍</vt:lpstr>
      <vt:lpstr>病例介绍</vt:lpstr>
      <vt:lpstr>病例介绍</vt:lpstr>
      <vt:lpstr>病例介绍</vt:lpstr>
      <vt:lpstr>粒细胞减少</vt:lpstr>
      <vt:lpstr>硫唑嘌呤的骨髓抑制</vt:lpstr>
      <vt:lpstr>硫唑嘌呤导致的骨髓抑制</vt:lpstr>
      <vt:lpstr>硫唑嘌呤/6-MP基因检测</vt:lpstr>
      <vt:lpstr>硫唑嘌呤/6-MP基因检测</vt:lpstr>
      <vt:lpstr>PowerPoint 演示文稿</vt:lpstr>
      <vt:lpstr>PowerPoint 演示文稿</vt:lpstr>
      <vt:lpstr>PowerPoint 演示文稿</vt:lpstr>
      <vt:lpstr>不良反应关联性评价</vt:lpstr>
      <vt:lpstr>硫唑嘌呤导致的肝损伤</vt:lpstr>
      <vt:lpstr>保肝治疗</vt:lpstr>
      <vt:lpstr>发热待查</vt:lpstr>
      <vt:lpstr>发热原因</vt:lpstr>
      <vt:lpstr>抗感染治疗</vt:lpstr>
      <vt:lpstr>PowerPoint 演示文稿</vt:lpstr>
      <vt:lpstr>药物治疗日志</vt:lpstr>
      <vt:lpstr>下一步治疗方案</vt:lpstr>
      <vt:lpstr>逐步升级与逐步降级疗法 </vt:lpstr>
      <vt:lpstr>皮质类固醇 </vt:lpstr>
      <vt:lpstr>When to use immunomodulators？</vt:lpstr>
      <vt:lpstr>PowerPoint 演示文稿</vt:lpstr>
      <vt:lpstr>PowerPoint 演示文稿</vt:lpstr>
      <vt:lpstr>PowerPoint 演示文稿</vt:lpstr>
      <vt:lpstr>PowerPoint 演示文稿</vt:lpstr>
      <vt:lpstr>治疗剂量超过50mg/d（85%）患者的应答率，比治疗最大剂量为50mg/d（40%；P=0.01）的应答率要高。 不良事件发生在68%的患者中。 约三分之一的患者（38%）出现神经病变。</vt:lpstr>
      <vt:lpstr>药物治疗日志</vt:lpstr>
      <vt:lpstr>药物治疗日志</vt:lpstr>
      <vt:lpstr>药物治疗日志</vt:lpstr>
      <vt:lpstr>出院诊断</vt:lpstr>
      <vt:lpstr>主要用药分析</vt:lpstr>
      <vt:lpstr>药学监护</vt:lpstr>
      <vt:lpstr>Q&amp;A</vt:lpstr>
    </vt:vector>
  </TitlesOfParts>
  <Company>PUH3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Huibo</dc:creator>
  <cp:lastModifiedBy>Vivian Lee</cp:lastModifiedBy>
  <cp:revision>334</cp:revision>
  <dcterms:created xsi:type="dcterms:W3CDTF">2016-05-18T02:48:22Z</dcterms:created>
  <dcterms:modified xsi:type="dcterms:W3CDTF">2016-05-20T08:25:07Z</dcterms:modified>
</cp:coreProperties>
</file>