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80B45-9120-4E1F-A717-4D724FD5D330}" type="datetimeFigureOut">
              <a:rPr lang="zh-CN" altLang="en-US" smtClean="0"/>
              <a:t>2014-11-16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D399A-4D52-4125-AA11-CFE9C6DE9F6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5D399A-4D52-4125-AA11-CFE9C6DE9F60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2014-11-16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2014-11-16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2014-11-16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2014-11-16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2014-11-16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2014-11-16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2014-11-16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2014-11-16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2014-11-16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2014-11-16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单圆角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2014-11-16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任意多边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任意多边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2014-11-16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任意多边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任意多边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zh-CN" dirty="0" smtClean="0"/>
              <a:t>1</a:t>
            </a:r>
            <a:r>
              <a:rPr lang="zh-CN" altLang="en-US" dirty="0" smtClean="0"/>
              <a:t>例慢性乙型肝炎患者的药学监护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071670" y="3786190"/>
            <a:ext cx="6400800" cy="1600200"/>
          </a:xfrm>
        </p:spPr>
        <p:txBody>
          <a:bodyPr/>
          <a:lstStyle/>
          <a:p>
            <a:pPr algn="r"/>
            <a:r>
              <a:rPr lang="zh-CN" altLang="en-US" dirty="0" smtClean="0"/>
              <a:t>首都医科大学附属北京地坛医院     刘慧</a:t>
            </a:r>
            <a:endParaRPr lang="en-US" altLang="zh-CN" dirty="0" smtClean="0"/>
          </a:p>
          <a:p>
            <a:pPr algn="r"/>
            <a:r>
              <a:rPr lang="en-US" altLang="zh-CN" dirty="0" smtClean="0">
                <a:latin typeface="楷体_GB2312" pitchFamily="49" charset="-122"/>
                <a:ea typeface="楷体_GB2312" pitchFamily="49" charset="-122"/>
              </a:rPr>
              <a:t>2014.12.19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患者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日给予了第一剂佩乐能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80μg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（患者体重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56kg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，佩乐能常规剂量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1.5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μg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/kg/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Qw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）。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日夜间出现低热，最高体温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37.8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℃，感周身乏力、酸痛不适，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日晨起体温正常，一般情况好转。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日复查：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WBC 2.85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×10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N% 18.67%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0.53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×10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PLT 157.5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×10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。白细胞、中性粒细胞出现明显下降，尤其是中性粒细胞，血小板也有轻度下降，考虑应用干扰素所致骨髓抑制副作用，予盐酸小檗胺、利可君升白细胞治疗。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日给予了第二剂佩乐能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80μg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，之后患者未再出现明显的发热、乏力、肌肉酸痛等现象。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日复查：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WBC 2.10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×10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N% 49.5%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1.04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×10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PLT 168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×10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。中性粒细胞有明显的回升，。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日患者好转出院。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患者出院时干扰素用药教育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疗效监测</a:t>
            </a:r>
            <a:endParaRPr lang="en-US" altLang="zh-CN" dirty="0" smtClean="0"/>
          </a:p>
          <a:p>
            <a:pPr lvl="1"/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监测治疗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周、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周、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48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周和治疗后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周时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HBeAg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和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HBeAb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治疗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周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HBV DNA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患者出院时干扰素用药教育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长期应用干扰素不良反应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血液系统表现：干扰素的骨髓抑制在治疗过程中持续存在，需要定期监测。</a:t>
            </a:r>
          </a:p>
          <a:p>
            <a:pPr lvl="1"/>
            <a:r>
              <a:rPr lang="zh-CN" altLang="en-US" dirty="0" smtClean="0"/>
              <a:t>干扰素可能诱发肝炎活动，造成转氨酶及</a:t>
            </a:r>
            <a:r>
              <a:rPr lang="en-US" altLang="zh-CN" dirty="0" smtClean="0"/>
              <a:t>/</a:t>
            </a:r>
            <a:r>
              <a:rPr lang="zh-CN" altLang="en-US" dirty="0" smtClean="0"/>
              <a:t>或胆红素升高。</a:t>
            </a:r>
            <a:endParaRPr lang="zh-CN" altLang="en-US" sz="1800" dirty="0" smtClean="0"/>
          </a:p>
          <a:p>
            <a:pPr lvl="1"/>
            <a:r>
              <a:rPr lang="zh-CN" altLang="en-US" dirty="0" smtClean="0"/>
              <a:t>神经系统症状：如焦虑、抑郁、兴奋、易怒，精神病。。</a:t>
            </a:r>
          </a:p>
          <a:p>
            <a:pPr lvl="1"/>
            <a:r>
              <a:rPr lang="zh-CN" altLang="en-US" dirty="0" smtClean="0"/>
              <a:t>诱发自身免疫性疾病：如类风湿性关节炎、甲亢、血小板减少性紫癜、溶血性贫血、红斑狼疮综合症和</a:t>
            </a:r>
            <a:r>
              <a:rPr lang="en-US" altLang="zh-CN" dirty="0" smtClean="0"/>
              <a:t>Ⅰ</a:t>
            </a:r>
            <a:r>
              <a:rPr lang="zh-CN" altLang="en-US" dirty="0" smtClean="0"/>
              <a:t>型糖尿病等，出现此类疾病时应停药。</a:t>
            </a:r>
            <a:endParaRPr lang="zh-CN" altLang="en-US" sz="1800" dirty="0" smtClean="0"/>
          </a:p>
          <a:p>
            <a:pPr lvl="1"/>
            <a:r>
              <a:rPr lang="zh-CN" altLang="en-US" dirty="0" smtClean="0"/>
              <a:t>罕见的不良反应：癫痫、肾病综合征、间质性肺炎、心律失常等时应停药。</a:t>
            </a:r>
            <a:endParaRPr lang="zh-CN" altLang="en-US" sz="1800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    为了及早发现上述不良反应并及时处理，用药过程需要患者做到以下几点：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、血常规：开始治疗后的第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个月，应每周检查血常规，如无异常，则第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月，每半月检查血常规，如无异常，以后每月检查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次，直至治疗结束。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、肝功能：包括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ALT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AST 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等，治疗开始后每月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次，连续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次，以后随病情改善可每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个月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次。如血清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ALT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＞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400U/L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以上或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TBIL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＞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34μmol/L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应立即复诊。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、其他：每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个月检测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次甲状腺功能、血糖和尿常规等指标；如治疗前就已存在甲状腺功能异常或糖尿病，最好先用药物控制甲状腺功能异常或血糖异常，然后再开始干扰素治疗，同时应每月检查甲状腺功能或血糖。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、定期评估精神状态。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142976" y="2357430"/>
            <a:ext cx="7429552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15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谢 谢！</a:t>
            </a:r>
            <a:endParaRPr lang="zh-CN" altLang="en-US" sz="15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病例简介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08230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患者，男，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27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岁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现病史：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年前体检发现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HBsAg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（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），肝功正常，未予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治疗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，定期体检，肝功均正常。</a:t>
            </a:r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年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月，患者出现周身乏力不适，无恶心、纳差等，偶有腹胀，无尿黄，无发热。</a:t>
            </a:r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2013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年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月至我院门诊查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ALT 194.8U/L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AST 75.1U/L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TBIL 8.7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mol/L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HBV DNA 5.41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×10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copies/ml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HBsA</a:t>
            </a:r>
            <a:r>
              <a:rPr lang="en-US" altLang="zh-CN" sz="22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&gt;250.00 IU/ml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2200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eAg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1325.51S/CO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CORE 10.05S/CO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，予复方甘草酸苷及水飞蓟宾葡甲胺片口服。</a:t>
            </a:r>
          </a:p>
          <a:p>
            <a:pPr lvl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2014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年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月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日，复查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HBV DNA 2.10</a:t>
            </a:r>
            <a:r>
              <a:rPr lang="en-US" altLang="zh-CN" sz="2200" dirty="0" smtClean="0">
                <a:latin typeface="Times New Roman" pitchFamily="18" charset="0"/>
                <a:cs typeface="Times New Roman" pitchFamily="18" charset="0"/>
              </a:rPr>
              <a:t>×10</a:t>
            </a:r>
            <a:r>
              <a:rPr lang="en-US" sz="2200" baseline="30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copies/ml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ALT 143.1 U/L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AST 55.2U/L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TBIL 14.8umol/L</a:t>
            </a:r>
            <a:r>
              <a:rPr lang="zh-CN" altLang="en-US" sz="2200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入院时间 ：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2014.2.22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慢性乙型肝炎患者如何开始抗病毒治疗？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一般情况：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(1)HBeAg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阳性者，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HBV DNA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l0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拷贝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ml(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相当于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20 000 IU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/ml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．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HBeAg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阴性者，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HBV DNA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拷贝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ml(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相当于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2000 IU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m1)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；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(2)ALT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ULN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或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ALT&lt;2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ULN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，但肝组织学显示中、重度活动性炎症坏死（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Knodell HAI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，或炎症坏死≥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G2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，或纤维化≥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）。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慢性乙型肝炎患者如何开始抗病毒治疗？</a:t>
            </a:r>
            <a:endParaRPr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其它情况：</a:t>
            </a:r>
            <a:endParaRPr lang="en-US" altLang="zh-CN" dirty="0" smtClean="0"/>
          </a:p>
          <a:p>
            <a:pPr lvl="1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对持续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HBV DNA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阳性但达不到上述治疗标准，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ALT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大于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且年龄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&gt;40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岁者，也应考虑抗病毒治疗。</a:t>
            </a:r>
          </a:p>
          <a:p>
            <a:pPr lvl="1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对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ALT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持续正常但年龄较大者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(&gt;40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岁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，应密切随访，最好进行肝活组织检查；如果肝组织学显示中、重度活动性炎症坏死（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Knodell HAI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，或炎症坏死≥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G2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，或纤维化≥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），应积极给予抗病毒治疗。</a:t>
            </a:r>
          </a:p>
          <a:p>
            <a:pPr lvl="1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(3)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动态观察发现有疾病进展的证据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如脾脏增大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者，建议行肝组织学检查，必要时给予抗病毒治疗。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干扰素及口服核苷类各自的优缺点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857224" y="2214552"/>
          <a:ext cx="7772400" cy="3566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411662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干扰素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核苷类</a:t>
                      </a:r>
                      <a:endParaRPr lang="zh-CN" altLang="en-US" dirty="0"/>
                    </a:p>
                  </a:txBody>
                  <a:tcPr/>
                </a:tc>
              </a:tr>
              <a:tr h="411662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优点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有限疗程</a:t>
                      </a:r>
                      <a:endParaRPr lang="zh-CN" altLang="en-US" dirty="0">
                        <a:latin typeface="Times New Roman" pitchFamily="18" charset="0"/>
                        <a:ea typeface="华文楷体" pitchFamily="2" charset="-122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抗病毒作用强</a:t>
                      </a:r>
                      <a:endParaRPr lang="zh-CN" altLang="en-US" dirty="0">
                        <a:latin typeface="Times New Roman" pitchFamily="18" charset="0"/>
                        <a:ea typeface="华文楷体" pitchFamily="2" charset="-122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1662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无耐药发生</a:t>
                      </a:r>
                      <a:endParaRPr lang="en-US" altLang="zh-CN" dirty="0" smtClean="0">
                        <a:latin typeface="Times New Roman" pitchFamily="18" charset="0"/>
                        <a:ea typeface="华文楷体" pitchFamily="2" charset="-122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耐受性好</a:t>
                      </a:r>
                      <a:endParaRPr lang="zh-CN" altLang="en-US" dirty="0">
                        <a:latin typeface="Times New Roman" pitchFamily="18" charset="0"/>
                        <a:ea typeface="华文楷体" pitchFamily="2" charset="-122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1662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err="1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HBeAg</a:t>
                      </a:r>
                      <a:r>
                        <a:rPr lang="zh-CN" altLang="en-US" dirty="0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或</a:t>
                      </a:r>
                      <a:r>
                        <a:rPr lang="en-US" altLang="zh-CN" dirty="0" err="1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HBsAg</a:t>
                      </a:r>
                      <a:r>
                        <a:rPr lang="zh-CN" altLang="en-US" dirty="0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血清学转换率高</a:t>
                      </a:r>
                      <a:endParaRPr lang="zh-CN" altLang="en-US" dirty="0">
                        <a:latin typeface="Times New Roman" pitchFamily="18" charset="0"/>
                        <a:ea typeface="华文楷体" pitchFamily="2" charset="-122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口服给药</a:t>
                      </a:r>
                      <a:endParaRPr lang="zh-CN" altLang="en-US" dirty="0">
                        <a:latin typeface="Times New Roman" pitchFamily="18" charset="0"/>
                        <a:ea typeface="华文楷体" pitchFamily="2" charset="-122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1662">
                <a:tc rowSpan="3">
                  <a:txBody>
                    <a:bodyPr/>
                    <a:lstStyle/>
                    <a:p>
                      <a:pPr algn="ctr"/>
                      <a:endParaRPr lang="en-US" altLang="zh-CN" dirty="0" smtClean="0"/>
                    </a:p>
                    <a:p>
                      <a:pPr algn="ctr"/>
                      <a:r>
                        <a:rPr lang="zh-CN" altLang="en-US" dirty="0" smtClean="0"/>
                        <a:t>缺点</a:t>
                      </a:r>
                      <a:endParaRPr lang="zh-CN" alt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抗病毒疗效一般</a:t>
                      </a:r>
                      <a:endParaRPr lang="zh-CN" altLang="en-US" dirty="0">
                        <a:latin typeface="Times New Roman" pitchFamily="18" charset="0"/>
                        <a:ea typeface="华文楷体" pitchFamily="2" charset="-122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未达满意的治疗终点者疗程不固定</a:t>
                      </a:r>
                      <a:endParaRPr lang="zh-CN" altLang="en-US" dirty="0">
                        <a:latin typeface="Times New Roman" pitchFamily="18" charset="0"/>
                        <a:ea typeface="华文楷体" pitchFamily="2" charset="-122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1662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患者耐受性差</a:t>
                      </a:r>
                      <a:endParaRPr lang="zh-CN" altLang="en-US" dirty="0">
                        <a:latin typeface="Times New Roman" pitchFamily="18" charset="0"/>
                        <a:ea typeface="华文楷体" pitchFamily="2" charset="-122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耐受变异率高</a:t>
                      </a:r>
                      <a:endParaRPr lang="zh-CN" altLang="en-US" dirty="0">
                        <a:latin typeface="Times New Roman" pitchFamily="18" charset="0"/>
                        <a:ea typeface="华文楷体" pitchFamily="2" charset="-122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166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皮下注射</a:t>
                      </a:r>
                      <a:endParaRPr lang="zh-CN" altLang="en-US" dirty="0">
                        <a:latin typeface="Times New Roman" pitchFamily="18" charset="0"/>
                        <a:ea typeface="华文楷体" pitchFamily="2" charset="-122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HBeAg</a:t>
                      </a:r>
                      <a:r>
                        <a:rPr lang="zh-CN" altLang="en-US" dirty="0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或</a:t>
                      </a:r>
                      <a:r>
                        <a:rPr lang="en-US" altLang="zh-CN" dirty="0" err="1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HBsAg</a:t>
                      </a:r>
                      <a:r>
                        <a:rPr lang="zh-CN" altLang="en-US" dirty="0" smtClean="0">
                          <a:latin typeface="Times New Roman" pitchFamily="18" charset="0"/>
                          <a:ea typeface="华文楷体" pitchFamily="2" charset="-122"/>
                          <a:cs typeface="Times New Roman" pitchFamily="18" charset="0"/>
                        </a:rPr>
                        <a:t>血清学转换率低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干扰素使用前完善相关检查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0823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l"/>
            </a:pPr>
            <a:r>
              <a:rPr lang="zh-CN" altLang="en-US" dirty="0" smtClean="0"/>
              <a:t>适应症：</a:t>
            </a:r>
            <a:endParaRPr lang="en-US" altLang="zh-CN" dirty="0" smtClean="0"/>
          </a:p>
          <a:p>
            <a:pPr lvl="1">
              <a:buFont typeface="Wingdings" pitchFamily="2" charset="2"/>
              <a:buChar char="l"/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ALT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&lt; 10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ULN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，血清总胆红素应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&lt;2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ULN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ALT 108.4U/L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TBIL 14.7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mol/L</a:t>
            </a:r>
          </a:p>
          <a:p>
            <a:pPr lvl="1">
              <a:buFont typeface="Wingdings" pitchFamily="2" charset="2"/>
              <a:buChar char="l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HBV DNA 2.10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×10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copies/ml</a:t>
            </a:r>
          </a:p>
          <a:p>
            <a:pPr lvl="1">
              <a:buFont typeface="Wingdings" pitchFamily="2" charset="2"/>
              <a:buChar char="l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HBsA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&gt;250.00 IU/ml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eAg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1325.51 S/CO</a:t>
            </a:r>
          </a:p>
          <a:p>
            <a:pPr lvl="1">
              <a:buFont typeface="Wingdings" pitchFamily="2" charset="2"/>
              <a:buChar char="l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l"/>
            </a:pP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禁忌症：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l"/>
            </a:pPr>
            <a:r>
              <a:rPr lang="zh-CN" altLang="en-US" dirty="0" smtClean="0"/>
              <a:t>乙型肝炎相关的失代偿期肝硬化患者</a:t>
            </a:r>
            <a:endParaRPr lang="en-US" altLang="zh-CN" dirty="0" smtClean="0"/>
          </a:p>
          <a:p>
            <a:pPr lvl="1">
              <a:buFont typeface="Wingdings" pitchFamily="2" charset="2"/>
              <a:buChar char="l"/>
            </a:pPr>
            <a:r>
              <a:rPr lang="zh-CN" altLang="en-US" dirty="0" smtClean="0"/>
              <a:t>自身免疫性疾病</a:t>
            </a:r>
            <a:endParaRPr lang="en-US" altLang="zh-CN" dirty="0" smtClean="0"/>
          </a:p>
          <a:p>
            <a:pPr lvl="1">
              <a:buFont typeface="Wingdings" pitchFamily="2" charset="2"/>
              <a:buChar char="l"/>
            </a:pPr>
            <a:r>
              <a:rPr lang="zh-CN" altLang="en-US" dirty="0" smtClean="0"/>
              <a:t>肝肾移植后的患者</a:t>
            </a:r>
            <a:endParaRPr lang="en-US" altLang="zh-CN" dirty="0" smtClean="0"/>
          </a:p>
          <a:p>
            <a:pPr lvl="1">
              <a:buFont typeface="Wingdings" pitchFamily="2" charset="2"/>
              <a:buChar char="l"/>
            </a:pPr>
            <a:r>
              <a:rPr lang="zh-CN" altLang="en-US" dirty="0" smtClean="0"/>
              <a:t>未控制的严重抑郁或精神病患者</a:t>
            </a:r>
            <a:endParaRPr lang="en-US" altLang="zh-CN" dirty="0" smtClean="0"/>
          </a:p>
          <a:p>
            <a:pPr lvl="1">
              <a:buFont typeface="Wingdings" pitchFamily="2" charset="2"/>
              <a:buChar char="l"/>
            </a:pPr>
            <a:r>
              <a:rPr lang="zh-CN" altLang="en-US" dirty="0" smtClean="0"/>
              <a:t>癫痫未能控制患者</a:t>
            </a:r>
            <a:endParaRPr lang="en-US" altLang="zh-CN" dirty="0" smtClean="0"/>
          </a:p>
          <a:p>
            <a:pPr lvl="1">
              <a:buFont typeface="Wingdings" pitchFamily="2" charset="2"/>
              <a:buChar char="l"/>
            </a:pPr>
            <a:r>
              <a:rPr lang="zh-CN" altLang="en-US" dirty="0" smtClean="0"/>
              <a:t>妊娠期乙肝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干扰素使用前完善相关检查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l"/>
            </a:pPr>
            <a:r>
              <a:rPr lang="zh-CN" altLang="en-US" dirty="0" smtClean="0"/>
              <a:t>血象：</a:t>
            </a:r>
            <a:endParaRPr lang="en-US" altLang="zh-CN" dirty="0" smtClean="0"/>
          </a:p>
          <a:p>
            <a:pPr lvl="1">
              <a:buFont typeface="Wingdings" pitchFamily="2" charset="2"/>
              <a:buChar char="l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WBC 5.23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×10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N% 46.91%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 2.45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×10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PLT 185.7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×10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干扰素用药教育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初期不良反应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流感样症状：表现为发热、寒战、头痛、乏力、全身不适、心动过速及肌肉关节酸痛。大部分患者可以耐受，在注射数针后会逐渐减轻、消失。可在干扰素注射初期同时口服阿司匹林、对乙酰氨基酚或其他非甾体类解热镇痛药以减轻症状。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干扰素用药教育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初期不良反应</a:t>
            </a:r>
            <a:endParaRPr lang="en-US" altLang="zh-CN" dirty="0" smtClean="0"/>
          </a:p>
          <a:p>
            <a:pPr lvl="1"/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血液系统表现：部分患者可发生白细胞总数、中性粒细胞和血小板计数的轻度至中度下降。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外周血白细胞总数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≤1.5 ×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或中性粒细胞计数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≤ 0.75 ×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或血小板计数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≤ 50 ×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的患者，应下调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IFN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剂量继续治疗并加强监测。外周血白细胞总数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≤ 1.0 ×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或中性粒细胞计数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0.5 × 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或血小板计数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≤ 30 ×10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/L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的患者，应暂停使用，定期随诊观察，好转后再从小剂量开始治疗。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268</TotalTime>
  <Words>1217</Words>
  <PresentationFormat>全屏显示(4:3)</PresentationFormat>
  <Paragraphs>87</Paragraphs>
  <Slides>15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流畅</vt:lpstr>
      <vt:lpstr>1例慢性乙型肝炎患者的药学监护</vt:lpstr>
      <vt:lpstr>病例简介</vt:lpstr>
      <vt:lpstr>慢性乙型肝炎患者如何开始抗病毒治疗？</vt:lpstr>
      <vt:lpstr>慢性乙型肝炎患者如何开始抗病毒治疗？</vt:lpstr>
      <vt:lpstr>干扰素及口服核苷类各自的优缺点</vt:lpstr>
      <vt:lpstr>干扰素使用前完善相关检查</vt:lpstr>
      <vt:lpstr>干扰素使用前完善相关检查</vt:lpstr>
      <vt:lpstr>干扰素用药教育</vt:lpstr>
      <vt:lpstr>干扰素用药教育</vt:lpstr>
      <vt:lpstr>幻灯片 10</vt:lpstr>
      <vt:lpstr>幻灯片 11</vt:lpstr>
      <vt:lpstr>患者出院时干扰素用药教育</vt:lpstr>
      <vt:lpstr>患者出院时干扰素用药教育</vt:lpstr>
      <vt:lpstr>幻灯片 14</vt:lpstr>
      <vt:lpstr>幻灯片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1例慢性乙型肝炎患者的药学监护</dc:title>
  <cp:lastModifiedBy>刘慧</cp:lastModifiedBy>
  <cp:revision>18</cp:revision>
  <dcterms:modified xsi:type="dcterms:W3CDTF">2014-11-16T07:00:20Z</dcterms:modified>
</cp:coreProperties>
</file>