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7" r:id="rId3"/>
    <p:sldId id="257" r:id="rId4"/>
    <p:sldId id="262" r:id="rId5"/>
    <p:sldId id="258" r:id="rId6"/>
    <p:sldId id="268" r:id="rId7"/>
    <p:sldId id="259" r:id="rId8"/>
    <p:sldId id="260" r:id="rId9"/>
    <p:sldId id="261" r:id="rId10"/>
    <p:sldId id="264" r:id="rId11"/>
    <p:sldId id="263" r:id="rId12"/>
    <p:sldId id="265" r:id="rId13"/>
    <p:sldId id="270" r:id="rId14"/>
    <p:sldId id="271" r:id="rId15"/>
    <p:sldId id="269" r:id="rId16"/>
    <p:sldId id="272" r:id="rId17"/>
    <p:sldId id="273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7C06B-B9F3-4E8D-9FE4-13526AD9F034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DEE1B-9B22-430D-A3E6-745410DAAA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DEE1B-9B22-430D-A3E6-745410DAAAAF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C031-AE1A-4E42-9E9E-E2BAD535CAEA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79EDD-14B6-4E6A-AAC8-474920D9FA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C031-AE1A-4E42-9E9E-E2BAD535CAEA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79EDD-14B6-4E6A-AAC8-474920D9FA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C031-AE1A-4E42-9E9E-E2BAD535CAEA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79EDD-14B6-4E6A-AAC8-474920D9FA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C031-AE1A-4E42-9E9E-E2BAD535CAEA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79EDD-14B6-4E6A-AAC8-474920D9FA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C031-AE1A-4E42-9E9E-E2BAD535CAEA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79EDD-14B6-4E6A-AAC8-474920D9FA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C031-AE1A-4E42-9E9E-E2BAD535CAEA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79EDD-14B6-4E6A-AAC8-474920D9FA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C031-AE1A-4E42-9E9E-E2BAD535CAEA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79EDD-14B6-4E6A-AAC8-474920D9FA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C031-AE1A-4E42-9E9E-E2BAD535CAEA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79EDD-14B6-4E6A-AAC8-474920D9FA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C031-AE1A-4E42-9E9E-E2BAD535CAEA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79EDD-14B6-4E6A-AAC8-474920D9FA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C031-AE1A-4E42-9E9E-E2BAD535CAEA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79EDD-14B6-4E6A-AAC8-474920D9FA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C031-AE1A-4E42-9E9E-E2BAD535CAEA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79EDD-14B6-4E6A-AAC8-474920D9FA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AC031-AE1A-4E42-9E9E-E2BAD535CAEA}" type="datetimeFigureOut">
              <a:rPr lang="zh-CN" altLang="en-US" smtClean="0"/>
              <a:pPr/>
              <a:t>2014/11/17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79EDD-14B6-4E6A-AAC8-474920D9FA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结直肠癌化疗患者的药学监护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医科院肿瘤医院</a:t>
            </a:r>
            <a:endParaRPr lang="en-US" altLang="zh-CN" dirty="0" smtClean="0"/>
          </a:p>
          <a:p>
            <a:r>
              <a:rPr lang="zh-CN" altLang="en-US" dirty="0" smtClean="0"/>
              <a:t>陈喆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患者教育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卡培</a:t>
            </a:r>
            <a:r>
              <a:rPr lang="zh-CN" altLang="en-US" dirty="0" smtClean="0"/>
              <a:t>他滨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zh-CN" b="1" dirty="0" smtClean="0"/>
              <a:t>服用方法</a:t>
            </a:r>
            <a:endParaRPr lang="zh-CN" altLang="zh-CN" dirty="0" smtClean="0"/>
          </a:p>
          <a:p>
            <a:pPr lvl="1"/>
            <a:r>
              <a:rPr lang="zh-CN" altLang="zh-CN" dirty="0" smtClean="0"/>
              <a:t>早饭及晚饭后</a:t>
            </a:r>
            <a:r>
              <a:rPr lang="en-US" altLang="zh-CN" dirty="0" smtClean="0"/>
              <a:t>30</a:t>
            </a:r>
            <a:r>
              <a:rPr lang="zh-CN" altLang="zh-CN" dirty="0" smtClean="0"/>
              <a:t>分钟内温水送服。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停药日期</a:t>
            </a:r>
            <a:endParaRPr lang="zh-CN" altLang="zh-CN" dirty="0" smtClean="0"/>
          </a:p>
          <a:p>
            <a:pPr>
              <a:buNone/>
            </a:pPr>
            <a:endParaRPr lang="zh-CN" altLang="zh-CN" dirty="0" smtClean="0"/>
          </a:p>
          <a:p>
            <a:r>
              <a:rPr lang="zh-CN" altLang="zh-CN" b="1" dirty="0" smtClean="0"/>
              <a:t>忘记服药怎么办？</a:t>
            </a:r>
            <a:endParaRPr lang="zh-CN" altLang="zh-CN" dirty="0" smtClean="0"/>
          </a:p>
          <a:p>
            <a:pPr lvl="1"/>
            <a:r>
              <a:rPr lang="zh-CN" altLang="zh-CN" i="1" u="sng" dirty="0" smtClean="0"/>
              <a:t>不要 </a:t>
            </a:r>
            <a:r>
              <a:rPr lang="zh-CN" altLang="zh-CN" dirty="0" smtClean="0"/>
              <a:t>补服，按照下一服药时间点继续服药。</a:t>
            </a:r>
          </a:p>
          <a:p>
            <a:pPr>
              <a:buNone/>
            </a:pPr>
            <a:endParaRPr lang="zh-CN" altLang="zh-CN" dirty="0" smtClean="0"/>
          </a:p>
          <a:p>
            <a:r>
              <a:rPr lang="zh-CN" altLang="zh-CN" b="1" dirty="0" smtClean="0"/>
              <a:t>保存方法</a:t>
            </a:r>
            <a:endParaRPr lang="zh-CN" altLang="zh-CN" dirty="0" smtClean="0"/>
          </a:p>
          <a:p>
            <a:pPr lvl="1"/>
            <a:r>
              <a:rPr lang="zh-CN" altLang="zh-CN" dirty="0" smtClean="0"/>
              <a:t>室温保存，远离热源，避免潮湿环境及阳光直射，请勿放在冰箱内，避免儿童误食。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患者教育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卡培他滨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rmAutofit fontScale="85000" lnSpcReduction="20000"/>
          </a:bodyPr>
          <a:lstStyle/>
          <a:p>
            <a:r>
              <a:rPr lang="zh-CN" altLang="zh-CN" dirty="0" smtClean="0"/>
              <a:t>手足综合征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发生率</a:t>
            </a:r>
            <a:r>
              <a:rPr lang="en-US" altLang="zh-CN" dirty="0" smtClean="0"/>
              <a:t>50%</a:t>
            </a:r>
            <a:r>
              <a:rPr lang="zh-CN" altLang="zh-CN" dirty="0" smtClean="0"/>
              <a:t>以上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症状</a:t>
            </a:r>
            <a:endParaRPr lang="en-US" altLang="zh-CN" dirty="0" smtClean="0"/>
          </a:p>
          <a:p>
            <a:pPr lvl="2"/>
            <a:r>
              <a:rPr lang="zh-CN" altLang="zh-CN" dirty="0" smtClean="0"/>
              <a:t>手脚麻木，感觉异常，感觉迟钝，有刺痛感，出现红斑；</a:t>
            </a:r>
            <a:endParaRPr lang="en-US" altLang="zh-CN" dirty="0" smtClean="0"/>
          </a:p>
          <a:p>
            <a:pPr lvl="2"/>
            <a:r>
              <a:rPr lang="zh-CN" altLang="zh-CN" dirty="0" smtClean="0"/>
              <a:t>较严重的症状可表现为伴有痛感的红斑，手脚肿胀，皮肤脱屑，皮肤溃疡，起疱，出血或严重的疼痛。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应对措施</a:t>
            </a:r>
            <a:endParaRPr lang="en-US" altLang="zh-CN" dirty="0" smtClean="0"/>
          </a:p>
          <a:p>
            <a:pPr lvl="2"/>
            <a:r>
              <a:rPr lang="zh-CN" altLang="zh-CN" dirty="0" smtClean="0"/>
              <a:t>做好手足的保湿，经常使用保湿性的护手霜；</a:t>
            </a:r>
            <a:endParaRPr lang="en-US" altLang="zh-CN" dirty="0" smtClean="0"/>
          </a:p>
          <a:p>
            <a:pPr lvl="2"/>
            <a:r>
              <a:rPr lang="zh-CN" altLang="zh-CN" dirty="0" smtClean="0"/>
              <a:t>穿着舒服的鞋，减轻足部保持；</a:t>
            </a:r>
            <a:endParaRPr lang="en-US" altLang="zh-CN" dirty="0" smtClean="0"/>
          </a:p>
          <a:p>
            <a:pPr lvl="2"/>
            <a:r>
              <a:rPr lang="zh-CN" altLang="zh-CN" dirty="0" smtClean="0"/>
              <a:t>穿着宽松的衣服，减少对皮肤的摩擦；</a:t>
            </a:r>
            <a:endParaRPr lang="en-US" altLang="zh-CN" dirty="0" smtClean="0"/>
          </a:p>
          <a:p>
            <a:pPr lvl="2"/>
            <a:r>
              <a:rPr lang="zh-CN" altLang="zh-CN" dirty="0" smtClean="0"/>
              <a:t>可适时适当抬高手足部；</a:t>
            </a:r>
            <a:endParaRPr lang="en-US" altLang="zh-CN" dirty="0" smtClean="0"/>
          </a:p>
          <a:p>
            <a:pPr lvl="2"/>
            <a:r>
              <a:rPr lang="zh-CN" altLang="zh-CN" dirty="0" smtClean="0"/>
              <a:t>洗澡后轻拍皮肤至干燥，勿擦拭；</a:t>
            </a:r>
            <a:endParaRPr lang="en-US" altLang="zh-CN" dirty="0" smtClean="0"/>
          </a:p>
          <a:p>
            <a:pPr lvl="2"/>
            <a:r>
              <a:rPr lang="zh-CN" altLang="zh-CN" dirty="0" smtClean="0"/>
              <a:t>避免在阳光下直晒，远离热源；</a:t>
            </a:r>
            <a:endParaRPr lang="en-US" altLang="zh-CN" dirty="0" smtClean="0"/>
          </a:p>
          <a:p>
            <a:pPr lvl="2"/>
            <a:r>
              <a:rPr lang="zh-CN" altLang="zh-CN" dirty="0" smtClean="0"/>
              <a:t>不宜使用过热的水洗澡。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相互作用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卡培他滨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85000" lnSpcReduction="20000"/>
          </a:bodyPr>
          <a:lstStyle/>
          <a:p>
            <a:r>
              <a:rPr lang="zh-CN" altLang="zh-CN" b="1" dirty="0" smtClean="0"/>
              <a:t>苯妥英类、华</a:t>
            </a:r>
            <a:r>
              <a:rPr lang="zh-CN" altLang="en-US" b="1" dirty="0" smtClean="0"/>
              <a:t>法林、苯丙香豆素</a:t>
            </a:r>
            <a:r>
              <a:rPr lang="zh-CN" altLang="zh-CN" dirty="0" smtClean="0"/>
              <a:t>与卡培他滨合用时需谨慎。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卡培他滨抑制</a:t>
            </a:r>
            <a:r>
              <a:rPr lang="en-US" altLang="zh-CN" dirty="0" smtClean="0"/>
              <a:t>CYP450 2C9</a:t>
            </a:r>
            <a:r>
              <a:rPr lang="zh-CN" altLang="en-US" dirty="0" smtClean="0"/>
              <a:t>同工酶，其底物有</a:t>
            </a:r>
            <a:r>
              <a:rPr lang="zh-CN" altLang="en-US" dirty="0" smtClean="0">
                <a:solidFill>
                  <a:srgbClr val="C00000"/>
                </a:solidFill>
              </a:rPr>
              <a:t>苯妥英、华法林、甲苯磺丁脲</a:t>
            </a:r>
            <a:r>
              <a:rPr lang="zh-CN" altLang="en-US" dirty="0" smtClean="0"/>
              <a:t>、阿米替林、氟西汀、磺胺甲基异恶唑、洛沙坦等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与华法林合用时，华法林的平均</a:t>
            </a:r>
            <a:r>
              <a:rPr lang="en-US" altLang="zh-CN" dirty="0" smtClean="0"/>
              <a:t>AUC</a:t>
            </a:r>
            <a:r>
              <a:rPr lang="zh-CN" altLang="en-US" dirty="0" smtClean="0"/>
              <a:t>增加</a:t>
            </a:r>
            <a:r>
              <a:rPr lang="en-US" altLang="zh-CN" dirty="0" smtClean="0"/>
              <a:t>57%</a:t>
            </a:r>
            <a:r>
              <a:rPr lang="zh-CN" altLang="en-US" dirty="0" smtClean="0"/>
              <a:t>，应密切监测凝血指标（</a:t>
            </a:r>
            <a:r>
              <a:rPr lang="en-US" altLang="zh-CN" dirty="0" smtClean="0"/>
              <a:t>INR</a:t>
            </a:r>
            <a:r>
              <a:rPr lang="zh-CN" altLang="en-US" dirty="0" smtClean="0"/>
              <a:t>或</a:t>
            </a:r>
            <a:r>
              <a:rPr lang="en-US" altLang="zh-CN" dirty="0" smtClean="0"/>
              <a:t>PT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与苯妥英同时服用，增加苯妥英的血药浓度。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zh-CN" altLang="zh-CN" b="1" dirty="0" smtClean="0"/>
              <a:t>禁止</a:t>
            </a:r>
            <a:r>
              <a:rPr lang="zh-CN" altLang="zh-CN" dirty="0" smtClean="0"/>
              <a:t>与</a:t>
            </a:r>
            <a:r>
              <a:rPr lang="zh-CN" altLang="en-US" dirty="0" smtClean="0"/>
              <a:t>卡培他滨</a:t>
            </a:r>
            <a:r>
              <a:rPr lang="zh-CN" altLang="zh-CN" dirty="0" smtClean="0"/>
              <a:t>合用：</a:t>
            </a:r>
          </a:p>
          <a:p>
            <a:pPr lvl="1"/>
            <a:r>
              <a:rPr lang="zh-CN" altLang="zh-CN" dirty="0" smtClean="0"/>
              <a:t>氟尿嘧啶类抗肿瘤药，如</a:t>
            </a:r>
            <a:r>
              <a:rPr lang="en-US" altLang="zh-CN" b="1" dirty="0" smtClean="0"/>
              <a:t>5FU</a:t>
            </a:r>
            <a:r>
              <a:rPr lang="zh-CN" altLang="zh-CN" b="1" dirty="0" smtClean="0"/>
              <a:t>、替吉奥、替加氟、去氧氟尿苷、卡莫氟</a:t>
            </a:r>
            <a:r>
              <a:rPr lang="zh-CN" altLang="zh-CN" dirty="0" smtClean="0"/>
              <a:t>等。</a:t>
            </a:r>
          </a:p>
          <a:p>
            <a:pPr lvl="1"/>
            <a:r>
              <a:rPr lang="zh-CN" altLang="zh-CN" b="1" dirty="0" smtClean="0"/>
              <a:t>索利夫定</a:t>
            </a:r>
            <a:r>
              <a:rPr lang="zh-CN" altLang="zh-CN" dirty="0" smtClean="0"/>
              <a:t>及其结构类似物，如</a:t>
            </a:r>
            <a:r>
              <a:rPr lang="zh-CN" altLang="zh-CN" b="1" dirty="0" smtClean="0"/>
              <a:t>溴夫定</a:t>
            </a:r>
            <a:r>
              <a:rPr lang="zh-CN" altLang="zh-CN" dirty="0" smtClean="0"/>
              <a:t>。</a:t>
            </a:r>
            <a:r>
              <a:rPr lang="zh-CN" altLang="en-US" dirty="0" smtClean="0"/>
              <a:t>结束索利夫定类治疗后，须有至少</a:t>
            </a:r>
            <a:r>
              <a:rPr lang="en-US" altLang="zh-CN" dirty="0" smtClean="0"/>
              <a:t>4</a:t>
            </a:r>
            <a:r>
              <a:rPr lang="zh-CN" altLang="en-US" dirty="0" smtClean="0"/>
              <a:t>周等待期。</a:t>
            </a:r>
            <a:r>
              <a:rPr lang="zh-CN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拉米夫定？</a:t>
            </a:r>
            <a:endParaRPr lang="en-US" altLang="zh-CN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7925" y="875853"/>
            <a:ext cx="6968451" cy="5548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264" y="908720"/>
            <a:ext cx="8847232" cy="5458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611560" y="1124744"/>
            <a:ext cx="1690861" cy="1521460"/>
            <a:chOff x="576883" y="4499828"/>
            <a:chExt cx="1690861" cy="1521460"/>
          </a:xfrm>
        </p:grpSpPr>
        <p:pic>
          <p:nvPicPr>
            <p:cNvPr id="5" name="图片 4" descr="胞嘧啶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6883" y="5089589"/>
              <a:ext cx="1690861" cy="931699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683568" y="4499828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/>
                <a:t>胞嘧啶</a:t>
              </a:r>
              <a:endParaRPr lang="zh-CN" altLang="en-US" dirty="0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-108520" y="3717032"/>
            <a:ext cx="2310733" cy="2551141"/>
            <a:chOff x="5357611" y="3933056"/>
            <a:chExt cx="2310733" cy="2551141"/>
          </a:xfrm>
        </p:grpSpPr>
        <p:sp>
          <p:nvSpPr>
            <p:cNvPr id="8" name="TextBox 7"/>
            <p:cNvSpPr txBox="1"/>
            <p:nvPr/>
          </p:nvSpPr>
          <p:spPr>
            <a:xfrm>
              <a:off x="6300192" y="3933056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/>
                <a:t>拉米夫定</a:t>
              </a:r>
              <a:endParaRPr lang="zh-CN" altLang="en-US" dirty="0"/>
            </a:p>
          </p:txBody>
        </p:sp>
        <p:pic>
          <p:nvPicPr>
            <p:cNvPr id="9" name="图片 8" descr="拉米夫定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57611" y="4421042"/>
              <a:ext cx="2310733" cy="2063155"/>
            </a:xfrm>
            <a:prstGeom prst="rect">
              <a:avLst/>
            </a:prstGeom>
          </p:spPr>
        </p:pic>
      </p:grpSp>
      <p:grpSp>
        <p:nvGrpSpPr>
          <p:cNvPr id="10" name="组合 9"/>
          <p:cNvGrpSpPr/>
          <p:nvPr/>
        </p:nvGrpSpPr>
        <p:grpSpPr>
          <a:xfrm>
            <a:off x="4932040" y="980728"/>
            <a:ext cx="1728192" cy="2011019"/>
            <a:chOff x="323528" y="1628800"/>
            <a:chExt cx="1728192" cy="2011019"/>
          </a:xfrm>
        </p:grpSpPr>
        <p:sp>
          <p:nvSpPr>
            <p:cNvPr id="11" name="TextBox 10"/>
            <p:cNvSpPr txBox="1"/>
            <p:nvPr/>
          </p:nvSpPr>
          <p:spPr>
            <a:xfrm>
              <a:off x="539552" y="1628800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/>
                <a:t>尿嘧啶</a:t>
              </a:r>
              <a:endParaRPr lang="zh-CN" altLang="en-US" dirty="0"/>
            </a:p>
          </p:txBody>
        </p:sp>
        <p:pic>
          <p:nvPicPr>
            <p:cNvPr id="12" name="图片 11" descr="尿嘧啶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3528" y="2348880"/>
              <a:ext cx="1728192" cy="1290939"/>
            </a:xfrm>
            <a:prstGeom prst="rect">
              <a:avLst/>
            </a:prstGeom>
          </p:spPr>
        </p:pic>
      </p:grpSp>
      <p:grpSp>
        <p:nvGrpSpPr>
          <p:cNvPr id="13" name="组合 12"/>
          <p:cNvGrpSpPr/>
          <p:nvPr/>
        </p:nvGrpSpPr>
        <p:grpSpPr>
          <a:xfrm>
            <a:off x="2627784" y="4077072"/>
            <a:ext cx="1512168" cy="1800200"/>
            <a:chOff x="2267744" y="1628800"/>
            <a:chExt cx="1512168" cy="1800200"/>
          </a:xfrm>
        </p:grpSpPr>
        <p:sp>
          <p:nvSpPr>
            <p:cNvPr id="14" name="TextBox 13"/>
            <p:cNvSpPr txBox="1"/>
            <p:nvPr/>
          </p:nvSpPr>
          <p:spPr>
            <a:xfrm>
              <a:off x="2411760" y="1628800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/>
                <a:t>5FU</a:t>
              </a:r>
              <a:endParaRPr lang="zh-CN" altLang="en-US" dirty="0"/>
            </a:p>
          </p:txBody>
        </p:sp>
        <p:pic>
          <p:nvPicPr>
            <p:cNvPr id="15" name="图片 14" descr="5FU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67744" y="2420888"/>
              <a:ext cx="1512168" cy="1008112"/>
            </a:xfrm>
            <a:prstGeom prst="rect">
              <a:avLst/>
            </a:prstGeom>
          </p:spPr>
        </p:pic>
      </p:grpSp>
      <p:grpSp>
        <p:nvGrpSpPr>
          <p:cNvPr id="16" name="组合 15"/>
          <p:cNvGrpSpPr/>
          <p:nvPr/>
        </p:nvGrpSpPr>
        <p:grpSpPr>
          <a:xfrm>
            <a:off x="4342109" y="3553371"/>
            <a:ext cx="2534147" cy="2683941"/>
            <a:chOff x="3910061" y="1628800"/>
            <a:chExt cx="2534147" cy="2683941"/>
          </a:xfrm>
        </p:grpSpPr>
        <p:sp>
          <p:nvSpPr>
            <p:cNvPr id="17" name="TextBox 16"/>
            <p:cNvSpPr txBox="1"/>
            <p:nvPr/>
          </p:nvSpPr>
          <p:spPr>
            <a:xfrm>
              <a:off x="4788024" y="1628800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/>
                <a:t>索立夫定</a:t>
              </a:r>
              <a:endParaRPr lang="zh-CN" altLang="en-US" dirty="0"/>
            </a:p>
          </p:txBody>
        </p:sp>
        <p:pic>
          <p:nvPicPr>
            <p:cNvPr id="18" name="图片 17" descr="索立夫定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10061" y="2060848"/>
              <a:ext cx="2534147" cy="2251893"/>
            </a:xfrm>
            <a:prstGeom prst="rect">
              <a:avLst/>
            </a:prstGeom>
          </p:spPr>
        </p:pic>
      </p:grpSp>
      <p:grpSp>
        <p:nvGrpSpPr>
          <p:cNvPr id="19" name="组合 18"/>
          <p:cNvGrpSpPr/>
          <p:nvPr/>
        </p:nvGrpSpPr>
        <p:grpSpPr>
          <a:xfrm>
            <a:off x="6628167" y="4077072"/>
            <a:ext cx="2336321" cy="2016224"/>
            <a:chOff x="6484151" y="1628800"/>
            <a:chExt cx="2336321" cy="2016224"/>
          </a:xfrm>
        </p:grpSpPr>
        <p:sp>
          <p:nvSpPr>
            <p:cNvPr id="20" name="TextBox 19"/>
            <p:cNvSpPr txBox="1"/>
            <p:nvPr/>
          </p:nvSpPr>
          <p:spPr>
            <a:xfrm>
              <a:off x="7164288" y="1628800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/>
                <a:t>溴夫定</a:t>
              </a:r>
              <a:endParaRPr lang="zh-CN" altLang="en-US" dirty="0"/>
            </a:p>
          </p:txBody>
        </p:sp>
        <p:pic>
          <p:nvPicPr>
            <p:cNvPr id="21" name="图片 20" descr="溴夫定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484151" y="2332484"/>
              <a:ext cx="2336321" cy="1312540"/>
            </a:xfrm>
            <a:prstGeom prst="rect">
              <a:avLst/>
            </a:prstGeom>
          </p:spPr>
        </p:pic>
      </p:grpSp>
      <p:cxnSp>
        <p:nvCxnSpPr>
          <p:cNvPr id="23" name="直接连接符 22"/>
          <p:cNvCxnSpPr/>
          <p:nvPr/>
        </p:nvCxnSpPr>
        <p:spPr>
          <a:xfrm>
            <a:off x="2411760" y="0"/>
            <a:ext cx="0" cy="710140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A 80-year-old female patient with metastatic colorectal cancer (CRC) was treated by her medical oncologist with </a:t>
            </a:r>
            <a:r>
              <a:rPr lang="en-US" altLang="zh-CN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capecitabine</a:t>
            </a:r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(Roche </a:t>
            </a:r>
            <a:r>
              <a:rPr lang="en-US" altLang="zh-CN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Pharma</a:t>
            </a:r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) 3 g</a:t>
            </a:r>
            <a:r>
              <a:rPr lang="zh-CN" altLang="en-US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daily for 14 days, followed by a 1 week drug-free</a:t>
            </a:r>
            <a:r>
              <a:rPr lang="en-US" altLang="zh-CN" dirty="0" smtClean="0"/>
              <a:t> interval. </a:t>
            </a:r>
          </a:p>
          <a:p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Three months later, her general practitioner </a:t>
            </a:r>
            <a:r>
              <a:rPr lang="it-IT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prescribed brivudine (Menarini Pharma) 125 mg </a:t>
            </a:r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daily for herpes zoster.</a:t>
            </a:r>
          </a:p>
          <a:p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After the first </a:t>
            </a:r>
            <a:r>
              <a:rPr lang="en-US" altLang="zh-CN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brivudine</a:t>
            </a:r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dose, she developed a rash, edema of her lips and inflammation of the oral mucosa. </a:t>
            </a:r>
          </a:p>
          <a:p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She stopped </a:t>
            </a:r>
            <a:r>
              <a:rPr lang="en-US" altLang="zh-CN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brivudine</a:t>
            </a:r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after the second tablet. </a:t>
            </a:r>
            <a:endParaRPr lang="zh-CN" altLang="en-US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6372036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Fatal drug-drug interaction of </a:t>
            </a:r>
            <a:r>
              <a:rPr lang="en-US" altLang="zh-CN" dirty="0" err="1" smtClean="0"/>
              <a:t>brivudine</a:t>
            </a:r>
            <a:r>
              <a:rPr lang="en-US" altLang="zh-CN" dirty="0" smtClean="0"/>
              <a:t> and </a:t>
            </a:r>
            <a:r>
              <a:rPr lang="en-US" altLang="zh-CN" dirty="0" err="1" smtClean="0"/>
              <a:t>capecitabine</a:t>
            </a:r>
            <a:endParaRPr lang="zh-CN" altLang="en-US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文献报道</a:t>
            </a:r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3317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Two weeks later, she was hospitalized with an exanthema, painful </a:t>
            </a:r>
            <a:r>
              <a:rPr lang="en-US" altLang="zh-CN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mucositis</a:t>
            </a:r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, vomiting and diarrhea.</a:t>
            </a:r>
          </a:p>
          <a:p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hemoglobin of 103 g/L (120-160g/L), leucocytes 11.1*10</a:t>
            </a:r>
            <a:r>
              <a:rPr lang="en-US" altLang="zh-CN" baseline="3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9</a:t>
            </a:r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/L (3.2-10. 0*10</a:t>
            </a:r>
            <a:r>
              <a:rPr lang="en-US" altLang="zh-CN" baseline="3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9</a:t>
            </a:r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/L),CRP 11 g/L (&lt;10 g/L), INR 1.32 (&lt;1.17), </a:t>
            </a:r>
            <a:r>
              <a:rPr lang="en-US" altLang="zh-CN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creatinine</a:t>
            </a:r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clearance 34 ml/min.</a:t>
            </a:r>
          </a:p>
          <a:p>
            <a:r>
              <a:rPr lang="en-US" altLang="zh-CN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Capecitabine</a:t>
            </a:r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was stopped immediately and pain was treated with opiates.</a:t>
            </a:r>
          </a:p>
          <a:p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She developed severe leucopenia(0.1*10</a:t>
            </a:r>
            <a:r>
              <a:rPr lang="en-US" altLang="zh-CN" baseline="3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9</a:t>
            </a:r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/L) and thrombocytopenia (10*10</a:t>
            </a:r>
            <a:r>
              <a:rPr lang="en-US" altLang="zh-CN" baseline="3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9</a:t>
            </a:r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/L) and was treated with </a:t>
            </a:r>
            <a:r>
              <a:rPr lang="en-US" altLang="zh-CN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filgrastim</a:t>
            </a:r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and </a:t>
            </a:r>
            <a:r>
              <a:rPr lang="en-US" altLang="zh-CN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thrombocytesubstitution</a:t>
            </a:r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, respectively.</a:t>
            </a:r>
          </a:p>
          <a:p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She became febrile and, despite empiric broad spectrum antibiotics, developed septic shock resistant to </a:t>
            </a:r>
            <a:r>
              <a:rPr lang="en-US" altLang="zh-CN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vaso</a:t>
            </a:r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-active agents.</a:t>
            </a:r>
          </a:p>
          <a:p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After a comatose state, she finally died on the 12</a:t>
            </a:r>
            <a:r>
              <a:rPr lang="en-US" altLang="zh-CN" baseline="30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</a:t>
            </a:r>
            <a:r>
              <a:rPr lang="en-US" altLang="zh-CN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day of hospitalization, 3 weeks after onset of her first symptoms.</a:t>
            </a:r>
            <a:endParaRPr lang="zh-CN" altLang="en-US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6372036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Fatal drug-drug interaction of </a:t>
            </a:r>
            <a:r>
              <a:rPr lang="en-US" altLang="zh-CN" dirty="0" err="1" smtClean="0"/>
              <a:t>brivudine</a:t>
            </a:r>
            <a:r>
              <a:rPr lang="en-US" altLang="zh-CN" dirty="0" smtClean="0"/>
              <a:t> and </a:t>
            </a:r>
            <a:r>
              <a:rPr lang="en-US" altLang="zh-CN" dirty="0" err="1" smtClean="0"/>
              <a:t>capecitabine</a:t>
            </a:r>
            <a:endParaRPr lang="zh-CN" altLang="en-US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文献报道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背景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目的：保证患者安全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结直肠癌化疗方案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奥沙利铂</a:t>
            </a:r>
            <a:r>
              <a:rPr lang="en-US" altLang="zh-CN" dirty="0" smtClean="0"/>
              <a:t>+5FU</a:t>
            </a:r>
          </a:p>
          <a:p>
            <a:pPr lvl="1"/>
            <a:r>
              <a:rPr lang="zh-CN" altLang="en-US" dirty="0" smtClean="0"/>
              <a:t>奥沙利铂</a:t>
            </a:r>
            <a:r>
              <a:rPr lang="en-US" altLang="zh-CN" dirty="0" smtClean="0"/>
              <a:t>+</a:t>
            </a:r>
            <a:r>
              <a:rPr lang="zh-CN" altLang="en-US" dirty="0" smtClean="0"/>
              <a:t>卡培他滨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伊立替康</a:t>
            </a:r>
            <a:r>
              <a:rPr lang="en-US" altLang="zh-CN" dirty="0" smtClean="0"/>
              <a:t>+5FU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病例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杨</a:t>
            </a:r>
            <a:r>
              <a:rPr lang="en-US" altLang="zh-CN" dirty="0" smtClean="0"/>
              <a:t>XX</a:t>
            </a:r>
            <a:r>
              <a:rPr lang="zh-CN" altLang="en-US" dirty="0" smtClean="0"/>
              <a:t>，女，</a:t>
            </a:r>
            <a:r>
              <a:rPr lang="en-US" altLang="zh-CN" dirty="0" smtClean="0"/>
              <a:t>56Y</a:t>
            </a:r>
            <a:r>
              <a:rPr lang="zh-CN" altLang="en-US" dirty="0" smtClean="0"/>
              <a:t>，</a:t>
            </a:r>
            <a:r>
              <a:rPr lang="en-US" altLang="zh-CN" dirty="0" smtClean="0"/>
              <a:t>2014.9.16</a:t>
            </a:r>
            <a:r>
              <a:rPr lang="zh-CN" altLang="en-US" dirty="0" smtClean="0"/>
              <a:t>乙状结肠癌根治术，</a:t>
            </a:r>
            <a:r>
              <a:rPr lang="en-US" altLang="zh-CN" dirty="0" smtClean="0"/>
              <a:t>pT3N1cM0</a:t>
            </a:r>
          </a:p>
          <a:p>
            <a:r>
              <a:rPr lang="en-US" altLang="zh-CN" dirty="0" smtClean="0"/>
              <a:t>2014.10.17</a:t>
            </a:r>
            <a:r>
              <a:rPr lang="zh-CN" altLang="en-US" dirty="0" smtClean="0"/>
              <a:t>术后辅助化疗</a:t>
            </a:r>
          </a:p>
          <a:p>
            <a:r>
              <a:rPr lang="zh-CN" altLang="en-US" dirty="0" smtClean="0"/>
              <a:t>治疗方案：奥沙利铂（</a:t>
            </a:r>
            <a:r>
              <a:rPr lang="en-US" altLang="zh-CN" dirty="0" smtClean="0"/>
              <a:t>200mg</a:t>
            </a:r>
            <a:r>
              <a:rPr lang="zh-CN" altLang="en-US" dirty="0" smtClean="0"/>
              <a:t>，</a:t>
            </a:r>
            <a:r>
              <a:rPr lang="en-US" altLang="zh-CN" dirty="0" err="1" smtClean="0"/>
              <a:t>ivgtt</a:t>
            </a:r>
            <a:r>
              <a:rPr lang="zh-CN" altLang="en-US" dirty="0" smtClean="0"/>
              <a:t>，</a:t>
            </a:r>
            <a:r>
              <a:rPr lang="en-US" altLang="zh-CN" dirty="0" smtClean="0"/>
              <a:t>D1</a:t>
            </a:r>
            <a:r>
              <a:rPr lang="zh-CN" altLang="en-US" dirty="0" smtClean="0"/>
              <a:t>），</a:t>
            </a:r>
            <a:r>
              <a:rPr lang="en-US" altLang="zh-CN" dirty="0" smtClean="0"/>
              <a:t>+</a:t>
            </a:r>
            <a:r>
              <a:rPr lang="zh-CN" altLang="en-US" dirty="0" smtClean="0"/>
              <a:t>卡培他滨（</a:t>
            </a:r>
            <a:r>
              <a:rPr lang="en-US" altLang="zh-CN" dirty="0" smtClean="0"/>
              <a:t>PO</a:t>
            </a:r>
            <a:r>
              <a:rPr lang="zh-CN" altLang="en-US" dirty="0" smtClean="0"/>
              <a:t>，</a:t>
            </a:r>
            <a:r>
              <a:rPr lang="en-US" altLang="zh-CN" dirty="0" smtClean="0"/>
              <a:t>Bid</a:t>
            </a:r>
            <a:r>
              <a:rPr lang="zh-CN" altLang="en-US" dirty="0" smtClean="0"/>
              <a:t>，</a:t>
            </a:r>
            <a:r>
              <a:rPr lang="en-US" altLang="zh-CN" dirty="0" smtClean="0"/>
              <a:t>1.5g</a:t>
            </a:r>
            <a:r>
              <a:rPr lang="zh-CN" altLang="en-US" dirty="0" smtClean="0"/>
              <a:t>，</a:t>
            </a:r>
            <a:r>
              <a:rPr lang="en-US" altLang="zh-CN" dirty="0" smtClean="0"/>
              <a:t>D1-14</a:t>
            </a:r>
            <a:r>
              <a:rPr lang="zh-CN" altLang="en-US" dirty="0" smtClean="0"/>
              <a:t>），</a:t>
            </a:r>
            <a:r>
              <a:rPr lang="en-US" altLang="zh-CN" dirty="0" smtClean="0"/>
              <a:t>Q21d</a:t>
            </a:r>
          </a:p>
          <a:p>
            <a:r>
              <a:rPr lang="zh-CN" altLang="en-US" dirty="0" smtClean="0"/>
              <a:t>周期，</a:t>
            </a:r>
            <a:r>
              <a:rPr lang="en-US" altLang="zh-CN" dirty="0" smtClean="0"/>
              <a:t>D1</a:t>
            </a:r>
          </a:p>
          <a:p>
            <a:r>
              <a:rPr lang="zh-CN" altLang="en-US" dirty="0" smtClean="0"/>
              <a:t>治疗流程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预约化疗日期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D1</a:t>
            </a:r>
            <a:r>
              <a:rPr lang="zh-CN" altLang="en-US" dirty="0" smtClean="0"/>
              <a:t>输奥沙利铂，开始服用卡培他滨</a:t>
            </a:r>
            <a:r>
              <a:rPr lang="en-US" altLang="zh-CN" dirty="0" smtClean="0"/>
              <a:t>(10.17-10.30)</a:t>
            </a:r>
          </a:p>
          <a:p>
            <a:pPr lvl="1"/>
            <a:r>
              <a:rPr lang="zh-CN" altLang="en-US" dirty="0" smtClean="0"/>
              <a:t>监测血象及不良反应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患者教育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67941"/>
            <a:ext cx="8229600" cy="4785395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dirty="0" smtClean="0"/>
              <a:t>化疗</a:t>
            </a:r>
            <a:r>
              <a:rPr lang="zh-CN" altLang="zh-CN" dirty="0" smtClean="0"/>
              <a:t>会导致骨髓抑制，容易发生出血或感染的情况。治疗期间请避免与传染源接触</a:t>
            </a:r>
            <a:r>
              <a:rPr lang="zh-CN" altLang="en-US" dirty="0" smtClean="0"/>
              <a:t>；</a:t>
            </a:r>
            <a:r>
              <a:rPr lang="zh-CN" altLang="zh-CN" dirty="0" smtClean="0"/>
              <a:t>尽量避免可能引起出血的行为，如使用剪刀等尖锐物体。</a:t>
            </a:r>
            <a:endParaRPr lang="en-US" altLang="zh-CN" dirty="0" smtClean="0"/>
          </a:p>
          <a:p>
            <a:r>
              <a:rPr lang="zh-CN" altLang="zh-CN" dirty="0" smtClean="0"/>
              <a:t>须每周监测</a:t>
            </a:r>
            <a:r>
              <a:rPr lang="en-US" altLang="zh-CN" dirty="0" smtClean="0"/>
              <a:t>1~2</a:t>
            </a:r>
            <a:r>
              <a:rPr lang="zh-CN" altLang="zh-CN" dirty="0" smtClean="0"/>
              <a:t>次血常规，如有异常，请及时就医</a:t>
            </a:r>
            <a:endParaRPr lang="en-US" altLang="zh-CN" dirty="0" smtClean="0"/>
          </a:p>
          <a:p>
            <a:pPr lvl="0"/>
            <a:r>
              <a:rPr lang="zh-CN" altLang="en-US" dirty="0" smtClean="0"/>
              <a:t>消化道反应</a:t>
            </a:r>
          </a:p>
          <a:p>
            <a:pPr lvl="1"/>
            <a:r>
              <a:rPr lang="zh-CN" altLang="en-US" dirty="0" smtClean="0"/>
              <a:t>恶心、呕吐多发生在奥沙利铂使用当天或后一天，严重时需及时就医。可通过少食多餐，减慢进食和饮水速度缓解症状。</a:t>
            </a:r>
          </a:p>
          <a:p>
            <a:pPr lvl="1"/>
            <a:r>
              <a:rPr lang="zh-CN" altLang="en-US" dirty="0" smtClean="0"/>
              <a:t>食欲下降，多从化疗第</a:t>
            </a:r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r>
              <a:rPr lang="en-US" altLang="zh-CN" dirty="0" smtClean="0"/>
              <a:t>3</a:t>
            </a:r>
            <a:r>
              <a:rPr lang="zh-CN" altLang="en-US" dirty="0" smtClean="0"/>
              <a:t>天开始，持续数天可缓解。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腹泻，如果腹泻超过一天</a:t>
            </a:r>
            <a:r>
              <a:rPr lang="en-US" altLang="zh-CN" dirty="0" smtClean="0"/>
              <a:t>4</a:t>
            </a:r>
            <a:r>
              <a:rPr lang="zh-CN" altLang="zh-CN" dirty="0" smtClean="0"/>
              <a:t>次，或持续</a:t>
            </a:r>
            <a:r>
              <a:rPr lang="en-US" altLang="zh-CN" dirty="0" smtClean="0"/>
              <a:t>2</a:t>
            </a:r>
            <a:r>
              <a:rPr lang="zh-CN" altLang="zh-CN" dirty="0" smtClean="0"/>
              <a:t>天，或出现头晕眼花症状时，需</a:t>
            </a:r>
            <a:r>
              <a:rPr lang="zh-CN" altLang="en-US" dirty="0" smtClean="0"/>
              <a:t>及时就医</a:t>
            </a:r>
          </a:p>
          <a:p>
            <a:pPr lvl="1"/>
            <a:r>
              <a:rPr lang="zh-CN" altLang="en-US" dirty="0" smtClean="0"/>
              <a:t>口腔溃疡，需经常漱口保持口腔卫生，避免感染；使用软毛牙刷刷牙。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患者教育</a:t>
            </a:r>
            <a:r>
              <a:rPr lang="en-US" altLang="zh-CN" dirty="0" smtClean="0"/>
              <a:t>——</a:t>
            </a:r>
            <a:r>
              <a:rPr lang="zh-CN" altLang="zh-CN" dirty="0" smtClean="0"/>
              <a:t>奥沙利</a:t>
            </a:r>
            <a:r>
              <a:rPr lang="zh-CN" altLang="zh-CN" dirty="0"/>
              <a:t>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fontScale="92500" lnSpcReduction="20000"/>
          </a:bodyPr>
          <a:lstStyle/>
          <a:p>
            <a:r>
              <a:rPr lang="zh-CN" altLang="zh-CN" dirty="0" smtClean="0"/>
              <a:t>过敏反应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多发生在治疗</a:t>
            </a:r>
            <a:r>
              <a:rPr lang="en-US" altLang="zh-CN" dirty="0" smtClean="0"/>
              <a:t>5~7</a:t>
            </a:r>
            <a:r>
              <a:rPr lang="zh-CN" altLang="zh-CN" dirty="0" smtClean="0"/>
              <a:t>个周期之后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临床表现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lvl="2"/>
            <a:r>
              <a:rPr lang="zh-CN" altLang="zh-CN" dirty="0" smtClean="0"/>
              <a:t>输注开始后几分钟内突然感到喉头水肿、痉挛、呼吸困难；</a:t>
            </a:r>
            <a:endParaRPr lang="en-US" altLang="zh-CN" dirty="0" smtClean="0"/>
          </a:p>
          <a:p>
            <a:pPr lvl="2"/>
            <a:r>
              <a:rPr lang="zh-CN" altLang="zh-CN" dirty="0" smtClean="0"/>
              <a:t>腹部剧烈疼痛、腹泻、恶心、呕吐；</a:t>
            </a:r>
            <a:endParaRPr lang="en-US" altLang="zh-CN" dirty="0" smtClean="0"/>
          </a:p>
          <a:p>
            <a:pPr lvl="2"/>
            <a:r>
              <a:rPr lang="zh-CN" altLang="zh-CN" dirty="0" smtClean="0"/>
              <a:t>输注结束后几小时出现发热，可高达</a:t>
            </a:r>
            <a:r>
              <a:rPr lang="en-US" altLang="zh-CN" dirty="0" smtClean="0"/>
              <a:t>39~40</a:t>
            </a:r>
            <a:r>
              <a:rPr lang="zh-CN" altLang="zh-CN" dirty="0" smtClean="0"/>
              <a:t>度；</a:t>
            </a:r>
            <a:endParaRPr lang="en-US" altLang="zh-CN" dirty="0" smtClean="0"/>
          </a:p>
          <a:p>
            <a:pPr lvl="2"/>
            <a:r>
              <a:rPr lang="zh-CN" altLang="zh-CN" dirty="0" smtClean="0"/>
              <a:t>皮肤瘙痒、发红、皮疹等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输液中或结束后出现急性血小板下降，可伴有牙龈出血、皮肤淤青等症状；</a:t>
            </a:r>
            <a:endParaRPr lang="en-US" altLang="zh-CN" dirty="0" smtClean="0"/>
          </a:p>
          <a:p>
            <a:pPr lvl="2"/>
            <a:r>
              <a:rPr lang="zh-CN" altLang="zh-CN" dirty="0" smtClean="0"/>
              <a:t>过敏性休克。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rgbClr val="FF0000"/>
                </a:solidFill>
              </a:rPr>
              <a:t>输液过程中，尤其是输注奥沙利铂</a:t>
            </a:r>
            <a:r>
              <a:rPr lang="en-US" altLang="zh-CN" dirty="0" smtClean="0">
                <a:solidFill>
                  <a:srgbClr val="FF0000"/>
                </a:solidFill>
              </a:rPr>
              <a:t>30min</a:t>
            </a:r>
            <a:r>
              <a:rPr lang="zh-CN" altLang="en-US" dirty="0" smtClean="0">
                <a:solidFill>
                  <a:srgbClr val="FF0000"/>
                </a:solidFill>
              </a:rPr>
              <a:t>内，家属在场陪伴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lvl="1"/>
            <a:r>
              <a:rPr lang="zh-CN" altLang="zh-CN" dirty="0" smtClean="0"/>
              <a:t>如果出现以上情况，请立即</a:t>
            </a:r>
            <a:r>
              <a:rPr lang="zh-CN" altLang="en-US" dirty="0" smtClean="0"/>
              <a:t>向医务人员汇报</a:t>
            </a:r>
            <a:r>
              <a:rPr lang="zh-CN" altLang="zh-CN" dirty="0" smtClean="0"/>
              <a:t>。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奥沙利铂过敏反应病例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0000" lnSpcReduction="20000"/>
          </a:bodyPr>
          <a:lstStyle/>
          <a:p>
            <a:r>
              <a:rPr lang="zh-CN" altLang="en-US" dirty="0" smtClean="0"/>
              <a:t>陈</a:t>
            </a:r>
            <a:r>
              <a:rPr lang="en-US" altLang="zh-CN" dirty="0" smtClean="0"/>
              <a:t>XX</a:t>
            </a:r>
            <a:r>
              <a:rPr lang="zh-CN" altLang="en-US" dirty="0" smtClean="0"/>
              <a:t>，男，</a:t>
            </a:r>
            <a:r>
              <a:rPr lang="en-US" altLang="zh-CN" dirty="0" smtClean="0"/>
              <a:t>50Y</a:t>
            </a:r>
            <a:r>
              <a:rPr lang="zh-CN" altLang="en-US" dirty="0" smtClean="0"/>
              <a:t>，结肠癌肝转移</a:t>
            </a:r>
            <a:endParaRPr lang="en-US" altLang="zh-CN" dirty="0" smtClean="0"/>
          </a:p>
          <a:p>
            <a:r>
              <a:rPr lang="en-US" altLang="zh-CN" dirty="0" smtClean="0"/>
              <a:t>2012.11</a:t>
            </a:r>
            <a:r>
              <a:rPr lang="zh-CN" altLang="en-US" dirty="0" smtClean="0"/>
              <a:t>，奥沙利铂（</a:t>
            </a:r>
            <a:r>
              <a:rPr lang="en-US" altLang="zh-CN" dirty="0" smtClean="0"/>
              <a:t>250mg</a:t>
            </a:r>
            <a:r>
              <a:rPr lang="zh-CN" altLang="en-US" dirty="0" smtClean="0"/>
              <a:t>，</a:t>
            </a:r>
            <a:r>
              <a:rPr lang="en-US" altLang="zh-CN" dirty="0" err="1" smtClean="0"/>
              <a:t>ivgtt</a:t>
            </a:r>
            <a:r>
              <a:rPr lang="zh-CN" altLang="en-US" dirty="0" smtClean="0"/>
              <a:t>，</a:t>
            </a:r>
            <a:r>
              <a:rPr lang="en-US" altLang="zh-CN" dirty="0" smtClean="0"/>
              <a:t>D1</a:t>
            </a:r>
            <a:r>
              <a:rPr lang="zh-CN" altLang="en-US" dirty="0" smtClean="0"/>
              <a:t>）</a:t>
            </a:r>
            <a:r>
              <a:rPr lang="en-US" altLang="zh-CN" dirty="0" smtClean="0"/>
              <a:t>+5FU</a:t>
            </a:r>
            <a:r>
              <a:rPr lang="zh-CN" altLang="en-US" dirty="0" smtClean="0"/>
              <a:t>（</a:t>
            </a:r>
            <a:r>
              <a:rPr lang="en-US" altLang="zh-CN" dirty="0" smtClean="0"/>
              <a:t>500mg</a:t>
            </a:r>
            <a:r>
              <a:rPr lang="zh-CN" altLang="en-US" dirty="0" smtClean="0"/>
              <a:t>，</a:t>
            </a:r>
            <a:r>
              <a:rPr lang="en-US" altLang="zh-CN" dirty="0" err="1" smtClean="0"/>
              <a:t>ivgtt</a:t>
            </a:r>
            <a:r>
              <a:rPr lang="zh-CN" altLang="en-US" dirty="0" smtClean="0"/>
              <a:t>，</a:t>
            </a:r>
            <a:r>
              <a:rPr lang="en-US" altLang="zh-CN" dirty="0" smtClean="0"/>
              <a:t>D1</a:t>
            </a:r>
            <a:r>
              <a:rPr lang="zh-CN" altLang="en-US" dirty="0" smtClean="0"/>
              <a:t>）</a:t>
            </a:r>
            <a:r>
              <a:rPr lang="en-US" altLang="zh-CN" dirty="0" smtClean="0"/>
              <a:t>+5FU</a:t>
            </a:r>
            <a:r>
              <a:rPr lang="zh-CN" altLang="en-US" dirty="0" smtClean="0"/>
              <a:t>（</a:t>
            </a:r>
            <a:r>
              <a:rPr lang="en-US" altLang="zh-CN" dirty="0" smtClean="0"/>
              <a:t>3250mg</a:t>
            </a:r>
            <a:r>
              <a:rPr lang="zh-CN" altLang="en-US" dirty="0" smtClean="0"/>
              <a:t>，</a:t>
            </a:r>
            <a:r>
              <a:rPr lang="en-US" altLang="zh-CN" dirty="0" smtClean="0"/>
              <a:t>CIV44h</a:t>
            </a:r>
            <a:r>
              <a:rPr lang="zh-CN" altLang="en-US" dirty="0" smtClean="0"/>
              <a:t>）</a:t>
            </a:r>
            <a:r>
              <a:rPr lang="en-US" altLang="zh-CN" dirty="0" smtClean="0"/>
              <a:t>+</a:t>
            </a:r>
            <a:r>
              <a:rPr lang="zh-CN" altLang="en-US" dirty="0" smtClean="0"/>
              <a:t>西妥昔单抗（</a:t>
            </a:r>
            <a:r>
              <a:rPr lang="en-US" altLang="zh-CN" dirty="0" smtClean="0"/>
              <a:t>500mg</a:t>
            </a:r>
            <a:r>
              <a:rPr lang="zh-CN" altLang="en-US" dirty="0" smtClean="0"/>
              <a:t>，每周一次），</a:t>
            </a:r>
            <a:r>
              <a:rPr lang="en-US" altLang="zh-CN" dirty="0" smtClean="0"/>
              <a:t>11</a:t>
            </a:r>
            <a:r>
              <a:rPr lang="zh-CN" altLang="en-US" dirty="0" smtClean="0"/>
              <a:t>周期，复查结肠肿物较前缩小，肝脏转移灶不同程度缩小。之后定期复查；</a:t>
            </a:r>
            <a:endParaRPr lang="en-US" altLang="zh-CN" dirty="0" smtClean="0"/>
          </a:p>
          <a:p>
            <a:r>
              <a:rPr lang="en-US" altLang="zh-CN" dirty="0" smtClean="0"/>
              <a:t>2014.4</a:t>
            </a:r>
            <a:r>
              <a:rPr lang="zh-CN" altLang="en-US" dirty="0" smtClean="0"/>
              <a:t>，肿瘤进展，伊立替康</a:t>
            </a:r>
            <a:r>
              <a:rPr lang="en-US" altLang="zh-CN" dirty="0" smtClean="0"/>
              <a:t>+</a:t>
            </a:r>
            <a:r>
              <a:rPr lang="zh-CN" altLang="en-US" dirty="0" smtClean="0"/>
              <a:t>替吉奥</a:t>
            </a:r>
            <a:r>
              <a:rPr lang="en-US" altLang="zh-CN" dirty="0" smtClean="0"/>
              <a:t>4</a:t>
            </a:r>
            <a:r>
              <a:rPr lang="zh-CN" altLang="en-US" dirty="0" smtClean="0"/>
              <a:t>周期，具体不详</a:t>
            </a:r>
            <a:endParaRPr lang="en-US" altLang="zh-CN" dirty="0" smtClean="0"/>
          </a:p>
          <a:p>
            <a:r>
              <a:rPr lang="en-US" altLang="zh-CN" dirty="0" smtClean="0"/>
              <a:t>2014.7.1</a:t>
            </a:r>
            <a:r>
              <a:rPr lang="zh-CN" altLang="en-US" dirty="0" smtClean="0"/>
              <a:t>，姑息性肝脏转移瘤射频消融术</a:t>
            </a:r>
            <a:endParaRPr lang="en-US" altLang="zh-CN" dirty="0" smtClean="0"/>
          </a:p>
          <a:p>
            <a:r>
              <a:rPr lang="en-US" altLang="zh-CN" dirty="0" smtClean="0"/>
              <a:t>2014.8.13</a:t>
            </a:r>
            <a:r>
              <a:rPr lang="zh-CN" altLang="en-US" dirty="0" smtClean="0"/>
              <a:t>，右半结肠切除术</a:t>
            </a:r>
            <a:r>
              <a:rPr lang="en-US" altLang="zh-CN" dirty="0" smtClean="0"/>
              <a:t>+</a:t>
            </a:r>
            <a:r>
              <a:rPr lang="zh-CN" altLang="en-US" dirty="0" smtClean="0"/>
              <a:t>肝多发转移瘤切除术及射频消融术</a:t>
            </a:r>
            <a:endParaRPr lang="en-US" altLang="zh-CN" dirty="0" smtClean="0"/>
          </a:p>
          <a:p>
            <a:r>
              <a:rPr lang="en-US" altLang="zh-CN" dirty="0" smtClean="0"/>
              <a:t>2014.10.23</a:t>
            </a:r>
            <a:r>
              <a:rPr lang="zh-CN" altLang="en-US" dirty="0" smtClean="0"/>
              <a:t>，奥沙利铂（</a:t>
            </a:r>
            <a:r>
              <a:rPr lang="en-US" altLang="zh-CN" dirty="0" smtClean="0"/>
              <a:t>250mg</a:t>
            </a:r>
            <a:r>
              <a:rPr lang="zh-CN" altLang="en-US" dirty="0" smtClean="0"/>
              <a:t>，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ivgtt</a:t>
            </a:r>
            <a:r>
              <a:rPr lang="zh-CN" altLang="en-US" dirty="0" smtClean="0"/>
              <a:t>， </a:t>
            </a:r>
            <a:r>
              <a:rPr lang="en-US" altLang="zh-CN" dirty="0" smtClean="0"/>
              <a:t>D1</a:t>
            </a:r>
            <a:r>
              <a:rPr lang="zh-CN" altLang="en-US" dirty="0" smtClean="0"/>
              <a:t>）</a:t>
            </a:r>
            <a:r>
              <a:rPr lang="en-US" altLang="zh-CN" dirty="0" smtClean="0"/>
              <a:t>+</a:t>
            </a:r>
            <a:r>
              <a:rPr lang="zh-CN" altLang="en-US" dirty="0" smtClean="0"/>
              <a:t>卡培他滨（</a:t>
            </a:r>
            <a:r>
              <a:rPr lang="en-US" altLang="zh-CN" dirty="0" smtClean="0"/>
              <a:t>bid</a:t>
            </a:r>
            <a:r>
              <a:rPr lang="zh-CN" altLang="en-US" dirty="0" smtClean="0"/>
              <a:t>，</a:t>
            </a:r>
            <a:r>
              <a:rPr lang="en-US" altLang="zh-CN" dirty="0" smtClean="0"/>
              <a:t>D1-14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en-US" altLang="zh-CN" dirty="0" smtClean="0"/>
              <a:t>2014.11.6</a:t>
            </a:r>
            <a:r>
              <a:rPr lang="zh-CN" altLang="en-US" dirty="0" smtClean="0"/>
              <a:t>，输注奥沙利铂</a:t>
            </a:r>
            <a:r>
              <a:rPr lang="en-US" altLang="zh-CN" dirty="0" smtClean="0"/>
              <a:t>30min</a:t>
            </a:r>
            <a:r>
              <a:rPr lang="zh-CN" altLang="en-US" dirty="0" smtClean="0"/>
              <a:t>左右，患者出现面色潮红、心慌、全身瘙痒。立即停止输注奥沙利铂，</a:t>
            </a:r>
            <a:r>
              <a:rPr lang="en-US" altLang="zh-CN" dirty="0" smtClean="0"/>
              <a:t>5%GS</a:t>
            </a:r>
            <a:r>
              <a:rPr lang="zh-CN" altLang="en-US" dirty="0" smtClean="0"/>
              <a:t>冲管，给予地塞米松</a:t>
            </a:r>
            <a:r>
              <a:rPr lang="en-US" altLang="zh-CN" dirty="0" smtClean="0"/>
              <a:t>10mg</a:t>
            </a:r>
            <a:r>
              <a:rPr lang="zh-CN" altLang="en-US" dirty="0" smtClean="0"/>
              <a:t>，</a:t>
            </a:r>
            <a:r>
              <a:rPr lang="en-US" altLang="zh-CN" dirty="0" smtClean="0"/>
              <a:t>10min</a:t>
            </a:r>
            <a:r>
              <a:rPr lang="zh-CN" altLang="en-US" dirty="0" smtClean="0"/>
              <a:t>后好转。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患者教育</a:t>
            </a:r>
            <a:r>
              <a:rPr lang="en-US" altLang="zh-CN" dirty="0" smtClean="0"/>
              <a:t>——</a:t>
            </a:r>
            <a:r>
              <a:rPr lang="zh-CN" altLang="zh-CN" dirty="0" smtClean="0"/>
              <a:t>奥沙利铂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zh-CN" dirty="0" smtClean="0"/>
              <a:t>急性神经毒性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发生在输注结束后几小时内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主要表现为感觉异常、感觉迟钝，部分患者会有吞咽困难、呼吸困难或窒息感，遇冷症状加重。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遇此情况请立即呼叫医务人员。</a:t>
            </a:r>
            <a:endParaRPr lang="en-US" altLang="zh-CN" dirty="0" smtClean="0"/>
          </a:p>
          <a:p>
            <a:pPr lvl="1"/>
            <a:r>
              <a:rPr lang="zh-CN" altLang="zh-CN" b="1" dirty="0" smtClean="0"/>
              <a:t>输注时应做好防寒措施</a:t>
            </a:r>
            <a:r>
              <a:rPr lang="zh-CN" altLang="zh-CN" dirty="0" smtClean="0"/>
              <a:t>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患者教育</a:t>
            </a:r>
            <a:r>
              <a:rPr lang="en-US" altLang="zh-CN" dirty="0" smtClean="0"/>
              <a:t>——</a:t>
            </a:r>
            <a:r>
              <a:rPr lang="zh-CN" altLang="zh-CN" dirty="0" smtClean="0"/>
              <a:t>奥沙利铂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zh-CN" dirty="0" smtClean="0"/>
              <a:t>累积性神经毒性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随治疗时间的延长而累积，一般发生于奥沙利铂治疗几个周期后，治疗停止后神经感觉病变可能还会持续一段时间。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症状：感觉障碍、感觉异常、手、足、口或喉咙周围出现持续疼痛、麻刺感或烧灼感；行走困难（蹒跚、失去平衡）；生活困难（写字、扣纽扣）。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暴露于寒冷环境中会加重</a:t>
            </a:r>
            <a:r>
              <a:rPr lang="zh-CN" altLang="en-US" dirty="0" smtClean="0"/>
              <a:t>神经毒性</a:t>
            </a:r>
            <a:endParaRPr lang="en-US" altLang="zh-CN" dirty="0" smtClean="0"/>
          </a:p>
          <a:p>
            <a:pPr lvl="1"/>
            <a:r>
              <a:rPr lang="zh-CN" altLang="zh-CN" b="1" dirty="0" smtClean="0"/>
              <a:t>在奥沙利铂输注完</a:t>
            </a:r>
            <a:r>
              <a:rPr lang="en-US" altLang="zh-CN" b="1" dirty="0" smtClean="0"/>
              <a:t>5</a:t>
            </a:r>
            <a:r>
              <a:rPr lang="zh-CN" altLang="zh-CN" b="1" dirty="0" smtClean="0"/>
              <a:t>天内，应避免暴露于寒冷环境中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患者教育</a:t>
            </a:r>
            <a:r>
              <a:rPr lang="en-US" altLang="zh-CN" dirty="0" smtClean="0"/>
              <a:t>——</a:t>
            </a:r>
            <a:r>
              <a:rPr lang="zh-CN" altLang="zh-CN" dirty="0" smtClean="0"/>
              <a:t>奥沙利铂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防寒方法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避免使用冷的食物，如冰淇淋、冷饮等，确保所有食物都是温热或室温；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避免在冷天进行户外活动，若必须在寒冷天气出门，请遮住口鼻、佩戴帽子、手套、围巾，做好保暖措施；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夏天尽量不开空调，必须暴露于空调环境中时，请穿长袖上衣及长裤；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生活用水（如饮用水、洗澡、刷牙、洗手、洗脸）请用热水或温水。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1450</Words>
  <Application>Microsoft Office PowerPoint</Application>
  <PresentationFormat>全屏显示(4:3)</PresentationFormat>
  <Paragraphs>119</Paragraphs>
  <Slides>17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Office 主题</vt:lpstr>
      <vt:lpstr>结直肠癌化疗患者的药学监护</vt:lpstr>
      <vt:lpstr>背景</vt:lpstr>
      <vt:lpstr>病例</vt:lpstr>
      <vt:lpstr>患者教育</vt:lpstr>
      <vt:lpstr>患者教育——奥沙利铂</vt:lpstr>
      <vt:lpstr>奥沙利铂过敏反应病例</vt:lpstr>
      <vt:lpstr>患者教育——奥沙利铂</vt:lpstr>
      <vt:lpstr>患者教育——奥沙利铂</vt:lpstr>
      <vt:lpstr>患者教育——奥沙利铂</vt:lpstr>
      <vt:lpstr>患者教育——卡培他滨</vt:lpstr>
      <vt:lpstr>患者教育——卡培他滨</vt:lpstr>
      <vt:lpstr>相互作用——卡培他滨</vt:lpstr>
      <vt:lpstr>幻灯片 13</vt:lpstr>
      <vt:lpstr>幻灯片 14</vt:lpstr>
      <vt:lpstr>幻灯片 15</vt:lpstr>
      <vt:lpstr>文献报道</vt:lpstr>
      <vt:lpstr>文献报道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ibm</dc:creator>
  <cp:lastModifiedBy>ibm</cp:lastModifiedBy>
  <cp:revision>17</cp:revision>
  <dcterms:created xsi:type="dcterms:W3CDTF">2014-11-01T08:25:28Z</dcterms:created>
  <dcterms:modified xsi:type="dcterms:W3CDTF">2014-11-17T07:14:36Z</dcterms:modified>
</cp:coreProperties>
</file>