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rawings/drawing2.xml" ContentType="application/vnd.openxmlformats-officedocument.drawingml.chartshapes+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diagrams/layout2.xml" ContentType="application/vnd.openxmlformats-officedocument.drawingml.diagramLayout+xml"/>
  <Override PartName="/ppt/notesSlides/notesSlide6.xml" ContentType="application/vnd.openxmlformats-officedocument.presentationml.notesSlide+xml"/>
  <Override PartName="/ppt/charts/chart4.xml" ContentType="application/vnd.openxmlformats-officedocument.drawingml.char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10.xml" ContentType="application/vnd.openxmlformats-officedocument.presentationml.notesSlide+xml"/>
  <Override PartName="/ppt/charts/chart5.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402" r:id="rId3"/>
    <p:sldId id="403" r:id="rId4"/>
    <p:sldId id="407" r:id="rId5"/>
    <p:sldId id="404" r:id="rId6"/>
    <p:sldId id="405" r:id="rId7"/>
    <p:sldId id="317" r:id="rId8"/>
    <p:sldId id="409" r:id="rId9"/>
    <p:sldId id="424" r:id="rId10"/>
    <p:sldId id="389" r:id="rId11"/>
    <p:sldId id="362" r:id="rId12"/>
    <p:sldId id="388" r:id="rId13"/>
    <p:sldId id="410" r:id="rId14"/>
    <p:sldId id="412" r:id="rId15"/>
    <p:sldId id="445" r:id="rId16"/>
    <p:sldId id="414" r:id="rId17"/>
    <p:sldId id="415" r:id="rId18"/>
    <p:sldId id="417" r:id="rId19"/>
    <p:sldId id="438" r:id="rId20"/>
    <p:sldId id="418" r:id="rId21"/>
    <p:sldId id="419" r:id="rId22"/>
    <p:sldId id="420" r:id="rId23"/>
    <p:sldId id="272" r:id="rId24"/>
    <p:sldId id="346" r:id="rId25"/>
    <p:sldId id="439" r:id="rId26"/>
    <p:sldId id="440" r:id="rId27"/>
    <p:sldId id="444" r:id="rId28"/>
    <p:sldId id="347" r:id="rId29"/>
    <p:sldId id="435" r:id="rId30"/>
    <p:sldId id="393" r:id="rId31"/>
    <p:sldId id="394" r:id="rId32"/>
    <p:sldId id="399" r:id="rId33"/>
    <p:sldId id="436" r:id="rId34"/>
    <p:sldId id="437" r:id="rId35"/>
    <p:sldId id="446" r:id="rId36"/>
    <p:sldId id="282" r:id="rId37"/>
    <p:sldId id="401" r:id="rId38"/>
    <p:sldId id="425" r:id="rId39"/>
    <p:sldId id="426" r:id="rId40"/>
    <p:sldId id="427" r:id="rId41"/>
    <p:sldId id="428" r:id="rId42"/>
    <p:sldId id="429" r:id="rId43"/>
    <p:sldId id="430" r:id="rId44"/>
    <p:sldId id="431" r:id="rId45"/>
    <p:sldId id="432" r:id="rId46"/>
    <p:sldId id="433" r:id="rId47"/>
    <p:sldId id="434" r:id="rId48"/>
    <p:sldId id="442" r:id="rId49"/>
    <p:sldId id="300" r:id="rId50"/>
  </p:sldIdLst>
  <p:sldSz cx="10287000" cy="6858000" type="35mm"/>
  <p:notesSz cx="7099300" cy="10234613"/>
  <p:defaultTextStyle>
    <a:defPPr>
      <a:defRPr lang="zh-CN"/>
    </a:defPPr>
    <a:lvl1pPr algn="l" rtl="0" fontAlgn="base">
      <a:spcBef>
        <a:spcPct val="0"/>
      </a:spcBef>
      <a:spcAft>
        <a:spcPct val="0"/>
      </a:spcAft>
      <a:defRPr kumimoji="1" sz="2400" kern="1200">
        <a:solidFill>
          <a:schemeClr val="tx1"/>
        </a:solidFill>
        <a:latin typeface="Times New Roman" pitchFamily="18" charset="0"/>
        <a:ea typeface="宋体" charset="-122"/>
        <a:cs typeface="文鼎魏碑体简"/>
      </a:defRPr>
    </a:lvl1pPr>
    <a:lvl2pPr marL="457200" algn="l" rtl="0" fontAlgn="base">
      <a:spcBef>
        <a:spcPct val="0"/>
      </a:spcBef>
      <a:spcAft>
        <a:spcPct val="0"/>
      </a:spcAft>
      <a:defRPr kumimoji="1" sz="2400" kern="1200">
        <a:solidFill>
          <a:schemeClr val="tx1"/>
        </a:solidFill>
        <a:latin typeface="Times New Roman" pitchFamily="18" charset="0"/>
        <a:ea typeface="宋体" charset="-122"/>
        <a:cs typeface="文鼎魏碑体简"/>
      </a:defRPr>
    </a:lvl2pPr>
    <a:lvl3pPr marL="914400" algn="l" rtl="0" fontAlgn="base">
      <a:spcBef>
        <a:spcPct val="0"/>
      </a:spcBef>
      <a:spcAft>
        <a:spcPct val="0"/>
      </a:spcAft>
      <a:defRPr kumimoji="1" sz="2400" kern="1200">
        <a:solidFill>
          <a:schemeClr val="tx1"/>
        </a:solidFill>
        <a:latin typeface="Times New Roman" pitchFamily="18" charset="0"/>
        <a:ea typeface="宋体" charset="-122"/>
        <a:cs typeface="文鼎魏碑体简"/>
      </a:defRPr>
    </a:lvl3pPr>
    <a:lvl4pPr marL="1371600" algn="l" rtl="0" fontAlgn="base">
      <a:spcBef>
        <a:spcPct val="0"/>
      </a:spcBef>
      <a:spcAft>
        <a:spcPct val="0"/>
      </a:spcAft>
      <a:defRPr kumimoji="1" sz="2400" kern="1200">
        <a:solidFill>
          <a:schemeClr val="tx1"/>
        </a:solidFill>
        <a:latin typeface="Times New Roman" pitchFamily="18" charset="0"/>
        <a:ea typeface="宋体" charset="-122"/>
        <a:cs typeface="文鼎魏碑体简"/>
      </a:defRPr>
    </a:lvl4pPr>
    <a:lvl5pPr marL="1828800" algn="l" rtl="0" fontAlgn="base">
      <a:spcBef>
        <a:spcPct val="0"/>
      </a:spcBef>
      <a:spcAft>
        <a:spcPct val="0"/>
      </a:spcAft>
      <a:defRPr kumimoji="1" sz="2400" kern="1200">
        <a:solidFill>
          <a:schemeClr val="tx1"/>
        </a:solidFill>
        <a:latin typeface="Times New Roman" pitchFamily="18" charset="0"/>
        <a:ea typeface="宋体" charset="-122"/>
        <a:cs typeface="文鼎魏碑体简"/>
      </a:defRPr>
    </a:lvl5pPr>
    <a:lvl6pPr marL="2286000" algn="l" defTabSz="914400" rtl="0" eaLnBrk="1" latinLnBrk="0" hangingPunct="1">
      <a:defRPr kumimoji="1" sz="2400" kern="1200">
        <a:solidFill>
          <a:schemeClr val="tx1"/>
        </a:solidFill>
        <a:latin typeface="Times New Roman" pitchFamily="18" charset="0"/>
        <a:ea typeface="宋体" charset="-122"/>
        <a:cs typeface="文鼎魏碑体简"/>
      </a:defRPr>
    </a:lvl6pPr>
    <a:lvl7pPr marL="2743200" algn="l" defTabSz="914400" rtl="0" eaLnBrk="1" latinLnBrk="0" hangingPunct="1">
      <a:defRPr kumimoji="1" sz="2400" kern="1200">
        <a:solidFill>
          <a:schemeClr val="tx1"/>
        </a:solidFill>
        <a:latin typeface="Times New Roman" pitchFamily="18" charset="0"/>
        <a:ea typeface="宋体" charset="-122"/>
        <a:cs typeface="文鼎魏碑体简"/>
      </a:defRPr>
    </a:lvl7pPr>
    <a:lvl8pPr marL="3200400" algn="l" defTabSz="914400" rtl="0" eaLnBrk="1" latinLnBrk="0" hangingPunct="1">
      <a:defRPr kumimoji="1" sz="2400" kern="1200">
        <a:solidFill>
          <a:schemeClr val="tx1"/>
        </a:solidFill>
        <a:latin typeface="Times New Roman" pitchFamily="18" charset="0"/>
        <a:ea typeface="宋体" charset="-122"/>
        <a:cs typeface="文鼎魏碑体简"/>
      </a:defRPr>
    </a:lvl8pPr>
    <a:lvl9pPr marL="3657600" algn="l" defTabSz="914400" rtl="0" eaLnBrk="1" latinLnBrk="0" hangingPunct="1">
      <a:defRPr kumimoji="1" sz="2400" kern="1200">
        <a:solidFill>
          <a:schemeClr val="tx1"/>
        </a:solidFill>
        <a:latin typeface="Times New Roman" pitchFamily="18" charset="0"/>
        <a:ea typeface="宋体" charset="-122"/>
        <a:cs typeface="文鼎魏碑体简"/>
      </a:defRPr>
    </a:lvl9pPr>
  </p:defaultTextStyle>
  <p:extLst>
    <p:ext uri="{EFAFB233-063F-42B5-8137-9DF3F51BA10A}">
      <p15:sldGuideLst xmlns:p15="http://schemas.microsoft.com/office/powerpoint/2012/main" xmlns="">
        <p15:guide id="1" orient="horz" pos="840">
          <p15:clr>
            <a:srgbClr val="A4A3A4"/>
          </p15:clr>
        </p15:guide>
        <p15:guide id="2" orient="horz" pos="4216">
          <p15:clr>
            <a:srgbClr val="A4A3A4"/>
          </p15:clr>
        </p15:guide>
        <p15:guide id="3" orient="horz" pos="2944">
          <p15:clr>
            <a:srgbClr val="A4A3A4"/>
          </p15:clr>
        </p15:guide>
        <p15:guide id="4" pos="3240">
          <p15:clr>
            <a:srgbClr val="A4A3A4"/>
          </p15:clr>
        </p15:guide>
        <p15:guide id="5" pos="4416">
          <p15:clr>
            <a:srgbClr val="A4A3A4"/>
          </p15:clr>
        </p15:guide>
        <p15:guide id="6">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a:srgbClr val="FF0000"/>
    <a:srgbClr val="800000"/>
    <a:srgbClr val="FFCC00"/>
    <a:srgbClr val="990000"/>
    <a:srgbClr val="CC0000"/>
    <a:srgbClr val="8D00E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223" autoAdjust="0"/>
    <p:restoredTop sz="82883" autoAdjust="0"/>
  </p:normalViewPr>
  <p:slideViewPr>
    <p:cSldViewPr snapToGrid="0">
      <p:cViewPr varScale="1">
        <p:scale>
          <a:sx n="55" d="100"/>
          <a:sy n="55" d="100"/>
        </p:scale>
        <p:origin x="-1565" y="-77"/>
      </p:cViewPr>
      <p:guideLst>
        <p:guide orient="horz" pos="840"/>
        <p:guide orient="horz" pos="4216"/>
        <p:guide orient="horz" pos="2944"/>
        <p:guide pos="3240"/>
        <p:guide pos="4416"/>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912"/>
    </p:cViewPr>
  </p:sorterViewPr>
  <p:notesViewPr>
    <p:cSldViewPr snapToGrid="0">
      <p:cViewPr varScale="1">
        <p:scale>
          <a:sx n="73" d="100"/>
          <a:sy n="73" d="100"/>
        </p:scale>
        <p:origin x="-3528" y="-84"/>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_rels/chart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chartUserShapes" Target="../drawings/drawing1.xml"/><Relationship Id="rId2" Type="http://schemas.openxmlformats.org/officeDocument/2006/relationships/image" Target="../media/image23.png"/><Relationship Id="rId1" Type="http://schemas.openxmlformats.org/officeDocument/2006/relationships/image" Target="../media/image22.png"/><Relationship Id="rId6" Type="http://schemas.openxmlformats.org/officeDocument/2006/relationships/package" Target="../embeddings/Microsoft_Office_Excel____3.xlsx"/><Relationship Id="rId5" Type="http://schemas.openxmlformats.org/officeDocument/2006/relationships/image" Target="../media/image26.png"/><Relationship Id="rId4" Type="http://schemas.openxmlformats.org/officeDocument/2006/relationships/image" Target="../media/image25.png"/></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___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Office_Excel____5.xlsx"/><Relationship Id="rId2" Type="http://schemas.openxmlformats.org/officeDocument/2006/relationships/image" Target="../media/image28.png"/><Relationship Id="rId1" Type="http://schemas.openxmlformats.org/officeDocument/2006/relationships/image" Target="../media/image27.png"/></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___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barChart>
        <c:barDir val="col"/>
        <c:grouping val="clustered"/>
        <c:ser>
          <c:idx val="0"/>
          <c:order val="0"/>
          <c:tx>
            <c:strRef>
              <c:f>Sheet1!$B$1</c:f>
              <c:strCache>
                <c:ptCount val="1"/>
                <c:pt idx="0">
                  <c:v>系列 1</c:v>
                </c:pt>
              </c:strCache>
            </c:strRef>
          </c:tx>
          <c:spPr>
            <a:solidFill>
              <a:srgbClr val="E1131F"/>
            </a:solidFill>
          </c:spPr>
          <c:dLbls>
            <c:spPr>
              <a:noFill/>
              <a:ln>
                <a:noFill/>
              </a:ln>
              <a:effectLst/>
            </c:spPr>
            <c:showVal val="1"/>
            <c:extLst>
              <c:ext xmlns:c15="http://schemas.microsoft.com/office/drawing/2012/chart" uri="{CE6537A1-D6FC-4f65-9D91-7224C49458BB}">
                <c15:layout/>
                <c15:showLeaderLines val="0"/>
              </c:ext>
            </c:extLst>
          </c:dLbls>
          <c:cat>
            <c:strRef>
              <c:f>Sheet1!$A$2:$A$6</c:f>
              <c:strCache>
                <c:ptCount val="5"/>
                <c:pt idx="0">
                  <c:v>卒中</c:v>
                </c:pt>
                <c:pt idx="1">
                  <c:v>冠心病</c:v>
                </c:pt>
                <c:pt idx="2">
                  <c:v>心衰</c:v>
                </c:pt>
                <c:pt idx="3">
                  <c:v>主要心血管事件</c:v>
                </c:pt>
                <c:pt idx="4">
                  <c:v>全因死亡</c:v>
                </c:pt>
              </c:strCache>
            </c:strRef>
          </c:cat>
          <c:val>
            <c:numRef>
              <c:f>Sheet1!$B$2:$B$6</c:f>
              <c:numCache>
                <c:formatCode>0%</c:formatCode>
                <c:ptCount val="5"/>
                <c:pt idx="0">
                  <c:v>-0.23</c:v>
                </c:pt>
                <c:pt idx="1">
                  <c:v>-0.15000000000000016</c:v>
                </c:pt>
                <c:pt idx="2">
                  <c:v>-0.16</c:v>
                </c:pt>
                <c:pt idx="3">
                  <c:v>-0.15000000000000016</c:v>
                </c:pt>
                <c:pt idx="4">
                  <c:v>-0.14000000000000001</c:v>
                </c:pt>
              </c:numCache>
            </c:numRef>
          </c:val>
        </c:ser>
        <c:axId val="126928384"/>
        <c:axId val="126929920"/>
      </c:barChart>
      <c:catAx>
        <c:axId val="126928384"/>
        <c:scaling>
          <c:orientation val="minMax"/>
        </c:scaling>
        <c:axPos val="b"/>
        <c:numFmt formatCode="General" sourceLinked="0"/>
        <c:tickLblPos val="high"/>
        <c:crossAx val="126929920"/>
        <c:crosses val="autoZero"/>
        <c:auto val="1"/>
        <c:lblAlgn val="ctr"/>
        <c:lblOffset val="100"/>
      </c:catAx>
      <c:valAx>
        <c:axId val="126929920"/>
        <c:scaling>
          <c:orientation val="minMax"/>
        </c:scaling>
        <c:axPos val="l"/>
        <c:title>
          <c:tx>
            <c:rich>
              <a:bodyPr rot="-5400000" vert="horz"/>
              <a:lstStyle/>
              <a:p>
                <a:pPr>
                  <a:defRPr/>
                </a:pPr>
                <a:r>
                  <a:rPr lang="zh-CN"/>
                  <a:t>危险降低比例</a:t>
                </a:r>
                <a:r>
                  <a:rPr lang="en-US"/>
                  <a:t>(%)</a:t>
                </a:r>
                <a:endParaRPr lang="zh-CN"/>
              </a:p>
            </c:rich>
          </c:tx>
          <c:layout/>
        </c:title>
        <c:numFmt formatCode="0%" sourceLinked="1"/>
        <c:tickLblPos val="nextTo"/>
        <c:crossAx val="126928384"/>
        <c:crosses val="autoZero"/>
        <c:crossBetween val="between"/>
      </c:valAx>
    </c:plotArea>
    <c:plotVisOnly val="1"/>
    <c:dispBlanksAs val="gap"/>
  </c:chart>
  <c:txPr>
    <a:bodyPr/>
    <a:lstStyle/>
    <a:p>
      <a:pPr>
        <a:defRPr sz="1400"/>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0.30248476880795727"/>
          <c:y val="0"/>
          <c:w val="0.4660974818735068"/>
          <c:h val="1"/>
        </c:manualLayout>
      </c:layout>
      <c:pieChart>
        <c:varyColors val="1"/>
        <c:ser>
          <c:idx val="0"/>
          <c:order val="0"/>
          <c:tx>
            <c:strRef>
              <c:f>Sheet1!$B$1</c:f>
              <c:strCache>
                <c:ptCount val="1"/>
                <c:pt idx="0">
                  <c:v>销售额</c:v>
                </c:pt>
              </c:strCache>
            </c:strRef>
          </c:tx>
          <c:dPt>
            <c:idx val="0"/>
            <c:spPr>
              <a:solidFill>
                <a:srgbClr val="0F3775"/>
              </a:solidFill>
            </c:spPr>
          </c:dPt>
          <c:dPt>
            <c:idx val="1"/>
            <c:spPr>
              <a:solidFill>
                <a:srgbClr val="990000"/>
              </a:solidFill>
            </c:spPr>
          </c:dPt>
          <c:dPt>
            <c:idx val="2"/>
            <c:spPr>
              <a:solidFill>
                <a:schemeClr val="bg1">
                  <a:lumMod val="85000"/>
                </a:schemeClr>
              </a:solidFill>
            </c:spPr>
          </c:dPt>
          <c:dLbls>
            <c:dLbl>
              <c:idx val="0"/>
              <c:layout>
                <c:manualLayout>
                  <c:x val="0.14810181023657287"/>
                  <c:y val="-0.2346689030756329"/>
                </c:manualLayout>
              </c:layout>
              <c:tx>
                <c:rich>
                  <a:bodyPr/>
                  <a:lstStyle/>
                  <a:p>
                    <a:pPr>
                      <a:defRPr sz="2400" b="1">
                        <a:solidFill>
                          <a:schemeClr val="bg1"/>
                        </a:solidFill>
                      </a:defRPr>
                    </a:pPr>
                    <a:r>
                      <a:rPr lang="en-US" altLang="en-US" sz="2400" b="1" dirty="0" smtClean="0">
                        <a:solidFill>
                          <a:schemeClr val="bg1"/>
                        </a:solidFill>
                      </a:rPr>
                      <a:t>23.1</a:t>
                    </a:r>
                    <a:r>
                      <a:rPr lang="en-US" altLang="zh-CN" sz="2400" b="1" dirty="0" smtClean="0">
                        <a:solidFill>
                          <a:schemeClr val="bg1"/>
                        </a:solidFill>
                      </a:rPr>
                      <a:t>%</a:t>
                    </a:r>
                    <a:endParaRPr lang="en-US" altLang="en-US" sz="2400" b="1" dirty="0">
                      <a:solidFill>
                        <a:schemeClr val="bg1"/>
                      </a:solidFill>
                    </a:endParaRPr>
                  </a:p>
                </c:rich>
              </c:tx>
              <c:spPr/>
              <c:dLblPos val="bestFit"/>
              <c:showVal val="1"/>
            </c:dLbl>
            <c:dLbl>
              <c:idx val="1"/>
              <c:layout/>
              <c:tx>
                <c:rich>
                  <a:bodyPr/>
                  <a:lstStyle/>
                  <a:p>
                    <a:pPr>
                      <a:defRPr sz="2400" b="1">
                        <a:solidFill>
                          <a:schemeClr val="bg1"/>
                        </a:solidFill>
                      </a:defRPr>
                    </a:pPr>
                    <a:r>
                      <a:rPr lang="en-US" altLang="en-US" sz="2400" b="1" dirty="0" smtClean="0">
                        <a:solidFill>
                          <a:schemeClr val="bg1"/>
                        </a:solidFill>
                      </a:rPr>
                      <a:t>47.3</a:t>
                    </a:r>
                    <a:r>
                      <a:rPr lang="en-US" altLang="zh-CN" sz="2400" b="1" dirty="0" smtClean="0">
                        <a:solidFill>
                          <a:schemeClr val="bg1"/>
                        </a:solidFill>
                      </a:rPr>
                      <a:t>%</a:t>
                    </a:r>
                    <a:endParaRPr lang="en-US" altLang="en-US" sz="2400" b="1" dirty="0">
                      <a:solidFill>
                        <a:schemeClr val="bg1"/>
                      </a:solidFill>
                    </a:endParaRPr>
                  </a:p>
                </c:rich>
              </c:tx>
              <c:spPr/>
              <c:dLblPos val="ctr"/>
              <c:showVal val="1"/>
            </c:dLbl>
            <c:dLbl>
              <c:idx val="2"/>
              <c:layout>
                <c:manualLayout>
                  <c:x val="-0.1310240220222445"/>
                  <c:y val="-0.24219752853988738"/>
                </c:manualLayout>
              </c:layout>
              <c:tx>
                <c:rich>
                  <a:bodyPr/>
                  <a:lstStyle/>
                  <a:p>
                    <a:r>
                      <a:rPr lang="en-US" altLang="en-US" dirty="0" smtClean="0"/>
                      <a:t>29.6</a:t>
                    </a:r>
                    <a:r>
                      <a:rPr lang="en-US" altLang="zh-CN" dirty="0" smtClean="0"/>
                      <a:t>%</a:t>
                    </a:r>
                    <a:endParaRPr lang="en-US" altLang="en-US" dirty="0"/>
                  </a:p>
                </c:rich>
              </c:tx>
              <c:dLblPos val="bestFit"/>
              <c:showVal val="1"/>
            </c:dLbl>
            <c:dLblPos val="ctr"/>
            <c:showVal val="1"/>
            <c:showLeaderLines val="1"/>
          </c:dLbls>
          <c:cat>
            <c:strRef>
              <c:f>Sheet1!$A$2:$A$4</c:f>
              <c:strCache>
                <c:ptCount val="3"/>
                <c:pt idx="0">
                  <c:v>合并1种靶器官损害</c:v>
                </c:pt>
                <c:pt idx="1">
                  <c:v>合并2种或以上靶器官损害</c:v>
                </c:pt>
                <c:pt idx="2">
                  <c:v>不合并靶器官损害</c:v>
                </c:pt>
              </c:strCache>
            </c:strRef>
          </c:cat>
          <c:val>
            <c:numRef>
              <c:f>Sheet1!$B$2:$B$4</c:f>
              <c:numCache>
                <c:formatCode>General</c:formatCode>
                <c:ptCount val="3"/>
                <c:pt idx="0">
                  <c:v>23.1</c:v>
                </c:pt>
                <c:pt idx="1">
                  <c:v>47.3</c:v>
                </c:pt>
                <c:pt idx="2">
                  <c:v>29.6</c:v>
                </c:pt>
              </c:numCache>
            </c:numRef>
          </c:val>
        </c:ser>
        <c:firstSliceAng val="185"/>
      </c:pieChart>
    </c:plotArea>
    <c:plotVisOnly val="1"/>
    <c:dispBlanksAs val="zero"/>
  </c:chart>
  <c:txPr>
    <a:bodyPr/>
    <a:lstStyle/>
    <a:p>
      <a:pPr>
        <a:defRPr sz="1800"/>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style val="8"/>
  <c:chart>
    <c:autoTitleDeleted val="1"/>
    <c:plotArea>
      <c:layout>
        <c:manualLayout>
          <c:layoutTarget val="inner"/>
          <c:xMode val="edge"/>
          <c:yMode val="edge"/>
          <c:x val="0.20583762477827058"/>
          <c:y val="4.6145299847801691E-2"/>
          <c:w val="0.76749949518025984"/>
          <c:h val="0.81358335057492437"/>
        </c:manualLayout>
      </c:layout>
      <c:barChart>
        <c:barDir val="col"/>
        <c:grouping val="clustered"/>
        <c:ser>
          <c:idx val="0"/>
          <c:order val="0"/>
          <c:tx>
            <c:strRef>
              <c:f>Sheet1!$B$1</c:f>
              <c:strCache>
                <c:ptCount val="1"/>
                <c:pt idx="0">
                  <c:v>系列 1</c:v>
                </c:pt>
              </c:strCache>
            </c:strRef>
          </c:tx>
          <c:spPr>
            <a:blipFill>
              <a:blip xmlns:r="http://schemas.openxmlformats.org/officeDocument/2006/relationships" r:embed="rId1"/>
              <a:stretch>
                <a:fillRect/>
              </a:stretch>
            </a:blipFill>
            <a:ln w="25400" cap="flat" cmpd="sng" algn="ctr">
              <a:noFill/>
              <a:prstDash val="solid"/>
            </a:ln>
            <a:effectLst/>
          </c:spPr>
          <c:dPt>
            <c:idx val="0"/>
            <c:spPr>
              <a:blipFill>
                <a:blip xmlns:r="http://schemas.openxmlformats.org/officeDocument/2006/relationships" r:embed="rId2"/>
                <a:stretch>
                  <a:fillRect/>
                </a:stretch>
              </a:blipFill>
              <a:ln w="25400" cap="flat" cmpd="sng" algn="ctr">
                <a:noFill/>
                <a:prstDash val="solid"/>
              </a:ln>
              <a:effectLst/>
            </c:spPr>
          </c:dPt>
          <c:dPt>
            <c:idx val="1"/>
            <c:spPr>
              <a:blipFill>
                <a:blip xmlns:r="http://schemas.openxmlformats.org/officeDocument/2006/relationships" r:embed="rId3"/>
                <a:stretch>
                  <a:fillRect/>
                </a:stretch>
              </a:blipFill>
              <a:ln w="25400" cap="flat" cmpd="sng" algn="ctr">
                <a:noFill/>
                <a:prstDash val="solid"/>
              </a:ln>
              <a:effectLst/>
            </c:spPr>
          </c:dPt>
          <c:dPt>
            <c:idx val="2"/>
            <c:spPr>
              <a:blipFill>
                <a:blip xmlns:r="http://schemas.openxmlformats.org/officeDocument/2006/relationships" r:embed="rId4"/>
                <a:stretch>
                  <a:fillRect/>
                </a:stretch>
              </a:blipFill>
              <a:ln w="25400" cap="flat" cmpd="sng" algn="ctr">
                <a:noFill/>
                <a:prstDash val="solid"/>
              </a:ln>
              <a:effectLst/>
            </c:spPr>
          </c:dPt>
          <c:dPt>
            <c:idx val="3"/>
            <c:spPr>
              <a:blipFill>
                <a:blip xmlns:r="http://schemas.openxmlformats.org/officeDocument/2006/relationships" r:embed="rId5"/>
                <a:stretch>
                  <a:fillRect/>
                </a:stretch>
              </a:blipFill>
              <a:ln w="25400" cap="flat" cmpd="sng" algn="ctr">
                <a:noFill/>
                <a:prstDash val="solid"/>
              </a:ln>
              <a:effectLst/>
            </c:spPr>
          </c:dPt>
          <c:dLbls>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zh-CN"/>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吸烟</c:v>
                </c:pt>
                <c:pt idx="1">
                  <c:v>糖调节受损</c:v>
                </c:pt>
                <c:pt idx="2">
                  <c:v>肥胖</c:v>
                </c:pt>
                <c:pt idx="3">
                  <c:v>血脂异常</c:v>
                </c:pt>
              </c:strCache>
            </c:strRef>
          </c:cat>
          <c:val>
            <c:numRef>
              <c:f>Sheet1!$B$2:$B$5</c:f>
              <c:numCache>
                <c:formatCode>General</c:formatCode>
                <c:ptCount val="4"/>
                <c:pt idx="0">
                  <c:v>18.3</c:v>
                </c:pt>
                <c:pt idx="1">
                  <c:v>27.8</c:v>
                </c:pt>
                <c:pt idx="2">
                  <c:v>56</c:v>
                </c:pt>
                <c:pt idx="3">
                  <c:v>61.5</c:v>
                </c:pt>
              </c:numCache>
            </c:numRef>
          </c:val>
        </c:ser>
        <c:dLbls>
          <c:showVal val="1"/>
        </c:dLbls>
        <c:gapWidth val="219"/>
        <c:overlap val="-27"/>
        <c:axId val="175434752"/>
        <c:axId val="175684992"/>
      </c:barChart>
      <c:catAx>
        <c:axId val="17543475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75684992"/>
        <c:crosses val="autoZero"/>
        <c:auto val="1"/>
        <c:lblAlgn val="ctr"/>
        <c:lblOffset val="100"/>
      </c:catAx>
      <c:valAx>
        <c:axId val="175684992"/>
        <c:scaling>
          <c:orientation val="minMax"/>
          <c:max val="100"/>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zh-CN" altLang="en-US" dirty="0" smtClean="0"/>
                  <a:t>患者比例（</a:t>
                </a:r>
                <a:r>
                  <a:rPr lang="en-US" altLang="zh-CN" dirty="0" smtClean="0"/>
                  <a:t>%</a:t>
                </a:r>
                <a:r>
                  <a:rPr lang="zh-CN" altLang="en-US" dirty="0" smtClean="0"/>
                  <a:t>）</a:t>
                </a:r>
                <a:endParaRPr lang="zh-CN" altLang="en-US" dirty="0"/>
              </a:p>
            </c:rich>
          </c:tx>
          <c:layout>
            <c:manualLayout>
              <c:xMode val="edge"/>
              <c:yMode val="edge"/>
              <c:x val="5.8173556454115614E-2"/>
              <c:y val="0.26855360528754757"/>
            </c:manualLayout>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75434752"/>
        <c:crosses val="autoZero"/>
        <c:crossBetween val="between"/>
        <c:majorUnit val="20"/>
      </c:valAx>
      <c:spPr>
        <a:noFill/>
        <a:ln>
          <a:noFill/>
        </a:ln>
        <a:effectLst/>
      </c:spPr>
    </c:plotArea>
    <c:plotVisOnly val="1"/>
    <c:dispBlanksAs val="gap"/>
  </c:chart>
  <c:spPr>
    <a:noFill/>
    <a:ln>
      <a:noFill/>
    </a:ln>
    <a:effectLst/>
  </c:spPr>
  <c:txPr>
    <a:bodyPr/>
    <a:lstStyle/>
    <a:p>
      <a:pPr>
        <a:defRPr sz="1400"/>
      </a:pPr>
      <a:endParaRPr lang="zh-CN"/>
    </a:p>
  </c:txPr>
  <c:externalData r:id="rId6"/>
  <c:userShapes r:id="rId7"/>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style val="8"/>
  <c:chart>
    <c:autoTitleDeleted val="1"/>
    <c:view3D>
      <c:rotX val="30"/>
      <c:rotY val="22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2.4051360069692156E-2"/>
          <c:y val="0.21927700599023045"/>
          <c:w val="0.95189727986061579"/>
          <c:h val="0.77712347073403365"/>
        </c:manualLayout>
      </c:layout>
      <c:pie3DChart>
        <c:varyColors val="1"/>
        <c:ser>
          <c:idx val="0"/>
          <c:order val="0"/>
          <c:tx>
            <c:strRef>
              <c:f>Sheet1!$B$1</c:f>
              <c:strCache>
                <c:ptCount val="1"/>
                <c:pt idx="0">
                  <c:v>销售额</c:v>
                </c:pt>
              </c:strCache>
            </c:strRef>
          </c:tx>
          <c:dPt>
            <c:idx val="0"/>
            <c:explosion val="23"/>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a:sp3d contourW="9525">
                <a:contourClr>
                  <a:schemeClr val="accent2">
                    <a:shade val="95000"/>
                    <a:satMod val="105000"/>
                  </a:schemeClr>
                </a:contourClr>
              </a:sp3d>
            </c:spPr>
          </c:dPt>
          <c:dPt>
            <c:idx val="1"/>
            <c:spPr>
              <a:gradFill rotWithShape="1">
                <a:gsLst>
                  <a:gs pos="0">
                    <a:schemeClr val="accent6">
                      <a:tint val="86000"/>
                      <a:shade val="51000"/>
                      <a:satMod val="130000"/>
                    </a:schemeClr>
                  </a:gs>
                  <a:gs pos="80000">
                    <a:schemeClr val="accent6">
                      <a:tint val="86000"/>
                      <a:shade val="93000"/>
                      <a:satMod val="130000"/>
                    </a:schemeClr>
                  </a:gs>
                  <a:gs pos="100000">
                    <a:schemeClr val="accent6">
                      <a:tint val="86000"/>
                      <a:shade val="94000"/>
                      <a:satMod val="135000"/>
                    </a:schemeClr>
                  </a:gs>
                </a:gsLst>
                <a:lin ang="16200000" scaled="0"/>
              </a:gradFill>
              <a:ln>
                <a:noFill/>
              </a:ln>
              <a:effectLst>
                <a:outerShdw blurRad="40000" dist="23000" dir="5400000" rotWithShape="0">
                  <a:srgbClr val="000000">
                    <a:alpha val="35000"/>
                  </a:srgbClr>
                </a:outerShdw>
              </a:effectLst>
              <a:sp3d/>
            </c:spPr>
          </c:dPt>
          <c:dPt>
            <c:idx val="2"/>
            <c:spPr>
              <a:gradFill rotWithShape="1">
                <a:gsLst>
                  <a:gs pos="0">
                    <a:schemeClr val="accent6">
                      <a:shade val="86000"/>
                      <a:shade val="51000"/>
                      <a:satMod val="130000"/>
                    </a:schemeClr>
                  </a:gs>
                  <a:gs pos="80000">
                    <a:schemeClr val="accent6">
                      <a:shade val="86000"/>
                      <a:shade val="93000"/>
                      <a:satMod val="130000"/>
                    </a:schemeClr>
                  </a:gs>
                  <a:gs pos="100000">
                    <a:schemeClr val="accent6">
                      <a:shade val="86000"/>
                      <a:shade val="94000"/>
                      <a:satMod val="135000"/>
                    </a:schemeClr>
                  </a:gs>
                </a:gsLst>
                <a:lin ang="16200000" scaled="0"/>
              </a:gradFill>
              <a:ln>
                <a:noFill/>
              </a:ln>
              <a:effectLst>
                <a:outerShdw blurRad="40000" dist="23000" dir="5400000" rotWithShape="0">
                  <a:srgbClr val="000000">
                    <a:alpha val="35000"/>
                  </a:srgbClr>
                </a:outerShdw>
              </a:effectLst>
              <a:sp3d/>
            </c:spPr>
          </c:dPt>
          <c:dPt>
            <c:idx val="3"/>
            <c:spPr>
              <a:gradFill rotWithShape="1">
                <a:gsLst>
                  <a:gs pos="0">
                    <a:schemeClr val="accent6">
                      <a:shade val="58000"/>
                      <a:shade val="51000"/>
                      <a:satMod val="130000"/>
                    </a:schemeClr>
                  </a:gs>
                  <a:gs pos="80000">
                    <a:schemeClr val="accent6">
                      <a:shade val="58000"/>
                      <a:shade val="93000"/>
                      <a:satMod val="130000"/>
                    </a:schemeClr>
                  </a:gs>
                  <a:gs pos="100000">
                    <a:schemeClr val="accent6">
                      <a:shade val="58000"/>
                      <a:shade val="94000"/>
                      <a:satMod val="135000"/>
                    </a:schemeClr>
                  </a:gs>
                </a:gsLst>
                <a:lin ang="16200000" scaled="0"/>
              </a:gradFill>
              <a:ln>
                <a:noFill/>
              </a:ln>
              <a:effectLst>
                <a:outerShdw blurRad="40000" dist="23000" dir="5400000" rotWithShape="0">
                  <a:srgbClr val="000000">
                    <a:alpha val="35000"/>
                  </a:srgbClr>
                </a:outerShdw>
              </a:effectLst>
              <a:sp3d/>
            </c:spPr>
          </c:dPt>
          <c:cat>
            <c:strRef>
              <c:f>Sheet1!$A$2:$A$5</c:f>
              <c:strCache>
                <c:ptCount val="4"/>
                <c:pt idx="0">
                  <c:v>不合并其他CVD危险因素</c:v>
                </c:pt>
                <c:pt idx="1">
                  <c:v>1个</c:v>
                </c:pt>
                <c:pt idx="2">
                  <c:v>2个</c:v>
                </c:pt>
                <c:pt idx="3">
                  <c:v>≥3</c:v>
                </c:pt>
              </c:strCache>
            </c:strRef>
          </c:cat>
          <c:val>
            <c:numRef>
              <c:f>Sheet1!$B$2:$B$5</c:f>
              <c:numCache>
                <c:formatCode>General</c:formatCode>
                <c:ptCount val="4"/>
                <c:pt idx="0">
                  <c:v>11.1</c:v>
                </c:pt>
                <c:pt idx="1">
                  <c:v>33.800000000000004</c:v>
                </c:pt>
                <c:pt idx="2">
                  <c:v>37.700000000000003</c:v>
                </c:pt>
                <c:pt idx="3">
                  <c:v>17.399999999999999</c:v>
                </c:pt>
              </c:numCache>
            </c:numRef>
          </c:val>
        </c:ser>
      </c:pie3DChart>
      <c:spPr>
        <a:noFill/>
        <a:ln>
          <a:noFill/>
        </a:ln>
        <a:effectLst/>
      </c:spPr>
    </c:plotArea>
    <c:plotVisOnly val="1"/>
    <c:dispBlanksAs val="zero"/>
  </c:chart>
  <c:spPr>
    <a:noFill/>
    <a:ln>
      <a:noFill/>
    </a:ln>
    <a:effectLst/>
  </c:spPr>
  <c:txPr>
    <a:bodyPr/>
    <a:lstStyle/>
    <a:p>
      <a:pPr>
        <a:defRPr sz="1400"/>
      </a:pPr>
      <a:endParaRPr lang="zh-CN"/>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barChart>
        <c:barDir val="col"/>
        <c:grouping val="clustered"/>
        <c:ser>
          <c:idx val="0"/>
          <c:order val="0"/>
          <c:tx>
            <c:strRef>
              <c:f>Sheet1!$B$1</c:f>
              <c:strCache>
                <c:ptCount val="1"/>
                <c:pt idx="0">
                  <c:v>系列 1</c:v>
                </c:pt>
              </c:strCache>
            </c:strRef>
          </c:tx>
          <c:spPr>
            <a:blipFill>
              <a:blip xmlns:r="http://schemas.openxmlformats.org/officeDocument/2006/relationships" r:embed="rId1"/>
              <a:stretch>
                <a:fillRect/>
              </a:stretch>
            </a:blipFill>
            <a:ln>
              <a:noFill/>
            </a:ln>
          </c:spPr>
          <c:dPt>
            <c:idx val="0"/>
            <c:spPr>
              <a:blipFill>
                <a:blip xmlns:r="http://schemas.openxmlformats.org/officeDocument/2006/relationships" r:embed="rId2"/>
                <a:stretch>
                  <a:fillRect/>
                </a:stretch>
              </a:blipFill>
              <a:ln>
                <a:noFill/>
              </a:ln>
            </c:spPr>
          </c:dPt>
          <c:dLbls>
            <c:dLbl>
              <c:idx val="0"/>
              <c:delete val="1"/>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layout/>
                <c15:showLeaderLines val="0"/>
              </c:ext>
            </c:extLst>
          </c:dLbls>
          <c:cat>
            <c:strRef>
              <c:f>Sheet1!$A$2:$A$6</c:f>
              <c:strCache>
                <c:ptCount val="5"/>
                <c:pt idx="0">
                  <c:v>高血压</c:v>
                </c:pt>
                <c:pt idx="1">
                  <c:v>糖尿病</c:v>
                </c:pt>
                <c:pt idx="2">
                  <c:v>冠心病</c:v>
                </c:pt>
                <c:pt idx="3">
                  <c:v>脑血管疾病</c:v>
                </c:pt>
                <c:pt idx="4">
                  <c:v>外周动脉疾病</c:v>
                </c:pt>
              </c:strCache>
            </c:strRef>
          </c:cat>
          <c:val>
            <c:numRef>
              <c:f>Sheet1!$B$2:$B$6</c:f>
              <c:numCache>
                <c:formatCode>General</c:formatCode>
                <c:ptCount val="5"/>
                <c:pt idx="0">
                  <c:v>51.9</c:v>
                </c:pt>
                <c:pt idx="1">
                  <c:v>17.5</c:v>
                </c:pt>
                <c:pt idx="2">
                  <c:v>37.5</c:v>
                </c:pt>
                <c:pt idx="3">
                  <c:v>12.3</c:v>
                </c:pt>
                <c:pt idx="4">
                  <c:v>31.2</c:v>
                </c:pt>
              </c:numCache>
            </c:numRef>
          </c:val>
        </c:ser>
        <c:axId val="176370816"/>
        <c:axId val="176372352"/>
      </c:barChart>
      <c:catAx>
        <c:axId val="176370816"/>
        <c:scaling>
          <c:orientation val="minMax"/>
        </c:scaling>
        <c:axPos val="b"/>
        <c:numFmt formatCode="General" sourceLinked="0"/>
        <c:tickLblPos val="nextTo"/>
        <c:crossAx val="176372352"/>
        <c:crosses val="autoZero"/>
        <c:auto val="1"/>
        <c:lblAlgn val="ctr"/>
        <c:lblOffset val="100"/>
      </c:catAx>
      <c:valAx>
        <c:axId val="176372352"/>
        <c:scaling>
          <c:orientation val="minMax"/>
          <c:max val="100"/>
        </c:scaling>
        <c:axPos val="l"/>
        <c:title>
          <c:tx>
            <c:rich>
              <a:bodyPr/>
              <a:lstStyle/>
              <a:p>
                <a:pPr>
                  <a:defRPr/>
                </a:pPr>
                <a:r>
                  <a:rPr lang="zh-CN"/>
                  <a:t>患者比例（</a:t>
                </a:r>
                <a:r>
                  <a:rPr lang="en-US"/>
                  <a:t>%</a:t>
                </a:r>
                <a:r>
                  <a:rPr lang="zh-CN"/>
                  <a:t>）</a:t>
                </a:r>
              </a:p>
            </c:rich>
          </c:tx>
          <c:layout/>
        </c:title>
        <c:numFmt formatCode="General" sourceLinked="1"/>
        <c:tickLblPos val="nextTo"/>
        <c:crossAx val="176370816"/>
        <c:crosses val="autoZero"/>
        <c:crossBetween val="between"/>
        <c:majorUnit val="20"/>
      </c:valAx>
    </c:plotArea>
    <c:plotVisOnly val="1"/>
    <c:dispBlanksAs val="gap"/>
  </c:chart>
  <c:txPr>
    <a:bodyPr/>
    <a:lstStyle/>
    <a:p>
      <a:pPr>
        <a:defRPr sz="1400" b="0"/>
      </a:pPr>
      <a:endParaRPr lang="zh-CN"/>
    </a:p>
  </c:txPr>
  <c:externalData r:id="rId3"/>
</c:chartSpace>
</file>

<file path=ppt/charts/chart6.xml><?xml version="1.0" encoding="utf-8"?>
<c:chartSpace xmlns:c="http://schemas.openxmlformats.org/drawingml/2006/chart" xmlns:a="http://schemas.openxmlformats.org/drawingml/2006/main" xmlns:r="http://schemas.openxmlformats.org/officeDocument/2006/relationships">
  <c:date1904 val="1"/>
  <c:lang val="zh-CN"/>
  <c:style val="24"/>
  <c:chart>
    <c:title>
      <c:tx>
        <c:rich>
          <a:bodyPr/>
          <a:lstStyle/>
          <a:p>
            <a:pPr>
              <a:defRPr/>
            </a:pPr>
            <a:r>
              <a:rPr lang="zh-CN"/>
              <a:t>缺血性事件降低幅度（</a:t>
            </a:r>
            <a:r>
              <a:rPr lang="en-US"/>
              <a:t>%</a:t>
            </a:r>
            <a:r>
              <a:rPr lang="zh-CN"/>
              <a:t>）</a:t>
            </a:r>
          </a:p>
        </c:rich>
      </c:tx>
      <c:layout/>
      <c:overlay val="1"/>
    </c:title>
    <c:view3D>
      <c:rotY val="30"/>
      <c:depthPercent val="100"/>
      <c:rAngAx val="1"/>
    </c:view3D>
    <c:plotArea>
      <c:layout>
        <c:manualLayout>
          <c:layoutTarget val="inner"/>
          <c:xMode val="edge"/>
          <c:yMode val="edge"/>
          <c:x val="8.0740786307961485E-2"/>
          <c:y val="0.10601851851851851"/>
          <c:w val="0.77599231736658236"/>
          <c:h val="0.74001020705745113"/>
        </c:manualLayout>
      </c:layout>
      <c:bar3DChart>
        <c:barDir val="col"/>
        <c:grouping val="standard"/>
        <c:ser>
          <c:idx val="0"/>
          <c:order val="0"/>
          <c:tx>
            <c:strRef>
              <c:f>Sheet1!$A$2</c:f>
              <c:strCache>
                <c:ptCount val="1"/>
                <c:pt idx="0">
                  <c:v>0.2-0.7</c:v>
                </c:pt>
              </c:strCache>
            </c:strRef>
          </c:tx>
          <c:dLbls>
            <c:spPr>
              <a:noFill/>
              <a:ln>
                <a:noFill/>
              </a:ln>
              <a:effectLst/>
            </c:spPr>
            <c:showVal val="1"/>
            <c:extLst>
              <c:ext xmlns:c15="http://schemas.microsoft.com/office/drawing/2012/chart" uri="{CE6537A1-D6FC-4f65-9D91-7224C49458BB}">
                <c15:layout/>
                <c15:showLeaderLines val="0"/>
              </c:ext>
            </c:extLst>
          </c:dLbls>
          <c:cat>
            <c:strRef>
              <c:f>Sheet1!$B$1:$D$1</c:f>
              <c:strCache>
                <c:ptCount val="3"/>
                <c:pt idx="0">
                  <c:v>≥6年</c:v>
                </c:pt>
                <c:pt idx="1">
                  <c:v>3-5</c:v>
                </c:pt>
                <c:pt idx="2">
                  <c:v>1-3</c:v>
                </c:pt>
              </c:strCache>
            </c:strRef>
          </c:cat>
          <c:val>
            <c:numRef>
              <c:f>Sheet1!$B$2:$D$2</c:f>
              <c:numCache>
                <c:formatCode>General</c:formatCode>
                <c:ptCount val="3"/>
                <c:pt idx="0">
                  <c:v>33</c:v>
                </c:pt>
                <c:pt idx="1">
                  <c:v>19</c:v>
                </c:pt>
                <c:pt idx="2">
                  <c:v>6</c:v>
                </c:pt>
              </c:numCache>
            </c:numRef>
          </c:val>
        </c:ser>
        <c:ser>
          <c:idx val="1"/>
          <c:order val="1"/>
          <c:tx>
            <c:strRef>
              <c:f>Sheet1!$A$3</c:f>
              <c:strCache>
                <c:ptCount val="1"/>
                <c:pt idx="0">
                  <c:v>0.8-1.4</c:v>
                </c:pt>
              </c:strCache>
            </c:strRef>
          </c:tx>
          <c:dLbls>
            <c:spPr>
              <a:noFill/>
              <a:ln>
                <a:noFill/>
              </a:ln>
              <a:effectLst/>
            </c:spPr>
            <c:showVal val="1"/>
            <c:extLst>
              <c:ext xmlns:c15="http://schemas.microsoft.com/office/drawing/2012/chart" uri="{CE6537A1-D6FC-4f65-9D91-7224C49458BB}">
                <c15:layout/>
                <c15:showLeaderLines val="0"/>
              </c:ext>
            </c:extLst>
          </c:dLbls>
          <c:cat>
            <c:strRef>
              <c:f>Sheet1!$B$1:$D$1</c:f>
              <c:strCache>
                <c:ptCount val="3"/>
                <c:pt idx="0">
                  <c:v>≥6年</c:v>
                </c:pt>
                <c:pt idx="1">
                  <c:v>3-5</c:v>
                </c:pt>
                <c:pt idx="2">
                  <c:v>1-3</c:v>
                </c:pt>
              </c:strCache>
            </c:strRef>
          </c:cat>
          <c:val>
            <c:numRef>
              <c:f>Sheet1!$B$3:$D$3</c:f>
              <c:numCache>
                <c:formatCode>General</c:formatCode>
                <c:ptCount val="3"/>
                <c:pt idx="0">
                  <c:v>50</c:v>
                </c:pt>
                <c:pt idx="1">
                  <c:v>31</c:v>
                </c:pt>
                <c:pt idx="2">
                  <c:v>19</c:v>
                </c:pt>
              </c:numCache>
            </c:numRef>
          </c:val>
        </c:ser>
        <c:ser>
          <c:idx val="2"/>
          <c:order val="2"/>
          <c:tx>
            <c:strRef>
              <c:f>Sheet1!$A$4</c:f>
              <c:strCache>
                <c:ptCount val="1"/>
                <c:pt idx="0">
                  <c:v>≥1.5</c:v>
                </c:pt>
              </c:strCache>
            </c:strRef>
          </c:tx>
          <c:dLbls>
            <c:spPr>
              <a:noFill/>
              <a:ln>
                <a:noFill/>
              </a:ln>
              <a:effectLst/>
            </c:spPr>
            <c:showVal val="1"/>
            <c:extLst>
              <c:ext xmlns:c15="http://schemas.microsoft.com/office/drawing/2012/chart" uri="{CE6537A1-D6FC-4f65-9D91-7224C49458BB}">
                <c15:layout/>
                <c15:showLeaderLines val="0"/>
              </c:ext>
            </c:extLst>
          </c:dLbls>
          <c:cat>
            <c:strRef>
              <c:f>Sheet1!$B$1:$D$1</c:f>
              <c:strCache>
                <c:ptCount val="3"/>
                <c:pt idx="0">
                  <c:v>≥6年</c:v>
                </c:pt>
                <c:pt idx="1">
                  <c:v>3-5</c:v>
                </c:pt>
                <c:pt idx="2">
                  <c:v>1-3</c:v>
                </c:pt>
              </c:strCache>
            </c:strRef>
          </c:cat>
          <c:val>
            <c:numRef>
              <c:f>Sheet1!$B$4:$D$4</c:f>
              <c:numCache>
                <c:formatCode>General</c:formatCode>
                <c:ptCount val="3"/>
                <c:pt idx="0">
                  <c:v>52</c:v>
                </c:pt>
                <c:pt idx="1">
                  <c:v>30</c:v>
                </c:pt>
                <c:pt idx="2">
                  <c:v>21</c:v>
                </c:pt>
              </c:numCache>
            </c:numRef>
          </c:val>
        </c:ser>
        <c:shape val="box"/>
        <c:axId val="176630784"/>
        <c:axId val="176640768"/>
        <c:axId val="171864960"/>
      </c:bar3DChart>
      <c:catAx>
        <c:axId val="176630784"/>
        <c:scaling>
          <c:orientation val="minMax"/>
        </c:scaling>
        <c:axPos val="b"/>
        <c:numFmt formatCode="General" sourceLinked="1"/>
        <c:tickLblPos val="low"/>
        <c:crossAx val="176640768"/>
        <c:crosses val="autoZero"/>
        <c:auto val="1"/>
        <c:lblAlgn val="ctr"/>
        <c:lblOffset val="30"/>
      </c:catAx>
      <c:valAx>
        <c:axId val="176640768"/>
        <c:scaling>
          <c:orientation val="minMax"/>
        </c:scaling>
        <c:axPos val="l"/>
        <c:numFmt formatCode="General" sourceLinked="1"/>
        <c:tickLblPos val="nextTo"/>
        <c:crossAx val="176630784"/>
        <c:crosses val="autoZero"/>
        <c:crossBetween val="between"/>
      </c:valAx>
      <c:serAx>
        <c:axId val="171864960"/>
        <c:scaling>
          <c:orientation val="minMax"/>
        </c:scaling>
        <c:axPos val="b"/>
        <c:tickLblPos val="none"/>
        <c:crossAx val="176640768"/>
        <c:crosses val="autoZero"/>
        <c:tickMarkSkip val="1"/>
      </c:serAx>
    </c:plotArea>
    <c:plotVisOnly val="1"/>
    <c:dispBlanksAs val="gap"/>
  </c:chart>
  <c:txPr>
    <a:bodyPr/>
    <a:lstStyle/>
    <a:p>
      <a:pPr>
        <a:defRPr sz="1400"/>
      </a:pPr>
      <a:endParaRPr lang="zh-CN"/>
    </a:p>
  </c:txPr>
  <c:externalData r:id="rId1"/>
  <c:userShapes r:id="rId2"/>
</c:chartSpace>
</file>

<file path=ppt/diagrams/_rels/data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61.png"/><Relationship Id="rId2" Type="http://schemas.openxmlformats.org/officeDocument/2006/relationships/image" Target="../media/image251.png"/><Relationship Id="rId1" Type="http://schemas.openxmlformats.org/officeDocument/2006/relationships/image" Target="../media/image241.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73E79B-E7E3-4ACF-8D32-DA463E4DACDF}"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zh-CN" altLang="en-US"/>
        </a:p>
      </dgm:t>
    </dgm:pt>
    <dgm:pt modelId="{66CDF43D-1599-40DF-B039-28996D43B58E}">
      <dgm:prSet phldrT="[文本]" custT="1"/>
      <dgm:spPr/>
      <dgm:t>
        <a:bodyPr/>
        <a:lstStyle/>
        <a:p>
          <a:r>
            <a:rPr lang="zh-CN" altLang="en-US" sz="1600" b="1" dirty="0" smtClean="0"/>
            <a:t>所有患者应立即开始生活方式干预和饮食调节治疗</a:t>
          </a:r>
          <a:endParaRPr lang="zh-CN" altLang="en-US" sz="1600" b="1" dirty="0"/>
        </a:p>
      </dgm:t>
    </dgm:pt>
    <dgm:pt modelId="{AEE36E08-448D-40AE-81F8-5BCF491D332A}" type="parTrans" cxnId="{6162FD07-5D3E-410A-95DC-8AE16164C8CC}">
      <dgm:prSet/>
      <dgm:spPr/>
      <dgm:t>
        <a:bodyPr/>
        <a:lstStyle/>
        <a:p>
          <a:endParaRPr lang="zh-CN" altLang="en-US"/>
        </a:p>
      </dgm:t>
    </dgm:pt>
    <dgm:pt modelId="{8E2EA9E9-F3D5-4A5A-BA35-4516E41F9E84}" type="sibTrans" cxnId="{6162FD07-5D3E-410A-95DC-8AE16164C8CC}">
      <dgm:prSet/>
      <dgm:spPr/>
      <dgm:t>
        <a:bodyPr/>
        <a:lstStyle/>
        <a:p>
          <a:endParaRPr lang="zh-CN" altLang="en-US"/>
        </a:p>
      </dgm:t>
    </dgm:pt>
    <dgm:pt modelId="{C52CEC7C-CE45-4C05-8F07-B53A653209E4}">
      <dgm:prSet phldrT="[文本]" custT="1"/>
      <dgm:spPr/>
      <dgm:t>
        <a:bodyPr/>
        <a:lstStyle/>
        <a:p>
          <a:r>
            <a:rPr lang="zh-CN" altLang="en-US" sz="1600" b="1" dirty="0" smtClean="0"/>
            <a:t>他汀类药物是降胆固醇治疗的首选一线药物</a:t>
          </a:r>
          <a:endParaRPr lang="zh-CN" altLang="en-US" sz="1600" b="1" dirty="0"/>
        </a:p>
      </dgm:t>
    </dgm:pt>
    <dgm:pt modelId="{0C0A0B63-EB83-4FA9-AD0E-20A0EEDF67B4}" type="parTrans" cxnId="{A0BB8691-C56C-4A01-8BF2-7374E5C5B0A8}">
      <dgm:prSet/>
      <dgm:spPr/>
      <dgm:t>
        <a:bodyPr/>
        <a:lstStyle/>
        <a:p>
          <a:endParaRPr lang="zh-CN" altLang="en-US"/>
        </a:p>
      </dgm:t>
    </dgm:pt>
    <dgm:pt modelId="{FF31329A-60FF-4613-AE9A-D3D67A80078F}" type="sibTrans" cxnId="{A0BB8691-C56C-4A01-8BF2-7374E5C5B0A8}">
      <dgm:prSet/>
      <dgm:spPr/>
      <dgm:t>
        <a:bodyPr/>
        <a:lstStyle/>
        <a:p>
          <a:endParaRPr lang="zh-CN" altLang="en-US"/>
        </a:p>
      </dgm:t>
    </dgm:pt>
    <dgm:pt modelId="{F7894087-23E4-4234-8432-00B1ACE27353}">
      <dgm:prSet/>
      <dgm:spPr/>
      <dgm:t>
        <a:bodyPr/>
        <a:lstStyle/>
        <a:p>
          <a:r>
            <a:rPr lang="zh-CN" altLang="zh-CN" dirty="0" smtClean="0">
              <a:solidFill>
                <a:schemeClr val="tx2"/>
              </a:solidFill>
            </a:rPr>
            <a:t>低中危患者首先应当进行治疗性生活方式改善，无效可以开始降胆固醇药物治疗。</a:t>
          </a:r>
          <a:endParaRPr lang="zh-CN" altLang="en-US" dirty="0">
            <a:solidFill>
              <a:schemeClr val="tx2"/>
            </a:solidFill>
          </a:endParaRPr>
        </a:p>
      </dgm:t>
    </dgm:pt>
    <dgm:pt modelId="{2A8C87C4-6B33-4502-93ED-013463BFB493}" type="parTrans" cxnId="{2D04BE51-E059-47B4-9D85-DFEC36AC601C}">
      <dgm:prSet/>
      <dgm:spPr/>
      <dgm:t>
        <a:bodyPr/>
        <a:lstStyle/>
        <a:p>
          <a:endParaRPr lang="zh-CN" altLang="en-US"/>
        </a:p>
      </dgm:t>
    </dgm:pt>
    <dgm:pt modelId="{09357E75-25F8-4D36-973C-C7AD069AA052}" type="sibTrans" cxnId="{2D04BE51-E059-47B4-9D85-DFEC36AC601C}">
      <dgm:prSet/>
      <dgm:spPr/>
      <dgm:t>
        <a:bodyPr/>
        <a:lstStyle/>
        <a:p>
          <a:endParaRPr lang="zh-CN" altLang="en-US"/>
        </a:p>
      </dgm:t>
    </dgm:pt>
    <dgm:pt modelId="{D1E78091-8963-4478-8AFB-290E82791A45}">
      <dgm:prSet/>
      <dgm:spPr/>
      <dgm:t>
        <a:bodyPr/>
        <a:lstStyle/>
        <a:p>
          <a:r>
            <a:rPr lang="zh-CN" altLang="zh-CN" dirty="0" smtClean="0">
              <a:solidFill>
                <a:schemeClr val="tx2"/>
              </a:solidFill>
            </a:rPr>
            <a:t>但对于高危或者极高危的患者，一经确诊，应在治疗性生活方式改善的基础上，应立即开始降胆固醇药物治疗。</a:t>
          </a:r>
          <a:endParaRPr lang="en-US" altLang="zh-CN" dirty="0" smtClean="0">
            <a:solidFill>
              <a:schemeClr val="tx2"/>
            </a:solidFill>
          </a:endParaRPr>
        </a:p>
      </dgm:t>
    </dgm:pt>
    <dgm:pt modelId="{F2329740-5C6D-4D08-AF25-1D0B0B0E32A3}" type="parTrans" cxnId="{98188BD1-D492-488E-A327-E0A0FF50C584}">
      <dgm:prSet/>
      <dgm:spPr/>
      <dgm:t>
        <a:bodyPr/>
        <a:lstStyle/>
        <a:p>
          <a:endParaRPr lang="zh-CN" altLang="en-US"/>
        </a:p>
      </dgm:t>
    </dgm:pt>
    <dgm:pt modelId="{83E7D9AF-BB3F-4ABF-B099-36E0CC995B99}" type="sibTrans" cxnId="{98188BD1-D492-488E-A327-E0A0FF50C584}">
      <dgm:prSet/>
      <dgm:spPr/>
      <dgm:t>
        <a:bodyPr/>
        <a:lstStyle/>
        <a:p>
          <a:endParaRPr lang="zh-CN" altLang="en-US"/>
        </a:p>
      </dgm:t>
    </dgm:pt>
    <dgm:pt modelId="{2ECEC544-D373-448B-A360-7B9E82102B82}">
      <dgm:prSet custT="1"/>
      <dgm:spPr/>
      <dgm:t>
        <a:bodyPr/>
        <a:lstStyle/>
        <a:p>
          <a:r>
            <a:rPr lang="zh-CN" altLang="zh-CN" sz="1400" dirty="0" smtClean="0">
              <a:solidFill>
                <a:schemeClr val="tx2"/>
              </a:solidFill>
            </a:rPr>
            <a:t>高血压患者开始降胆固醇治疗时，应根据患者特点和胆固醇水平估算达标可能需要的剂量，选择适合患者的</a:t>
          </a:r>
          <a:r>
            <a:rPr lang="zh-CN" altLang="zh-CN" sz="1600" b="1" dirty="0" smtClean="0">
              <a:solidFill>
                <a:schemeClr val="tx2"/>
              </a:solidFill>
            </a:rPr>
            <a:t>低</a:t>
          </a:r>
          <a:r>
            <a:rPr lang="en-US" altLang="zh-CN" sz="1600" b="1" dirty="0" smtClean="0">
              <a:solidFill>
                <a:schemeClr val="tx2"/>
              </a:solidFill>
            </a:rPr>
            <a:t>-</a:t>
          </a:r>
          <a:r>
            <a:rPr lang="zh-CN" altLang="zh-CN" sz="1600" b="1" dirty="0" smtClean="0">
              <a:solidFill>
                <a:schemeClr val="tx2"/>
              </a:solidFill>
            </a:rPr>
            <a:t>中强度他汀</a:t>
          </a:r>
          <a:r>
            <a:rPr lang="zh-CN" altLang="zh-CN" sz="1400" dirty="0" smtClean="0">
              <a:solidFill>
                <a:schemeClr val="tx2"/>
              </a:solidFill>
            </a:rPr>
            <a:t>，同时兼顾患者的耐受性和经济条件。</a:t>
          </a:r>
          <a:endParaRPr lang="zh-CN" altLang="en-US" sz="1400" dirty="0">
            <a:solidFill>
              <a:schemeClr val="tx2"/>
            </a:solidFill>
          </a:endParaRPr>
        </a:p>
      </dgm:t>
    </dgm:pt>
    <dgm:pt modelId="{9AC80475-1FA8-4865-8165-92FF580F437F}" type="parTrans" cxnId="{8AA46645-5386-4617-BDA5-C10C5541E3D0}">
      <dgm:prSet/>
      <dgm:spPr/>
      <dgm:t>
        <a:bodyPr/>
        <a:lstStyle/>
        <a:p>
          <a:endParaRPr lang="zh-CN" altLang="en-US"/>
        </a:p>
      </dgm:t>
    </dgm:pt>
    <dgm:pt modelId="{B0B76ABE-1CCC-4FE4-9BF2-E28F9BD08049}" type="sibTrans" cxnId="{8AA46645-5386-4617-BDA5-C10C5541E3D0}">
      <dgm:prSet/>
      <dgm:spPr/>
      <dgm:t>
        <a:bodyPr/>
        <a:lstStyle/>
        <a:p>
          <a:endParaRPr lang="zh-CN" altLang="en-US"/>
        </a:p>
      </dgm:t>
    </dgm:pt>
    <dgm:pt modelId="{6CECE55D-9F94-4187-AFB7-7BA8550A1BDE}" type="pres">
      <dgm:prSet presAssocID="{A773E79B-E7E3-4ACF-8D32-DA463E4DACDF}" presName="linear" presStyleCnt="0">
        <dgm:presLayoutVars>
          <dgm:dir/>
          <dgm:animLvl val="lvl"/>
          <dgm:resizeHandles val="exact"/>
        </dgm:presLayoutVars>
      </dgm:prSet>
      <dgm:spPr/>
      <dgm:t>
        <a:bodyPr/>
        <a:lstStyle/>
        <a:p>
          <a:endParaRPr lang="zh-CN" altLang="en-US"/>
        </a:p>
      </dgm:t>
    </dgm:pt>
    <dgm:pt modelId="{629B2869-DE04-40D7-AED7-E415E0E60395}" type="pres">
      <dgm:prSet presAssocID="{66CDF43D-1599-40DF-B039-28996D43B58E}" presName="parentLin" presStyleCnt="0"/>
      <dgm:spPr/>
    </dgm:pt>
    <dgm:pt modelId="{9C0E74E5-BBB7-4F12-AED3-636E25BBC940}" type="pres">
      <dgm:prSet presAssocID="{66CDF43D-1599-40DF-B039-28996D43B58E}" presName="parentLeftMargin" presStyleLbl="node1" presStyleIdx="0" presStyleCnt="2"/>
      <dgm:spPr/>
      <dgm:t>
        <a:bodyPr/>
        <a:lstStyle/>
        <a:p>
          <a:endParaRPr lang="zh-CN" altLang="en-US"/>
        </a:p>
      </dgm:t>
    </dgm:pt>
    <dgm:pt modelId="{D5B35C2B-4C17-48BD-AF9B-7F30E079CDD3}" type="pres">
      <dgm:prSet presAssocID="{66CDF43D-1599-40DF-B039-28996D43B58E}" presName="parentText" presStyleLbl="node1" presStyleIdx="0" presStyleCnt="2" custScaleX="119875" custLinFactNeighborY="-18297">
        <dgm:presLayoutVars>
          <dgm:chMax val="0"/>
          <dgm:bulletEnabled val="1"/>
        </dgm:presLayoutVars>
      </dgm:prSet>
      <dgm:spPr/>
      <dgm:t>
        <a:bodyPr/>
        <a:lstStyle/>
        <a:p>
          <a:endParaRPr lang="zh-CN" altLang="en-US"/>
        </a:p>
      </dgm:t>
    </dgm:pt>
    <dgm:pt modelId="{8342B6F4-2FAD-4A63-8D55-FB852EB37A6A}" type="pres">
      <dgm:prSet presAssocID="{66CDF43D-1599-40DF-B039-28996D43B58E}" presName="negativeSpace" presStyleCnt="0"/>
      <dgm:spPr/>
    </dgm:pt>
    <dgm:pt modelId="{588EA398-22B8-4D2C-BF4B-AC788030D3D4}" type="pres">
      <dgm:prSet presAssocID="{66CDF43D-1599-40DF-B039-28996D43B58E}" presName="childText" presStyleLbl="conFgAcc1" presStyleIdx="0" presStyleCnt="2" custLinFactY="1308" custLinFactNeighborY="100000">
        <dgm:presLayoutVars>
          <dgm:bulletEnabled val="1"/>
        </dgm:presLayoutVars>
      </dgm:prSet>
      <dgm:spPr/>
      <dgm:t>
        <a:bodyPr/>
        <a:lstStyle/>
        <a:p>
          <a:endParaRPr lang="zh-CN" altLang="en-US"/>
        </a:p>
      </dgm:t>
    </dgm:pt>
    <dgm:pt modelId="{E6715D7F-18A2-49BD-85B5-D8CFBD9587D9}" type="pres">
      <dgm:prSet presAssocID="{8E2EA9E9-F3D5-4A5A-BA35-4516E41F9E84}" presName="spaceBetweenRectangles" presStyleCnt="0"/>
      <dgm:spPr/>
    </dgm:pt>
    <dgm:pt modelId="{436B18AE-347B-45B3-8694-70DCEEDEE8B0}" type="pres">
      <dgm:prSet presAssocID="{C52CEC7C-CE45-4C05-8F07-B53A653209E4}" presName="parentLin" presStyleCnt="0"/>
      <dgm:spPr/>
    </dgm:pt>
    <dgm:pt modelId="{87BEA58A-DA3F-4347-A551-A3983A04BF1F}" type="pres">
      <dgm:prSet presAssocID="{C52CEC7C-CE45-4C05-8F07-B53A653209E4}" presName="parentLeftMargin" presStyleLbl="node1" presStyleIdx="0" presStyleCnt="2"/>
      <dgm:spPr/>
      <dgm:t>
        <a:bodyPr/>
        <a:lstStyle/>
        <a:p>
          <a:endParaRPr lang="zh-CN" altLang="en-US"/>
        </a:p>
      </dgm:t>
    </dgm:pt>
    <dgm:pt modelId="{778BFCA8-65B5-43F2-9661-7E8EFB54FFA3}" type="pres">
      <dgm:prSet presAssocID="{C52CEC7C-CE45-4C05-8F07-B53A653209E4}" presName="parentText" presStyleLbl="node1" presStyleIdx="1" presStyleCnt="2" custScaleX="119875">
        <dgm:presLayoutVars>
          <dgm:chMax val="0"/>
          <dgm:bulletEnabled val="1"/>
        </dgm:presLayoutVars>
      </dgm:prSet>
      <dgm:spPr/>
      <dgm:t>
        <a:bodyPr/>
        <a:lstStyle/>
        <a:p>
          <a:endParaRPr lang="zh-CN" altLang="en-US"/>
        </a:p>
      </dgm:t>
    </dgm:pt>
    <dgm:pt modelId="{76C5F766-C270-432E-9D80-2B563DD211A4}" type="pres">
      <dgm:prSet presAssocID="{C52CEC7C-CE45-4C05-8F07-B53A653209E4}" presName="negativeSpace" presStyleCnt="0"/>
      <dgm:spPr/>
    </dgm:pt>
    <dgm:pt modelId="{8830EC20-9AA0-4E1F-BA92-20CDC3AA5E59}" type="pres">
      <dgm:prSet presAssocID="{C52CEC7C-CE45-4C05-8F07-B53A653209E4}" presName="childText" presStyleLbl="conFgAcc1" presStyleIdx="1" presStyleCnt="2">
        <dgm:presLayoutVars>
          <dgm:bulletEnabled val="1"/>
        </dgm:presLayoutVars>
      </dgm:prSet>
      <dgm:spPr/>
      <dgm:t>
        <a:bodyPr/>
        <a:lstStyle/>
        <a:p>
          <a:endParaRPr lang="zh-CN" altLang="en-US"/>
        </a:p>
      </dgm:t>
    </dgm:pt>
  </dgm:ptLst>
  <dgm:cxnLst>
    <dgm:cxn modelId="{7811159B-0002-4A7D-99CD-09FA1E2FB623}" type="presOf" srcId="{A773E79B-E7E3-4ACF-8D32-DA463E4DACDF}" destId="{6CECE55D-9F94-4187-AFB7-7BA8550A1BDE}" srcOrd="0" destOrd="0" presId="urn:microsoft.com/office/officeart/2005/8/layout/list1"/>
    <dgm:cxn modelId="{98188BD1-D492-488E-A327-E0A0FF50C584}" srcId="{66CDF43D-1599-40DF-B039-28996D43B58E}" destId="{D1E78091-8963-4478-8AFB-290E82791A45}" srcOrd="1" destOrd="0" parTransId="{F2329740-5C6D-4D08-AF25-1D0B0B0E32A3}" sibTransId="{83E7D9AF-BB3F-4ABF-B099-36E0CC995B99}"/>
    <dgm:cxn modelId="{B5911828-06F2-447B-996B-14EE0936F436}" type="presOf" srcId="{66CDF43D-1599-40DF-B039-28996D43B58E}" destId="{D5B35C2B-4C17-48BD-AF9B-7F30E079CDD3}" srcOrd="1" destOrd="0" presId="urn:microsoft.com/office/officeart/2005/8/layout/list1"/>
    <dgm:cxn modelId="{8AA46645-5386-4617-BDA5-C10C5541E3D0}" srcId="{C52CEC7C-CE45-4C05-8F07-B53A653209E4}" destId="{2ECEC544-D373-448B-A360-7B9E82102B82}" srcOrd="0" destOrd="0" parTransId="{9AC80475-1FA8-4865-8165-92FF580F437F}" sibTransId="{B0B76ABE-1CCC-4FE4-9BF2-E28F9BD08049}"/>
    <dgm:cxn modelId="{728F0DD0-99EF-4E0F-9A46-238122617C84}" type="presOf" srcId="{2ECEC544-D373-448B-A360-7B9E82102B82}" destId="{8830EC20-9AA0-4E1F-BA92-20CDC3AA5E59}" srcOrd="0" destOrd="0" presId="urn:microsoft.com/office/officeart/2005/8/layout/list1"/>
    <dgm:cxn modelId="{6162FD07-5D3E-410A-95DC-8AE16164C8CC}" srcId="{A773E79B-E7E3-4ACF-8D32-DA463E4DACDF}" destId="{66CDF43D-1599-40DF-B039-28996D43B58E}" srcOrd="0" destOrd="0" parTransId="{AEE36E08-448D-40AE-81F8-5BCF491D332A}" sibTransId="{8E2EA9E9-F3D5-4A5A-BA35-4516E41F9E84}"/>
    <dgm:cxn modelId="{79AC9278-BC09-460A-9E91-80156F215683}" type="presOf" srcId="{F7894087-23E4-4234-8432-00B1ACE27353}" destId="{588EA398-22B8-4D2C-BF4B-AC788030D3D4}" srcOrd="0" destOrd="0" presId="urn:microsoft.com/office/officeart/2005/8/layout/list1"/>
    <dgm:cxn modelId="{855EE8F1-2DE6-42A8-94D6-52C6407682E3}" type="presOf" srcId="{66CDF43D-1599-40DF-B039-28996D43B58E}" destId="{9C0E74E5-BBB7-4F12-AED3-636E25BBC940}" srcOrd="0" destOrd="0" presId="urn:microsoft.com/office/officeart/2005/8/layout/list1"/>
    <dgm:cxn modelId="{2D04BE51-E059-47B4-9D85-DFEC36AC601C}" srcId="{66CDF43D-1599-40DF-B039-28996D43B58E}" destId="{F7894087-23E4-4234-8432-00B1ACE27353}" srcOrd="0" destOrd="0" parTransId="{2A8C87C4-6B33-4502-93ED-013463BFB493}" sibTransId="{09357E75-25F8-4D36-973C-C7AD069AA052}"/>
    <dgm:cxn modelId="{D4CDE488-4B16-4F3C-9B97-98684E25FD62}" type="presOf" srcId="{C52CEC7C-CE45-4C05-8F07-B53A653209E4}" destId="{778BFCA8-65B5-43F2-9661-7E8EFB54FFA3}" srcOrd="1" destOrd="0" presId="urn:microsoft.com/office/officeart/2005/8/layout/list1"/>
    <dgm:cxn modelId="{A0BB8691-C56C-4A01-8BF2-7374E5C5B0A8}" srcId="{A773E79B-E7E3-4ACF-8D32-DA463E4DACDF}" destId="{C52CEC7C-CE45-4C05-8F07-B53A653209E4}" srcOrd="1" destOrd="0" parTransId="{0C0A0B63-EB83-4FA9-AD0E-20A0EEDF67B4}" sibTransId="{FF31329A-60FF-4613-AE9A-D3D67A80078F}"/>
    <dgm:cxn modelId="{E5519CB8-F485-4686-A958-A3AAB3D3AD4C}" type="presOf" srcId="{C52CEC7C-CE45-4C05-8F07-B53A653209E4}" destId="{87BEA58A-DA3F-4347-A551-A3983A04BF1F}" srcOrd="0" destOrd="0" presId="urn:microsoft.com/office/officeart/2005/8/layout/list1"/>
    <dgm:cxn modelId="{C4FAB690-C59A-473D-B3ED-5F19188093E9}" type="presOf" srcId="{D1E78091-8963-4478-8AFB-290E82791A45}" destId="{588EA398-22B8-4D2C-BF4B-AC788030D3D4}" srcOrd="0" destOrd="1" presId="urn:microsoft.com/office/officeart/2005/8/layout/list1"/>
    <dgm:cxn modelId="{9B1A3BE2-D7D7-4918-820F-86F37F7464AB}" type="presParOf" srcId="{6CECE55D-9F94-4187-AFB7-7BA8550A1BDE}" destId="{629B2869-DE04-40D7-AED7-E415E0E60395}" srcOrd="0" destOrd="0" presId="urn:microsoft.com/office/officeart/2005/8/layout/list1"/>
    <dgm:cxn modelId="{7BAD81DE-A514-44A9-B5A6-3CF4549717AB}" type="presParOf" srcId="{629B2869-DE04-40D7-AED7-E415E0E60395}" destId="{9C0E74E5-BBB7-4F12-AED3-636E25BBC940}" srcOrd="0" destOrd="0" presId="urn:microsoft.com/office/officeart/2005/8/layout/list1"/>
    <dgm:cxn modelId="{F0F5603B-F7C4-42D7-ACA5-99B1F5BC0DF0}" type="presParOf" srcId="{629B2869-DE04-40D7-AED7-E415E0E60395}" destId="{D5B35C2B-4C17-48BD-AF9B-7F30E079CDD3}" srcOrd="1" destOrd="0" presId="urn:microsoft.com/office/officeart/2005/8/layout/list1"/>
    <dgm:cxn modelId="{9D43286A-ABF4-4D0B-B488-3B58686C2D46}" type="presParOf" srcId="{6CECE55D-9F94-4187-AFB7-7BA8550A1BDE}" destId="{8342B6F4-2FAD-4A63-8D55-FB852EB37A6A}" srcOrd="1" destOrd="0" presId="urn:microsoft.com/office/officeart/2005/8/layout/list1"/>
    <dgm:cxn modelId="{E7A2E7EE-178F-4179-86A8-210A13A1B0E5}" type="presParOf" srcId="{6CECE55D-9F94-4187-AFB7-7BA8550A1BDE}" destId="{588EA398-22B8-4D2C-BF4B-AC788030D3D4}" srcOrd="2" destOrd="0" presId="urn:microsoft.com/office/officeart/2005/8/layout/list1"/>
    <dgm:cxn modelId="{F44B038D-79AE-47B1-8D47-094738BE1391}" type="presParOf" srcId="{6CECE55D-9F94-4187-AFB7-7BA8550A1BDE}" destId="{E6715D7F-18A2-49BD-85B5-D8CFBD9587D9}" srcOrd="3" destOrd="0" presId="urn:microsoft.com/office/officeart/2005/8/layout/list1"/>
    <dgm:cxn modelId="{C967023E-DF7E-4A93-AF38-10AC02896EEB}" type="presParOf" srcId="{6CECE55D-9F94-4187-AFB7-7BA8550A1BDE}" destId="{436B18AE-347B-45B3-8694-70DCEEDEE8B0}" srcOrd="4" destOrd="0" presId="urn:microsoft.com/office/officeart/2005/8/layout/list1"/>
    <dgm:cxn modelId="{B70807D5-97F7-4FB0-8221-11BA7DE15BD0}" type="presParOf" srcId="{436B18AE-347B-45B3-8694-70DCEEDEE8B0}" destId="{87BEA58A-DA3F-4347-A551-A3983A04BF1F}" srcOrd="0" destOrd="0" presId="urn:microsoft.com/office/officeart/2005/8/layout/list1"/>
    <dgm:cxn modelId="{1D70A451-FE95-4FEB-97CA-DFE84254F344}" type="presParOf" srcId="{436B18AE-347B-45B3-8694-70DCEEDEE8B0}" destId="{778BFCA8-65B5-43F2-9661-7E8EFB54FFA3}" srcOrd="1" destOrd="0" presId="urn:microsoft.com/office/officeart/2005/8/layout/list1"/>
    <dgm:cxn modelId="{C16A2129-3943-40B0-92C2-955ED61DB48E}" type="presParOf" srcId="{6CECE55D-9F94-4187-AFB7-7BA8550A1BDE}" destId="{76C5F766-C270-432E-9D80-2B563DD211A4}" srcOrd="5" destOrd="0" presId="urn:microsoft.com/office/officeart/2005/8/layout/list1"/>
    <dgm:cxn modelId="{33A3AD84-E206-4D7B-AC08-60DD59AC6B80}" type="presParOf" srcId="{6CECE55D-9F94-4187-AFB7-7BA8550A1BDE}" destId="{8830EC20-9AA0-4E1F-BA92-20CDC3AA5E59}"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926EA7-08A8-420A-9C02-A7FB66D9F2E0}" type="doc">
      <dgm:prSet loTypeId="urn:microsoft.com/office/officeart/2005/8/layout/process4" loCatId="process" qsTypeId="urn:microsoft.com/office/officeart/2005/8/quickstyle/simple1" qsCatId="simple" csTypeId="urn:microsoft.com/office/officeart/2005/8/colors/accent6_1" csCatId="accent6" phldr="1"/>
      <dgm:spPr/>
      <dgm:t>
        <a:bodyPr/>
        <a:lstStyle/>
        <a:p>
          <a:endParaRPr lang="zh-CN" altLang="en-US"/>
        </a:p>
      </dgm:t>
    </dgm:pt>
    <dgm:pt modelId="{4B5AEC89-DA93-4FA6-9874-96215EBDA247}">
      <dgm:prSet phldrT="[文本]" custT="1"/>
      <dgm:spPr/>
      <dgm:t>
        <a:bodyPr/>
        <a:lstStyle/>
        <a:p>
          <a:r>
            <a:rPr lang="zh-CN" altLang="zh-CN" sz="1600" b="1" dirty="0" smtClean="0">
              <a:solidFill>
                <a:schemeClr val="tx2"/>
              </a:solidFill>
            </a:rPr>
            <a:t>我国高血压患者数量庞大，在当前整合医疗资源、惠及多数患者的医疗大环境下，</a:t>
          </a:r>
          <a:endParaRPr lang="en-US" altLang="zh-CN" sz="1600" b="1" dirty="0" smtClean="0">
            <a:solidFill>
              <a:schemeClr val="tx2"/>
            </a:solidFill>
          </a:endParaRPr>
        </a:p>
        <a:p>
          <a:r>
            <a:rPr lang="zh-CN" altLang="zh-CN" sz="1600" b="1" dirty="0" smtClean="0">
              <a:solidFill>
                <a:schemeClr val="tx2"/>
              </a:solidFill>
            </a:rPr>
            <a:t>心血管病防治更需兼顾花费和效益</a:t>
          </a:r>
          <a:endParaRPr lang="zh-CN" altLang="en-US" sz="1600" b="1" dirty="0">
            <a:solidFill>
              <a:schemeClr val="tx2"/>
            </a:solidFill>
          </a:endParaRPr>
        </a:p>
      </dgm:t>
    </dgm:pt>
    <dgm:pt modelId="{AA2D57B2-0150-4799-AA51-19E2EC5484F5}" type="parTrans" cxnId="{43356728-D256-4D6F-9077-798E2C74CBE1}">
      <dgm:prSet/>
      <dgm:spPr/>
      <dgm:t>
        <a:bodyPr/>
        <a:lstStyle/>
        <a:p>
          <a:endParaRPr lang="zh-CN" altLang="en-US">
            <a:solidFill>
              <a:schemeClr val="tx2"/>
            </a:solidFill>
          </a:endParaRPr>
        </a:p>
      </dgm:t>
    </dgm:pt>
    <dgm:pt modelId="{F49041AE-103C-4B18-BD12-3980B111CAED}" type="sibTrans" cxnId="{43356728-D256-4D6F-9077-798E2C74CBE1}">
      <dgm:prSet/>
      <dgm:spPr/>
      <dgm:t>
        <a:bodyPr/>
        <a:lstStyle/>
        <a:p>
          <a:endParaRPr lang="zh-CN" altLang="en-US">
            <a:solidFill>
              <a:schemeClr val="tx2"/>
            </a:solidFill>
          </a:endParaRPr>
        </a:p>
      </dgm:t>
    </dgm:pt>
    <dgm:pt modelId="{46F96C66-C650-4A8C-9162-B463F6DE1E6A}">
      <dgm:prSet phldrT="[文本]" custT="1"/>
      <dgm:spPr/>
      <dgm:t>
        <a:bodyPr/>
        <a:lstStyle/>
        <a:p>
          <a:r>
            <a:rPr lang="zh-CN" altLang="zh-CN" sz="1600" b="1" dirty="0" smtClean="0">
              <a:solidFill>
                <a:schemeClr val="tx2"/>
              </a:solidFill>
            </a:rPr>
            <a:t>高血压患者的长期降胆固醇治疗更需兼顾减轻患者经济负担和长期获益，</a:t>
          </a:r>
          <a:endParaRPr lang="en-US" altLang="zh-CN" sz="1600" b="1" dirty="0" smtClean="0">
            <a:solidFill>
              <a:schemeClr val="tx2"/>
            </a:solidFill>
          </a:endParaRPr>
        </a:p>
        <a:p>
          <a:r>
            <a:rPr lang="zh-CN" altLang="zh-CN" sz="1600" b="1" dirty="0" smtClean="0">
              <a:solidFill>
                <a:schemeClr val="tx2"/>
              </a:solidFill>
            </a:rPr>
            <a:t>选择高性价比的他汀</a:t>
          </a:r>
          <a:endParaRPr lang="zh-CN" altLang="en-US" sz="1600" b="1" dirty="0">
            <a:solidFill>
              <a:schemeClr val="tx2"/>
            </a:solidFill>
          </a:endParaRPr>
        </a:p>
      </dgm:t>
    </dgm:pt>
    <dgm:pt modelId="{D65B5792-28E2-4F72-B14B-9B5B13146495}" type="parTrans" cxnId="{552E205D-87A4-450F-A73E-0699711721BF}">
      <dgm:prSet/>
      <dgm:spPr/>
      <dgm:t>
        <a:bodyPr/>
        <a:lstStyle/>
        <a:p>
          <a:endParaRPr lang="zh-CN" altLang="en-US">
            <a:solidFill>
              <a:schemeClr val="tx2"/>
            </a:solidFill>
          </a:endParaRPr>
        </a:p>
      </dgm:t>
    </dgm:pt>
    <dgm:pt modelId="{A040B483-AC1F-462A-A6C2-4D69ECC47B07}" type="sibTrans" cxnId="{552E205D-87A4-450F-A73E-0699711721BF}">
      <dgm:prSet/>
      <dgm:spPr/>
      <dgm:t>
        <a:bodyPr/>
        <a:lstStyle/>
        <a:p>
          <a:endParaRPr lang="zh-CN" altLang="en-US">
            <a:solidFill>
              <a:schemeClr val="tx2"/>
            </a:solidFill>
          </a:endParaRPr>
        </a:p>
      </dgm:t>
    </dgm:pt>
    <dgm:pt modelId="{BE00D73F-3247-4D1D-AB79-FCE6CF5F9B74}">
      <dgm:prSet phldrT="[文本]" custT="1"/>
      <dgm:spPr/>
      <dgm:t>
        <a:bodyPr/>
        <a:lstStyle/>
        <a:p>
          <a:pPr rtl="0"/>
          <a:r>
            <a:rPr lang="zh-CN" altLang="zh-CN" sz="1600" b="1" dirty="0" smtClean="0">
              <a:solidFill>
                <a:schemeClr val="tx2"/>
              </a:solidFill>
            </a:rPr>
            <a:t>我国大多数血脂异常患者，尤其高血压患者的降胆固醇治疗一级预防，</a:t>
          </a:r>
          <a:endParaRPr lang="en-US" altLang="zh-CN" sz="1600" b="1" dirty="0" smtClean="0">
            <a:solidFill>
              <a:schemeClr val="tx2"/>
            </a:solidFill>
          </a:endParaRPr>
        </a:p>
        <a:p>
          <a:pPr rtl="0"/>
          <a:r>
            <a:rPr lang="zh-CN" altLang="zh-CN" sz="1600" b="1" dirty="0" smtClean="0">
              <a:solidFill>
                <a:schemeClr val="tx2"/>
              </a:solidFill>
            </a:rPr>
            <a:t>首选低</a:t>
          </a:r>
          <a:r>
            <a:rPr lang="en-US" altLang="zh-CN" sz="1600" b="1" dirty="0" smtClean="0">
              <a:solidFill>
                <a:schemeClr val="tx2"/>
              </a:solidFill>
            </a:rPr>
            <a:t>-</a:t>
          </a:r>
          <a:r>
            <a:rPr lang="zh-CN" altLang="zh-CN" sz="1600" b="1" dirty="0" smtClean="0">
              <a:solidFill>
                <a:schemeClr val="tx2"/>
              </a:solidFill>
            </a:rPr>
            <a:t>中强度的他汀治疗，从而得到他汀一级预防长期治疗</a:t>
          </a:r>
          <a:r>
            <a:rPr lang="en-US" altLang="zh-CN" sz="1600" b="1" dirty="0" smtClean="0">
              <a:solidFill>
                <a:schemeClr val="tx2"/>
              </a:solidFill>
            </a:rPr>
            <a:t>“</a:t>
          </a:r>
          <a:r>
            <a:rPr lang="zh-CN" altLang="zh-CN" sz="1600" b="1" dirty="0" smtClean="0">
              <a:solidFill>
                <a:schemeClr val="tx2"/>
              </a:solidFill>
            </a:rPr>
            <a:t>小投入，大作用</a:t>
          </a:r>
          <a:r>
            <a:rPr lang="en-US" altLang="zh-CN" sz="1600" b="1" dirty="0" smtClean="0">
              <a:solidFill>
                <a:schemeClr val="tx2"/>
              </a:solidFill>
            </a:rPr>
            <a:t>”</a:t>
          </a:r>
          <a:r>
            <a:rPr lang="zh-CN" altLang="zh-CN" sz="1600" b="1" dirty="0" smtClean="0">
              <a:solidFill>
                <a:schemeClr val="tx2"/>
              </a:solidFill>
            </a:rPr>
            <a:t>的效果</a:t>
          </a:r>
          <a:endParaRPr lang="zh-CN" altLang="en-US" sz="1600" b="1" dirty="0">
            <a:solidFill>
              <a:schemeClr val="tx2"/>
            </a:solidFill>
          </a:endParaRPr>
        </a:p>
      </dgm:t>
    </dgm:pt>
    <dgm:pt modelId="{7EC97F5C-DDB0-4D7E-9B8B-2096444AB4F3}" type="parTrans" cxnId="{BDF3D7CC-C729-494B-895E-566FD682BE43}">
      <dgm:prSet/>
      <dgm:spPr/>
      <dgm:t>
        <a:bodyPr/>
        <a:lstStyle/>
        <a:p>
          <a:endParaRPr lang="zh-CN" altLang="en-US">
            <a:solidFill>
              <a:schemeClr val="tx2"/>
            </a:solidFill>
          </a:endParaRPr>
        </a:p>
      </dgm:t>
    </dgm:pt>
    <dgm:pt modelId="{EEFF0132-791D-4B65-9776-89C4C107270B}" type="sibTrans" cxnId="{BDF3D7CC-C729-494B-895E-566FD682BE43}">
      <dgm:prSet/>
      <dgm:spPr/>
      <dgm:t>
        <a:bodyPr/>
        <a:lstStyle/>
        <a:p>
          <a:endParaRPr lang="zh-CN" altLang="en-US">
            <a:solidFill>
              <a:schemeClr val="tx2"/>
            </a:solidFill>
          </a:endParaRPr>
        </a:p>
      </dgm:t>
    </dgm:pt>
    <dgm:pt modelId="{98214A47-2785-4DBE-97EE-1458A775A871}" type="pres">
      <dgm:prSet presAssocID="{1D926EA7-08A8-420A-9C02-A7FB66D9F2E0}" presName="Name0" presStyleCnt="0">
        <dgm:presLayoutVars>
          <dgm:dir/>
          <dgm:animLvl val="lvl"/>
          <dgm:resizeHandles val="exact"/>
        </dgm:presLayoutVars>
      </dgm:prSet>
      <dgm:spPr/>
      <dgm:t>
        <a:bodyPr/>
        <a:lstStyle/>
        <a:p>
          <a:endParaRPr lang="zh-CN" altLang="en-US"/>
        </a:p>
      </dgm:t>
    </dgm:pt>
    <dgm:pt modelId="{5FC0D246-9F42-4CBC-B4AD-1784854A3389}" type="pres">
      <dgm:prSet presAssocID="{BE00D73F-3247-4D1D-AB79-FCE6CF5F9B74}" presName="boxAndChildren" presStyleCnt="0"/>
      <dgm:spPr/>
    </dgm:pt>
    <dgm:pt modelId="{77CC391E-1DEB-4554-ACFB-C30DD2F399CD}" type="pres">
      <dgm:prSet presAssocID="{BE00D73F-3247-4D1D-AB79-FCE6CF5F9B74}" presName="parentTextBox" presStyleLbl="node1" presStyleIdx="0" presStyleCnt="3"/>
      <dgm:spPr/>
      <dgm:t>
        <a:bodyPr/>
        <a:lstStyle/>
        <a:p>
          <a:endParaRPr lang="zh-CN" altLang="en-US"/>
        </a:p>
      </dgm:t>
    </dgm:pt>
    <dgm:pt modelId="{B6A1393C-5BE1-4FAA-8973-AA2B20C52ABB}" type="pres">
      <dgm:prSet presAssocID="{A040B483-AC1F-462A-A6C2-4D69ECC47B07}" presName="sp" presStyleCnt="0"/>
      <dgm:spPr/>
    </dgm:pt>
    <dgm:pt modelId="{30E21047-706F-416F-B858-DB742F745DF8}" type="pres">
      <dgm:prSet presAssocID="{46F96C66-C650-4A8C-9162-B463F6DE1E6A}" presName="arrowAndChildren" presStyleCnt="0"/>
      <dgm:spPr/>
    </dgm:pt>
    <dgm:pt modelId="{C090DDA1-F52C-4CBF-829A-39D6A73C5263}" type="pres">
      <dgm:prSet presAssocID="{46F96C66-C650-4A8C-9162-B463F6DE1E6A}" presName="parentTextArrow" presStyleLbl="node1" presStyleIdx="1" presStyleCnt="3"/>
      <dgm:spPr/>
      <dgm:t>
        <a:bodyPr/>
        <a:lstStyle/>
        <a:p>
          <a:endParaRPr lang="zh-CN" altLang="en-US"/>
        </a:p>
      </dgm:t>
    </dgm:pt>
    <dgm:pt modelId="{2A888D8C-5A11-4CCA-8C6F-B20E056FEF03}" type="pres">
      <dgm:prSet presAssocID="{F49041AE-103C-4B18-BD12-3980B111CAED}" presName="sp" presStyleCnt="0"/>
      <dgm:spPr/>
    </dgm:pt>
    <dgm:pt modelId="{FB05343D-F828-400F-BC34-5EEB5221117A}" type="pres">
      <dgm:prSet presAssocID="{4B5AEC89-DA93-4FA6-9874-96215EBDA247}" presName="arrowAndChildren" presStyleCnt="0"/>
      <dgm:spPr/>
    </dgm:pt>
    <dgm:pt modelId="{99DFB6F8-860D-4CF4-8F9E-A491B42CD229}" type="pres">
      <dgm:prSet presAssocID="{4B5AEC89-DA93-4FA6-9874-96215EBDA247}" presName="parentTextArrow" presStyleLbl="node1" presStyleIdx="2" presStyleCnt="3"/>
      <dgm:spPr/>
      <dgm:t>
        <a:bodyPr/>
        <a:lstStyle/>
        <a:p>
          <a:endParaRPr lang="zh-CN" altLang="en-US"/>
        </a:p>
      </dgm:t>
    </dgm:pt>
  </dgm:ptLst>
  <dgm:cxnLst>
    <dgm:cxn modelId="{552E205D-87A4-450F-A73E-0699711721BF}" srcId="{1D926EA7-08A8-420A-9C02-A7FB66D9F2E0}" destId="{46F96C66-C650-4A8C-9162-B463F6DE1E6A}" srcOrd="1" destOrd="0" parTransId="{D65B5792-28E2-4F72-B14B-9B5B13146495}" sibTransId="{A040B483-AC1F-462A-A6C2-4D69ECC47B07}"/>
    <dgm:cxn modelId="{0C384029-FF47-41B1-92BB-E4BB579E2FEA}" type="presOf" srcId="{4B5AEC89-DA93-4FA6-9874-96215EBDA247}" destId="{99DFB6F8-860D-4CF4-8F9E-A491B42CD229}" srcOrd="0" destOrd="0" presId="urn:microsoft.com/office/officeart/2005/8/layout/process4"/>
    <dgm:cxn modelId="{772C52C5-4081-4865-87C1-3153EC70A33D}" type="presOf" srcId="{46F96C66-C650-4A8C-9162-B463F6DE1E6A}" destId="{C090DDA1-F52C-4CBF-829A-39D6A73C5263}" srcOrd="0" destOrd="0" presId="urn:microsoft.com/office/officeart/2005/8/layout/process4"/>
    <dgm:cxn modelId="{43356728-D256-4D6F-9077-798E2C74CBE1}" srcId="{1D926EA7-08A8-420A-9C02-A7FB66D9F2E0}" destId="{4B5AEC89-DA93-4FA6-9874-96215EBDA247}" srcOrd="0" destOrd="0" parTransId="{AA2D57B2-0150-4799-AA51-19E2EC5484F5}" sibTransId="{F49041AE-103C-4B18-BD12-3980B111CAED}"/>
    <dgm:cxn modelId="{8065E715-6C94-416D-BE88-3A18C9F09B25}" type="presOf" srcId="{BE00D73F-3247-4D1D-AB79-FCE6CF5F9B74}" destId="{77CC391E-1DEB-4554-ACFB-C30DD2F399CD}" srcOrd="0" destOrd="0" presId="urn:microsoft.com/office/officeart/2005/8/layout/process4"/>
    <dgm:cxn modelId="{BDF3D7CC-C729-494B-895E-566FD682BE43}" srcId="{1D926EA7-08A8-420A-9C02-A7FB66D9F2E0}" destId="{BE00D73F-3247-4D1D-AB79-FCE6CF5F9B74}" srcOrd="2" destOrd="0" parTransId="{7EC97F5C-DDB0-4D7E-9B8B-2096444AB4F3}" sibTransId="{EEFF0132-791D-4B65-9776-89C4C107270B}"/>
    <dgm:cxn modelId="{3F54573F-CD85-4853-8358-EECC9249DFE6}" type="presOf" srcId="{1D926EA7-08A8-420A-9C02-A7FB66D9F2E0}" destId="{98214A47-2785-4DBE-97EE-1458A775A871}" srcOrd="0" destOrd="0" presId="urn:microsoft.com/office/officeart/2005/8/layout/process4"/>
    <dgm:cxn modelId="{59D63D76-AB51-439C-B710-2D3E48B88C36}" type="presParOf" srcId="{98214A47-2785-4DBE-97EE-1458A775A871}" destId="{5FC0D246-9F42-4CBC-B4AD-1784854A3389}" srcOrd="0" destOrd="0" presId="urn:microsoft.com/office/officeart/2005/8/layout/process4"/>
    <dgm:cxn modelId="{8C6256C0-35A6-4EDE-AE5A-8C3007F96AFD}" type="presParOf" srcId="{5FC0D246-9F42-4CBC-B4AD-1784854A3389}" destId="{77CC391E-1DEB-4554-ACFB-C30DD2F399CD}" srcOrd="0" destOrd="0" presId="urn:microsoft.com/office/officeart/2005/8/layout/process4"/>
    <dgm:cxn modelId="{F3FA9CE7-689D-4F9C-B595-DFD2F9EC51CF}" type="presParOf" srcId="{98214A47-2785-4DBE-97EE-1458A775A871}" destId="{B6A1393C-5BE1-4FAA-8973-AA2B20C52ABB}" srcOrd="1" destOrd="0" presId="urn:microsoft.com/office/officeart/2005/8/layout/process4"/>
    <dgm:cxn modelId="{ACEB7B65-E839-46A2-B5AE-4C2F041A56AD}" type="presParOf" srcId="{98214A47-2785-4DBE-97EE-1458A775A871}" destId="{30E21047-706F-416F-B858-DB742F745DF8}" srcOrd="2" destOrd="0" presId="urn:microsoft.com/office/officeart/2005/8/layout/process4"/>
    <dgm:cxn modelId="{7A237832-5DA9-41B1-82BE-9D2576FB19CF}" type="presParOf" srcId="{30E21047-706F-416F-B858-DB742F745DF8}" destId="{C090DDA1-F52C-4CBF-829A-39D6A73C5263}" srcOrd="0" destOrd="0" presId="urn:microsoft.com/office/officeart/2005/8/layout/process4"/>
    <dgm:cxn modelId="{11800987-60D3-4464-B210-89662BDD388D}" type="presParOf" srcId="{98214A47-2785-4DBE-97EE-1458A775A871}" destId="{2A888D8C-5A11-4CCA-8C6F-B20E056FEF03}" srcOrd="3" destOrd="0" presId="urn:microsoft.com/office/officeart/2005/8/layout/process4"/>
    <dgm:cxn modelId="{0A5FCCCC-F713-430D-AEFE-4AFAD10AD11B}" type="presParOf" srcId="{98214A47-2785-4DBE-97EE-1458A775A871}" destId="{FB05343D-F828-400F-BC34-5EEB5221117A}" srcOrd="4" destOrd="0" presId="urn:microsoft.com/office/officeart/2005/8/layout/process4"/>
    <dgm:cxn modelId="{CDB86E00-299B-48AD-9C30-BC79A05C7644}" type="presParOf" srcId="{FB05343D-F828-400F-BC34-5EEB5221117A}" destId="{99DFB6F8-860D-4CF4-8F9E-A491B42CD229}"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3C94A5-9745-4A50-ACCA-1BBF174448A7}" type="doc">
      <dgm:prSet loTypeId="urn:microsoft.com/office/officeart/2005/8/layout/vList4#1" loCatId="list" qsTypeId="urn:microsoft.com/office/officeart/2005/8/quickstyle/simple4" qsCatId="simple" csTypeId="urn:microsoft.com/office/officeart/2005/8/colors/accent6_1" csCatId="accent6" phldr="1"/>
      <dgm:spPr/>
      <dgm:t>
        <a:bodyPr/>
        <a:lstStyle/>
        <a:p>
          <a:endParaRPr lang="zh-CN" altLang="en-US"/>
        </a:p>
      </dgm:t>
    </dgm:pt>
    <dgm:pt modelId="{DEB7ADFA-5B18-4789-A235-FA5CFABDE5C8}">
      <dgm:prSet phldrT="[文本]"/>
      <dgm:spPr>
        <a:gradFill rotWithShape="0">
          <a:gsLst>
            <a:gs pos="0">
              <a:srgbClr val="FBE8D9"/>
            </a:gs>
            <a:gs pos="100000">
              <a:srgbClr val="FFFEFC"/>
            </a:gs>
          </a:gsLst>
        </a:gradFill>
      </dgm:spPr>
      <dgm:t>
        <a:bodyPr/>
        <a:lstStyle/>
        <a:p>
          <a:r>
            <a:rPr lang="zh-CN" altLang="zh-CN" dirty="0" smtClean="0">
              <a:solidFill>
                <a:schemeClr val="tx2"/>
              </a:solidFill>
            </a:rPr>
            <a:t>高血压患者降胆固醇治疗一级预防首选他汀类药物，推荐大多数患者根据胆固醇水平和目标值首选低</a:t>
          </a:r>
          <a:r>
            <a:rPr lang="en-US" altLang="zh-CN" dirty="0" smtClean="0">
              <a:solidFill>
                <a:schemeClr val="tx2"/>
              </a:solidFill>
            </a:rPr>
            <a:t>-</a:t>
          </a:r>
          <a:r>
            <a:rPr lang="zh-CN" altLang="zh-CN" dirty="0" smtClean="0">
              <a:solidFill>
                <a:schemeClr val="tx2"/>
              </a:solidFill>
            </a:rPr>
            <a:t>中强度他汀治疗。</a:t>
          </a:r>
          <a:endParaRPr lang="zh-CN" altLang="en-US" dirty="0">
            <a:solidFill>
              <a:schemeClr val="tx2"/>
            </a:solidFill>
          </a:endParaRPr>
        </a:p>
      </dgm:t>
    </dgm:pt>
    <dgm:pt modelId="{3DCFDB8D-0650-4C4B-91F2-D8E8BD2ACBDB}" type="parTrans" cxnId="{3E817D42-1772-4D5D-8F2C-30599D9220E0}">
      <dgm:prSet/>
      <dgm:spPr/>
      <dgm:t>
        <a:bodyPr/>
        <a:lstStyle/>
        <a:p>
          <a:endParaRPr lang="zh-CN" altLang="en-US">
            <a:solidFill>
              <a:schemeClr val="tx2"/>
            </a:solidFill>
          </a:endParaRPr>
        </a:p>
      </dgm:t>
    </dgm:pt>
    <dgm:pt modelId="{71887972-FC12-4D33-AC1D-9A67E148C919}" type="sibTrans" cxnId="{3E817D42-1772-4D5D-8F2C-30599D9220E0}">
      <dgm:prSet/>
      <dgm:spPr/>
      <dgm:t>
        <a:bodyPr/>
        <a:lstStyle/>
        <a:p>
          <a:endParaRPr lang="zh-CN" altLang="en-US">
            <a:solidFill>
              <a:schemeClr val="tx2"/>
            </a:solidFill>
          </a:endParaRPr>
        </a:p>
      </dgm:t>
    </dgm:pt>
    <dgm:pt modelId="{EFA59224-9A3F-4311-AC3D-85C1F63833C7}">
      <dgm:prSet phldrT="[文本]"/>
      <dgm:spPr>
        <a:gradFill rotWithShape="0">
          <a:gsLst>
            <a:gs pos="0">
              <a:srgbClr val="FBE8D9"/>
            </a:gs>
            <a:gs pos="100000">
              <a:srgbClr val="FFFEFC"/>
            </a:gs>
          </a:gsLst>
        </a:gradFill>
      </dgm:spPr>
      <dgm:t>
        <a:bodyPr/>
        <a:lstStyle/>
        <a:p>
          <a:r>
            <a:rPr lang="zh-CN" altLang="zh-CN" dirty="0" smtClean="0">
              <a:solidFill>
                <a:schemeClr val="tx2"/>
              </a:solidFill>
            </a:rPr>
            <a:t>高血压患者降胆固醇长期治疗才能长期获益。能够耐受他汀治疗的患者，应在医生指导下长期坚持，不应随意减量和停药。</a:t>
          </a:r>
          <a:endParaRPr lang="zh-CN" altLang="en-US" dirty="0">
            <a:solidFill>
              <a:schemeClr val="tx2"/>
            </a:solidFill>
          </a:endParaRPr>
        </a:p>
      </dgm:t>
    </dgm:pt>
    <dgm:pt modelId="{A47D9326-E650-42A4-9242-B53C16D20A60}" type="parTrans" cxnId="{6C653FB5-62CB-4ED0-AF8D-E00B676E1903}">
      <dgm:prSet/>
      <dgm:spPr/>
      <dgm:t>
        <a:bodyPr/>
        <a:lstStyle/>
        <a:p>
          <a:endParaRPr lang="zh-CN" altLang="en-US">
            <a:solidFill>
              <a:schemeClr val="tx2"/>
            </a:solidFill>
          </a:endParaRPr>
        </a:p>
      </dgm:t>
    </dgm:pt>
    <dgm:pt modelId="{47B2EA5D-AE95-4AFA-8D06-0BB95900AABD}" type="sibTrans" cxnId="{6C653FB5-62CB-4ED0-AF8D-E00B676E1903}">
      <dgm:prSet/>
      <dgm:spPr/>
      <dgm:t>
        <a:bodyPr/>
        <a:lstStyle/>
        <a:p>
          <a:endParaRPr lang="zh-CN" altLang="en-US">
            <a:solidFill>
              <a:schemeClr val="tx2"/>
            </a:solidFill>
          </a:endParaRPr>
        </a:p>
      </dgm:t>
    </dgm:pt>
    <dgm:pt modelId="{4B63AA96-B883-42DB-987B-F7F4980265A1}">
      <dgm:prSet phldrT="[文本]"/>
      <dgm:spPr>
        <a:gradFill rotWithShape="0">
          <a:gsLst>
            <a:gs pos="0">
              <a:srgbClr val="FBE8D9"/>
            </a:gs>
            <a:gs pos="100000">
              <a:srgbClr val="FFFEFC"/>
            </a:gs>
          </a:gsLst>
        </a:gradFill>
      </dgm:spPr>
      <dgm:t>
        <a:bodyPr/>
        <a:lstStyle/>
        <a:p>
          <a:r>
            <a:rPr lang="zh-CN" altLang="zh-CN" dirty="0" smtClean="0">
              <a:solidFill>
                <a:schemeClr val="tx2"/>
              </a:solidFill>
            </a:rPr>
            <a:t>高血压合并慢性肾病或者老年患者，他汀治疗可从</a:t>
          </a:r>
          <a:r>
            <a:rPr lang="zh-CN" altLang="zh-CN" b="1" dirty="0" smtClean="0">
              <a:solidFill>
                <a:srgbClr val="FF0000"/>
              </a:solidFill>
            </a:rPr>
            <a:t>低剂量</a:t>
          </a:r>
          <a:r>
            <a:rPr lang="zh-CN" altLang="zh-CN" dirty="0" smtClean="0">
              <a:solidFill>
                <a:schemeClr val="tx2"/>
              </a:solidFill>
            </a:rPr>
            <a:t>开始，同时评估和监测不良反应。</a:t>
          </a:r>
          <a:endParaRPr lang="zh-CN" altLang="en-US" dirty="0">
            <a:solidFill>
              <a:schemeClr val="tx2"/>
            </a:solidFill>
          </a:endParaRPr>
        </a:p>
      </dgm:t>
    </dgm:pt>
    <dgm:pt modelId="{D2580B9B-D1EC-4E0E-B973-7D2156A8DC41}" type="parTrans" cxnId="{E82FC7D6-03A0-4F2A-8369-6882CC3CE6ED}">
      <dgm:prSet/>
      <dgm:spPr/>
      <dgm:t>
        <a:bodyPr/>
        <a:lstStyle/>
        <a:p>
          <a:endParaRPr lang="zh-CN" altLang="en-US">
            <a:solidFill>
              <a:schemeClr val="tx2"/>
            </a:solidFill>
          </a:endParaRPr>
        </a:p>
      </dgm:t>
    </dgm:pt>
    <dgm:pt modelId="{6E3761A0-466C-432A-82C3-6487C56F4E68}" type="sibTrans" cxnId="{E82FC7D6-03A0-4F2A-8369-6882CC3CE6ED}">
      <dgm:prSet/>
      <dgm:spPr/>
      <dgm:t>
        <a:bodyPr/>
        <a:lstStyle/>
        <a:p>
          <a:endParaRPr lang="zh-CN" altLang="en-US">
            <a:solidFill>
              <a:schemeClr val="tx2"/>
            </a:solidFill>
          </a:endParaRPr>
        </a:p>
      </dgm:t>
    </dgm:pt>
    <dgm:pt modelId="{FED5E8AB-DFCA-4366-8C0E-4F518FFB599D}" type="pres">
      <dgm:prSet presAssocID="{E83C94A5-9745-4A50-ACCA-1BBF174448A7}" presName="linear" presStyleCnt="0">
        <dgm:presLayoutVars>
          <dgm:dir/>
          <dgm:resizeHandles val="exact"/>
        </dgm:presLayoutVars>
      </dgm:prSet>
      <dgm:spPr/>
      <dgm:t>
        <a:bodyPr/>
        <a:lstStyle/>
        <a:p>
          <a:endParaRPr lang="zh-CN" altLang="en-US"/>
        </a:p>
      </dgm:t>
    </dgm:pt>
    <dgm:pt modelId="{8A22A544-90C0-4071-8FFC-021C731E8649}" type="pres">
      <dgm:prSet presAssocID="{DEB7ADFA-5B18-4789-A235-FA5CFABDE5C8}" presName="comp" presStyleCnt="0"/>
      <dgm:spPr/>
    </dgm:pt>
    <dgm:pt modelId="{D94E3664-AAEF-4E44-AA4D-80EEC5B17EB5}" type="pres">
      <dgm:prSet presAssocID="{DEB7ADFA-5B18-4789-A235-FA5CFABDE5C8}" presName="box" presStyleLbl="node1" presStyleIdx="0" presStyleCnt="3"/>
      <dgm:spPr/>
      <dgm:t>
        <a:bodyPr/>
        <a:lstStyle/>
        <a:p>
          <a:endParaRPr lang="zh-CN" altLang="en-US"/>
        </a:p>
      </dgm:t>
    </dgm:pt>
    <dgm:pt modelId="{99535EA4-2F75-48C8-945E-77A12D7E1BFC}" type="pres">
      <dgm:prSet presAssocID="{DEB7ADFA-5B18-4789-A235-FA5CFABDE5C8}" presName="img" presStyleLbl="fgImgPlace1" presStyleIdx="0" presStyleCnt="3" custScaleX="60064" custLinFactNeighborX="-12979"/>
      <dgm:spPr>
        <a:blipFill rotWithShape="1">
          <a:blip xmlns:r="http://schemas.openxmlformats.org/officeDocument/2006/relationships" r:embed="rId1"/>
          <a:stretch>
            <a:fillRect/>
          </a:stretch>
        </a:blipFill>
      </dgm:spPr>
      <dgm:t>
        <a:bodyPr/>
        <a:lstStyle/>
        <a:p>
          <a:endParaRPr lang="zh-CN" altLang="en-US"/>
        </a:p>
      </dgm:t>
    </dgm:pt>
    <dgm:pt modelId="{99149164-7074-44F2-90CE-6A6064B72AC1}" type="pres">
      <dgm:prSet presAssocID="{DEB7ADFA-5B18-4789-A235-FA5CFABDE5C8}" presName="text" presStyleLbl="node1" presStyleIdx="0" presStyleCnt="3">
        <dgm:presLayoutVars>
          <dgm:bulletEnabled val="1"/>
        </dgm:presLayoutVars>
      </dgm:prSet>
      <dgm:spPr/>
      <dgm:t>
        <a:bodyPr/>
        <a:lstStyle/>
        <a:p>
          <a:endParaRPr lang="zh-CN" altLang="en-US"/>
        </a:p>
      </dgm:t>
    </dgm:pt>
    <dgm:pt modelId="{DC8B5769-9DB4-432D-A1EA-5B9F46C3858B}" type="pres">
      <dgm:prSet presAssocID="{71887972-FC12-4D33-AC1D-9A67E148C919}" presName="spacer" presStyleCnt="0"/>
      <dgm:spPr/>
    </dgm:pt>
    <dgm:pt modelId="{BDDF9D83-8806-41C7-9673-984DB8507AA5}" type="pres">
      <dgm:prSet presAssocID="{EFA59224-9A3F-4311-AC3D-85C1F63833C7}" presName="comp" presStyleCnt="0"/>
      <dgm:spPr/>
    </dgm:pt>
    <dgm:pt modelId="{8CCDC28D-4B57-4F79-ADF3-D5425AB35AF9}" type="pres">
      <dgm:prSet presAssocID="{EFA59224-9A3F-4311-AC3D-85C1F63833C7}" presName="box" presStyleLbl="node1" presStyleIdx="1" presStyleCnt="3"/>
      <dgm:spPr/>
      <dgm:t>
        <a:bodyPr/>
        <a:lstStyle/>
        <a:p>
          <a:endParaRPr lang="zh-CN" altLang="en-US"/>
        </a:p>
      </dgm:t>
    </dgm:pt>
    <dgm:pt modelId="{DF13E325-3422-4FD8-A081-3C3C40FCB0C0}" type="pres">
      <dgm:prSet presAssocID="{EFA59224-9A3F-4311-AC3D-85C1F63833C7}" presName="img" presStyleLbl="fgImgPlace1" presStyleIdx="1" presStyleCnt="3" custScaleX="60064" custLinFactNeighborX="-12979"/>
      <dgm:spPr>
        <a:blipFill rotWithShape="1">
          <a:blip xmlns:r="http://schemas.openxmlformats.org/officeDocument/2006/relationships" r:embed="rId2"/>
          <a:stretch>
            <a:fillRect/>
          </a:stretch>
        </a:blipFill>
      </dgm:spPr>
      <dgm:t>
        <a:bodyPr/>
        <a:lstStyle/>
        <a:p>
          <a:endParaRPr lang="zh-CN" altLang="en-US"/>
        </a:p>
      </dgm:t>
    </dgm:pt>
    <dgm:pt modelId="{8FA7A1A6-74BB-4E22-8CB4-E13192C5E03F}" type="pres">
      <dgm:prSet presAssocID="{EFA59224-9A3F-4311-AC3D-85C1F63833C7}" presName="text" presStyleLbl="node1" presStyleIdx="1" presStyleCnt="3">
        <dgm:presLayoutVars>
          <dgm:bulletEnabled val="1"/>
        </dgm:presLayoutVars>
      </dgm:prSet>
      <dgm:spPr/>
      <dgm:t>
        <a:bodyPr/>
        <a:lstStyle/>
        <a:p>
          <a:endParaRPr lang="zh-CN" altLang="en-US"/>
        </a:p>
      </dgm:t>
    </dgm:pt>
    <dgm:pt modelId="{B3E54D9F-CB28-4E13-AD80-A15133BF4F93}" type="pres">
      <dgm:prSet presAssocID="{47B2EA5D-AE95-4AFA-8D06-0BB95900AABD}" presName="spacer" presStyleCnt="0"/>
      <dgm:spPr/>
    </dgm:pt>
    <dgm:pt modelId="{5C403338-3A6D-4AAA-8E10-F57737E6065C}" type="pres">
      <dgm:prSet presAssocID="{4B63AA96-B883-42DB-987B-F7F4980265A1}" presName="comp" presStyleCnt="0"/>
      <dgm:spPr/>
    </dgm:pt>
    <dgm:pt modelId="{1996AD96-845C-47A8-BCEE-DEF4D40BD95E}" type="pres">
      <dgm:prSet presAssocID="{4B63AA96-B883-42DB-987B-F7F4980265A1}" presName="box" presStyleLbl="node1" presStyleIdx="2" presStyleCnt="3"/>
      <dgm:spPr/>
      <dgm:t>
        <a:bodyPr/>
        <a:lstStyle/>
        <a:p>
          <a:endParaRPr lang="zh-CN" altLang="en-US"/>
        </a:p>
      </dgm:t>
    </dgm:pt>
    <dgm:pt modelId="{7EE86C46-FB24-4E67-BDD1-74FB6C9C21DF}" type="pres">
      <dgm:prSet presAssocID="{4B63AA96-B883-42DB-987B-F7F4980265A1}" presName="img" presStyleLbl="fgImgPlace1" presStyleIdx="2" presStyleCnt="3" custScaleX="60064" custLinFactNeighborX="-12979"/>
      <dgm:spPr>
        <a:blipFill rotWithShape="1">
          <a:blip xmlns:r="http://schemas.openxmlformats.org/officeDocument/2006/relationships" r:embed="rId3"/>
          <a:stretch>
            <a:fillRect/>
          </a:stretch>
        </a:blipFill>
      </dgm:spPr>
      <dgm:t>
        <a:bodyPr/>
        <a:lstStyle/>
        <a:p>
          <a:endParaRPr lang="zh-CN" altLang="en-US"/>
        </a:p>
      </dgm:t>
    </dgm:pt>
    <dgm:pt modelId="{E674C1D2-144B-4F8B-9D38-AD3D81FBC7F3}" type="pres">
      <dgm:prSet presAssocID="{4B63AA96-B883-42DB-987B-F7F4980265A1}" presName="text" presStyleLbl="node1" presStyleIdx="2" presStyleCnt="3">
        <dgm:presLayoutVars>
          <dgm:bulletEnabled val="1"/>
        </dgm:presLayoutVars>
      </dgm:prSet>
      <dgm:spPr/>
      <dgm:t>
        <a:bodyPr/>
        <a:lstStyle/>
        <a:p>
          <a:endParaRPr lang="zh-CN" altLang="en-US"/>
        </a:p>
      </dgm:t>
    </dgm:pt>
  </dgm:ptLst>
  <dgm:cxnLst>
    <dgm:cxn modelId="{21A941A9-2148-468D-AE63-3D058078D182}" type="presOf" srcId="{E83C94A5-9745-4A50-ACCA-1BBF174448A7}" destId="{FED5E8AB-DFCA-4366-8C0E-4F518FFB599D}" srcOrd="0" destOrd="0" presId="urn:microsoft.com/office/officeart/2005/8/layout/vList4#1"/>
    <dgm:cxn modelId="{343767E3-2698-4F24-93A1-FE0BB7BEC423}" type="presOf" srcId="{DEB7ADFA-5B18-4789-A235-FA5CFABDE5C8}" destId="{99149164-7074-44F2-90CE-6A6064B72AC1}" srcOrd="1" destOrd="0" presId="urn:microsoft.com/office/officeart/2005/8/layout/vList4#1"/>
    <dgm:cxn modelId="{7442F984-44DF-43BB-97A3-1B5B75F1B294}" type="presOf" srcId="{EFA59224-9A3F-4311-AC3D-85C1F63833C7}" destId="{8CCDC28D-4B57-4F79-ADF3-D5425AB35AF9}" srcOrd="0" destOrd="0" presId="urn:microsoft.com/office/officeart/2005/8/layout/vList4#1"/>
    <dgm:cxn modelId="{6C653FB5-62CB-4ED0-AF8D-E00B676E1903}" srcId="{E83C94A5-9745-4A50-ACCA-1BBF174448A7}" destId="{EFA59224-9A3F-4311-AC3D-85C1F63833C7}" srcOrd="1" destOrd="0" parTransId="{A47D9326-E650-42A4-9242-B53C16D20A60}" sibTransId="{47B2EA5D-AE95-4AFA-8D06-0BB95900AABD}"/>
    <dgm:cxn modelId="{7F8743DC-7C1C-41A4-9380-FB8F93EE0281}" type="presOf" srcId="{4B63AA96-B883-42DB-987B-F7F4980265A1}" destId="{1996AD96-845C-47A8-BCEE-DEF4D40BD95E}" srcOrd="0" destOrd="0" presId="urn:microsoft.com/office/officeart/2005/8/layout/vList4#1"/>
    <dgm:cxn modelId="{7801961D-E205-4C59-BBE4-154F42131D17}" type="presOf" srcId="{4B63AA96-B883-42DB-987B-F7F4980265A1}" destId="{E674C1D2-144B-4F8B-9D38-AD3D81FBC7F3}" srcOrd="1" destOrd="0" presId="urn:microsoft.com/office/officeart/2005/8/layout/vList4#1"/>
    <dgm:cxn modelId="{47239DD5-993E-4700-A531-52D40A72E818}" type="presOf" srcId="{EFA59224-9A3F-4311-AC3D-85C1F63833C7}" destId="{8FA7A1A6-74BB-4E22-8CB4-E13192C5E03F}" srcOrd="1" destOrd="0" presId="urn:microsoft.com/office/officeart/2005/8/layout/vList4#1"/>
    <dgm:cxn modelId="{6BD1BBEC-A4DE-47A1-9BD5-98FA398DA831}" type="presOf" srcId="{DEB7ADFA-5B18-4789-A235-FA5CFABDE5C8}" destId="{D94E3664-AAEF-4E44-AA4D-80EEC5B17EB5}" srcOrd="0" destOrd="0" presId="urn:microsoft.com/office/officeart/2005/8/layout/vList4#1"/>
    <dgm:cxn modelId="{E82FC7D6-03A0-4F2A-8369-6882CC3CE6ED}" srcId="{E83C94A5-9745-4A50-ACCA-1BBF174448A7}" destId="{4B63AA96-B883-42DB-987B-F7F4980265A1}" srcOrd="2" destOrd="0" parTransId="{D2580B9B-D1EC-4E0E-B973-7D2156A8DC41}" sibTransId="{6E3761A0-466C-432A-82C3-6487C56F4E68}"/>
    <dgm:cxn modelId="{3E817D42-1772-4D5D-8F2C-30599D9220E0}" srcId="{E83C94A5-9745-4A50-ACCA-1BBF174448A7}" destId="{DEB7ADFA-5B18-4789-A235-FA5CFABDE5C8}" srcOrd="0" destOrd="0" parTransId="{3DCFDB8D-0650-4C4B-91F2-D8E8BD2ACBDB}" sibTransId="{71887972-FC12-4D33-AC1D-9A67E148C919}"/>
    <dgm:cxn modelId="{0AB193DF-C3A8-4690-9214-C2075DAEDFEC}" type="presParOf" srcId="{FED5E8AB-DFCA-4366-8C0E-4F518FFB599D}" destId="{8A22A544-90C0-4071-8FFC-021C731E8649}" srcOrd="0" destOrd="0" presId="urn:microsoft.com/office/officeart/2005/8/layout/vList4#1"/>
    <dgm:cxn modelId="{9401F757-A711-4A50-B3CE-AF7F6E1D3998}" type="presParOf" srcId="{8A22A544-90C0-4071-8FFC-021C731E8649}" destId="{D94E3664-AAEF-4E44-AA4D-80EEC5B17EB5}" srcOrd="0" destOrd="0" presId="urn:microsoft.com/office/officeart/2005/8/layout/vList4#1"/>
    <dgm:cxn modelId="{8D1A1C6C-5734-44F0-80B8-2911237F0A19}" type="presParOf" srcId="{8A22A544-90C0-4071-8FFC-021C731E8649}" destId="{99535EA4-2F75-48C8-945E-77A12D7E1BFC}" srcOrd="1" destOrd="0" presId="urn:microsoft.com/office/officeart/2005/8/layout/vList4#1"/>
    <dgm:cxn modelId="{6C5F2B3B-AD23-4EB8-B294-C394426D5939}" type="presParOf" srcId="{8A22A544-90C0-4071-8FFC-021C731E8649}" destId="{99149164-7074-44F2-90CE-6A6064B72AC1}" srcOrd="2" destOrd="0" presId="urn:microsoft.com/office/officeart/2005/8/layout/vList4#1"/>
    <dgm:cxn modelId="{E52A8008-93F5-4218-96B8-D572A7B77D61}" type="presParOf" srcId="{FED5E8AB-DFCA-4366-8C0E-4F518FFB599D}" destId="{DC8B5769-9DB4-432D-A1EA-5B9F46C3858B}" srcOrd="1" destOrd="0" presId="urn:microsoft.com/office/officeart/2005/8/layout/vList4#1"/>
    <dgm:cxn modelId="{3C1EFF6A-66CF-4774-B891-932A06F8B066}" type="presParOf" srcId="{FED5E8AB-DFCA-4366-8C0E-4F518FFB599D}" destId="{BDDF9D83-8806-41C7-9673-984DB8507AA5}" srcOrd="2" destOrd="0" presId="urn:microsoft.com/office/officeart/2005/8/layout/vList4#1"/>
    <dgm:cxn modelId="{8F05DF6A-29D5-4FC0-B2AB-7CAFD471DAF9}" type="presParOf" srcId="{BDDF9D83-8806-41C7-9673-984DB8507AA5}" destId="{8CCDC28D-4B57-4F79-ADF3-D5425AB35AF9}" srcOrd="0" destOrd="0" presId="urn:microsoft.com/office/officeart/2005/8/layout/vList4#1"/>
    <dgm:cxn modelId="{1A66B560-0CBC-45A1-8E89-56D372D851C3}" type="presParOf" srcId="{BDDF9D83-8806-41C7-9673-984DB8507AA5}" destId="{DF13E325-3422-4FD8-A081-3C3C40FCB0C0}" srcOrd="1" destOrd="0" presId="urn:microsoft.com/office/officeart/2005/8/layout/vList4#1"/>
    <dgm:cxn modelId="{20C66D08-B84A-4A85-8B8F-5847DFFFD51D}" type="presParOf" srcId="{BDDF9D83-8806-41C7-9673-984DB8507AA5}" destId="{8FA7A1A6-74BB-4E22-8CB4-E13192C5E03F}" srcOrd="2" destOrd="0" presId="urn:microsoft.com/office/officeart/2005/8/layout/vList4#1"/>
    <dgm:cxn modelId="{D532F46A-D9F3-48CE-AB25-AD75FB1ABA1B}" type="presParOf" srcId="{FED5E8AB-DFCA-4366-8C0E-4F518FFB599D}" destId="{B3E54D9F-CB28-4E13-AD80-A15133BF4F93}" srcOrd="3" destOrd="0" presId="urn:microsoft.com/office/officeart/2005/8/layout/vList4#1"/>
    <dgm:cxn modelId="{D2519F41-CE3C-46F1-BCDA-824E5DBB7772}" type="presParOf" srcId="{FED5E8AB-DFCA-4366-8C0E-4F518FFB599D}" destId="{5C403338-3A6D-4AAA-8E10-F57737E6065C}" srcOrd="4" destOrd="0" presId="urn:microsoft.com/office/officeart/2005/8/layout/vList4#1"/>
    <dgm:cxn modelId="{6815EF3A-C915-4E23-BBC8-7CBAF7E9A559}" type="presParOf" srcId="{5C403338-3A6D-4AAA-8E10-F57737E6065C}" destId="{1996AD96-845C-47A8-BCEE-DEF4D40BD95E}" srcOrd="0" destOrd="0" presId="urn:microsoft.com/office/officeart/2005/8/layout/vList4#1"/>
    <dgm:cxn modelId="{9E4BBABD-5C5B-4822-9ABE-F618ABAD89BF}" type="presParOf" srcId="{5C403338-3A6D-4AAA-8E10-F57737E6065C}" destId="{7EE86C46-FB24-4E67-BDD1-74FB6C9C21DF}" srcOrd="1" destOrd="0" presId="urn:microsoft.com/office/officeart/2005/8/layout/vList4#1"/>
    <dgm:cxn modelId="{56785232-379C-4608-8741-B03D95B02A49}" type="presParOf" srcId="{5C403338-3A6D-4AAA-8E10-F57737E6065C}" destId="{E674C1D2-144B-4F8B-9D38-AD3D81FBC7F3}"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8EA398-22B8-4D2C-BF4B-AC788030D3D4}">
      <dsp:nvSpPr>
        <dsp:cNvPr id="0" name=""/>
        <dsp:cNvSpPr/>
      </dsp:nvSpPr>
      <dsp:spPr>
        <a:xfrm>
          <a:off x="0" y="426860"/>
          <a:ext cx="8872538" cy="173565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8608" tIns="395732" rIns="688608" bIns="135128" numCol="1" spcCol="1270" anchor="t" anchorCtr="0">
          <a:noAutofit/>
        </a:bodyPr>
        <a:lstStyle/>
        <a:p>
          <a:pPr marL="171450" lvl="1" indent="-171450" algn="l" defTabSz="844550">
            <a:lnSpc>
              <a:spcPct val="90000"/>
            </a:lnSpc>
            <a:spcBef>
              <a:spcPct val="0"/>
            </a:spcBef>
            <a:spcAft>
              <a:spcPct val="15000"/>
            </a:spcAft>
            <a:buChar char="••"/>
          </a:pPr>
          <a:r>
            <a:rPr lang="zh-CN" altLang="zh-CN" sz="1900" kern="1200" dirty="0" smtClean="0">
              <a:solidFill>
                <a:schemeClr val="tx2"/>
              </a:solidFill>
            </a:rPr>
            <a:t>低中危患者首先应当进行治疗性生活方式改善，无效可以开始降胆固醇药物治疗。</a:t>
          </a:r>
          <a:endParaRPr lang="zh-CN" altLang="en-US" sz="1900" kern="1200" dirty="0">
            <a:solidFill>
              <a:schemeClr val="tx2"/>
            </a:solidFill>
          </a:endParaRPr>
        </a:p>
        <a:p>
          <a:pPr marL="171450" lvl="1" indent="-171450" algn="l" defTabSz="844550">
            <a:lnSpc>
              <a:spcPct val="90000"/>
            </a:lnSpc>
            <a:spcBef>
              <a:spcPct val="0"/>
            </a:spcBef>
            <a:spcAft>
              <a:spcPct val="15000"/>
            </a:spcAft>
            <a:buChar char="••"/>
          </a:pPr>
          <a:r>
            <a:rPr lang="zh-CN" altLang="zh-CN" sz="1900" kern="1200" dirty="0" smtClean="0">
              <a:solidFill>
                <a:schemeClr val="tx2"/>
              </a:solidFill>
            </a:rPr>
            <a:t>但对于高危或者极高危的患者，一经确诊，应在治疗性生活方式改善的基础上，应立即开始降胆固醇药物治疗。</a:t>
          </a:r>
          <a:endParaRPr lang="en-US" altLang="zh-CN" sz="1900" kern="1200" dirty="0" smtClean="0">
            <a:solidFill>
              <a:schemeClr val="tx2"/>
            </a:solidFill>
          </a:endParaRPr>
        </a:p>
      </dsp:txBody>
      <dsp:txXfrm>
        <a:off x="0" y="426860"/>
        <a:ext cx="8872538" cy="1735650"/>
      </dsp:txXfrm>
    </dsp:sp>
    <dsp:sp modelId="{D5B35C2B-4C17-48BD-AF9B-7F30E079CDD3}">
      <dsp:nvSpPr>
        <dsp:cNvPr id="0" name=""/>
        <dsp:cNvSpPr/>
      </dsp:nvSpPr>
      <dsp:spPr>
        <a:xfrm>
          <a:off x="443626" y="0"/>
          <a:ext cx="7445168" cy="5608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753" tIns="0" rIns="234753" bIns="0" numCol="1" spcCol="1270" anchor="ctr" anchorCtr="0">
          <a:noAutofit/>
        </a:bodyPr>
        <a:lstStyle/>
        <a:p>
          <a:pPr lvl="0" algn="l" defTabSz="711200">
            <a:lnSpc>
              <a:spcPct val="90000"/>
            </a:lnSpc>
            <a:spcBef>
              <a:spcPct val="0"/>
            </a:spcBef>
            <a:spcAft>
              <a:spcPct val="35000"/>
            </a:spcAft>
          </a:pPr>
          <a:r>
            <a:rPr lang="zh-CN" altLang="en-US" sz="1600" b="1" kern="1200" dirty="0" smtClean="0"/>
            <a:t>所有患者应立即开始生活方式干预和饮食调节治疗</a:t>
          </a:r>
          <a:endParaRPr lang="zh-CN" altLang="en-US" sz="1600" b="1" kern="1200" dirty="0"/>
        </a:p>
      </dsp:txBody>
      <dsp:txXfrm>
        <a:off x="443626" y="0"/>
        <a:ext cx="7445168" cy="560880"/>
      </dsp:txXfrm>
    </dsp:sp>
    <dsp:sp modelId="{8830EC20-9AA0-4E1F-BA92-20CDC3AA5E59}">
      <dsp:nvSpPr>
        <dsp:cNvPr id="0" name=""/>
        <dsp:cNvSpPr/>
      </dsp:nvSpPr>
      <dsp:spPr>
        <a:xfrm>
          <a:off x="0" y="2420248"/>
          <a:ext cx="8872538" cy="942637"/>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8608" tIns="395732" rIns="688608" bIns="99568" numCol="1" spcCol="1270" anchor="t" anchorCtr="0">
          <a:noAutofit/>
        </a:bodyPr>
        <a:lstStyle/>
        <a:p>
          <a:pPr marL="114300" lvl="1" indent="-114300" algn="l" defTabSz="622300">
            <a:lnSpc>
              <a:spcPct val="90000"/>
            </a:lnSpc>
            <a:spcBef>
              <a:spcPct val="0"/>
            </a:spcBef>
            <a:spcAft>
              <a:spcPct val="15000"/>
            </a:spcAft>
            <a:buChar char="••"/>
          </a:pPr>
          <a:r>
            <a:rPr lang="zh-CN" altLang="zh-CN" sz="1400" kern="1200" dirty="0" smtClean="0">
              <a:solidFill>
                <a:schemeClr val="tx2"/>
              </a:solidFill>
            </a:rPr>
            <a:t>高血压患者开始降胆固醇治疗时，应根据患者特点和胆固醇水平估算达标可能需要的剂量，选择适合患者的</a:t>
          </a:r>
          <a:r>
            <a:rPr lang="zh-CN" altLang="zh-CN" sz="1600" b="1" kern="1200" dirty="0" smtClean="0">
              <a:solidFill>
                <a:schemeClr val="tx2"/>
              </a:solidFill>
            </a:rPr>
            <a:t>低</a:t>
          </a:r>
          <a:r>
            <a:rPr lang="en-US" altLang="zh-CN" sz="1600" b="1" kern="1200" dirty="0" smtClean="0">
              <a:solidFill>
                <a:schemeClr val="tx2"/>
              </a:solidFill>
            </a:rPr>
            <a:t>-</a:t>
          </a:r>
          <a:r>
            <a:rPr lang="zh-CN" altLang="zh-CN" sz="1600" b="1" kern="1200" dirty="0" smtClean="0">
              <a:solidFill>
                <a:schemeClr val="tx2"/>
              </a:solidFill>
            </a:rPr>
            <a:t>中强度他汀</a:t>
          </a:r>
          <a:r>
            <a:rPr lang="zh-CN" altLang="zh-CN" sz="1400" kern="1200" dirty="0" smtClean="0">
              <a:solidFill>
                <a:schemeClr val="tx2"/>
              </a:solidFill>
            </a:rPr>
            <a:t>，同时兼顾患者的耐受性和经济条件。</a:t>
          </a:r>
          <a:endParaRPr lang="zh-CN" altLang="en-US" sz="1400" kern="1200" dirty="0">
            <a:solidFill>
              <a:schemeClr val="tx2"/>
            </a:solidFill>
          </a:endParaRPr>
        </a:p>
      </dsp:txBody>
      <dsp:txXfrm>
        <a:off x="0" y="2420248"/>
        <a:ext cx="8872538" cy="942637"/>
      </dsp:txXfrm>
    </dsp:sp>
    <dsp:sp modelId="{778BFCA8-65B5-43F2-9661-7E8EFB54FFA3}">
      <dsp:nvSpPr>
        <dsp:cNvPr id="0" name=""/>
        <dsp:cNvSpPr/>
      </dsp:nvSpPr>
      <dsp:spPr>
        <a:xfrm>
          <a:off x="443626" y="2139808"/>
          <a:ext cx="7445168" cy="5608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753" tIns="0" rIns="234753" bIns="0" numCol="1" spcCol="1270" anchor="ctr" anchorCtr="0">
          <a:noAutofit/>
        </a:bodyPr>
        <a:lstStyle/>
        <a:p>
          <a:pPr lvl="0" algn="l" defTabSz="711200">
            <a:lnSpc>
              <a:spcPct val="90000"/>
            </a:lnSpc>
            <a:spcBef>
              <a:spcPct val="0"/>
            </a:spcBef>
            <a:spcAft>
              <a:spcPct val="35000"/>
            </a:spcAft>
          </a:pPr>
          <a:r>
            <a:rPr lang="zh-CN" altLang="en-US" sz="1600" b="1" kern="1200" dirty="0" smtClean="0"/>
            <a:t>他汀类药物是降胆固醇治疗的首选一线药物</a:t>
          </a:r>
          <a:endParaRPr lang="zh-CN" altLang="en-US" sz="1600" b="1" kern="1200" dirty="0"/>
        </a:p>
      </dsp:txBody>
      <dsp:txXfrm>
        <a:off x="443626" y="2139808"/>
        <a:ext cx="7445168" cy="5608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CC391E-1DEB-4554-ACFB-C30DD2F399CD}">
      <dsp:nvSpPr>
        <dsp:cNvPr id="0" name=""/>
        <dsp:cNvSpPr/>
      </dsp:nvSpPr>
      <dsp:spPr>
        <a:xfrm>
          <a:off x="0" y="2637298"/>
          <a:ext cx="8872538" cy="865620"/>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zh-CN" altLang="zh-CN" sz="1600" b="1" kern="1200" dirty="0" smtClean="0">
              <a:solidFill>
                <a:schemeClr val="tx2"/>
              </a:solidFill>
            </a:rPr>
            <a:t>我国大多数血脂异常患者，尤其高血压患者的降胆固醇治疗一级预防，</a:t>
          </a:r>
          <a:endParaRPr lang="en-US" altLang="zh-CN" sz="1600" b="1" kern="1200" dirty="0" smtClean="0">
            <a:solidFill>
              <a:schemeClr val="tx2"/>
            </a:solidFill>
          </a:endParaRPr>
        </a:p>
        <a:p>
          <a:pPr lvl="0" algn="ctr" defTabSz="711200" rtl="0">
            <a:lnSpc>
              <a:spcPct val="90000"/>
            </a:lnSpc>
            <a:spcBef>
              <a:spcPct val="0"/>
            </a:spcBef>
            <a:spcAft>
              <a:spcPct val="35000"/>
            </a:spcAft>
          </a:pPr>
          <a:r>
            <a:rPr lang="zh-CN" altLang="zh-CN" sz="1600" b="1" kern="1200" dirty="0" smtClean="0">
              <a:solidFill>
                <a:schemeClr val="tx2"/>
              </a:solidFill>
            </a:rPr>
            <a:t>首选低</a:t>
          </a:r>
          <a:r>
            <a:rPr lang="en-US" altLang="zh-CN" sz="1600" b="1" kern="1200" dirty="0" smtClean="0">
              <a:solidFill>
                <a:schemeClr val="tx2"/>
              </a:solidFill>
            </a:rPr>
            <a:t>-</a:t>
          </a:r>
          <a:r>
            <a:rPr lang="zh-CN" altLang="zh-CN" sz="1600" b="1" kern="1200" dirty="0" smtClean="0">
              <a:solidFill>
                <a:schemeClr val="tx2"/>
              </a:solidFill>
            </a:rPr>
            <a:t>中强度的他汀治疗，从而得到他汀一级预防长期治疗</a:t>
          </a:r>
          <a:r>
            <a:rPr lang="en-US" altLang="zh-CN" sz="1600" b="1" kern="1200" dirty="0" smtClean="0">
              <a:solidFill>
                <a:schemeClr val="tx2"/>
              </a:solidFill>
            </a:rPr>
            <a:t>“</a:t>
          </a:r>
          <a:r>
            <a:rPr lang="zh-CN" altLang="zh-CN" sz="1600" b="1" kern="1200" dirty="0" smtClean="0">
              <a:solidFill>
                <a:schemeClr val="tx2"/>
              </a:solidFill>
            </a:rPr>
            <a:t>小投入，大作用</a:t>
          </a:r>
          <a:r>
            <a:rPr lang="en-US" altLang="zh-CN" sz="1600" b="1" kern="1200" dirty="0" smtClean="0">
              <a:solidFill>
                <a:schemeClr val="tx2"/>
              </a:solidFill>
            </a:rPr>
            <a:t>”</a:t>
          </a:r>
          <a:r>
            <a:rPr lang="zh-CN" altLang="zh-CN" sz="1600" b="1" kern="1200" dirty="0" smtClean="0">
              <a:solidFill>
                <a:schemeClr val="tx2"/>
              </a:solidFill>
            </a:rPr>
            <a:t>的效果</a:t>
          </a:r>
          <a:endParaRPr lang="zh-CN" altLang="en-US" sz="1600" b="1" kern="1200" dirty="0">
            <a:solidFill>
              <a:schemeClr val="tx2"/>
            </a:solidFill>
          </a:endParaRPr>
        </a:p>
      </dsp:txBody>
      <dsp:txXfrm>
        <a:off x="0" y="2637298"/>
        <a:ext cx="8872538" cy="865620"/>
      </dsp:txXfrm>
    </dsp:sp>
    <dsp:sp modelId="{C090DDA1-F52C-4CBF-829A-39D6A73C5263}">
      <dsp:nvSpPr>
        <dsp:cNvPr id="0" name=""/>
        <dsp:cNvSpPr/>
      </dsp:nvSpPr>
      <dsp:spPr>
        <a:xfrm rot="10800000">
          <a:off x="0" y="1318958"/>
          <a:ext cx="8872538" cy="1331323"/>
        </a:xfrm>
        <a:prstGeom prst="upArrowCallou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zh-CN" altLang="zh-CN" sz="1600" b="1" kern="1200" dirty="0" smtClean="0">
              <a:solidFill>
                <a:schemeClr val="tx2"/>
              </a:solidFill>
            </a:rPr>
            <a:t>高血压患者的长期降胆固醇治疗更需兼顾减轻患者经济负担和长期获益，</a:t>
          </a:r>
          <a:endParaRPr lang="en-US" altLang="zh-CN" sz="1600" b="1" kern="1200" dirty="0" smtClean="0">
            <a:solidFill>
              <a:schemeClr val="tx2"/>
            </a:solidFill>
          </a:endParaRPr>
        </a:p>
        <a:p>
          <a:pPr lvl="0" algn="ctr" defTabSz="711200">
            <a:lnSpc>
              <a:spcPct val="90000"/>
            </a:lnSpc>
            <a:spcBef>
              <a:spcPct val="0"/>
            </a:spcBef>
            <a:spcAft>
              <a:spcPct val="35000"/>
            </a:spcAft>
          </a:pPr>
          <a:r>
            <a:rPr lang="zh-CN" altLang="zh-CN" sz="1600" b="1" kern="1200" dirty="0" smtClean="0">
              <a:solidFill>
                <a:schemeClr val="tx2"/>
              </a:solidFill>
            </a:rPr>
            <a:t>选择高性价比的他汀</a:t>
          </a:r>
          <a:endParaRPr lang="zh-CN" altLang="en-US" sz="1600" b="1" kern="1200" dirty="0">
            <a:solidFill>
              <a:schemeClr val="tx2"/>
            </a:solidFill>
          </a:endParaRPr>
        </a:p>
      </dsp:txBody>
      <dsp:txXfrm rot="10800000">
        <a:off x="0" y="1318958"/>
        <a:ext cx="8872538" cy="1331323"/>
      </dsp:txXfrm>
    </dsp:sp>
    <dsp:sp modelId="{99DFB6F8-860D-4CF4-8F9E-A491B42CD229}">
      <dsp:nvSpPr>
        <dsp:cNvPr id="0" name=""/>
        <dsp:cNvSpPr/>
      </dsp:nvSpPr>
      <dsp:spPr>
        <a:xfrm rot="10800000">
          <a:off x="0" y="619"/>
          <a:ext cx="8872538" cy="1331323"/>
        </a:xfrm>
        <a:prstGeom prst="upArrowCallou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zh-CN" altLang="zh-CN" sz="1600" b="1" kern="1200" dirty="0" smtClean="0">
              <a:solidFill>
                <a:schemeClr val="tx2"/>
              </a:solidFill>
            </a:rPr>
            <a:t>我国高血压患者数量庞大，在当前整合医疗资源、惠及多数患者的医疗大环境下，</a:t>
          </a:r>
          <a:endParaRPr lang="en-US" altLang="zh-CN" sz="1600" b="1" kern="1200" dirty="0" smtClean="0">
            <a:solidFill>
              <a:schemeClr val="tx2"/>
            </a:solidFill>
          </a:endParaRPr>
        </a:p>
        <a:p>
          <a:pPr lvl="0" algn="ctr" defTabSz="711200">
            <a:lnSpc>
              <a:spcPct val="90000"/>
            </a:lnSpc>
            <a:spcBef>
              <a:spcPct val="0"/>
            </a:spcBef>
            <a:spcAft>
              <a:spcPct val="35000"/>
            </a:spcAft>
          </a:pPr>
          <a:r>
            <a:rPr lang="zh-CN" altLang="zh-CN" sz="1600" b="1" kern="1200" dirty="0" smtClean="0">
              <a:solidFill>
                <a:schemeClr val="tx2"/>
              </a:solidFill>
            </a:rPr>
            <a:t>心血管病防治更需兼顾花费和效益</a:t>
          </a:r>
          <a:endParaRPr lang="zh-CN" altLang="en-US" sz="1600" b="1" kern="1200" dirty="0">
            <a:solidFill>
              <a:schemeClr val="tx2"/>
            </a:solidFill>
          </a:endParaRPr>
        </a:p>
      </dsp:txBody>
      <dsp:txXfrm rot="10800000">
        <a:off x="0" y="619"/>
        <a:ext cx="8872538" cy="133132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4E3664-AAEF-4E44-AA4D-80EEC5B17EB5}">
      <dsp:nvSpPr>
        <dsp:cNvPr id="0" name=""/>
        <dsp:cNvSpPr/>
      </dsp:nvSpPr>
      <dsp:spPr>
        <a:xfrm>
          <a:off x="0" y="0"/>
          <a:ext cx="8872538" cy="1192447"/>
        </a:xfrm>
        <a:prstGeom prst="roundRect">
          <a:avLst>
            <a:gd name="adj" fmla="val 10000"/>
          </a:avLst>
        </a:prstGeom>
        <a:gradFill rotWithShape="0">
          <a:gsLst>
            <a:gs pos="0">
              <a:srgbClr val="FBE8D9"/>
            </a:gs>
            <a:gs pos="100000">
              <a:srgbClr val="FFFEFC"/>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zh-CN" altLang="zh-CN" sz="2200" kern="1200" dirty="0" smtClean="0">
              <a:solidFill>
                <a:schemeClr val="tx2"/>
              </a:solidFill>
            </a:rPr>
            <a:t>高血压患者降胆固醇治疗一级预防首选他汀类药物，推荐大多数患者根据胆固醇水平和目标值首选低</a:t>
          </a:r>
          <a:r>
            <a:rPr lang="en-US" altLang="zh-CN" sz="2200" kern="1200" dirty="0" smtClean="0">
              <a:solidFill>
                <a:schemeClr val="tx2"/>
              </a:solidFill>
            </a:rPr>
            <a:t>-</a:t>
          </a:r>
          <a:r>
            <a:rPr lang="zh-CN" altLang="zh-CN" sz="2200" kern="1200" dirty="0" smtClean="0">
              <a:solidFill>
                <a:schemeClr val="tx2"/>
              </a:solidFill>
            </a:rPr>
            <a:t>中强度他汀</a:t>
          </a:r>
          <a:r>
            <a:rPr lang="zh-CN" altLang="zh-CN" sz="2200" kern="1200" dirty="0" smtClean="0">
              <a:solidFill>
                <a:schemeClr val="tx2"/>
              </a:solidFill>
            </a:rPr>
            <a:t>治疗。</a:t>
          </a:r>
          <a:endParaRPr lang="zh-CN" altLang="en-US" sz="2200" kern="1200" dirty="0">
            <a:solidFill>
              <a:schemeClr val="tx2"/>
            </a:solidFill>
          </a:endParaRPr>
        </a:p>
      </dsp:txBody>
      <dsp:txXfrm>
        <a:off x="1893752" y="0"/>
        <a:ext cx="6978785" cy="1192447"/>
      </dsp:txXfrm>
    </dsp:sp>
    <dsp:sp modelId="{99535EA4-2F75-48C8-945E-77A12D7E1BFC}">
      <dsp:nvSpPr>
        <dsp:cNvPr id="0" name=""/>
        <dsp:cNvSpPr/>
      </dsp:nvSpPr>
      <dsp:spPr>
        <a:xfrm>
          <a:off x="243265" y="119244"/>
          <a:ext cx="1065840" cy="953957"/>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CCDC28D-4B57-4F79-ADF3-D5425AB35AF9}">
      <dsp:nvSpPr>
        <dsp:cNvPr id="0" name=""/>
        <dsp:cNvSpPr/>
      </dsp:nvSpPr>
      <dsp:spPr>
        <a:xfrm>
          <a:off x="0" y="1311691"/>
          <a:ext cx="8872538" cy="1192447"/>
        </a:xfrm>
        <a:prstGeom prst="roundRect">
          <a:avLst>
            <a:gd name="adj" fmla="val 10000"/>
          </a:avLst>
        </a:prstGeom>
        <a:gradFill rotWithShape="0">
          <a:gsLst>
            <a:gs pos="0">
              <a:srgbClr val="FBE8D9"/>
            </a:gs>
            <a:gs pos="100000">
              <a:srgbClr val="FFFEFC"/>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zh-CN" altLang="zh-CN" sz="2200" kern="1200" dirty="0" smtClean="0">
              <a:solidFill>
                <a:schemeClr val="tx2"/>
              </a:solidFill>
            </a:rPr>
            <a:t>高血压患者降胆固醇长期治疗才能长期获益。能够耐受他汀治疗的患者，应在医生指导下长期坚持，不应随意减量和停药。</a:t>
          </a:r>
          <a:endParaRPr lang="zh-CN" altLang="en-US" sz="2200" kern="1200" dirty="0">
            <a:solidFill>
              <a:schemeClr val="tx2"/>
            </a:solidFill>
          </a:endParaRPr>
        </a:p>
      </dsp:txBody>
      <dsp:txXfrm>
        <a:off x="1893752" y="1311691"/>
        <a:ext cx="6978785" cy="1192447"/>
      </dsp:txXfrm>
    </dsp:sp>
    <dsp:sp modelId="{DF13E325-3422-4FD8-A081-3C3C40FCB0C0}">
      <dsp:nvSpPr>
        <dsp:cNvPr id="0" name=""/>
        <dsp:cNvSpPr/>
      </dsp:nvSpPr>
      <dsp:spPr>
        <a:xfrm>
          <a:off x="243265" y="1430936"/>
          <a:ext cx="1065840" cy="953957"/>
        </a:xfrm>
        <a:prstGeom prst="roundRect">
          <a:avLst>
            <a:gd name="adj" fmla="val 10000"/>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996AD96-845C-47A8-BCEE-DEF4D40BD95E}">
      <dsp:nvSpPr>
        <dsp:cNvPr id="0" name=""/>
        <dsp:cNvSpPr/>
      </dsp:nvSpPr>
      <dsp:spPr>
        <a:xfrm>
          <a:off x="0" y="2623383"/>
          <a:ext cx="8872538" cy="1192447"/>
        </a:xfrm>
        <a:prstGeom prst="roundRect">
          <a:avLst>
            <a:gd name="adj" fmla="val 10000"/>
          </a:avLst>
        </a:prstGeom>
        <a:gradFill rotWithShape="0">
          <a:gsLst>
            <a:gs pos="0">
              <a:srgbClr val="FBE8D9"/>
            </a:gs>
            <a:gs pos="100000">
              <a:srgbClr val="FFFEFC"/>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zh-CN" altLang="zh-CN" sz="2200" kern="1200" dirty="0" smtClean="0">
              <a:solidFill>
                <a:schemeClr val="tx2"/>
              </a:solidFill>
            </a:rPr>
            <a:t>高血压合并慢性肾病或者老年患者，他汀治疗可从</a:t>
          </a:r>
          <a:r>
            <a:rPr lang="zh-CN" altLang="zh-CN" sz="2200" b="1" kern="1200" dirty="0" smtClean="0">
              <a:solidFill>
                <a:srgbClr val="FF0000"/>
              </a:solidFill>
            </a:rPr>
            <a:t>低剂量</a:t>
          </a:r>
          <a:r>
            <a:rPr lang="zh-CN" altLang="zh-CN" sz="2200" kern="1200" dirty="0" smtClean="0">
              <a:solidFill>
                <a:schemeClr val="tx2"/>
              </a:solidFill>
            </a:rPr>
            <a:t>开始，同时评估和监测不良反应。</a:t>
          </a:r>
          <a:endParaRPr lang="zh-CN" altLang="en-US" sz="2200" kern="1200" dirty="0">
            <a:solidFill>
              <a:schemeClr val="tx2"/>
            </a:solidFill>
          </a:endParaRPr>
        </a:p>
      </dsp:txBody>
      <dsp:txXfrm>
        <a:off x="1893752" y="2623383"/>
        <a:ext cx="6978785" cy="1192447"/>
      </dsp:txXfrm>
    </dsp:sp>
    <dsp:sp modelId="{7EE86C46-FB24-4E67-BDD1-74FB6C9C21DF}">
      <dsp:nvSpPr>
        <dsp:cNvPr id="0" name=""/>
        <dsp:cNvSpPr/>
      </dsp:nvSpPr>
      <dsp:spPr>
        <a:xfrm>
          <a:off x="243265" y="2742628"/>
          <a:ext cx="1065840" cy="953957"/>
        </a:xfrm>
        <a:prstGeom prst="roundRect">
          <a:avLst>
            <a:gd name="adj" fmla="val 10000"/>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0.78337</cdr:x>
      <cdr:y>0.23648</cdr:y>
    </cdr:from>
    <cdr:to>
      <cdr:x>0.96203</cdr:x>
      <cdr:y>0.33853</cdr:y>
    </cdr:to>
    <cdr:sp macro="" textlink="">
      <cdr:nvSpPr>
        <cdr:cNvPr id="2" name="文本框 1"/>
        <cdr:cNvSpPr txBox="1"/>
      </cdr:nvSpPr>
      <cdr:spPr>
        <a:xfrm xmlns:a="http://schemas.openxmlformats.org/drawingml/2006/main">
          <a:off x="4104456" y="834387"/>
          <a:ext cx="936104"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altLang="zh-CN" sz="2000" b="1" dirty="0" smtClean="0">
              <a:solidFill>
                <a:schemeClr val="bg1"/>
              </a:solidFill>
            </a:rPr>
            <a:t>61.5%</a:t>
          </a:r>
          <a:endParaRPr lang="zh-CN" altLang="en-US" sz="2000" b="1"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0.24867</cdr:x>
      <cdr:y>0.15412</cdr:y>
    </cdr:from>
    <cdr:to>
      <cdr:x>0.95321</cdr:x>
      <cdr:y>0.36407</cdr:y>
    </cdr:to>
    <cdr:sp macro="" textlink="">
      <cdr:nvSpPr>
        <cdr:cNvPr id="2" name="文本框 1"/>
        <cdr:cNvSpPr txBox="1"/>
      </cdr:nvSpPr>
      <cdr:spPr>
        <a:xfrm xmlns:a="http://schemas.openxmlformats.org/drawingml/2006/main">
          <a:off x="882835" y="643632"/>
          <a:ext cx="2501308" cy="8768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zh-CN" altLang="en-US" sz="1400" b="1" dirty="0" smtClean="0">
              <a:solidFill>
                <a:schemeClr val="bg1"/>
              </a:solidFill>
            </a:rPr>
            <a:t>合并其他心血管危险因素</a:t>
          </a:r>
          <a:endParaRPr lang="en-US" altLang="zh-CN" sz="1400" b="1" dirty="0" smtClean="0">
            <a:solidFill>
              <a:schemeClr val="bg1"/>
            </a:solidFill>
          </a:endParaRPr>
        </a:p>
        <a:p xmlns:a="http://schemas.openxmlformats.org/drawingml/2006/main">
          <a:pPr algn="ctr"/>
          <a:r>
            <a:rPr lang="en-US" altLang="zh-CN" sz="2400" b="1" dirty="0" smtClean="0">
              <a:solidFill>
                <a:schemeClr val="bg1"/>
              </a:solidFill>
            </a:rPr>
            <a:t>88.9%</a:t>
          </a:r>
          <a:endParaRPr lang="zh-CN" altLang="en-US" sz="2400" b="1" dirty="0">
            <a:solidFill>
              <a:schemeClr val="bg1"/>
            </a:solidFill>
          </a:endParaRPr>
        </a:p>
      </cdr:txBody>
    </cdr:sp>
  </cdr:relSizeAnchor>
  <cdr:relSizeAnchor xmlns:cdr="http://schemas.openxmlformats.org/drawingml/2006/chartDrawing">
    <cdr:from>
      <cdr:x>0.01992</cdr:x>
      <cdr:y>0.82069</cdr:y>
    </cdr:from>
    <cdr:to>
      <cdr:x>0.3713</cdr:x>
      <cdr:y>1</cdr:y>
    </cdr:to>
    <cdr:sp macro="" textlink="">
      <cdr:nvSpPr>
        <cdr:cNvPr id="3" name="文本框 2"/>
        <cdr:cNvSpPr txBox="1"/>
      </cdr:nvSpPr>
      <cdr:spPr>
        <a:xfrm xmlns:a="http://schemas.openxmlformats.org/drawingml/2006/main">
          <a:off x="70721" y="3427439"/>
          <a:ext cx="1247491" cy="7488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altLang="zh-CN" sz="1200" dirty="0" smtClean="0">
              <a:solidFill>
                <a:schemeClr val="bg1"/>
              </a:solidFill>
            </a:rPr>
            <a:t>11.1%</a:t>
          </a:r>
        </a:p>
        <a:p xmlns:a="http://schemas.openxmlformats.org/drawingml/2006/main">
          <a:pPr algn="ctr"/>
          <a:r>
            <a:rPr lang="zh-CN" altLang="en-US" sz="1200" dirty="0" smtClean="0">
              <a:solidFill>
                <a:schemeClr val="bg1"/>
              </a:solidFill>
            </a:rPr>
            <a:t>不合并其他心血管危险因素</a:t>
          </a:r>
          <a:endParaRPr lang="zh-CN" altLang="en-US" sz="1200" dirty="0">
            <a:solidFill>
              <a:schemeClr val="bg1"/>
            </a:solidFill>
          </a:endParaRPr>
        </a:p>
      </cdr:txBody>
    </cdr:sp>
  </cdr:relSizeAnchor>
  <cdr:relSizeAnchor xmlns:cdr="http://schemas.openxmlformats.org/drawingml/2006/chartDrawing">
    <cdr:from>
      <cdr:x>0.17329</cdr:x>
      <cdr:y>0.74139</cdr:y>
    </cdr:from>
    <cdr:to>
      <cdr:x>0.17329</cdr:x>
      <cdr:y>0.83621</cdr:y>
    </cdr:to>
    <cdr:cxnSp macro="">
      <cdr:nvCxnSpPr>
        <cdr:cNvPr id="5" name="直接箭头连接符 4"/>
        <cdr:cNvCxnSpPr/>
      </cdr:nvCxnSpPr>
      <cdr:spPr bwMode="auto">
        <a:xfrm xmlns:a="http://schemas.openxmlformats.org/drawingml/2006/main" flipV="1">
          <a:off x="615222" y="3096257"/>
          <a:ext cx="0" cy="396000"/>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0.58359</cdr:x>
      <cdr:y>0.29623</cdr:y>
    </cdr:from>
    <cdr:to>
      <cdr:x>0.58359</cdr:x>
      <cdr:y>0.36533</cdr:y>
    </cdr:to>
    <cdr:cxnSp macro="">
      <cdr:nvCxnSpPr>
        <cdr:cNvPr id="7" name="直接箭头连接符 6"/>
        <cdr:cNvCxnSpPr/>
      </cdr:nvCxnSpPr>
      <cdr:spPr bwMode="auto">
        <a:xfrm xmlns:a="http://schemas.openxmlformats.org/drawingml/2006/main">
          <a:off x="2071892" y="1237124"/>
          <a:ext cx="0" cy="288582"/>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accent6"/>
          </a:solidFill>
          <a:prstDash val="solid"/>
          <a:round/>
          <a:headEnd type="none" w="med" len="med"/>
          <a:tailEnd type="triangle"/>
        </a:ln>
        <a:effectLst xmlns:a="http://schemas.openxmlformats.org/drawingml/2006/main"/>
      </cdr:spPr>
    </cdr:cxnSp>
  </cdr:relSizeAnchor>
</c:userShapes>
</file>

<file path=ppt/drawings/drawing3.xml><?xml version="1.0" encoding="utf-8"?>
<c:userShapes xmlns:c="http://schemas.openxmlformats.org/drawingml/2006/chart">
  <cdr:relSizeAnchor xmlns:cdr="http://schemas.openxmlformats.org/drawingml/2006/chartDrawing">
    <cdr:from>
      <cdr:x>0.80258</cdr:x>
      <cdr:y>0.51152</cdr:y>
    </cdr:from>
    <cdr:to>
      <cdr:x>0.91667</cdr:x>
      <cdr:y>0.58609</cdr:y>
    </cdr:to>
    <cdr:sp macro="" textlink="">
      <cdr:nvSpPr>
        <cdr:cNvPr id="2" name="TextBox 1"/>
        <cdr:cNvSpPr txBox="1"/>
      </cdr:nvSpPr>
      <cdr:spPr>
        <a:xfrm xmlns:a="http://schemas.openxmlformats.org/drawingml/2006/main">
          <a:off x="5867400" y="2133600"/>
          <a:ext cx="838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400" b="1" dirty="0" err="1" smtClean="0">
              <a:solidFill>
                <a:schemeClr val="tx1"/>
              </a:solidFill>
            </a:rPr>
            <a:t>mmol</a:t>
          </a:r>
          <a:r>
            <a:rPr lang="en-US" altLang="zh-CN" sz="1400" b="1" dirty="0" smtClean="0">
              <a:solidFill>
                <a:schemeClr val="tx1"/>
              </a:solidFill>
            </a:rPr>
            <a:t>/L</a:t>
          </a:r>
          <a:endParaRPr lang="zh-CN" altLang="en-US" sz="140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035300" cy="488950"/>
          </a:xfrm>
          <a:prstGeom prst="rect">
            <a:avLst/>
          </a:prstGeom>
          <a:noFill/>
          <a:ln w="9525">
            <a:noFill/>
            <a:miter lim="800000"/>
            <a:headEnd/>
            <a:tailEnd/>
          </a:ln>
          <a:effectLst/>
        </p:spPr>
        <p:txBody>
          <a:bodyPr vert="horz" wrap="square" lIns="100182" tIns="50091" rIns="100182" bIns="50091" numCol="1" anchor="t" anchorCtr="0" compatLnSpc="1">
            <a:prstTxWarp prst="textNoShape">
              <a:avLst/>
            </a:prstTxWarp>
          </a:bodyPr>
          <a:lstStyle>
            <a:lvl1pPr eaLnBrk="1" hangingPunct="1">
              <a:defRPr sz="1300">
                <a:ea typeface="文鼎魏碑体简" pitchFamily="18" charset="-122"/>
                <a:cs typeface="+mn-cs"/>
              </a:defRPr>
            </a:lvl1pPr>
          </a:lstStyle>
          <a:p>
            <a:pPr>
              <a:defRPr/>
            </a:pPr>
            <a:endParaRPr lang="en-US" altLang="zh-CN"/>
          </a:p>
        </p:txBody>
      </p:sp>
      <p:sp>
        <p:nvSpPr>
          <p:cNvPr id="53251" name="Rectangle 3"/>
          <p:cNvSpPr>
            <a:spLocks noGrp="1" noChangeArrowheads="1"/>
          </p:cNvSpPr>
          <p:nvPr>
            <p:ph type="dt" sz="quarter" idx="1"/>
          </p:nvPr>
        </p:nvSpPr>
        <p:spPr bwMode="auto">
          <a:xfrm>
            <a:off x="3989388" y="0"/>
            <a:ext cx="3122612" cy="488950"/>
          </a:xfrm>
          <a:prstGeom prst="rect">
            <a:avLst/>
          </a:prstGeom>
          <a:noFill/>
          <a:ln w="9525">
            <a:noFill/>
            <a:miter lim="800000"/>
            <a:headEnd/>
            <a:tailEnd/>
          </a:ln>
          <a:effectLst/>
        </p:spPr>
        <p:txBody>
          <a:bodyPr vert="horz" wrap="square" lIns="100182" tIns="50091" rIns="100182" bIns="50091" numCol="1" anchor="t" anchorCtr="0" compatLnSpc="1">
            <a:prstTxWarp prst="textNoShape">
              <a:avLst/>
            </a:prstTxWarp>
          </a:bodyPr>
          <a:lstStyle>
            <a:lvl1pPr algn="r" eaLnBrk="1" hangingPunct="1">
              <a:defRPr sz="1300">
                <a:ea typeface="文鼎魏碑体简" pitchFamily="18" charset="-122"/>
                <a:cs typeface="+mn-cs"/>
              </a:defRPr>
            </a:lvl1pPr>
          </a:lstStyle>
          <a:p>
            <a:pPr>
              <a:defRPr/>
            </a:pPr>
            <a:endParaRPr lang="en-US" altLang="zh-CN"/>
          </a:p>
        </p:txBody>
      </p:sp>
      <p:sp>
        <p:nvSpPr>
          <p:cNvPr id="53252" name="Rectangle 4"/>
          <p:cNvSpPr>
            <a:spLocks noGrp="1" noChangeArrowheads="1"/>
          </p:cNvSpPr>
          <p:nvPr>
            <p:ph type="ftr" sz="quarter" idx="2"/>
          </p:nvPr>
        </p:nvSpPr>
        <p:spPr bwMode="auto">
          <a:xfrm>
            <a:off x="0" y="9683750"/>
            <a:ext cx="3035300" cy="569913"/>
          </a:xfrm>
          <a:prstGeom prst="rect">
            <a:avLst/>
          </a:prstGeom>
          <a:noFill/>
          <a:ln w="9525">
            <a:noFill/>
            <a:miter lim="800000"/>
            <a:headEnd/>
            <a:tailEnd/>
          </a:ln>
          <a:effectLst/>
        </p:spPr>
        <p:txBody>
          <a:bodyPr vert="horz" wrap="square" lIns="100182" tIns="50091" rIns="100182" bIns="50091" numCol="1" anchor="b" anchorCtr="0" compatLnSpc="1">
            <a:prstTxWarp prst="textNoShape">
              <a:avLst/>
            </a:prstTxWarp>
          </a:bodyPr>
          <a:lstStyle>
            <a:lvl1pPr eaLnBrk="1" hangingPunct="1">
              <a:defRPr sz="1300">
                <a:ea typeface="文鼎魏碑体简" pitchFamily="18" charset="-122"/>
                <a:cs typeface="+mn-cs"/>
              </a:defRPr>
            </a:lvl1pPr>
          </a:lstStyle>
          <a:p>
            <a:pPr>
              <a:defRPr/>
            </a:pPr>
            <a:endParaRPr lang="en-US" altLang="zh-CN"/>
          </a:p>
        </p:txBody>
      </p:sp>
      <p:sp>
        <p:nvSpPr>
          <p:cNvPr id="53253" name="Rectangle 5"/>
          <p:cNvSpPr>
            <a:spLocks noGrp="1" noChangeArrowheads="1"/>
          </p:cNvSpPr>
          <p:nvPr>
            <p:ph type="sldNum" sz="quarter" idx="3"/>
          </p:nvPr>
        </p:nvSpPr>
        <p:spPr bwMode="auto">
          <a:xfrm>
            <a:off x="3989388" y="9683750"/>
            <a:ext cx="3122612" cy="569913"/>
          </a:xfrm>
          <a:prstGeom prst="rect">
            <a:avLst/>
          </a:prstGeom>
          <a:noFill/>
          <a:ln w="9525">
            <a:noFill/>
            <a:miter lim="800000"/>
            <a:headEnd/>
            <a:tailEnd/>
          </a:ln>
          <a:effectLst/>
        </p:spPr>
        <p:txBody>
          <a:bodyPr vert="horz" wrap="square" lIns="100182" tIns="50091" rIns="100182" bIns="50091" numCol="1" anchor="b" anchorCtr="0" compatLnSpc="1">
            <a:prstTxWarp prst="textNoShape">
              <a:avLst/>
            </a:prstTxWarp>
          </a:bodyPr>
          <a:lstStyle>
            <a:lvl1pPr algn="r" eaLnBrk="1" hangingPunct="1">
              <a:defRPr sz="1300">
                <a:ea typeface="文鼎魏碑体简" pitchFamily="18" charset="-122"/>
                <a:cs typeface="+mn-cs"/>
              </a:defRPr>
            </a:lvl1pPr>
          </a:lstStyle>
          <a:p>
            <a:pPr>
              <a:defRPr/>
            </a:pPr>
            <a:fld id="{92A71577-DBE9-41A7-A0E4-1333FB4D2BA1}" type="slidenum">
              <a:rPr lang="en-US" altLang="zh-CN"/>
              <a:pPr>
                <a:defRPr/>
              </a:pPr>
              <a:t>‹#›</a:t>
            </a:fld>
            <a:endParaRPr lang="en-US" altLang="zh-CN"/>
          </a:p>
        </p:txBody>
      </p:sp>
    </p:spTree>
    <p:extLst>
      <p:ext uri="{BB962C8B-B14F-4D97-AF65-F5344CB8AC3E}">
        <p14:creationId xmlns:p14="http://schemas.microsoft.com/office/powerpoint/2010/main" xmlns="" val="559167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100182" tIns="50091" rIns="100182" bIns="50091" numCol="1" anchor="t" anchorCtr="0" compatLnSpc="1">
            <a:prstTxWarp prst="textNoShape">
              <a:avLst/>
            </a:prstTxWarp>
          </a:bodyPr>
          <a:lstStyle>
            <a:lvl1pPr eaLnBrk="1" hangingPunct="1">
              <a:defRPr sz="1300">
                <a:ea typeface="宋体" pitchFamily="2" charset="-122"/>
                <a:cs typeface="+mn-cs"/>
              </a:defRPr>
            </a:lvl1pPr>
          </a:lstStyle>
          <a:p>
            <a:pPr>
              <a:defRPr/>
            </a:pPr>
            <a:endParaRPr lang="en-US" altLang="zh-CN"/>
          </a:p>
        </p:txBody>
      </p:sp>
      <p:sp>
        <p:nvSpPr>
          <p:cNvPr id="24579" name="Rectangle 3"/>
          <p:cNvSpPr>
            <a:spLocks noGrp="1" noChangeArrowheads="1"/>
          </p:cNvSpPr>
          <p:nvPr>
            <p:ph type="dt" idx="1"/>
          </p:nvPr>
        </p:nvSpPr>
        <p:spPr bwMode="auto">
          <a:xfrm>
            <a:off x="4022725" y="0"/>
            <a:ext cx="3076575" cy="512763"/>
          </a:xfrm>
          <a:prstGeom prst="rect">
            <a:avLst/>
          </a:prstGeom>
          <a:noFill/>
          <a:ln w="9525">
            <a:noFill/>
            <a:miter lim="800000"/>
            <a:headEnd/>
            <a:tailEnd/>
          </a:ln>
          <a:effectLst/>
        </p:spPr>
        <p:txBody>
          <a:bodyPr vert="horz" wrap="square" lIns="100182" tIns="50091" rIns="100182" bIns="50091" numCol="1" anchor="t" anchorCtr="0" compatLnSpc="1">
            <a:prstTxWarp prst="textNoShape">
              <a:avLst/>
            </a:prstTxWarp>
          </a:bodyPr>
          <a:lstStyle>
            <a:lvl1pPr algn="r" eaLnBrk="1" hangingPunct="1">
              <a:defRPr sz="1300">
                <a:ea typeface="宋体" pitchFamily="2" charset="-122"/>
                <a:cs typeface="+mn-cs"/>
              </a:defRPr>
            </a:lvl1pPr>
          </a:lstStyle>
          <a:p>
            <a:pPr>
              <a:defRPr/>
            </a:pPr>
            <a:endParaRPr lang="en-US" altLang="zh-CN"/>
          </a:p>
        </p:txBody>
      </p:sp>
      <p:sp>
        <p:nvSpPr>
          <p:cNvPr id="13316" name="Rectangle 4"/>
          <p:cNvSpPr>
            <a:spLocks noGrp="1" noRot="1" noChangeAspect="1" noChangeArrowheads="1" noTextEdit="1"/>
          </p:cNvSpPr>
          <p:nvPr>
            <p:ph type="sldImg" idx="2"/>
          </p:nvPr>
        </p:nvSpPr>
        <p:spPr bwMode="auto">
          <a:xfrm>
            <a:off x="671513" y="768350"/>
            <a:ext cx="5757862" cy="3838575"/>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946150" y="4862513"/>
            <a:ext cx="5207000" cy="4603750"/>
          </a:xfrm>
          <a:prstGeom prst="rect">
            <a:avLst/>
          </a:prstGeom>
          <a:noFill/>
          <a:ln w="9525">
            <a:noFill/>
            <a:miter lim="800000"/>
            <a:headEnd/>
            <a:tailEnd/>
          </a:ln>
          <a:effectLst/>
        </p:spPr>
        <p:txBody>
          <a:bodyPr vert="horz" wrap="square" lIns="100182" tIns="50091" rIns="100182" bIns="50091"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4582" name="Rectangle 6"/>
          <p:cNvSpPr>
            <a:spLocks noGrp="1" noChangeArrowheads="1"/>
          </p:cNvSpPr>
          <p:nvPr>
            <p:ph type="ftr" sz="quarter" idx="4"/>
          </p:nvPr>
        </p:nvSpPr>
        <p:spPr bwMode="auto">
          <a:xfrm>
            <a:off x="0" y="9721850"/>
            <a:ext cx="3076575" cy="512763"/>
          </a:xfrm>
          <a:prstGeom prst="rect">
            <a:avLst/>
          </a:prstGeom>
          <a:noFill/>
          <a:ln w="9525">
            <a:noFill/>
            <a:miter lim="800000"/>
            <a:headEnd/>
            <a:tailEnd/>
          </a:ln>
          <a:effectLst/>
        </p:spPr>
        <p:txBody>
          <a:bodyPr vert="horz" wrap="square" lIns="100182" tIns="50091" rIns="100182" bIns="50091" numCol="1" anchor="b" anchorCtr="0" compatLnSpc="1">
            <a:prstTxWarp prst="textNoShape">
              <a:avLst/>
            </a:prstTxWarp>
          </a:bodyPr>
          <a:lstStyle>
            <a:lvl1pPr eaLnBrk="1" hangingPunct="1">
              <a:defRPr sz="1300">
                <a:ea typeface="宋体" pitchFamily="2" charset="-122"/>
                <a:cs typeface="+mn-cs"/>
              </a:defRPr>
            </a:lvl1pPr>
          </a:lstStyle>
          <a:p>
            <a:pPr>
              <a:defRPr/>
            </a:pPr>
            <a:endParaRPr lang="en-US" altLang="zh-CN"/>
          </a:p>
        </p:txBody>
      </p:sp>
      <p:sp>
        <p:nvSpPr>
          <p:cNvPr id="24583" name="Rectangle 7"/>
          <p:cNvSpPr>
            <a:spLocks noGrp="1" noChangeArrowheads="1"/>
          </p:cNvSpPr>
          <p:nvPr>
            <p:ph type="sldNum" sz="quarter" idx="5"/>
          </p:nvPr>
        </p:nvSpPr>
        <p:spPr bwMode="auto">
          <a:xfrm>
            <a:off x="4022725" y="9721850"/>
            <a:ext cx="3076575" cy="512763"/>
          </a:xfrm>
          <a:prstGeom prst="rect">
            <a:avLst/>
          </a:prstGeom>
          <a:noFill/>
          <a:ln w="9525">
            <a:noFill/>
            <a:miter lim="800000"/>
            <a:headEnd/>
            <a:tailEnd/>
          </a:ln>
          <a:effectLst/>
        </p:spPr>
        <p:txBody>
          <a:bodyPr vert="horz" wrap="square" lIns="100182" tIns="50091" rIns="100182" bIns="50091" numCol="1" anchor="b" anchorCtr="0" compatLnSpc="1">
            <a:prstTxWarp prst="textNoShape">
              <a:avLst/>
            </a:prstTxWarp>
          </a:bodyPr>
          <a:lstStyle>
            <a:lvl1pPr algn="r" eaLnBrk="1" hangingPunct="1">
              <a:defRPr sz="1300">
                <a:ea typeface="宋体" pitchFamily="2" charset="-122"/>
                <a:cs typeface="+mn-cs"/>
              </a:defRPr>
            </a:lvl1pPr>
          </a:lstStyle>
          <a:p>
            <a:pPr>
              <a:defRPr/>
            </a:pPr>
            <a:fld id="{90FF4FE7-9C0E-404E-ABF2-0A5EAEDE299D}" type="slidenum">
              <a:rPr lang="en-US" altLang="zh-CN"/>
              <a:pPr>
                <a:defRPr/>
              </a:pPr>
              <a:t>‹#›</a:t>
            </a:fld>
            <a:endParaRPr lang="en-US" altLang="zh-CN"/>
          </a:p>
        </p:txBody>
      </p:sp>
    </p:spTree>
    <p:extLst>
      <p:ext uri="{BB962C8B-B14F-4D97-AF65-F5344CB8AC3E}">
        <p14:creationId xmlns:p14="http://schemas.microsoft.com/office/powerpoint/2010/main" xmlns="" val="8008591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B0D9A9-62FE-4E13-8448-DB8E69597CD0}" type="slidenum">
              <a:rPr lang="zh-CN" altLang="en-US" smtClean="0"/>
              <a:pPr fontAlgn="base">
                <a:spcBef>
                  <a:spcPct val="0"/>
                </a:spcBef>
                <a:spcAft>
                  <a:spcPct val="0"/>
                </a:spcAft>
                <a:defRPr/>
              </a:pPr>
              <a:t>5</a:t>
            </a:fld>
            <a:endParaRPr lang="en-US" altLang="zh-CN" smtClean="0"/>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Tree>
    <p:extLst>
      <p:ext uri="{BB962C8B-B14F-4D97-AF65-F5344CB8AC3E}">
        <p14:creationId xmlns:p14="http://schemas.microsoft.com/office/powerpoint/2010/main" xmlns="" val="3890324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8AAF84-1305-4144-A2A1-AE593D1762EB}" type="slidenum">
              <a:rPr lang="zh-CN" altLang="en-US" smtClean="0"/>
              <a:pPr/>
              <a:t>15</a:t>
            </a:fld>
            <a:endParaRPr lang="zh-CN" altLang="en-US"/>
          </a:p>
        </p:txBody>
      </p:sp>
    </p:spTree>
    <p:extLst>
      <p:ext uri="{BB962C8B-B14F-4D97-AF65-F5344CB8AC3E}">
        <p14:creationId xmlns:p14="http://schemas.microsoft.com/office/powerpoint/2010/main" xmlns="" val="3791518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8AAF84-1305-4144-A2A1-AE593D1762EB}" type="slidenum">
              <a:rPr lang="zh-CN" altLang="en-US" smtClean="0"/>
              <a:pPr/>
              <a:t>16</a:t>
            </a:fld>
            <a:endParaRPr lang="zh-CN" altLang="en-US"/>
          </a:p>
        </p:txBody>
      </p:sp>
    </p:spTree>
    <p:extLst>
      <p:ext uri="{BB962C8B-B14F-4D97-AF65-F5344CB8AC3E}">
        <p14:creationId xmlns:p14="http://schemas.microsoft.com/office/powerpoint/2010/main" xmlns="" val="875984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8AAF84-1305-4144-A2A1-AE593D1762EB}" type="slidenum">
              <a:rPr lang="zh-CN" altLang="en-US" smtClean="0"/>
              <a:pPr/>
              <a:t>17</a:t>
            </a:fld>
            <a:endParaRPr lang="zh-CN" altLang="en-US"/>
          </a:p>
        </p:txBody>
      </p:sp>
    </p:spTree>
    <p:extLst>
      <p:ext uri="{BB962C8B-B14F-4D97-AF65-F5344CB8AC3E}">
        <p14:creationId xmlns:p14="http://schemas.microsoft.com/office/powerpoint/2010/main" xmlns="" val="42267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6E1012-81AE-44D6-A053-05E21321F948}" type="slidenum">
              <a:rPr lang="zh-CN" altLang="en-US" smtClean="0"/>
              <a:pPr/>
              <a:t>18</a:t>
            </a:fld>
            <a:endParaRPr lang="zh-CN" altLang="en-US"/>
          </a:p>
        </p:txBody>
      </p:sp>
    </p:spTree>
    <p:extLst>
      <p:ext uri="{BB962C8B-B14F-4D97-AF65-F5344CB8AC3E}">
        <p14:creationId xmlns:p14="http://schemas.microsoft.com/office/powerpoint/2010/main" xmlns="" val="2330130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8AAF84-1305-4144-A2A1-AE593D1762EB}" type="slidenum">
              <a:rPr lang="zh-CN" altLang="en-US" smtClean="0"/>
              <a:pPr/>
              <a:t>20</a:t>
            </a:fld>
            <a:endParaRPr lang="zh-CN" altLang="en-US"/>
          </a:p>
        </p:txBody>
      </p:sp>
    </p:spTree>
    <p:extLst>
      <p:ext uri="{BB962C8B-B14F-4D97-AF65-F5344CB8AC3E}">
        <p14:creationId xmlns:p14="http://schemas.microsoft.com/office/powerpoint/2010/main" xmlns="" val="2443903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8AAF84-1305-4144-A2A1-AE593D1762EB}" type="slidenum">
              <a:rPr lang="zh-CN" altLang="en-US" smtClean="0"/>
              <a:pPr/>
              <a:t>21</a:t>
            </a:fld>
            <a:endParaRPr lang="zh-CN" altLang="en-US"/>
          </a:p>
        </p:txBody>
      </p:sp>
    </p:spTree>
    <p:extLst>
      <p:ext uri="{BB962C8B-B14F-4D97-AF65-F5344CB8AC3E}">
        <p14:creationId xmlns:p14="http://schemas.microsoft.com/office/powerpoint/2010/main" xmlns="" val="3740958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DC4DE9-D765-423C-9D16-1DA05EBBDD9A}" type="slidenum">
              <a:rPr lang="zh-CN" altLang="en-US" smtClean="0"/>
              <a:pPr/>
              <a:t>22</a:t>
            </a:fld>
            <a:endParaRPr lang="zh-CN" altLang="en-US"/>
          </a:p>
        </p:txBody>
      </p:sp>
    </p:spTree>
    <p:extLst>
      <p:ext uri="{BB962C8B-B14F-4D97-AF65-F5344CB8AC3E}">
        <p14:creationId xmlns:p14="http://schemas.microsoft.com/office/powerpoint/2010/main" xmlns="" val="711124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sz="1200" kern="1200" dirty="0" smtClean="0">
                <a:solidFill>
                  <a:schemeClr val="tx1"/>
                </a:solidFill>
                <a:effectLst/>
                <a:latin typeface="Times New Roman" pitchFamily="18" charset="0"/>
                <a:ea typeface="宋体" pitchFamily="2" charset="-122"/>
                <a:cs typeface="+mn-cs"/>
              </a:rPr>
              <a:t>β</a:t>
            </a:r>
            <a:r>
              <a:rPr kumimoji="1" lang="zh-CN" altLang="zh-CN" sz="1200" kern="1200" dirty="0" smtClean="0">
                <a:solidFill>
                  <a:schemeClr val="tx1"/>
                </a:solidFill>
                <a:effectLst/>
                <a:latin typeface="Times New Roman" pitchFamily="18" charset="0"/>
                <a:ea typeface="宋体" pitchFamily="2" charset="-122"/>
                <a:cs typeface="+mn-cs"/>
              </a:rPr>
              <a:t>受体阻滞剂，血管紧张素转换酶抑制剂（</a:t>
            </a:r>
            <a:r>
              <a:rPr kumimoji="1" lang="en-US" altLang="zh-CN" sz="1200" kern="1200" dirty="0" smtClean="0">
                <a:solidFill>
                  <a:schemeClr val="tx1"/>
                </a:solidFill>
                <a:effectLst/>
                <a:latin typeface="Times New Roman" pitchFamily="18" charset="0"/>
                <a:ea typeface="宋体" pitchFamily="2" charset="-122"/>
                <a:cs typeface="+mn-cs"/>
              </a:rPr>
              <a:t>ACEI</a:t>
            </a:r>
            <a:r>
              <a:rPr kumimoji="1" lang="zh-CN" altLang="zh-CN" sz="1200" kern="1200" dirty="0" smtClean="0">
                <a:solidFill>
                  <a:schemeClr val="tx1"/>
                </a:solidFill>
                <a:effectLst/>
                <a:latin typeface="Times New Roman" pitchFamily="18" charset="0"/>
                <a:ea typeface="宋体" pitchFamily="2" charset="-122"/>
                <a:cs typeface="+mn-cs"/>
              </a:rPr>
              <a:t>）、血管紧张素受体阻滞剂（</a:t>
            </a:r>
            <a:r>
              <a:rPr kumimoji="1" lang="en-US" altLang="zh-CN" sz="1200" kern="1200" dirty="0" smtClean="0">
                <a:solidFill>
                  <a:schemeClr val="tx1"/>
                </a:solidFill>
                <a:effectLst/>
                <a:latin typeface="Times New Roman" pitchFamily="18" charset="0"/>
                <a:ea typeface="宋体" pitchFamily="2" charset="-122"/>
                <a:cs typeface="+mn-cs"/>
              </a:rPr>
              <a:t>ARB</a:t>
            </a:r>
            <a:r>
              <a:rPr kumimoji="1" lang="zh-CN" altLang="zh-CN" sz="1200" kern="1200" dirty="0" smtClean="0">
                <a:solidFill>
                  <a:schemeClr val="tx1"/>
                </a:solidFill>
                <a:effectLst/>
                <a:latin typeface="Times New Roman" pitchFamily="18" charset="0"/>
                <a:ea typeface="宋体" pitchFamily="2" charset="-122"/>
                <a:cs typeface="+mn-cs"/>
              </a:rPr>
              <a:t>）、钙通道阻滞剂（</a:t>
            </a:r>
            <a:r>
              <a:rPr kumimoji="1" lang="en-US" altLang="zh-CN" sz="1200" kern="1200" dirty="0" smtClean="0">
                <a:solidFill>
                  <a:schemeClr val="tx1"/>
                </a:solidFill>
                <a:effectLst/>
                <a:latin typeface="Times New Roman" pitchFamily="18" charset="0"/>
                <a:ea typeface="宋体" pitchFamily="2" charset="-122"/>
                <a:cs typeface="+mn-cs"/>
              </a:rPr>
              <a:t>CCB</a:t>
            </a:r>
            <a:r>
              <a:rPr kumimoji="1" lang="zh-CN" altLang="zh-CN" sz="1200" kern="1200" dirty="0" smtClean="0">
                <a:solidFill>
                  <a:schemeClr val="tx1"/>
                </a:solidFill>
                <a:effectLst/>
                <a:latin typeface="Times New Roman" pitchFamily="18" charset="0"/>
                <a:ea typeface="宋体" pitchFamily="2" charset="-122"/>
                <a:cs typeface="+mn-cs"/>
              </a:rPr>
              <a:t>）和噻嗪类利尿剂均为一线降压选择</a:t>
            </a:r>
            <a:endParaRPr lang="zh-CN" altLang="en-US" dirty="0"/>
          </a:p>
        </p:txBody>
      </p:sp>
      <p:sp>
        <p:nvSpPr>
          <p:cNvPr id="4" name="灯片编号占位符 3"/>
          <p:cNvSpPr>
            <a:spLocks noGrp="1"/>
          </p:cNvSpPr>
          <p:nvPr>
            <p:ph type="sldNum" sz="quarter" idx="10"/>
          </p:nvPr>
        </p:nvSpPr>
        <p:spPr/>
        <p:txBody>
          <a:bodyPr/>
          <a:lstStyle/>
          <a:p>
            <a:pPr>
              <a:defRPr/>
            </a:pPr>
            <a:fld id="{90FF4FE7-9C0E-404E-ABF2-0A5EAEDE299D}" type="slidenum">
              <a:rPr lang="en-US" altLang="zh-CN" smtClean="0"/>
              <a:pPr>
                <a:defRPr/>
              </a:pPr>
              <a:t>24</a:t>
            </a:fld>
            <a:endParaRPr lang="en-US" altLang="zh-CN"/>
          </a:p>
        </p:txBody>
      </p:sp>
    </p:spTree>
    <p:extLst>
      <p:ext uri="{BB962C8B-B14F-4D97-AF65-F5344CB8AC3E}">
        <p14:creationId xmlns:p14="http://schemas.microsoft.com/office/powerpoint/2010/main" xmlns="" val="659989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b="1" dirty="0" smtClean="0">
                <a:solidFill>
                  <a:srgbClr val="6699FF"/>
                </a:solidFill>
                <a:latin typeface="微软雅黑" panose="020B0503020204020204" pitchFamily="34" charset="-122"/>
                <a:ea typeface="微软雅黑" panose="020B0503020204020204" pitchFamily="34" charset="-122"/>
              </a:rPr>
              <a:t>指南指出：国家</a:t>
            </a:r>
            <a:r>
              <a:rPr lang="en-US" altLang="zh-CN" sz="1200" b="1" dirty="0" smtClean="0">
                <a:solidFill>
                  <a:srgbClr val="6699FF"/>
                </a:solidFill>
                <a:latin typeface="微软雅黑" panose="020B0503020204020204" pitchFamily="34" charset="-122"/>
                <a:ea typeface="微软雅黑" panose="020B0503020204020204" pitchFamily="34" charset="-122"/>
              </a:rPr>
              <a:t>1.1</a:t>
            </a:r>
            <a:r>
              <a:rPr lang="zh-CN" altLang="en-US" sz="1200" b="1" dirty="0" smtClean="0">
                <a:solidFill>
                  <a:srgbClr val="6699FF"/>
                </a:solidFill>
                <a:latin typeface="微软雅黑" panose="020B0503020204020204" pitchFamily="34" charset="-122"/>
                <a:ea typeface="微软雅黑" panose="020B0503020204020204" pitchFamily="34" charset="-122"/>
              </a:rPr>
              <a:t>类新药阿利沙坦酯，经胃肠道酯酶水解生成降压活性物</a:t>
            </a:r>
            <a:r>
              <a:rPr lang="en-US" altLang="zh-CN" sz="1200" b="1" dirty="0" smtClean="0">
                <a:solidFill>
                  <a:srgbClr val="6699FF"/>
                </a:solidFill>
                <a:latin typeface="微软雅黑" panose="020B0503020204020204" pitchFamily="34" charset="-122"/>
                <a:ea typeface="微软雅黑" panose="020B0503020204020204" pitchFamily="34" charset="-122"/>
              </a:rPr>
              <a:t>Exp-3174</a:t>
            </a:r>
            <a:r>
              <a:rPr lang="zh-CN" altLang="en-US" sz="1200" b="1" dirty="0" smtClean="0">
                <a:solidFill>
                  <a:srgbClr val="6699FF"/>
                </a:solidFill>
                <a:latin typeface="微软雅黑" panose="020B0503020204020204" pitchFamily="34" charset="-122"/>
                <a:ea typeface="微软雅黑" panose="020B0503020204020204" pitchFamily="34" charset="-122"/>
              </a:rPr>
              <a:t>，降压作用不依赖肝脏</a:t>
            </a:r>
            <a:r>
              <a:rPr lang="en-US" altLang="zh-CN" sz="1200" b="1" dirty="0" smtClean="0">
                <a:solidFill>
                  <a:srgbClr val="6699FF"/>
                </a:solidFill>
                <a:latin typeface="微软雅黑" panose="020B0503020204020204" pitchFamily="34" charset="-122"/>
                <a:ea typeface="微软雅黑" panose="020B0503020204020204" pitchFamily="34" charset="-122"/>
              </a:rPr>
              <a:t>CYP 450</a:t>
            </a:r>
            <a:r>
              <a:rPr lang="zh-CN" altLang="en-US" sz="1200" b="1" dirty="0" smtClean="0">
                <a:solidFill>
                  <a:srgbClr val="6699FF"/>
                </a:solidFill>
                <a:latin typeface="微软雅黑" panose="020B0503020204020204" pitchFamily="34" charset="-122"/>
                <a:ea typeface="微软雅黑" panose="020B0503020204020204" pitchFamily="34" charset="-122"/>
              </a:rPr>
              <a:t>酶，起效更快、更强，长期服用安全性更高。</a:t>
            </a:r>
          </a:p>
          <a:p>
            <a:endParaRPr lang="zh-CN" altLang="en-US" dirty="0"/>
          </a:p>
        </p:txBody>
      </p:sp>
      <p:sp>
        <p:nvSpPr>
          <p:cNvPr id="4" name="灯片编号占位符 3"/>
          <p:cNvSpPr>
            <a:spLocks noGrp="1"/>
          </p:cNvSpPr>
          <p:nvPr>
            <p:ph type="sldNum" sz="quarter" idx="10"/>
          </p:nvPr>
        </p:nvSpPr>
        <p:spPr/>
        <p:txBody>
          <a:bodyPr/>
          <a:lstStyle/>
          <a:p>
            <a:pPr>
              <a:defRPr/>
            </a:pPr>
            <a:fld id="{90FF4FE7-9C0E-404E-ABF2-0A5EAEDE299D}" type="slidenum">
              <a:rPr lang="en-US" altLang="zh-CN" smtClean="0"/>
              <a:pPr>
                <a:defRPr/>
              </a:pPr>
              <a:t>28</a:t>
            </a:fld>
            <a:endParaRPr lang="en-US" altLang="zh-CN"/>
          </a:p>
        </p:txBody>
      </p:sp>
    </p:spTree>
    <p:extLst>
      <p:ext uri="{BB962C8B-B14F-4D97-AF65-F5344CB8AC3E}">
        <p14:creationId xmlns:p14="http://schemas.microsoft.com/office/powerpoint/2010/main" xmlns="" val="3704717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latin typeface="黑体" panose="02010609060101010101" pitchFamily="49" charset="-122"/>
                <a:ea typeface="黑体" panose="02010609060101010101" pitchFamily="49" charset="-122"/>
              </a:rPr>
              <a:t>ACEI+</a:t>
            </a:r>
            <a:r>
              <a:rPr lang="zh-CN" altLang="zh-CN" dirty="0" smtClean="0">
                <a:latin typeface="黑体" panose="02010609060101010101" pitchFamily="49" charset="-122"/>
                <a:ea typeface="黑体" panose="02010609060101010101" pitchFamily="49" charset="-122"/>
              </a:rPr>
              <a:t>噻嗪类利尿剂</a:t>
            </a:r>
            <a:r>
              <a:rPr lang="zh-CN" altLang="en-US" dirty="0" smtClean="0">
                <a:latin typeface="黑体" panose="02010609060101010101" pitchFamily="49" charset="-122"/>
                <a:ea typeface="黑体" panose="02010609060101010101" pitchFamily="49" charset="-122"/>
              </a:rPr>
              <a:t>（赖诺普利氢氯噻嗪片，贝那普利加双氢）</a:t>
            </a:r>
            <a:r>
              <a:rPr lang="zh-CN" altLang="zh-CN" dirty="0" smtClean="0">
                <a:latin typeface="黑体" panose="02010609060101010101" pitchFamily="49" charset="-122"/>
                <a:ea typeface="黑体" panose="02010609060101010101" pitchFamily="49" charset="-122"/>
              </a:rPr>
              <a:t>；</a:t>
            </a:r>
            <a:r>
              <a:rPr lang="en-US" altLang="zh-CN" dirty="0" smtClean="0">
                <a:latin typeface="黑体" panose="02010609060101010101" pitchFamily="49" charset="-122"/>
                <a:ea typeface="黑体" panose="02010609060101010101" pitchFamily="49" charset="-122"/>
              </a:rPr>
              <a:t>ARB+</a:t>
            </a:r>
            <a:r>
              <a:rPr lang="zh-CN" altLang="zh-CN" dirty="0" smtClean="0">
                <a:latin typeface="黑体" panose="02010609060101010101" pitchFamily="49" charset="-122"/>
                <a:ea typeface="黑体" panose="02010609060101010101" pitchFamily="49" charset="-122"/>
              </a:rPr>
              <a:t>噻嗪类利尿剂</a:t>
            </a:r>
            <a:r>
              <a:rPr lang="zh-CN" altLang="en-US" dirty="0" smtClean="0">
                <a:latin typeface="黑体" panose="02010609060101010101" pitchFamily="49" charset="-122"/>
                <a:ea typeface="黑体" panose="02010609060101010101" pitchFamily="49" charset="-122"/>
              </a:rPr>
              <a:t>（安博诺，复代文，海捷亚）</a:t>
            </a:r>
            <a:r>
              <a:rPr lang="zh-CN" altLang="zh-CN" dirty="0" smtClean="0">
                <a:latin typeface="黑体" panose="02010609060101010101" pitchFamily="49" charset="-122"/>
                <a:ea typeface="黑体" panose="02010609060101010101" pitchFamily="49" charset="-122"/>
              </a:rPr>
              <a:t>；二氢吡啶类钙通道阻滞剂﹢</a:t>
            </a:r>
            <a:r>
              <a:rPr lang="en-US" altLang="zh-CN" dirty="0" smtClean="0">
                <a:latin typeface="黑体" panose="02010609060101010101" pitchFamily="49" charset="-122"/>
                <a:ea typeface="黑体" panose="02010609060101010101" pitchFamily="49" charset="-122"/>
              </a:rPr>
              <a:t>ARB</a:t>
            </a:r>
            <a:r>
              <a:rPr lang="zh-CN" altLang="en-US" dirty="0" smtClean="0">
                <a:latin typeface="黑体" panose="02010609060101010101" pitchFamily="49" charset="-122"/>
                <a:ea typeface="黑体" panose="02010609060101010101" pitchFamily="49" charset="-122"/>
              </a:rPr>
              <a:t>（倍博特）</a:t>
            </a:r>
            <a:r>
              <a:rPr lang="zh-CN" altLang="zh-CN" dirty="0" smtClean="0">
                <a:latin typeface="黑体" panose="02010609060101010101" pitchFamily="49" charset="-122"/>
                <a:ea typeface="黑体" panose="02010609060101010101" pitchFamily="49" charset="-122"/>
              </a:rPr>
              <a:t>；二氢吡啶类钙通道阻滞剂﹢</a:t>
            </a:r>
            <a:r>
              <a:rPr lang="en-US" altLang="zh-CN" dirty="0" smtClean="0">
                <a:latin typeface="黑体" panose="02010609060101010101" pitchFamily="49" charset="-122"/>
                <a:ea typeface="黑体" panose="02010609060101010101" pitchFamily="49" charset="-122"/>
              </a:rPr>
              <a:t>ACEI(</a:t>
            </a:r>
            <a:r>
              <a:rPr lang="zh-CN" altLang="en-US" dirty="0" smtClean="0">
                <a:latin typeface="黑体" panose="02010609060101010101" pitchFamily="49" charset="-122"/>
                <a:ea typeface="黑体" panose="02010609060101010101" pitchFamily="49" charset="-122"/>
              </a:rPr>
              <a:t>百安新</a:t>
            </a:r>
            <a:r>
              <a:rPr lang="en-US"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氨氯地平</a:t>
            </a:r>
            <a:r>
              <a:rPr lang="en-US"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贝那普利）；</a:t>
            </a:r>
            <a:r>
              <a:rPr lang="zh-CN" altLang="zh-CN" dirty="0" smtClean="0">
                <a:latin typeface="黑体" panose="02010609060101010101" pitchFamily="49" charset="-122"/>
                <a:ea typeface="黑体" panose="02010609060101010101" pitchFamily="49" charset="-122"/>
              </a:rPr>
              <a:t>二氢吡啶类钙通道阻滞剂</a:t>
            </a:r>
            <a:r>
              <a:rPr lang="en-US" altLang="zh-CN" dirty="0" smtClean="0">
                <a:latin typeface="黑体" panose="02010609060101010101" pitchFamily="49" charset="-122"/>
                <a:ea typeface="黑体" panose="02010609060101010101" pitchFamily="49" charset="-122"/>
              </a:rPr>
              <a:t>+</a:t>
            </a:r>
            <a:r>
              <a:rPr lang="en-US" altLang="zh-CN" dirty="0" smtClean="0">
                <a:latin typeface="黑体" panose="02010609060101010101" pitchFamily="49" charset="-122"/>
                <a:ea typeface="黑体" panose="02010609060101010101" pitchFamily="49" charset="-122"/>
                <a:sym typeface="Symbol" panose="05050102010706020507" pitchFamily="18" charset="2"/>
              </a:rPr>
              <a:t></a:t>
            </a:r>
            <a:r>
              <a:rPr lang="zh-CN" altLang="zh-CN" dirty="0" smtClean="0">
                <a:latin typeface="黑体" panose="02010609060101010101" pitchFamily="49" charset="-122"/>
                <a:ea typeface="黑体" panose="02010609060101010101" pitchFamily="49" charset="-122"/>
              </a:rPr>
              <a:t>受体阻滞剂；</a:t>
            </a:r>
            <a:r>
              <a:rPr lang="zh-CN" altLang="en-US" dirty="0" smtClean="0">
                <a:latin typeface="黑体" panose="02010609060101010101" pitchFamily="49" charset="-122"/>
                <a:ea typeface="黑体" panose="02010609060101010101" pitchFamily="49" charset="-122"/>
              </a:rPr>
              <a:t>，</a:t>
            </a:r>
            <a:endParaRPr lang="en-US" altLang="zh-CN" dirty="0" smtClean="0">
              <a:latin typeface="黑体" panose="02010609060101010101" pitchFamily="49" charset="-122"/>
              <a:ea typeface="黑体" panose="02010609060101010101" pitchFamily="49" charset="-122"/>
            </a:endParaRPr>
          </a:p>
          <a:p>
            <a:endParaRPr lang="zh-CN" altLang="en-US" dirty="0"/>
          </a:p>
        </p:txBody>
      </p:sp>
      <p:sp>
        <p:nvSpPr>
          <p:cNvPr id="4" name="灯片编号占位符 3"/>
          <p:cNvSpPr>
            <a:spLocks noGrp="1"/>
          </p:cNvSpPr>
          <p:nvPr>
            <p:ph type="sldNum" sz="quarter" idx="10"/>
          </p:nvPr>
        </p:nvSpPr>
        <p:spPr/>
        <p:txBody>
          <a:bodyPr/>
          <a:lstStyle/>
          <a:p>
            <a:pPr>
              <a:defRPr/>
            </a:pPr>
            <a:fld id="{90FF4FE7-9C0E-404E-ABF2-0A5EAEDE299D}" type="slidenum">
              <a:rPr lang="en-US" altLang="zh-CN" smtClean="0"/>
              <a:pPr>
                <a:defRPr/>
              </a:pPr>
              <a:t>31</a:t>
            </a:fld>
            <a:endParaRPr lang="en-US" altLang="zh-CN"/>
          </a:p>
        </p:txBody>
      </p:sp>
    </p:spTree>
    <p:extLst>
      <p:ext uri="{BB962C8B-B14F-4D97-AF65-F5344CB8AC3E}">
        <p14:creationId xmlns:p14="http://schemas.microsoft.com/office/powerpoint/2010/main" xmlns="" val="214970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6C872148-FC39-44EC-97DF-838E5AB3DC0A}" type="slidenum">
              <a:rPr lang="zh-CN" altLang="en-US" smtClean="0">
                <a:solidFill>
                  <a:prstClr val="black"/>
                </a:solidFill>
              </a:rPr>
              <a:pPr>
                <a:defRPr/>
              </a:pPr>
              <a:t>6</a:t>
            </a:fld>
            <a:endParaRPr lang="en-US" altLang="zh-CN" smtClean="0">
              <a:solidFill>
                <a:prstClr val="black"/>
              </a:solidFill>
            </a:endParaRPr>
          </a:p>
        </p:txBody>
      </p:sp>
      <p:sp>
        <p:nvSpPr>
          <p:cNvPr id="778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47620" indent="-247620" eaLnBrk="1" hangingPunct="1">
              <a:buFont typeface="Wingdings" pitchFamily="2" charset="2"/>
              <a:buChar char="l"/>
            </a:pPr>
            <a:endParaRPr lang="zh-CN" altLang="en-US" dirty="0" smtClean="0">
              <a:solidFill>
                <a:srgbClr val="4D4D4D"/>
              </a:solidFill>
              <a:ea typeface="黑体" pitchFamily="49" charset="-122"/>
            </a:endParaRPr>
          </a:p>
        </p:txBody>
      </p:sp>
    </p:spTree>
    <p:extLst>
      <p:ext uri="{BB962C8B-B14F-4D97-AF65-F5344CB8AC3E}">
        <p14:creationId xmlns:p14="http://schemas.microsoft.com/office/powerpoint/2010/main" xmlns="" val="1260509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300" dirty="0" smtClean="0"/>
              <a:t>ARB</a:t>
            </a:r>
            <a:r>
              <a:rPr lang="zh-CN" altLang="en-US" sz="1300" dirty="0" smtClean="0"/>
              <a:t>是重要的</a:t>
            </a:r>
            <a:r>
              <a:rPr lang="en-US" altLang="zh-CN" sz="1300" dirty="0" smtClean="0"/>
              <a:t>RAAS</a:t>
            </a:r>
            <a:r>
              <a:rPr lang="zh-CN" altLang="en-US" sz="1300" dirty="0" smtClean="0"/>
              <a:t>系统抑制剂，上世纪</a:t>
            </a:r>
            <a:r>
              <a:rPr lang="en-US" altLang="zh-CN" sz="1300" dirty="0" smtClean="0"/>
              <a:t>90</a:t>
            </a:r>
            <a:r>
              <a:rPr lang="zh-CN" altLang="en-US" sz="1300" dirty="0" smtClean="0"/>
              <a:t>年代上市以来得到了广泛使用。新发布的</a:t>
            </a:r>
            <a:r>
              <a:rPr lang="en-US" altLang="zh-CN" sz="1300" dirty="0" smtClean="0"/>
              <a:t>《 2015</a:t>
            </a:r>
            <a:r>
              <a:rPr lang="zh-CN" altLang="en-US" sz="1300" dirty="0" smtClean="0"/>
              <a:t>高血压合理用药指南</a:t>
            </a:r>
            <a:r>
              <a:rPr lang="en-US" altLang="zh-CN" sz="1300" dirty="0" smtClean="0"/>
              <a:t>》</a:t>
            </a:r>
            <a:r>
              <a:rPr lang="zh-CN" altLang="en-US" sz="1300" dirty="0" smtClean="0"/>
              <a:t>对于</a:t>
            </a:r>
            <a:r>
              <a:rPr lang="en-US" altLang="zh-CN" sz="1300" dirty="0" smtClean="0"/>
              <a:t>ARB</a:t>
            </a:r>
            <a:r>
              <a:rPr lang="zh-CN" altLang="en-US" sz="1300" dirty="0" smtClean="0"/>
              <a:t>有这样的评价和推荐：</a:t>
            </a:r>
            <a:r>
              <a:rPr lang="en-US" altLang="zh-CN" sz="1300" dirty="0" smtClean="0"/>
              <a:t>……</a:t>
            </a:r>
            <a:endParaRPr lang="zh-CN" altLang="en-US" dirty="0"/>
          </a:p>
        </p:txBody>
      </p:sp>
      <p:sp>
        <p:nvSpPr>
          <p:cNvPr id="4" name="灯片编号占位符 3"/>
          <p:cNvSpPr>
            <a:spLocks noGrp="1"/>
          </p:cNvSpPr>
          <p:nvPr>
            <p:ph type="sldNum" sz="quarter" idx="10"/>
          </p:nvPr>
        </p:nvSpPr>
        <p:spPr/>
        <p:txBody>
          <a:bodyPr/>
          <a:lstStyle/>
          <a:p>
            <a:fld id="{B2366F4C-A84C-46DF-A151-725629FD57C8}" type="slidenum">
              <a:rPr lang="zh-CN" altLang="en-US" smtClean="0">
                <a:solidFill>
                  <a:prstClr val="black"/>
                </a:solidFill>
              </a:rPr>
              <a:pPr/>
              <a:t>33</a:t>
            </a:fld>
            <a:endParaRPr lang="zh-CN" altLang="en-US">
              <a:solidFill>
                <a:prstClr val="black"/>
              </a:solidFill>
            </a:endParaRPr>
          </a:p>
        </p:txBody>
      </p:sp>
    </p:spTree>
    <p:extLst>
      <p:ext uri="{BB962C8B-B14F-4D97-AF65-F5344CB8AC3E}">
        <p14:creationId xmlns="" xmlns:p14="http://schemas.microsoft.com/office/powerpoint/2010/main" val="1782226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930" y="4925407"/>
            <a:ext cx="5679440" cy="4029879"/>
          </a:xfrm>
          <a:prstGeom prst="rect">
            <a:avLst/>
          </a:prstGeom>
        </p:spPr>
        <p:txBody>
          <a:bodyPr/>
          <a:lstStyle/>
          <a:p>
            <a:r>
              <a:rPr lang="en-US" altLang="zh-CN" sz="1300" u="sng" dirty="0" smtClean="0">
                <a:latin typeface="Arial" panose="020B0604020202020204" pitchFamily="34" charset="0"/>
                <a:ea typeface="+mn-ea"/>
              </a:rPr>
              <a:t>J</a:t>
            </a:r>
            <a:endParaRPr lang="en-US" altLang="zh-CN" sz="1300" dirty="0" smtClean="0">
              <a:latin typeface="Arial" panose="020B0604020202020204" pitchFamily="34" charset="0"/>
              <a:ea typeface="+mn-ea"/>
            </a:endParaRPr>
          </a:p>
          <a:p>
            <a:endParaRPr lang="zh-CN" altLang="en-US" dirty="0"/>
          </a:p>
        </p:txBody>
      </p:sp>
      <p:sp>
        <p:nvSpPr>
          <p:cNvPr id="4" name="日期占位符 3"/>
          <p:cNvSpPr>
            <a:spLocks noGrp="1"/>
          </p:cNvSpPr>
          <p:nvPr>
            <p:ph type="dt" idx="10"/>
          </p:nvPr>
        </p:nvSpPr>
        <p:spPr/>
        <p:txBody>
          <a:bodyPr/>
          <a:lstStyle/>
          <a:p>
            <a:fld id="{4957F2C2-90AD-4DAB-A1A3-7AE7BAEFF07D}" type="datetime1">
              <a:rPr lang="zh-CN" altLang="en-US" smtClean="0"/>
              <a:pPr/>
              <a:t>2016/10/12</a:t>
            </a:fld>
            <a:endParaRPr lang="zh-CN" altLang="en-US"/>
          </a:p>
        </p:txBody>
      </p:sp>
      <p:sp>
        <p:nvSpPr>
          <p:cNvPr id="5" name="灯片编号占位符 4"/>
          <p:cNvSpPr>
            <a:spLocks noGrp="1"/>
          </p:cNvSpPr>
          <p:nvPr>
            <p:ph type="sldNum" sz="quarter" idx="11"/>
          </p:nvPr>
        </p:nvSpPr>
        <p:spPr/>
        <p:txBody>
          <a:bodyPr/>
          <a:lstStyle/>
          <a:p>
            <a:fld id="{846365B4-3862-4ABA-945C-F80514E55218}" type="slidenum">
              <a:rPr lang="zh-CN" altLang="en-US" smtClean="0"/>
              <a:pPr/>
              <a:t>39</a:t>
            </a:fld>
            <a:endParaRPr lang="zh-CN" altLang="en-US"/>
          </a:p>
        </p:txBody>
      </p:sp>
    </p:spTree>
    <p:extLst>
      <p:ext uri="{BB962C8B-B14F-4D97-AF65-F5344CB8AC3E}">
        <p14:creationId xmlns:p14="http://schemas.microsoft.com/office/powerpoint/2010/main" xmlns="" val="246313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D8C28B-56B7-410F-82AF-B61DA8344ABA}" type="slidenum">
              <a:rPr lang="en-US" altLang="zh-CN" smtClean="0"/>
              <a:pPr fontAlgn="base">
                <a:spcBef>
                  <a:spcPct val="0"/>
                </a:spcBef>
                <a:spcAft>
                  <a:spcPct val="0"/>
                </a:spcAft>
                <a:defRPr/>
              </a:pPr>
              <a:t>42</a:t>
            </a:fld>
            <a:endParaRPr lang="en-US" altLang="zh-CN" smtClean="0"/>
          </a:p>
        </p:txBody>
      </p:sp>
      <p:sp>
        <p:nvSpPr>
          <p:cNvPr id="102403" name="Rectangle 7"/>
          <p:cNvSpPr txBox="1">
            <a:spLocks noGrp="1" noChangeArrowheads="1"/>
          </p:cNvSpPr>
          <p:nvPr/>
        </p:nvSpPr>
        <p:spPr bwMode="auto">
          <a:xfrm>
            <a:off x="4023670" y="9722392"/>
            <a:ext cx="3075630" cy="512221"/>
          </a:xfrm>
          <a:prstGeom prst="rect">
            <a:avLst/>
          </a:prstGeom>
          <a:noFill/>
          <a:ln w="9525">
            <a:noFill/>
            <a:miter lim="800000"/>
            <a:headEnd/>
            <a:tailEnd/>
          </a:ln>
        </p:spPr>
        <p:txBody>
          <a:bodyPr lIns="99048" tIns="49524" rIns="99048" bIns="49524" anchor="b"/>
          <a:lstStyle/>
          <a:p>
            <a:pPr algn="r"/>
            <a:fld id="{1CEA6B5D-BA95-4E59-8364-6A39B0EEEFDE}" type="slidenum">
              <a:rPr lang="en-US" altLang="zh-CN" sz="1300"/>
              <a:pPr algn="r"/>
              <a:t>42</a:t>
            </a:fld>
            <a:endParaRPr lang="en-US" altLang="zh-CN" sz="1300" dirty="0"/>
          </a:p>
        </p:txBody>
      </p:sp>
      <p:sp>
        <p:nvSpPr>
          <p:cNvPr id="102404" name="Rectangle 2"/>
          <p:cNvSpPr>
            <a:spLocks noGrp="1" noRot="1" noChangeAspect="1" noChangeArrowheads="1" noTextEdit="1"/>
          </p:cNvSpPr>
          <p:nvPr>
            <p:ph type="sldImg"/>
          </p:nvPr>
        </p:nvSpPr>
        <p:spPr bwMode="auto">
          <a:xfrm>
            <a:off x="671513" y="768350"/>
            <a:ext cx="5753100" cy="3836988"/>
          </a:xfrm>
          <a:noFill/>
          <a:ln>
            <a:solidFill>
              <a:srgbClr val="000000"/>
            </a:solidFill>
            <a:miter lim="800000"/>
            <a:headEnd/>
            <a:tailEnd/>
          </a:ln>
        </p:spPr>
      </p:sp>
      <p:sp>
        <p:nvSpPr>
          <p:cNvPr id="102405" name="Rectangle 3"/>
          <p:cNvSpPr>
            <a:spLocks noGrp="1" noChangeArrowheads="1"/>
          </p:cNvSpPr>
          <p:nvPr>
            <p:ph type="body" idx="1"/>
          </p:nvPr>
        </p:nvSpPr>
        <p:spPr bwMode="auto">
          <a:xfrm>
            <a:off x="946349" y="4862016"/>
            <a:ext cx="5206604" cy="4605084"/>
          </a:xfrm>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3974" name="日期占位符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955A070-3162-424E-B6BE-E2B55B835D72}" type="datetime1">
              <a:rPr lang="zh-CN" altLang="en-US" smtClean="0"/>
              <a:pPr fontAlgn="base">
                <a:spcBef>
                  <a:spcPct val="0"/>
                </a:spcBef>
                <a:spcAft>
                  <a:spcPct val="0"/>
                </a:spcAft>
                <a:defRPr/>
              </a:pPr>
              <a:t>2016/10/12</a:t>
            </a:fld>
            <a:endParaRPr lang="zh-CN" altLang="en-US" smtClean="0"/>
          </a:p>
        </p:txBody>
      </p:sp>
    </p:spTree>
    <p:extLst>
      <p:ext uri="{BB962C8B-B14F-4D97-AF65-F5344CB8AC3E}">
        <p14:creationId xmlns:p14="http://schemas.microsoft.com/office/powerpoint/2010/main" xmlns="" val="2575199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defTabSz="990478" eaLnBrk="1" hangingPunct="1">
              <a:defRPr/>
            </a:pPr>
            <a:r>
              <a:rPr lang="zh-CN" altLang="en-US" dirty="0" smtClean="0"/>
              <a:t>上图是一项开放标签、平行组、单次口服剂量研究，入组了</a:t>
            </a:r>
            <a:r>
              <a:rPr lang="en-US" altLang="zh-CN" dirty="0" smtClean="0"/>
              <a:t>36</a:t>
            </a:r>
            <a:r>
              <a:rPr lang="zh-CN" altLang="en-US" dirty="0" smtClean="0"/>
              <a:t>名白种人、</a:t>
            </a:r>
            <a:r>
              <a:rPr lang="en-US" altLang="zh-CN" dirty="0" smtClean="0"/>
              <a:t>36</a:t>
            </a:r>
            <a:r>
              <a:rPr lang="zh-CN" altLang="en-US" dirty="0" smtClean="0"/>
              <a:t>名中国人、</a:t>
            </a:r>
            <a:r>
              <a:rPr lang="en-US" altLang="zh-CN" dirty="0" smtClean="0"/>
              <a:t>35</a:t>
            </a:r>
            <a:r>
              <a:rPr lang="zh-CN" altLang="en-US" dirty="0" smtClean="0"/>
              <a:t>名马来人和</a:t>
            </a:r>
            <a:r>
              <a:rPr lang="en-US" altLang="zh-CN" dirty="0" smtClean="0"/>
              <a:t>35</a:t>
            </a:r>
            <a:r>
              <a:rPr lang="zh-CN" altLang="en-US" dirty="0" smtClean="0"/>
              <a:t>名生活在新加坡的印度人，分别给予瑞舒伐他汀</a:t>
            </a:r>
            <a:r>
              <a:rPr lang="en-US" altLang="zh-CN" dirty="0" smtClean="0"/>
              <a:t>40mg</a:t>
            </a:r>
            <a:r>
              <a:rPr lang="zh-CN" altLang="en-US" dirty="0" smtClean="0"/>
              <a:t>，评估瑞舒伐他汀的药代动力学是否存在种族差异。</a:t>
            </a:r>
            <a:endParaRPr lang="en-US" altLang="zh-CN" dirty="0" smtClean="0"/>
          </a:p>
          <a:p>
            <a:pPr defTabSz="990478" eaLnBrk="1" hangingPunct="1">
              <a:defRPr/>
            </a:pPr>
            <a:r>
              <a:rPr lang="zh-CN" altLang="en-US" dirty="0" smtClean="0"/>
              <a:t>结果显示，以白种人的瑞舒伐他汀血浆浓度为参考，亚洲人种的血浆浓度均高于西方白种人，其中，中国人的最大血浆浓度为白种人的</a:t>
            </a:r>
            <a:r>
              <a:rPr lang="en-US" altLang="zh-CN" dirty="0" smtClean="0"/>
              <a:t>2.36</a:t>
            </a:r>
            <a:r>
              <a:rPr lang="zh-CN" altLang="en-US" dirty="0" smtClean="0"/>
              <a:t>倍。</a:t>
            </a:r>
            <a:endParaRPr lang="en-US" altLang="zh-CN" dirty="0" smtClean="0"/>
          </a:p>
          <a:p>
            <a:r>
              <a:rPr lang="zh-CN" altLang="en-US" dirty="0" smtClean="0"/>
              <a:t>由此可见，瑞舒伐他汀药代动力学存在种族差异，亚洲人群的最大血药浓度约是西方人群的</a:t>
            </a:r>
            <a:r>
              <a:rPr lang="en-US" altLang="zh-CN" dirty="0" smtClean="0"/>
              <a:t>2</a:t>
            </a:r>
            <a:r>
              <a:rPr lang="zh-CN" altLang="en-US" dirty="0" smtClean="0"/>
              <a:t>倍。</a:t>
            </a:r>
            <a:endParaRPr lang="en-US" altLang="zh-CN" dirty="0" smtClean="0"/>
          </a:p>
          <a:p>
            <a:pPr defTabSz="990478" eaLnBrk="1" fontAlgn="auto" hangingPunct="1">
              <a:spcBef>
                <a:spcPts val="0"/>
              </a:spcBef>
              <a:spcAft>
                <a:spcPts val="0"/>
              </a:spcAft>
              <a:defRPr/>
            </a:pPr>
            <a:r>
              <a:rPr lang="zh-CN" altLang="en-US" sz="1300" dirty="0" smtClean="0">
                <a:solidFill>
                  <a:srgbClr val="000000"/>
                </a:solidFill>
                <a:ea typeface="微软雅黑" pitchFamily="34" charset="-122"/>
                <a:sym typeface="Arial" pitchFamily="34" charset="0"/>
              </a:rPr>
              <a:t>基于此，</a:t>
            </a:r>
            <a:r>
              <a:rPr lang="zh-CN" altLang="zh-CN" sz="1300" dirty="0" smtClean="0">
                <a:solidFill>
                  <a:srgbClr val="000000"/>
                </a:solidFill>
                <a:ea typeface="微软雅黑" pitchFamily="34" charset="-122"/>
                <a:sym typeface="Arial" pitchFamily="34" charset="0"/>
              </a:rPr>
              <a:t>中国食品</a:t>
            </a:r>
            <a:r>
              <a:rPr lang="zh-CN" altLang="zh-CN" sz="1300" dirty="0" smtClean="0">
                <a:solidFill>
                  <a:srgbClr val="000000"/>
                </a:solidFill>
                <a:sym typeface="Arial" pitchFamily="34" charset="0"/>
              </a:rPr>
              <a:t>药品</a:t>
            </a:r>
            <a:r>
              <a:rPr lang="zh-CN" altLang="zh-CN" sz="1300" dirty="0" smtClean="0">
                <a:solidFill>
                  <a:srgbClr val="000000"/>
                </a:solidFill>
                <a:ea typeface="微软雅黑" pitchFamily="34" charset="-122"/>
                <a:sym typeface="Arial" pitchFamily="34" charset="0"/>
              </a:rPr>
              <a:t>监督管理局未批准西方国家使用的瑞舒伐他汀的40 mg/d剂量</a:t>
            </a:r>
            <a:r>
              <a:rPr lang="zh-CN" altLang="en-US" sz="1300" dirty="0" smtClean="0">
                <a:solidFill>
                  <a:srgbClr val="000000"/>
                </a:solidFill>
                <a:ea typeface="微软雅黑" pitchFamily="34" charset="-122"/>
                <a:sym typeface="Arial" pitchFamily="34" charset="0"/>
              </a:rPr>
              <a:t>。</a:t>
            </a:r>
            <a:endParaRPr lang="zh-CN" altLang="zh-CN" sz="1300" dirty="0" smtClean="0">
              <a:solidFill>
                <a:srgbClr val="000000"/>
              </a:solidFill>
              <a:ea typeface="微软雅黑" pitchFamily="34" charset="-122"/>
              <a:sym typeface="Arial" pitchFamily="34" charset="0"/>
            </a:endParaRPr>
          </a:p>
          <a:p>
            <a:endParaRPr lang="zh-CN" altLang="en-US" dirty="0"/>
          </a:p>
        </p:txBody>
      </p:sp>
      <p:sp>
        <p:nvSpPr>
          <p:cNvPr id="4" name="灯片编号占位符 3"/>
          <p:cNvSpPr>
            <a:spLocks noGrp="1"/>
          </p:cNvSpPr>
          <p:nvPr>
            <p:ph type="sldNum" sz="quarter" idx="10"/>
          </p:nvPr>
        </p:nvSpPr>
        <p:spPr/>
        <p:txBody>
          <a:bodyPr/>
          <a:lstStyle/>
          <a:p>
            <a:pPr>
              <a:defRPr/>
            </a:pPr>
            <a:fld id="{15655A12-B775-4336-A2D8-9352ADC950CF}" type="slidenum">
              <a:rPr lang="zh-CN" altLang="en-US" smtClean="0"/>
              <a:pPr>
                <a:defRPr/>
              </a:pPr>
              <a:t>45</a:t>
            </a:fld>
            <a:endParaRPr lang="zh-CN" altLang="en-US"/>
          </a:p>
        </p:txBody>
      </p:sp>
    </p:spTree>
    <p:extLst>
      <p:ext uri="{BB962C8B-B14F-4D97-AF65-F5344CB8AC3E}">
        <p14:creationId xmlns:p14="http://schemas.microsoft.com/office/powerpoint/2010/main" xmlns="" val="681258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90478" eaLnBrk="1" fontAlgn="auto" hangingPunct="1">
              <a:spcBef>
                <a:spcPts val="0"/>
              </a:spcBef>
              <a:spcAft>
                <a:spcPts val="0"/>
              </a:spcAft>
              <a:defRPr/>
            </a:pPr>
            <a:endParaRPr lang="zh-CN" altLang="en-US" dirty="0"/>
          </a:p>
        </p:txBody>
      </p:sp>
      <p:sp>
        <p:nvSpPr>
          <p:cNvPr id="4" name="灯片编号占位符 3"/>
          <p:cNvSpPr>
            <a:spLocks noGrp="1"/>
          </p:cNvSpPr>
          <p:nvPr>
            <p:ph type="sldNum" sz="quarter" idx="10"/>
          </p:nvPr>
        </p:nvSpPr>
        <p:spPr/>
        <p:txBody>
          <a:bodyPr/>
          <a:lstStyle/>
          <a:p>
            <a:fld id="{F1346CC3-4666-454D-AA75-128CB10E23E8}" type="slidenum">
              <a:rPr lang="zh-CN" altLang="en-US" smtClean="0"/>
              <a:pPr/>
              <a:t>46</a:t>
            </a:fld>
            <a:endParaRPr lang="zh-CN" altLang="en-US"/>
          </a:p>
        </p:txBody>
      </p:sp>
    </p:spTree>
    <p:extLst>
      <p:ext uri="{BB962C8B-B14F-4D97-AF65-F5344CB8AC3E}">
        <p14:creationId xmlns:p14="http://schemas.microsoft.com/office/powerpoint/2010/main" xmlns="" val="3069512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7EC99F9E-25B6-41EA-9B82-6DD658519F03}" type="slidenum">
              <a:rPr lang="en-US" altLang="zh-CN" smtClean="0">
                <a:ea typeface="宋体" charset="-122"/>
                <a:cs typeface="文鼎魏碑体简"/>
              </a:rPr>
              <a:pPr/>
              <a:t>8</a:t>
            </a:fld>
            <a:endParaRPr lang="en-US" altLang="zh-CN" smtClean="0">
              <a:ea typeface="宋体" charset="-122"/>
              <a:cs typeface="文鼎魏碑体简"/>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r>
              <a:rPr lang="zh-CN" altLang="en-US" smtClean="0">
                <a:ea typeface="宋体" charset="-122"/>
              </a:rPr>
              <a:t>取消理想血压的说法及临碣高血压</a:t>
            </a:r>
          </a:p>
        </p:txBody>
      </p:sp>
    </p:spTree>
    <p:extLst>
      <p:ext uri="{BB962C8B-B14F-4D97-AF65-F5344CB8AC3E}">
        <p14:creationId xmlns:p14="http://schemas.microsoft.com/office/powerpoint/2010/main" xmlns="" val="2176219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CN" sz="1200" kern="1200" dirty="0" smtClean="0">
                <a:solidFill>
                  <a:schemeClr val="tx1"/>
                </a:solidFill>
                <a:effectLst/>
                <a:latin typeface="Times New Roman" pitchFamily="18" charset="0"/>
                <a:ea typeface="宋体" pitchFamily="2" charset="-122"/>
                <a:cs typeface="+mn-cs"/>
              </a:rPr>
              <a:t>JNC 8 </a:t>
            </a:r>
            <a:r>
              <a:rPr kumimoji="1" lang="zh-CN" altLang="zh-CN" sz="1200" kern="1200" dirty="0" smtClean="0">
                <a:solidFill>
                  <a:schemeClr val="tx1"/>
                </a:solidFill>
                <a:effectLst/>
                <a:latin typeface="Times New Roman" pitchFamily="18" charset="0"/>
                <a:ea typeface="宋体" pitchFamily="2" charset="-122"/>
                <a:cs typeface="+mn-cs"/>
              </a:rPr>
              <a:t>放宽对特殊人群的血压目标值是理性回归。但无论血压管理，还是血糖等危险因素的控制，均应牢记适可而止、过犹不及。过于激进的药物治疗不仅增加医疗经济学负担，还可能给患者带来更多不利影响。 </a:t>
            </a:r>
            <a:r>
              <a:rPr kumimoji="1" lang="en-US" altLang="zh-CN" sz="1200" kern="1200" dirty="0" smtClean="0">
                <a:solidFill>
                  <a:schemeClr val="tx1"/>
                </a:solidFill>
                <a:effectLst/>
                <a:latin typeface="Times New Roman" pitchFamily="18" charset="0"/>
                <a:ea typeface="宋体" pitchFamily="2" charset="-122"/>
                <a:cs typeface="+mn-cs"/>
              </a:rPr>
              <a:t>.</a:t>
            </a:r>
            <a:r>
              <a:rPr kumimoji="1" lang="zh-CN" altLang="zh-CN" sz="1200" kern="1200" dirty="0" smtClean="0">
                <a:solidFill>
                  <a:schemeClr val="tx1"/>
                </a:solidFill>
                <a:effectLst/>
                <a:latin typeface="Times New Roman" pitchFamily="18" charset="0"/>
                <a:ea typeface="宋体" pitchFamily="2" charset="-122"/>
                <a:cs typeface="+mn-cs"/>
              </a:rPr>
              <a:t>高血压患者的降压目标：一般高血压患者，应将血压（收缩压</a:t>
            </a:r>
            <a:r>
              <a:rPr kumimoji="1" lang="en-US" altLang="zh-CN" sz="1200" kern="1200" dirty="0" smtClean="0">
                <a:solidFill>
                  <a:schemeClr val="tx1"/>
                </a:solidFill>
                <a:effectLst/>
                <a:latin typeface="Times New Roman" pitchFamily="18" charset="0"/>
                <a:ea typeface="宋体" pitchFamily="2" charset="-122"/>
                <a:cs typeface="+mn-cs"/>
              </a:rPr>
              <a:t>/</a:t>
            </a:r>
            <a:r>
              <a:rPr kumimoji="1" lang="zh-CN" altLang="zh-CN" sz="1200" kern="1200" dirty="0" smtClean="0">
                <a:solidFill>
                  <a:schemeClr val="tx1"/>
                </a:solidFill>
                <a:effectLst/>
                <a:latin typeface="Times New Roman" pitchFamily="18" charset="0"/>
                <a:ea typeface="宋体" pitchFamily="2" charset="-122"/>
                <a:cs typeface="+mn-cs"/>
              </a:rPr>
              <a:t>舒张压）降至</a:t>
            </a:r>
            <a:r>
              <a:rPr kumimoji="1" lang="en-US" altLang="zh-CN" sz="1200" kern="1200" dirty="0" smtClean="0">
                <a:solidFill>
                  <a:schemeClr val="tx1"/>
                </a:solidFill>
                <a:effectLst/>
                <a:latin typeface="Times New Roman" pitchFamily="18" charset="0"/>
                <a:ea typeface="宋体" pitchFamily="2" charset="-122"/>
                <a:cs typeface="+mn-cs"/>
              </a:rPr>
              <a:t>140/90 mmHg</a:t>
            </a:r>
            <a:r>
              <a:rPr kumimoji="1" lang="zh-CN" altLang="zh-CN" sz="1200" kern="1200" dirty="0" smtClean="0">
                <a:solidFill>
                  <a:schemeClr val="tx1"/>
                </a:solidFill>
                <a:effectLst/>
                <a:latin typeface="Times New Roman" pitchFamily="18" charset="0"/>
                <a:ea typeface="宋体" pitchFamily="2" charset="-122"/>
                <a:cs typeface="+mn-cs"/>
              </a:rPr>
              <a:t>以下；</a:t>
            </a:r>
            <a:r>
              <a:rPr kumimoji="1" lang="en-US" altLang="zh-CN" sz="1200" kern="1200" dirty="0" smtClean="0">
                <a:solidFill>
                  <a:schemeClr val="tx1"/>
                </a:solidFill>
                <a:effectLst/>
                <a:latin typeface="Times New Roman" pitchFamily="18" charset="0"/>
                <a:ea typeface="宋体" pitchFamily="2" charset="-122"/>
                <a:cs typeface="+mn-cs"/>
              </a:rPr>
              <a:t>65</a:t>
            </a:r>
            <a:r>
              <a:rPr kumimoji="1" lang="zh-CN" altLang="zh-CN" sz="1200" kern="1200" dirty="0" smtClean="0">
                <a:solidFill>
                  <a:schemeClr val="tx1"/>
                </a:solidFill>
                <a:effectLst/>
                <a:latin typeface="Times New Roman" pitchFamily="18" charset="0"/>
                <a:ea typeface="宋体" pitchFamily="2" charset="-122"/>
                <a:cs typeface="+mn-cs"/>
              </a:rPr>
              <a:t>岁及以上的老年人的收缩压应控制在</a:t>
            </a:r>
            <a:r>
              <a:rPr kumimoji="1" lang="en-US" altLang="zh-CN" sz="1200" kern="1200" dirty="0" smtClean="0">
                <a:solidFill>
                  <a:schemeClr val="tx1"/>
                </a:solidFill>
                <a:effectLst/>
                <a:latin typeface="Times New Roman" pitchFamily="18" charset="0"/>
                <a:ea typeface="宋体" pitchFamily="2" charset="-122"/>
                <a:cs typeface="+mn-cs"/>
              </a:rPr>
              <a:t>150mmHg</a:t>
            </a:r>
            <a:r>
              <a:rPr kumimoji="1" lang="zh-CN" altLang="zh-CN" sz="1200" kern="1200" dirty="0" smtClean="0">
                <a:solidFill>
                  <a:schemeClr val="tx1"/>
                </a:solidFill>
                <a:effectLst/>
                <a:latin typeface="Times New Roman" pitchFamily="18" charset="0"/>
                <a:ea typeface="宋体" pitchFamily="2" charset="-122"/>
                <a:cs typeface="+mn-cs"/>
              </a:rPr>
              <a:t>以下，如能耐受还可进一步降低；伴有慢性肾脏疾病、糖尿病，或病情稳定的冠心病或脑血管病的高血压患者治疗更宜个体化，一般可以将血压降至</a:t>
            </a:r>
            <a:r>
              <a:rPr kumimoji="1" lang="en-US" altLang="zh-CN" sz="1200" kern="1200" dirty="0" smtClean="0">
                <a:solidFill>
                  <a:schemeClr val="tx1"/>
                </a:solidFill>
                <a:effectLst/>
                <a:latin typeface="Times New Roman" pitchFamily="18" charset="0"/>
                <a:ea typeface="宋体" pitchFamily="2" charset="-122"/>
                <a:cs typeface="+mn-cs"/>
              </a:rPr>
              <a:t>130/80 mmHg</a:t>
            </a:r>
            <a:r>
              <a:rPr kumimoji="1" lang="zh-CN" altLang="zh-CN" sz="1200" kern="1200" dirty="0" smtClean="0">
                <a:solidFill>
                  <a:schemeClr val="tx1"/>
                </a:solidFill>
                <a:effectLst/>
                <a:latin typeface="Times New Roman" pitchFamily="18" charset="0"/>
                <a:ea typeface="宋体" pitchFamily="2" charset="-122"/>
                <a:cs typeface="+mn-cs"/>
              </a:rPr>
              <a:t>以下。伴有严重肾脏疾病或糖尿病，或处于急性期的冠心病或脑血管病患者，应按照相关指南进行血压管理。舒张压低于</a:t>
            </a:r>
            <a:r>
              <a:rPr kumimoji="1" lang="en-US" altLang="zh-CN" sz="1200" kern="1200" dirty="0" smtClean="0">
                <a:solidFill>
                  <a:schemeClr val="tx1"/>
                </a:solidFill>
                <a:effectLst/>
                <a:latin typeface="Times New Roman" pitchFamily="18" charset="0"/>
                <a:ea typeface="宋体" pitchFamily="2" charset="-122"/>
                <a:cs typeface="+mn-cs"/>
              </a:rPr>
              <a:t>60 mmHg</a:t>
            </a:r>
            <a:r>
              <a:rPr kumimoji="1" lang="zh-CN" altLang="zh-CN" sz="1200" kern="1200" dirty="0" smtClean="0">
                <a:solidFill>
                  <a:schemeClr val="tx1"/>
                </a:solidFill>
                <a:effectLst/>
                <a:latin typeface="Times New Roman" pitchFamily="18" charset="0"/>
                <a:ea typeface="宋体" pitchFamily="2" charset="-122"/>
                <a:cs typeface="+mn-cs"/>
              </a:rPr>
              <a:t>的冠心病患者，应在密切监测血压的情况下逐渐实现降压达标。</a:t>
            </a:r>
          </a:p>
          <a:p>
            <a:r>
              <a:rPr kumimoji="1" lang="en-US" altLang="zh-CN" sz="1200" kern="1200" dirty="0" smtClean="0">
                <a:solidFill>
                  <a:schemeClr val="tx1"/>
                </a:solidFill>
                <a:effectLst/>
                <a:latin typeface="Times New Roman" pitchFamily="18" charset="0"/>
                <a:ea typeface="宋体" pitchFamily="2" charset="-122"/>
                <a:cs typeface="+mn-cs"/>
              </a:rPr>
              <a:t/>
            </a:r>
            <a:br>
              <a:rPr kumimoji="1" lang="en-US" altLang="zh-CN" sz="1200" kern="1200" dirty="0" smtClean="0">
                <a:solidFill>
                  <a:schemeClr val="tx1"/>
                </a:solidFill>
                <a:effectLst/>
                <a:latin typeface="Times New Roman" pitchFamily="18" charset="0"/>
                <a:ea typeface="宋体" pitchFamily="2" charset="-122"/>
                <a:cs typeface="+mn-cs"/>
              </a:rPr>
            </a:br>
            <a:endParaRPr lang="zh-CN" altLang="en-US" dirty="0"/>
          </a:p>
        </p:txBody>
      </p:sp>
      <p:sp>
        <p:nvSpPr>
          <p:cNvPr id="4" name="灯片编号占位符 3"/>
          <p:cNvSpPr>
            <a:spLocks noGrp="1"/>
          </p:cNvSpPr>
          <p:nvPr>
            <p:ph type="sldNum" sz="quarter" idx="10"/>
          </p:nvPr>
        </p:nvSpPr>
        <p:spPr/>
        <p:txBody>
          <a:bodyPr/>
          <a:lstStyle/>
          <a:p>
            <a:pPr>
              <a:defRPr/>
            </a:pPr>
            <a:fld id="{90FF4FE7-9C0E-404E-ABF2-0A5EAEDE299D}" type="slidenum">
              <a:rPr lang="en-US" altLang="zh-CN" smtClean="0"/>
              <a:pPr>
                <a:defRPr/>
              </a:pPr>
              <a:t>9</a:t>
            </a:fld>
            <a:endParaRPr lang="en-US" altLang="zh-CN"/>
          </a:p>
        </p:txBody>
      </p:sp>
    </p:spTree>
    <p:extLst>
      <p:ext uri="{BB962C8B-B14F-4D97-AF65-F5344CB8AC3E}">
        <p14:creationId xmlns:p14="http://schemas.microsoft.com/office/powerpoint/2010/main" xmlns="" val="562540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kumimoji="1" lang="zh-CN" altLang="zh-CN" sz="1200" kern="1200" dirty="0" smtClean="0">
                <a:solidFill>
                  <a:schemeClr val="tx1"/>
                </a:solidFill>
                <a:effectLst/>
                <a:latin typeface="Times New Roman" pitchFamily="18" charset="0"/>
                <a:ea typeface="宋体" pitchFamily="2" charset="-122"/>
                <a:cs typeface="+mn-cs"/>
              </a:rPr>
              <a:t>动态血压监测</a:t>
            </a:r>
            <a:r>
              <a:rPr kumimoji="1" lang="en-US" altLang="zh-CN" sz="1200" kern="1200" dirty="0" smtClean="0">
                <a:solidFill>
                  <a:schemeClr val="tx1"/>
                </a:solidFill>
                <a:effectLst/>
                <a:latin typeface="Times New Roman" pitchFamily="18" charset="0"/>
                <a:ea typeface="宋体" pitchFamily="2" charset="-122"/>
                <a:cs typeface="+mn-cs"/>
              </a:rPr>
              <a:t>(ABPM)</a:t>
            </a:r>
            <a:r>
              <a:rPr kumimoji="1" lang="zh-CN" altLang="zh-CN" sz="1200" kern="1200" dirty="0" smtClean="0">
                <a:solidFill>
                  <a:schemeClr val="tx1"/>
                </a:solidFill>
                <a:effectLst/>
                <a:latin typeface="Times New Roman" pitchFamily="18" charset="0"/>
                <a:ea typeface="宋体" pitchFamily="2" charset="-122"/>
                <a:cs typeface="+mn-cs"/>
              </a:rPr>
              <a:t>则通常由自动的血压测量仪器完成，测量次数较多，无测量者误差，可避免白大衣效应，并可测量夜间睡眠期间的血压，因此，既可更准确地测量血压，也可评估血压短时变异和昼夜节律。通过计算</a:t>
            </a:r>
            <a:r>
              <a:rPr kumimoji="1" lang="en-US" altLang="zh-CN" sz="1200" kern="1200" dirty="0" smtClean="0">
                <a:solidFill>
                  <a:schemeClr val="tx1"/>
                </a:solidFill>
                <a:effectLst/>
                <a:latin typeface="Times New Roman" pitchFamily="18" charset="0"/>
                <a:ea typeface="宋体" pitchFamily="2" charset="-122"/>
                <a:cs typeface="+mn-cs"/>
              </a:rPr>
              <a:t>24</a:t>
            </a:r>
            <a:r>
              <a:rPr kumimoji="1" lang="zh-CN" altLang="zh-CN" sz="1200" kern="1200" dirty="0" smtClean="0">
                <a:solidFill>
                  <a:schemeClr val="tx1"/>
                </a:solidFill>
                <a:effectLst/>
                <a:latin typeface="Times New Roman" pitchFamily="18" charset="0"/>
                <a:ea typeface="宋体" pitchFamily="2" charset="-122"/>
                <a:cs typeface="+mn-cs"/>
              </a:rPr>
              <a:t>小时监测的收缩压与舒张压之间的关系，可评估大动脉的弹性功能，预测心血管事件特别是脑卒中风险。</a:t>
            </a:r>
          </a:p>
          <a:p>
            <a:pPr marL="0" marR="0" lvl="1" indent="0" algn="l" defTabSz="914400" rtl="0" eaLnBrk="0" fontAlgn="base" latinLnBrk="0" hangingPunct="0">
              <a:lnSpc>
                <a:spcPct val="100000"/>
              </a:lnSpc>
              <a:spcBef>
                <a:spcPct val="30000"/>
              </a:spcBef>
              <a:spcAft>
                <a:spcPct val="0"/>
              </a:spcAft>
              <a:buClrTx/>
              <a:buSzTx/>
              <a:buFontTx/>
              <a:buNone/>
              <a:tabLst/>
              <a:defRPr/>
            </a:pPr>
            <a:r>
              <a:rPr kumimoji="1" lang="zh-CN" altLang="en-US" sz="1200" kern="1200" dirty="0" smtClean="0">
                <a:solidFill>
                  <a:schemeClr val="tx1"/>
                </a:solidFill>
                <a:effectLst/>
                <a:latin typeface="Times New Roman" pitchFamily="18" charset="0"/>
                <a:ea typeface="宋体" pitchFamily="2" charset="-122"/>
                <a:cs typeface="+mn-cs"/>
              </a:rPr>
              <a:t>动</a:t>
            </a:r>
            <a:r>
              <a:rPr kumimoji="1" lang="zh-CN" altLang="zh-CN" sz="1200" kern="1200" dirty="0" smtClean="0">
                <a:solidFill>
                  <a:schemeClr val="tx1"/>
                </a:solidFill>
                <a:effectLst/>
                <a:latin typeface="Times New Roman" pitchFamily="18" charset="0"/>
                <a:ea typeface="宋体" pitchFamily="2" charset="-122"/>
                <a:cs typeface="+mn-cs"/>
              </a:rPr>
              <a:t>态血压监测可诊断白大衣性高血压</a:t>
            </a:r>
            <a:r>
              <a:rPr kumimoji="1" lang="en-US" altLang="zh-CN" sz="1200" kern="1200" dirty="0" smtClean="0">
                <a:solidFill>
                  <a:schemeClr val="tx1"/>
                </a:solidFill>
                <a:effectLst/>
                <a:latin typeface="Times New Roman" pitchFamily="18" charset="0"/>
                <a:ea typeface="宋体" pitchFamily="2" charset="-122"/>
                <a:cs typeface="+mn-cs"/>
              </a:rPr>
              <a:t>,</a:t>
            </a:r>
            <a:r>
              <a:rPr kumimoji="1" lang="zh-CN" altLang="zh-CN" sz="1200" kern="1200" dirty="0" smtClean="0">
                <a:solidFill>
                  <a:schemeClr val="tx1"/>
                </a:solidFill>
                <a:effectLst/>
                <a:latin typeface="Times New Roman" pitchFamily="18" charset="0"/>
                <a:ea typeface="宋体" pitchFamily="2" charset="-122"/>
                <a:cs typeface="+mn-cs"/>
              </a:rPr>
              <a:t>发现隐蔽性高血压</a:t>
            </a:r>
            <a:r>
              <a:rPr kumimoji="1" lang="en-US" altLang="zh-CN" sz="1200" kern="1200" dirty="0" smtClean="0">
                <a:solidFill>
                  <a:schemeClr val="tx1"/>
                </a:solidFill>
                <a:effectLst/>
                <a:latin typeface="Times New Roman" pitchFamily="18" charset="0"/>
                <a:ea typeface="宋体" pitchFamily="2" charset="-122"/>
                <a:cs typeface="+mn-cs"/>
              </a:rPr>
              <a:t>,</a:t>
            </a:r>
            <a:r>
              <a:rPr kumimoji="1" lang="zh-CN" altLang="zh-CN" sz="1200" kern="1200" dirty="0" smtClean="0">
                <a:solidFill>
                  <a:schemeClr val="tx1"/>
                </a:solidFill>
                <a:effectLst/>
                <a:latin typeface="Times New Roman" pitchFamily="18" charset="0"/>
                <a:ea typeface="宋体" pitchFamily="2" charset="-122"/>
                <a:cs typeface="+mn-cs"/>
              </a:rPr>
              <a:t>检查顽固难治性高血压的原因</a:t>
            </a:r>
            <a:r>
              <a:rPr kumimoji="1" lang="en-US" altLang="zh-CN" sz="1200" kern="1200" dirty="0" smtClean="0">
                <a:solidFill>
                  <a:schemeClr val="tx1"/>
                </a:solidFill>
                <a:effectLst/>
                <a:latin typeface="Times New Roman" pitchFamily="18" charset="0"/>
                <a:ea typeface="宋体" pitchFamily="2" charset="-122"/>
                <a:cs typeface="+mn-cs"/>
              </a:rPr>
              <a:t>,</a:t>
            </a:r>
            <a:r>
              <a:rPr kumimoji="1" lang="zh-CN" altLang="zh-CN" sz="1200" kern="1200" dirty="0" smtClean="0">
                <a:solidFill>
                  <a:schemeClr val="tx1"/>
                </a:solidFill>
                <a:effectLst/>
                <a:latin typeface="Times New Roman" pitchFamily="18" charset="0"/>
                <a:ea typeface="宋体" pitchFamily="2" charset="-122"/>
                <a:cs typeface="+mn-cs"/>
              </a:rPr>
              <a:t>评估血压升高程度、短时变异和昼夜节律等。随着其价格的下降，动态血压监测将在临床工作中更广泛应用。</a:t>
            </a:r>
            <a:endParaRPr kumimoji="1" lang="en-US" altLang="zh-CN" sz="1200" kern="1200" dirty="0" smtClean="0">
              <a:solidFill>
                <a:schemeClr val="tx1"/>
              </a:solidFill>
              <a:effectLst/>
              <a:latin typeface="Times New Roman" pitchFamily="18" charset="0"/>
              <a:ea typeface="宋体"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90FF4FE7-9C0E-404E-ABF2-0A5EAEDE299D}" type="slidenum">
              <a:rPr lang="en-US" altLang="zh-CN" smtClean="0"/>
              <a:pPr>
                <a:defRPr/>
              </a:pPr>
              <a:t>10</a:t>
            </a:fld>
            <a:endParaRPr lang="en-US" altLang="zh-CN"/>
          </a:p>
        </p:txBody>
      </p:sp>
    </p:spTree>
    <p:extLst>
      <p:ext uri="{BB962C8B-B14F-4D97-AF65-F5344CB8AC3E}">
        <p14:creationId xmlns:p14="http://schemas.microsoft.com/office/powerpoint/2010/main" xmlns="" val="1629875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zh-CN" sz="1200" kern="1200" dirty="0" smtClean="0">
                <a:solidFill>
                  <a:schemeClr val="tx1"/>
                </a:solidFill>
                <a:effectLst/>
                <a:latin typeface="Times New Roman" pitchFamily="18" charset="0"/>
                <a:ea typeface="宋体" pitchFamily="2" charset="-122"/>
                <a:cs typeface="+mn-cs"/>
              </a:rPr>
              <a:t>去掉“</a:t>
            </a:r>
            <a:r>
              <a:rPr kumimoji="1" lang="en-US" altLang="zh-CN" sz="1200" kern="1200" dirty="0" smtClean="0">
                <a:solidFill>
                  <a:schemeClr val="tx1"/>
                </a:solidFill>
                <a:effectLst/>
                <a:latin typeface="Times New Roman" pitchFamily="18" charset="0"/>
                <a:ea typeface="宋体" pitchFamily="2" charset="-122"/>
                <a:cs typeface="+mn-cs"/>
              </a:rPr>
              <a:t>C</a:t>
            </a:r>
            <a:r>
              <a:rPr kumimoji="1" lang="zh-CN" altLang="zh-CN" sz="1200" kern="1200" dirty="0" smtClean="0">
                <a:solidFill>
                  <a:schemeClr val="tx1"/>
                </a:solidFill>
                <a:effectLst/>
                <a:latin typeface="Times New Roman" pitchFamily="18" charset="0"/>
                <a:ea typeface="宋体" pitchFamily="2" charset="-122"/>
                <a:cs typeface="+mn-cs"/>
              </a:rPr>
              <a:t>反应蛋白”。靶器官损害中新增加“颈</a:t>
            </a:r>
            <a:r>
              <a:rPr kumimoji="1" lang="en-US" altLang="zh-CN" sz="1200" kern="1200" dirty="0" smtClean="0">
                <a:solidFill>
                  <a:schemeClr val="tx1"/>
                </a:solidFill>
                <a:effectLst/>
                <a:latin typeface="Times New Roman" pitchFamily="18" charset="0"/>
                <a:ea typeface="宋体" pitchFamily="2" charset="-122"/>
                <a:cs typeface="+mn-cs"/>
              </a:rPr>
              <a:t>-</a:t>
            </a:r>
            <a:r>
              <a:rPr kumimoji="1" lang="zh-CN" altLang="zh-CN" sz="1200" kern="1200" dirty="0" smtClean="0">
                <a:solidFill>
                  <a:schemeClr val="tx1"/>
                </a:solidFill>
                <a:effectLst/>
                <a:latin typeface="Times New Roman" pitchFamily="18" charset="0"/>
                <a:ea typeface="宋体" pitchFamily="2" charset="-122"/>
                <a:cs typeface="+mn-cs"/>
              </a:rPr>
              <a:t>股动脉脉搏波传导速度（</a:t>
            </a:r>
            <a:r>
              <a:rPr kumimoji="1" lang="en-US" altLang="zh-CN" sz="1200" kern="1200" dirty="0" smtClean="0">
                <a:solidFill>
                  <a:schemeClr val="tx1"/>
                </a:solidFill>
                <a:effectLst/>
                <a:latin typeface="Times New Roman" pitchFamily="18" charset="0"/>
                <a:ea typeface="宋体" pitchFamily="2" charset="-122"/>
                <a:cs typeface="+mn-cs"/>
              </a:rPr>
              <a:t>PWV</a:t>
            </a:r>
            <a:r>
              <a:rPr kumimoji="1" lang="zh-CN" altLang="zh-CN" sz="1200" kern="1200" dirty="0" smtClean="0">
                <a:solidFill>
                  <a:schemeClr val="tx1"/>
                </a:solidFill>
                <a:effectLst/>
                <a:latin typeface="Times New Roman" pitchFamily="18" charset="0"/>
                <a:ea typeface="宋体" pitchFamily="2" charset="-122"/>
                <a:cs typeface="+mn-cs"/>
              </a:rPr>
              <a:t>），踝</a:t>
            </a:r>
            <a:r>
              <a:rPr kumimoji="1" lang="en-US" altLang="zh-CN" sz="1200" kern="1200" dirty="0" smtClean="0">
                <a:solidFill>
                  <a:schemeClr val="tx1"/>
                </a:solidFill>
                <a:effectLst/>
                <a:latin typeface="Times New Roman" pitchFamily="18" charset="0"/>
                <a:ea typeface="宋体" pitchFamily="2" charset="-122"/>
                <a:cs typeface="+mn-cs"/>
              </a:rPr>
              <a:t>/</a:t>
            </a:r>
            <a:r>
              <a:rPr kumimoji="1" lang="zh-CN" altLang="zh-CN" sz="1200" kern="1200" dirty="0" smtClean="0">
                <a:solidFill>
                  <a:schemeClr val="tx1"/>
                </a:solidFill>
                <a:effectLst/>
                <a:latin typeface="Times New Roman" pitchFamily="18" charset="0"/>
                <a:ea typeface="宋体" pitchFamily="2" charset="-122"/>
                <a:cs typeface="+mn-cs"/>
              </a:rPr>
              <a:t>臂血压指数，</a:t>
            </a:r>
            <a:r>
              <a:rPr kumimoji="1" lang="en-US" altLang="zh-CN" sz="1200" kern="1200" dirty="0" err="1" smtClean="0">
                <a:solidFill>
                  <a:schemeClr val="tx1"/>
                </a:solidFill>
                <a:effectLst/>
                <a:latin typeface="Times New Roman" pitchFamily="18" charset="0"/>
                <a:ea typeface="宋体" pitchFamily="2" charset="-122"/>
                <a:cs typeface="+mn-cs"/>
              </a:rPr>
              <a:t>eGFR</a:t>
            </a:r>
            <a:r>
              <a:rPr kumimoji="1" lang="zh-CN" altLang="zh-CN" sz="1200" kern="1200" dirty="0" smtClean="0">
                <a:solidFill>
                  <a:schemeClr val="tx1"/>
                </a:solidFill>
                <a:effectLst/>
                <a:latin typeface="Times New Roman" pitchFamily="18" charset="0"/>
                <a:ea typeface="宋体" pitchFamily="2" charset="-122"/>
                <a:cs typeface="+mn-cs"/>
              </a:rPr>
              <a:t>”。</a:t>
            </a:r>
            <a:endParaRPr lang="zh-CN" altLang="en-US" dirty="0"/>
          </a:p>
        </p:txBody>
      </p:sp>
      <p:sp>
        <p:nvSpPr>
          <p:cNvPr id="4" name="灯片编号占位符 3"/>
          <p:cNvSpPr>
            <a:spLocks noGrp="1"/>
          </p:cNvSpPr>
          <p:nvPr>
            <p:ph type="sldNum" sz="quarter" idx="10"/>
          </p:nvPr>
        </p:nvSpPr>
        <p:spPr/>
        <p:txBody>
          <a:bodyPr/>
          <a:lstStyle/>
          <a:p>
            <a:pPr>
              <a:defRPr/>
            </a:pPr>
            <a:fld id="{90FF4FE7-9C0E-404E-ABF2-0A5EAEDE299D}" type="slidenum">
              <a:rPr lang="en-US" altLang="zh-CN" smtClean="0"/>
              <a:pPr>
                <a:defRPr/>
              </a:pPr>
              <a:t>11</a:t>
            </a:fld>
            <a:endParaRPr lang="en-US" altLang="zh-CN"/>
          </a:p>
        </p:txBody>
      </p:sp>
    </p:spTree>
    <p:extLst>
      <p:ext uri="{BB962C8B-B14F-4D97-AF65-F5344CB8AC3E}">
        <p14:creationId xmlns:p14="http://schemas.microsoft.com/office/powerpoint/2010/main" xmlns="" val="949387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选择性项目</a:t>
            </a:r>
            <a:r>
              <a:rPr kumimoji="1" lang="zh-CN" altLang="zh-CN" sz="1200" kern="1200" dirty="0" smtClean="0">
                <a:solidFill>
                  <a:schemeClr val="tx1"/>
                </a:solidFill>
                <a:effectLst/>
                <a:latin typeface="Times New Roman" pitchFamily="18" charset="0"/>
                <a:ea typeface="宋体" pitchFamily="2" charset="-122"/>
                <a:cs typeface="+mn-cs"/>
              </a:rPr>
              <a:t>危险因素中新增加“糖耐量受损和</a:t>
            </a:r>
            <a:r>
              <a:rPr kumimoji="1" lang="en-US" altLang="zh-CN" sz="1200" kern="1200" dirty="0" smtClean="0">
                <a:solidFill>
                  <a:schemeClr val="tx1"/>
                </a:solidFill>
                <a:effectLst/>
                <a:latin typeface="Times New Roman" pitchFamily="18" charset="0"/>
                <a:ea typeface="宋体" pitchFamily="2" charset="-122"/>
                <a:cs typeface="+mn-cs"/>
              </a:rPr>
              <a:t>/</a:t>
            </a:r>
            <a:r>
              <a:rPr kumimoji="1" lang="zh-CN" altLang="zh-CN" sz="1200" kern="1200" dirty="0" smtClean="0">
                <a:solidFill>
                  <a:schemeClr val="tx1"/>
                </a:solidFill>
                <a:effectLst/>
                <a:latin typeface="Times New Roman" pitchFamily="18" charset="0"/>
                <a:ea typeface="宋体" pitchFamily="2" charset="-122"/>
                <a:cs typeface="+mn-cs"/>
              </a:rPr>
              <a:t>或空腹血糖受损”。去掉“</a:t>
            </a:r>
            <a:r>
              <a:rPr kumimoji="1" lang="en-US" altLang="zh-CN" sz="1200" kern="1200" dirty="0" smtClean="0">
                <a:solidFill>
                  <a:schemeClr val="tx1"/>
                </a:solidFill>
                <a:effectLst/>
                <a:latin typeface="Times New Roman" pitchFamily="18" charset="0"/>
                <a:ea typeface="宋体" pitchFamily="2" charset="-122"/>
                <a:cs typeface="+mn-cs"/>
              </a:rPr>
              <a:t>C</a:t>
            </a:r>
            <a:r>
              <a:rPr kumimoji="1" lang="zh-CN" altLang="zh-CN" sz="1200" kern="1200" dirty="0" smtClean="0">
                <a:solidFill>
                  <a:schemeClr val="tx1"/>
                </a:solidFill>
                <a:effectLst/>
                <a:latin typeface="Times New Roman" pitchFamily="18" charset="0"/>
                <a:ea typeface="宋体" pitchFamily="2" charset="-122"/>
                <a:cs typeface="+mn-cs"/>
              </a:rPr>
              <a:t>反应蛋白”。靶器官损害中新增加“颈</a:t>
            </a:r>
            <a:r>
              <a:rPr kumimoji="1" lang="en-US" altLang="zh-CN" sz="1200" kern="1200" dirty="0" smtClean="0">
                <a:solidFill>
                  <a:schemeClr val="tx1"/>
                </a:solidFill>
                <a:effectLst/>
                <a:latin typeface="Times New Roman" pitchFamily="18" charset="0"/>
                <a:ea typeface="宋体" pitchFamily="2" charset="-122"/>
                <a:cs typeface="+mn-cs"/>
              </a:rPr>
              <a:t>-</a:t>
            </a:r>
            <a:r>
              <a:rPr kumimoji="1" lang="zh-CN" altLang="zh-CN" sz="1200" kern="1200" dirty="0" smtClean="0">
                <a:solidFill>
                  <a:schemeClr val="tx1"/>
                </a:solidFill>
                <a:effectLst/>
                <a:latin typeface="Times New Roman" pitchFamily="18" charset="0"/>
                <a:ea typeface="宋体" pitchFamily="2" charset="-122"/>
                <a:cs typeface="+mn-cs"/>
              </a:rPr>
              <a:t>股动脉脉搏波传导速度（</a:t>
            </a:r>
            <a:r>
              <a:rPr kumimoji="1" lang="en-US" altLang="zh-CN" sz="1200" kern="1200" dirty="0" smtClean="0">
                <a:solidFill>
                  <a:schemeClr val="tx1"/>
                </a:solidFill>
                <a:effectLst/>
                <a:latin typeface="Times New Roman" pitchFamily="18" charset="0"/>
                <a:ea typeface="宋体" pitchFamily="2" charset="-122"/>
                <a:cs typeface="+mn-cs"/>
              </a:rPr>
              <a:t>PWV</a:t>
            </a:r>
            <a:r>
              <a:rPr kumimoji="1" lang="zh-CN" altLang="zh-CN" sz="1200" kern="1200" dirty="0" smtClean="0">
                <a:solidFill>
                  <a:schemeClr val="tx1"/>
                </a:solidFill>
                <a:effectLst/>
                <a:latin typeface="Times New Roman" pitchFamily="18" charset="0"/>
                <a:ea typeface="宋体" pitchFamily="2" charset="-122"/>
                <a:cs typeface="+mn-cs"/>
              </a:rPr>
              <a:t>），踝</a:t>
            </a:r>
            <a:r>
              <a:rPr kumimoji="1" lang="en-US" altLang="zh-CN" sz="1200" kern="1200" dirty="0" smtClean="0">
                <a:solidFill>
                  <a:schemeClr val="tx1"/>
                </a:solidFill>
                <a:effectLst/>
                <a:latin typeface="Times New Roman" pitchFamily="18" charset="0"/>
                <a:ea typeface="宋体" pitchFamily="2" charset="-122"/>
                <a:cs typeface="+mn-cs"/>
              </a:rPr>
              <a:t>/</a:t>
            </a:r>
            <a:r>
              <a:rPr kumimoji="1" lang="zh-CN" altLang="zh-CN" sz="1200" kern="1200" dirty="0" smtClean="0">
                <a:solidFill>
                  <a:schemeClr val="tx1"/>
                </a:solidFill>
                <a:effectLst/>
                <a:latin typeface="Times New Roman" pitchFamily="18" charset="0"/>
                <a:ea typeface="宋体" pitchFamily="2" charset="-122"/>
                <a:cs typeface="+mn-cs"/>
              </a:rPr>
              <a:t>臂血压指数，</a:t>
            </a:r>
            <a:r>
              <a:rPr kumimoji="1" lang="en-US" altLang="zh-CN" sz="1200" kern="1200" dirty="0" err="1" smtClean="0">
                <a:solidFill>
                  <a:schemeClr val="tx1"/>
                </a:solidFill>
                <a:effectLst/>
                <a:latin typeface="Times New Roman" pitchFamily="18" charset="0"/>
                <a:ea typeface="宋体" pitchFamily="2" charset="-122"/>
                <a:cs typeface="+mn-cs"/>
              </a:rPr>
              <a:t>eGFR</a:t>
            </a:r>
            <a:r>
              <a:rPr kumimoji="1" lang="zh-CN" altLang="zh-CN" sz="1200" kern="1200" dirty="0" smtClean="0">
                <a:solidFill>
                  <a:schemeClr val="tx1"/>
                </a:solidFill>
                <a:effectLst/>
                <a:latin typeface="Times New Roman" pitchFamily="18" charset="0"/>
                <a:ea typeface="宋体" pitchFamily="2" charset="-122"/>
                <a:cs typeface="+mn-cs"/>
              </a:rPr>
              <a:t>”。腹型肥胖的腰围修改为男≥</a:t>
            </a:r>
            <a:r>
              <a:rPr kumimoji="1" lang="en-US" altLang="zh-CN" sz="1200" kern="1200" dirty="0" smtClean="0">
                <a:solidFill>
                  <a:schemeClr val="tx1"/>
                </a:solidFill>
                <a:effectLst/>
                <a:latin typeface="Times New Roman" pitchFamily="18" charset="0"/>
                <a:ea typeface="宋体" pitchFamily="2" charset="-122"/>
                <a:cs typeface="+mn-cs"/>
              </a:rPr>
              <a:t>90cm</a:t>
            </a:r>
            <a:r>
              <a:rPr kumimoji="1" lang="zh-CN" altLang="zh-CN" sz="1200" kern="1200" dirty="0" smtClean="0">
                <a:solidFill>
                  <a:schemeClr val="tx1"/>
                </a:solidFill>
                <a:effectLst/>
                <a:latin typeface="Times New Roman" pitchFamily="18" charset="0"/>
                <a:ea typeface="宋体" pitchFamily="2" charset="-122"/>
                <a:cs typeface="+mn-cs"/>
              </a:rPr>
              <a:t>，女≥</a:t>
            </a:r>
            <a:r>
              <a:rPr kumimoji="1" lang="en-US" altLang="zh-CN" sz="1200" kern="1200" dirty="0" smtClean="0">
                <a:solidFill>
                  <a:schemeClr val="tx1"/>
                </a:solidFill>
                <a:effectLst/>
                <a:latin typeface="Times New Roman" pitchFamily="18" charset="0"/>
                <a:ea typeface="宋体" pitchFamily="2" charset="-122"/>
                <a:cs typeface="+mn-cs"/>
              </a:rPr>
              <a:t>85cm</a:t>
            </a:r>
            <a:r>
              <a:rPr kumimoji="1" lang="zh-CN" altLang="zh-CN" sz="1200" kern="1200" dirty="0" smtClean="0">
                <a:solidFill>
                  <a:schemeClr val="tx1"/>
                </a:solidFill>
                <a:effectLst/>
                <a:latin typeface="Times New Roman" pitchFamily="18" charset="0"/>
                <a:ea typeface="宋体" pitchFamily="2" charset="-122"/>
                <a:cs typeface="+mn-cs"/>
              </a:rPr>
              <a:t>。将糖尿病纳入临床疾患项目中，这是因为糖尿病是冠心病的等危症，有利于加强管理和预防。</a:t>
            </a:r>
            <a:r>
              <a:rPr kumimoji="1" lang="en-US" altLang="zh-CN" sz="1200" kern="1200" dirty="0" smtClean="0">
                <a:solidFill>
                  <a:schemeClr val="tx1"/>
                </a:solidFill>
                <a:effectLst/>
                <a:latin typeface="Times New Roman" pitchFamily="18" charset="0"/>
                <a:ea typeface="宋体" pitchFamily="2" charset="-122"/>
                <a:cs typeface="+mn-cs"/>
              </a:rPr>
              <a:t>.</a:t>
            </a:r>
            <a:br>
              <a:rPr kumimoji="1" lang="en-US" altLang="zh-CN" sz="1200" kern="1200" dirty="0" smtClean="0">
                <a:solidFill>
                  <a:schemeClr val="tx1"/>
                </a:solidFill>
                <a:effectLst/>
                <a:latin typeface="Times New Roman" pitchFamily="18" charset="0"/>
                <a:ea typeface="宋体" pitchFamily="2" charset="-122"/>
                <a:cs typeface="+mn-cs"/>
              </a:rPr>
            </a:br>
            <a:endParaRPr lang="zh-CN" altLang="en-US" dirty="0"/>
          </a:p>
        </p:txBody>
      </p:sp>
      <p:sp>
        <p:nvSpPr>
          <p:cNvPr id="4" name="灯片编号占位符 3"/>
          <p:cNvSpPr>
            <a:spLocks noGrp="1"/>
          </p:cNvSpPr>
          <p:nvPr>
            <p:ph type="sldNum" sz="quarter" idx="10"/>
          </p:nvPr>
        </p:nvSpPr>
        <p:spPr/>
        <p:txBody>
          <a:bodyPr/>
          <a:lstStyle/>
          <a:p>
            <a:pPr>
              <a:defRPr/>
            </a:pPr>
            <a:fld id="{90FF4FE7-9C0E-404E-ABF2-0A5EAEDE299D}" type="slidenum">
              <a:rPr lang="en-US" altLang="zh-CN" smtClean="0"/>
              <a:pPr>
                <a:defRPr/>
              </a:pPr>
              <a:t>12</a:t>
            </a:fld>
            <a:endParaRPr lang="en-US" altLang="zh-CN"/>
          </a:p>
        </p:txBody>
      </p:sp>
    </p:spTree>
    <p:extLst>
      <p:ext uri="{BB962C8B-B14F-4D97-AF65-F5344CB8AC3E}">
        <p14:creationId xmlns:p14="http://schemas.microsoft.com/office/powerpoint/2010/main" xmlns="" val="3337452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8AAF84-1305-4144-A2A1-AE593D1762EB}" type="slidenum">
              <a:rPr lang="zh-CN" altLang="en-US" smtClean="0"/>
              <a:pPr/>
              <a:t>13</a:t>
            </a:fld>
            <a:endParaRPr lang="zh-CN" altLang="en-US"/>
          </a:p>
        </p:txBody>
      </p:sp>
    </p:spTree>
    <p:extLst>
      <p:ext uri="{BB962C8B-B14F-4D97-AF65-F5344CB8AC3E}">
        <p14:creationId xmlns:p14="http://schemas.microsoft.com/office/powerpoint/2010/main" xmlns="" val="3136476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8AAF84-1305-4144-A2A1-AE593D1762EB}" type="slidenum">
              <a:rPr lang="zh-CN" altLang="en-US" smtClean="0"/>
              <a:pPr/>
              <a:t>14</a:t>
            </a:fld>
            <a:endParaRPr lang="zh-CN" altLang="en-US"/>
          </a:p>
        </p:txBody>
      </p:sp>
    </p:spTree>
    <p:extLst>
      <p:ext uri="{BB962C8B-B14F-4D97-AF65-F5344CB8AC3E}">
        <p14:creationId xmlns:p14="http://schemas.microsoft.com/office/powerpoint/2010/main" xmlns="" val="614515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71525" y="2130425"/>
            <a:ext cx="874395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69651EF-A32B-44BC-9529-BD1749801C74}"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F51CBD7-E5B7-4F1E-8B39-232C9A03FF8D}"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29488" y="609600"/>
            <a:ext cx="2185987" cy="5486400"/>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771525" y="609600"/>
            <a:ext cx="6405563"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ABF1FBF-578D-4906-B00E-1F4C04546F02}"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6DE57B-B1D4-4F5F-BD65-06091CCB4029}" type="datetimeFigureOut">
              <a:rPr lang="zh-CN" altLang="en-US" smtClean="0"/>
              <a:pPr/>
              <a:t>2016/10/12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205C960-51D8-43D8-99C2-32BAFF1C6A37}" type="slidenum">
              <a:rPr lang="zh-CN" altLang="en-US" smtClean="0"/>
              <a:pPr/>
              <a:t>‹#›</a:t>
            </a:fld>
            <a:endParaRPr lang="zh-CN" altLang="en-US"/>
          </a:p>
        </p:txBody>
      </p:sp>
      <p:sp>
        <p:nvSpPr>
          <p:cNvPr id="7" name="Title 1"/>
          <p:cNvSpPr>
            <a:spLocks noGrp="1"/>
          </p:cNvSpPr>
          <p:nvPr>
            <p:ph type="title"/>
          </p:nvPr>
        </p:nvSpPr>
        <p:spPr>
          <a:xfrm>
            <a:off x="363969" y="188641"/>
            <a:ext cx="9537750" cy="720080"/>
          </a:xfrm>
        </p:spPr>
        <p:txBody>
          <a:bodyPr lIns="0" anchor="ctr" anchorCtr="0">
            <a:normAutofit/>
          </a:bodyPr>
          <a:lstStyle>
            <a:lvl1pPr algn="ctr">
              <a:defRPr sz="3600" b="1" baseline="0">
                <a:solidFill>
                  <a:schemeClr val="tx1"/>
                </a:solidFill>
                <a:latin typeface="微软雅黑" panose="020B0503020204020204" pitchFamily="34" charset="-122"/>
                <a:ea typeface="微软雅黑" panose="020B0503020204020204" pitchFamily="34" charset="-122"/>
                <a:cs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xmlns="" val="731132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707231" y="6356352"/>
            <a:ext cx="2314575" cy="365125"/>
          </a:xfrm>
          <a:prstGeom prst="rect">
            <a:avLst/>
          </a:prstGeom>
        </p:spPr>
        <p:txBody>
          <a:bodyPr/>
          <a:lstStyle>
            <a:lvl1pPr>
              <a:defRPr/>
            </a:lvl1pPr>
          </a:lstStyle>
          <a:p>
            <a:pPr eaLnBrk="0" fontAlgn="base" hangingPunct="0">
              <a:spcBef>
                <a:spcPct val="0"/>
              </a:spcBef>
              <a:spcAft>
                <a:spcPct val="0"/>
              </a:spcAft>
              <a:buFont typeface="Arial" panose="020B0604020202020204" pitchFamily="34" charset="0"/>
              <a:buNone/>
            </a:pPr>
            <a:fld id="{2E00490E-4913-4899-A7F8-DDAA3618F4C7}" type="datetime1">
              <a:rPr lang="zh-CN" altLang="en-US" sz="1200" smtClean="0">
                <a:solidFill>
                  <a:prstClr val="black"/>
                </a:solidFill>
                <a:ea typeface="宋体" panose="02010600030101010101" pitchFamily="2" charset="-122"/>
              </a:rPr>
              <a:pPr eaLnBrk="0" fontAlgn="base" hangingPunct="0">
                <a:spcBef>
                  <a:spcPct val="0"/>
                </a:spcBef>
                <a:spcAft>
                  <a:spcPct val="0"/>
                </a:spcAft>
                <a:buFont typeface="Arial" panose="020B0604020202020204" pitchFamily="34" charset="0"/>
                <a:buNone/>
              </a:pPr>
              <a:t>2016/10/12</a:t>
            </a:fld>
            <a:endParaRPr lang="zh-CN" altLang="en-US">
              <a:solidFill>
                <a:prstClr val="black"/>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20D9C636-7344-4650-9D76-4002E6813693}" type="slidenum">
              <a:rPr lang="zh-CN" altLang="en-US" smtClean="0"/>
              <a:pPr/>
              <a:t>‹#›</a:t>
            </a:fld>
            <a:endParaRPr lang="zh-CN" altLang="en-US">
              <a:solidFill>
                <a:prstClr val="black"/>
              </a:solidFill>
            </a:endParaRPr>
          </a:p>
        </p:txBody>
      </p:sp>
      <p:sp>
        <p:nvSpPr>
          <p:cNvPr id="8" name="内容占位符 2"/>
          <p:cNvSpPr>
            <a:spLocks noGrp="1"/>
          </p:cNvSpPr>
          <p:nvPr>
            <p:ph idx="13"/>
          </p:nvPr>
        </p:nvSpPr>
        <p:spPr>
          <a:xfrm>
            <a:off x="0" y="6380735"/>
            <a:ext cx="10287000" cy="475928"/>
          </a:xfrm>
        </p:spPr>
        <p:txBody>
          <a:bodyPr anchor="b"/>
          <a:lstStyle>
            <a:lvl1pPr marL="0" indent="0">
              <a:spcBef>
                <a:spcPts val="0"/>
              </a:spcBef>
              <a:spcAft>
                <a:spcPts val="0"/>
              </a:spcAft>
              <a:buNone/>
              <a:defRPr sz="1000"/>
            </a:lvl1pPr>
            <a:lvl2pPr marL="342900" indent="0">
              <a:spcBef>
                <a:spcPts val="0"/>
              </a:spcBef>
              <a:spcAft>
                <a:spcPts val="0"/>
              </a:spcAft>
              <a:buNone/>
              <a:defRPr sz="1000"/>
            </a:lvl2pPr>
            <a:lvl3pPr marL="685800" indent="0">
              <a:spcBef>
                <a:spcPts val="0"/>
              </a:spcBef>
              <a:spcAft>
                <a:spcPts val="0"/>
              </a:spcAft>
              <a:buNone/>
              <a:defRPr sz="1000"/>
            </a:lvl3pPr>
            <a:lvl4pPr marL="1028700" indent="0">
              <a:spcBef>
                <a:spcPts val="0"/>
              </a:spcBef>
              <a:spcAft>
                <a:spcPts val="0"/>
              </a:spcAft>
              <a:buNone/>
              <a:defRPr sz="1000"/>
            </a:lvl4pPr>
            <a:lvl5pPr marL="1371600" indent="0">
              <a:spcBef>
                <a:spcPts val="0"/>
              </a:spcBef>
              <a:spcAft>
                <a:spcPts val="0"/>
              </a:spcAft>
              <a:buNone/>
              <a:defRPr sz="1000"/>
            </a:lvl5pPr>
          </a:lstStyle>
          <a:p>
            <a:pPr lvl="0"/>
            <a:r>
              <a:rPr lang="zh-CN" altLang="en-US" smtClean="0"/>
              <a:t>单击此处编辑母版文本样式</a:t>
            </a:r>
          </a:p>
        </p:txBody>
      </p:sp>
    </p:spTree>
    <p:extLst>
      <p:ext uri="{BB962C8B-B14F-4D97-AF65-F5344CB8AC3E}">
        <p14:creationId xmlns:p14="http://schemas.microsoft.com/office/powerpoint/2010/main" xmlns="" val="1539265866"/>
      </p:ext>
    </p:extLst>
  </p:cSld>
  <p:clrMapOvr>
    <a:masterClrMapping/>
  </p:clrMapOvr>
  <p:timing>
    <p:tnLst>
      <p:par>
        <p:cTn id="1" dur="indefinite" restart="never" nodeType="tmRoot"/>
      </p:par>
    </p:tnLst>
  </p:timing>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514350" y="6356351"/>
            <a:ext cx="2400300" cy="365125"/>
          </a:xfrm>
          <a:prstGeom prst="rect">
            <a:avLst/>
          </a:prstGeom>
        </p:spPr>
        <p:txBody>
          <a:bodyPr/>
          <a:lstStyle>
            <a:lvl1pPr>
              <a:defRPr>
                <a:solidFill>
                  <a:schemeClr val="tx1">
                    <a:lumMod val="50000"/>
                    <a:lumOff val="50000"/>
                  </a:schemeClr>
                </a:solidFill>
                <a:latin typeface="+mn-lt"/>
                <a:ea typeface="+mj-ea"/>
              </a:defRPr>
            </a:lvl1pPr>
          </a:lstStyle>
          <a:p>
            <a:fld id="{80F0DCDE-F177-4B7C-B59B-B3956F2964F7}" type="datetimeFigureOut">
              <a:rPr lang="zh-CN" altLang="en-US" smtClean="0">
                <a:solidFill>
                  <a:prstClr val="black">
                    <a:lumMod val="50000"/>
                    <a:lumOff val="50000"/>
                  </a:prstClr>
                </a:solidFill>
              </a:rPr>
              <a:pPr/>
              <a:t>2016/10/12</a:t>
            </a:fld>
            <a:endParaRPr lang="zh-CN" altLang="en-US">
              <a:solidFill>
                <a:prstClr val="black">
                  <a:lumMod val="50000"/>
                  <a:lumOff val="50000"/>
                </a:prstClr>
              </a:solidFill>
            </a:endParaRPr>
          </a:p>
        </p:txBody>
      </p:sp>
      <p:sp>
        <p:nvSpPr>
          <p:cNvPr id="5" name="页脚占位符 4"/>
          <p:cNvSpPr>
            <a:spLocks noGrp="1"/>
          </p:cNvSpPr>
          <p:nvPr>
            <p:ph type="ftr" sz="quarter" idx="11"/>
          </p:nvPr>
        </p:nvSpPr>
        <p:spPr>
          <a:xfrm>
            <a:off x="3514725" y="6356351"/>
            <a:ext cx="3257550" cy="365125"/>
          </a:xfrm>
          <a:prstGeom prst="rect">
            <a:avLst/>
          </a:prstGeom>
        </p:spPr>
        <p:txBody>
          <a:bodyPr/>
          <a:lstStyle>
            <a:lvl1pPr>
              <a:defRPr>
                <a:solidFill>
                  <a:schemeClr val="tx1">
                    <a:lumMod val="50000"/>
                    <a:lumOff val="50000"/>
                  </a:schemeClr>
                </a:solidFill>
                <a:latin typeface="+mn-lt"/>
                <a:ea typeface="+mj-ea"/>
              </a:defRPr>
            </a:lvl1pPr>
          </a:lstStyle>
          <a:p>
            <a:endParaRPr lang="zh-CN" altLang="en-US">
              <a:solidFill>
                <a:prstClr val="black">
                  <a:lumMod val="50000"/>
                  <a:lumOff val="50000"/>
                </a:prstClr>
              </a:solidFill>
            </a:endParaRPr>
          </a:p>
        </p:txBody>
      </p:sp>
      <p:sp>
        <p:nvSpPr>
          <p:cNvPr id="6" name="灯片编号占位符 5"/>
          <p:cNvSpPr>
            <a:spLocks noGrp="1"/>
          </p:cNvSpPr>
          <p:nvPr>
            <p:ph type="sldNum" sz="quarter" idx="12"/>
          </p:nvPr>
        </p:nvSpPr>
        <p:spPr>
          <a:xfrm>
            <a:off x="7372350" y="6356351"/>
            <a:ext cx="2400300" cy="365125"/>
          </a:xfrm>
          <a:prstGeom prst="rect">
            <a:avLst/>
          </a:prstGeom>
        </p:spPr>
        <p:txBody>
          <a:bodyPr/>
          <a:lstStyle>
            <a:lvl1pPr>
              <a:defRPr>
                <a:solidFill>
                  <a:schemeClr val="tx1">
                    <a:lumMod val="50000"/>
                    <a:lumOff val="50000"/>
                  </a:schemeClr>
                </a:solidFill>
                <a:latin typeface="+mn-lt"/>
                <a:ea typeface="+mj-ea"/>
              </a:defRPr>
            </a:lvl1pPr>
          </a:lstStyle>
          <a:p>
            <a:fld id="{94176C06-5149-40E5-9981-D5C03B921AC3}" type="slidenum">
              <a:rPr lang="zh-CN" altLang="en-US" smtClean="0">
                <a:solidFill>
                  <a:prstClr val="black">
                    <a:lumMod val="50000"/>
                    <a:lumOff val="50000"/>
                  </a:prstClr>
                </a:solidFill>
              </a:rPr>
              <a:pPr/>
              <a:t>‹#›</a:t>
            </a:fld>
            <a:endParaRPr lang="zh-CN" altLang="en-US">
              <a:solidFill>
                <a:prstClr val="black">
                  <a:lumMod val="50000"/>
                  <a:lumOff val="50000"/>
                </a:prstClr>
              </a:solidFill>
            </a:endParaRPr>
          </a:p>
        </p:txBody>
      </p:sp>
      <p:sp>
        <p:nvSpPr>
          <p:cNvPr id="7" name="TextBox 7"/>
          <p:cNvSpPr txBox="1"/>
          <p:nvPr/>
        </p:nvSpPr>
        <p:spPr>
          <a:xfrm>
            <a:off x="8134951" y="6623774"/>
            <a:ext cx="1877437" cy="261610"/>
          </a:xfrm>
          <a:prstGeom prst="rect">
            <a:avLst/>
          </a:prstGeom>
          <a:noFill/>
        </p:spPr>
        <p:txBody>
          <a:bodyPr wrap="none">
            <a:spAutoFit/>
          </a:bodyPr>
          <a:lstStyle/>
          <a:p>
            <a:pPr>
              <a:defRPr/>
            </a:pPr>
            <a:r>
              <a:rPr lang="zh-CN" altLang="en-US" sz="1100" dirty="0">
                <a:solidFill>
                  <a:prstClr val="black">
                    <a:lumMod val="50000"/>
                    <a:lumOff val="50000"/>
                  </a:prstClr>
                </a:solidFill>
              </a:rPr>
              <a:t>仅供医学药学专业人士阅读</a:t>
            </a:r>
          </a:p>
        </p:txBody>
      </p:sp>
      <p:sp>
        <p:nvSpPr>
          <p:cNvPr id="12" name="TextBox 7"/>
          <p:cNvSpPr txBox="1"/>
          <p:nvPr userDrawn="1"/>
        </p:nvSpPr>
        <p:spPr>
          <a:xfrm>
            <a:off x="8134951" y="6623774"/>
            <a:ext cx="1877437" cy="261610"/>
          </a:xfrm>
          <a:prstGeom prst="rect">
            <a:avLst/>
          </a:prstGeom>
          <a:noFill/>
        </p:spPr>
        <p:txBody>
          <a:bodyPr wrap="none">
            <a:spAutoFit/>
          </a:bodyPr>
          <a:lstStyle/>
          <a:p>
            <a:pPr>
              <a:defRPr/>
            </a:pPr>
            <a:r>
              <a:rPr lang="zh-CN" altLang="en-US" sz="1100" dirty="0">
                <a:solidFill>
                  <a:prstClr val="black">
                    <a:lumMod val="50000"/>
                    <a:lumOff val="50000"/>
                  </a:prstClr>
                </a:solidFill>
              </a:rPr>
              <a:t>仅供医学药学专业人士阅读</a:t>
            </a:r>
          </a:p>
        </p:txBody>
      </p:sp>
      <p:sp>
        <p:nvSpPr>
          <p:cNvPr id="14" name="内容占位符 2"/>
          <p:cNvSpPr>
            <a:spLocks noGrp="1"/>
          </p:cNvSpPr>
          <p:nvPr>
            <p:ph idx="1"/>
          </p:nvPr>
        </p:nvSpPr>
        <p:spPr>
          <a:xfrm>
            <a:off x="514350" y="1891853"/>
            <a:ext cx="9258300" cy="3460754"/>
          </a:xfrm>
        </p:spPr>
        <p:txBody>
          <a:bodyPr>
            <a:normAutofit/>
          </a:bodyPr>
          <a:lstStyle>
            <a:lvl1pPr>
              <a:defRPr sz="2400">
                <a:latin typeface="+mn-lt"/>
                <a:ea typeface="+mj-ea"/>
              </a:defRPr>
            </a:lvl1pPr>
            <a:lvl2pPr>
              <a:defRPr sz="1800">
                <a:latin typeface="+mn-lt"/>
                <a:ea typeface="+mj-ea"/>
              </a:defRPr>
            </a:lvl2pPr>
            <a:lvl3pPr>
              <a:defRPr sz="1600">
                <a:latin typeface="+mn-lt"/>
                <a:ea typeface="+mj-ea"/>
              </a:defRPr>
            </a:lvl3pPr>
            <a:lvl4pPr>
              <a:defRPr sz="1600">
                <a:latin typeface="+mn-lt"/>
                <a:ea typeface="+mj-ea"/>
              </a:defRPr>
            </a:lvl4pPr>
            <a:lvl5pPr>
              <a:defRPr sz="1600">
                <a:latin typeface="+mn-lt"/>
                <a:ea typeface="+mj-ea"/>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5" name="内容占位符 2"/>
          <p:cNvSpPr>
            <a:spLocks noGrp="1"/>
          </p:cNvSpPr>
          <p:nvPr>
            <p:ph idx="14"/>
          </p:nvPr>
        </p:nvSpPr>
        <p:spPr>
          <a:xfrm>
            <a:off x="514350" y="5521904"/>
            <a:ext cx="9258300" cy="931433"/>
          </a:xfrm>
        </p:spPr>
        <p:txBody>
          <a:bodyPr anchor="b">
            <a:normAutofit/>
          </a:bodyPr>
          <a:lstStyle>
            <a:lvl1pPr marL="171450" indent="-171450">
              <a:buFont typeface="Arial" panose="020B0604020202020204" pitchFamily="34" charset="0"/>
              <a:buChar char="•"/>
              <a:defRPr sz="1000">
                <a:latin typeface="+mn-lt"/>
                <a:ea typeface="+mj-ea"/>
              </a:defRPr>
            </a:lvl1pPr>
            <a:lvl2pPr marL="457200" indent="0">
              <a:buNone/>
              <a:defRPr sz="1000">
                <a:latin typeface="+mn-lt"/>
                <a:ea typeface="+mj-ea"/>
              </a:defRPr>
            </a:lvl2pPr>
            <a:lvl3pPr marL="914400" indent="0">
              <a:buNone/>
              <a:defRPr sz="1000">
                <a:latin typeface="+mn-lt"/>
                <a:ea typeface="+mj-ea"/>
              </a:defRPr>
            </a:lvl3pPr>
            <a:lvl4pPr marL="1371600" indent="0">
              <a:buNone/>
              <a:defRPr sz="1000">
                <a:latin typeface="+mn-lt"/>
                <a:ea typeface="+mj-ea"/>
              </a:defRPr>
            </a:lvl4pPr>
            <a:lvl5pPr marL="1828800" indent="0">
              <a:buNone/>
              <a:defRPr sz="1000">
                <a:latin typeface="+mn-lt"/>
                <a:ea typeface="+mj-ea"/>
              </a:defRPr>
            </a:lvl5pPr>
          </a:lstStyle>
          <a:p>
            <a:pPr lvl="0"/>
            <a:r>
              <a:rPr lang="zh-CN" altLang="en-US" dirty="0" smtClean="0"/>
              <a:t>单击此处编辑母版文本样式</a:t>
            </a:r>
          </a:p>
        </p:txBody>
      </p:sp>
      <p:sp>
        <p:nvSpPr>
          <p:cNvPr id="16" name="内容占位符 2"/>
          <p:cNvSpPr>
            <a:spLocks noGrp="1"/>
          </p:cNvSpPr>
          <p:nvPr>
            <p:ph idx="15"/>
          </p:nvPr>
        </p:nvSpPr>
        <p:spPr>
          <a:xfrm>
            <a:off x="514349" y="288034"/>
            <a:ext cx="9258300" cy="404663"/>
          </a:xfrm>
        </p:spPr>
        <p:txBody>
          <a:bodyPr anchor="b">
            <a:normAutofit/>
          </a:bodyPr>
          <a:lstStyle>
            <a:lvl1pPr marL="0" indent="0">
              <a:spcBef>
                <a:spcPts val="0"/>
              </a:spcBef>
              <a:spcAft>
                <a:spcPts val="0"/>
              </a:spcAft>
              <a:buNone/>
              <a:defRPr sz="1600" b="0">
                <a:latin typeface="+mn-lt"/>
                <a:ea typeface="+mj-ea"/>
              </a:defRPr>
            </a:lvl1pPr>
            <a:lvl2pPr marL="457200" indent="0">
              <a:buNone/>
              <a:defRPr>
                <a:latin typeface="+mn-lt"/>
                <a:ea typeface="+mj-ea"/>
              </a:defRPr>
            </a:lvl2pPr>
            <a:lvl3pPr marL="914400" indent="0">
              <a:buNone/>
              <a:defRPr>
                <a:latin typeface="+mn-lt"/>
                <a:ea typeface="+mj-ea"/>
              </a:defRPr>
            </a:lvl3pPr>
            <a:lvl4pPr marL="1371600" indent="0">
              <a:buNone/>
              <a:defRPr>
                <a:latin typeface="+mn-lt"/>
                <a:ea typeface="+mj-ea"/>
              </a:defRPr>
            </a:lvl4pPr>
            <a:lvl5pPr marL="1828800" indent="0">
              <a:buNone/>
              <a:defRPr>
                <a:latin typeface="+mn-lt"/>
                <a:ea typeface="+mj-ea"/>
              </a:defRPr>
            </a:lvl5pPr>
          </a:lstStyle>
          <a:p>
            <a:pPr lvl="0"/>
            <a:r>
              <a:rPr lang="zh-CN" altLang="en-US" dirty="0" smtClean="0"/>
              <a:t>单击此处编辑母版文本样式</a:t>
            </a:r>
          </a:p>
        </p:txBody>
      </p:sp>
      <p:sp>
        <p:nvSpPr>
          <p:cNvPr id="17" name="内容占位符 2"/>
          <p:cNvSpPr>
            <a:spLocks noGrp="1"/>
          </p:cNvSpPr>
          <p:nvPr>
            <p:ph idx="13"/>
          </p:nvPr>
        </p:nvSpPr>
        <p:spPr>
          <a:xfrm>
            <a:off x="15108" y="6309321"/>
            <a:ext cx="10271892" cy="576065"/>
          </a:xfrm>
        </p:spPr>
        <p:txBody>
          <a:bodyPr anchor="b">
            <a:normAutofit/>
          </a:bodyPr>
          <a:lstStyle>
            <a:lvl1pPr marL="0" indent="0">
              <a:spcBef>
                <a:spcPts val="0"/>
              </a:spcBef>
              <a:spcAft>
                <a:spcPts val="0"/>
              </a:spcAft>
              <a:buNone/>
              <a:defRPr sz="800" b="0">
                <a:solidFill>
                  <a:schemeClr val="tx1">
                    <a:lumMod val="50000"/>
                    <a:lumOff val="50000"/>
                  </a:schemeClr>
                </a:solidFill>
                <a:latin typeface="+mn-lt"/>
                <a:ea typeface="+mj-ea"/>
              </a:defRPr>
            </a:lvl1pPr>
            <a:lvl2pPr marL="457200" indent="0">
              <a:buNone/>
              <a:defRPr>
                <a:latin typeface="+mn-lt"/>
                <a:ea typeface="+mj-ea"/>
              </a:defRPr>
            </a:lvl2pPr>
            <a:lvl3pPr marL="914400" indent="0">
              <a:buNone/>
              <a:defRPr>
                <a:latin typeface="+mn-lt"/>
                <a:ea typeface="+mj-ea"/>
              </a:defRPr>
            </a:lvl3pPr>
            <a:lvl4pPr marL="1371600" indent="0">
              <a:buNone/>
              <a:defRPr>
                <a:latin typeface="+mn-lt"/>
                <a:ea typeface="+mj-ea"/>
              </a:defRPr>
            </a:lvl4pPr>
            <a:lvl5pPr marL="1828800" indent="0">
              <a:buNone/>
              <a:defRPr>
                <a:latin typeface="+mn-lt"/>
                <a:ea typeface="+mj-ea"/>
              </a:defRPr>
            </a:lvl5pPr>
          </a:lstStyle>
          <a:p>
            <a:pPr lvl="0"/>
            <a:r>
              <a:rPr lang="zh-CN" altLang="en-US" smtClean="0"/>
              <a:t>单击此处编辑母版文本样式</a:t>
            </a:r>
          </a:p>
        </p:txBody>
      </p:sp>
      <p:sp>
        <p:nvSpPr>
          <p:cNvPr id="18" name="标题 17"/>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xmlns="" val="1025534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707231" y="1377697"/>
            <a:ext cx="8872538" cy="396240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707231" y="6356352"/>
            <a:ext cx="2314575" cy="365125"/>
          </a:xfrm>
          <a:prstGeom prst="rect">
            <a:avLst/>
          </a:prstGeom>
        </p:spPr>
        <p:txBody>
          <a:bodyPr/>
          <a:lstStyle>
            <a:lvl1pPr>
              <a:defRPr/>
            </a:lvl1pPr>
          </a:lstStyle>
          <a:p>
            <a:pPr eaLnBrk="0" fontAlgn="base" hangingPunct="0">
              <a:spcBef>
                <a:spcPct val="0"/>
              </a:spcBef>
              <a:spcAft>
                <a:spcPct val="0"/>
              </a:spcAft>
              <a:buFont typeface="Arial" panose="020B0604020202020204" pitchFamily="34" charset="0"/>
              <a:buNone/>
            </a:pPr>
            <a:fld id="{2E00490E-4913-4899-A7F8-DDAA3618F4C7}" type="datetime1">
              <a:rPr lang="zh-CN" altLang="en-US" sz="1200" smtClean="0">
                <a:solidFill>
                  <a:prstClr val="black"/>
                </a:solidFill>
                <a:ea typeface="宋体" panose="02010600030101010101" pitchFamily="2" charset="-122"/>
              </a:rPr>
              <a:pPr eaLnBrk="0" fontAlgn="base" hangingPunct="0">
                <a:spcBef>
                  <a:spcPct val="0"/>
                </a:spcBef>
                <a:spcAft>
                  <a:spcPct val="0"/>
                </a:spcAft>
                <a:buFont typeface="Arial" panose="020B0604020202020204" pitchFamily="34" charset="0"/>
                <a:buNone/>
              </a:pPr>
              <a:t>2016/10/12</a:t>
            </a:fld>
            <a:endParaRPr lang="zh-CN" altLang="en-US">
              <a:solidFill>
                <a:prstClr val="black"/>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20D9C636-7344-4650-9D76-4002E6813693}" type="slidenum">
              <a:rPr lang="zh-CN" altLang="en-US" smtClean="0"/>
              <a:pPr/>
              <a:t>‹#›</a:t>
            </a:fld>
            <a:endParaRPr lang="zh-CN" altLang="en-US">
              <a:solidFill>
                <a:prstClr val="black"/>
              </a:solidFill>
            </a:endParaRPr>
          </a:p>
        </p:txBody>
      </p:sp>
      <p:sp>
        <p:nvSpPr>
          <p:cNvPr id="8" name="内容占位符 2"/>
          <p:cNvSpPr>
            <a:spLocks noGrp="1"/>
          </p:cNvSpPr>
          <p:nvPr>
            <p:ph idx="13"/>
          </p:nvPr>
        </p:nvSpPr>
        <p:spPr>
          <a:xfrm>
            <a:off x="714089" y="5449824"/>
            <a:ext cx="8872538" cy="676657"/>
          </a:xfrm>
        </p:spPr>
        <p:txBody>
          <a:bodyPr/>
          <a:lstStyle>
            <a:lvl1pPr>
              <a:spcBef>
                <a:spcPts val="0"/>
              </a:spcBef>
              <a:spcAft>
                <a:spcPts val="0"/>
              </a:spcAft>
              <a:defRPr sz="1200"/>
            </a:lvl1pPr>
          </a:lstStyle>
          <a:p>
            <a:pPr lvl="0"/>
            <a:r>
              <a:rPr lang="zh-CN" altLang="en-US" smtClean="0"/>
              <a:t>单击此处编辑母版文本样式</a:t>
            </a:r>
          </a:p>
        </p:txBody>
      </p:sp>
      <p:sp>
        <p:nvSpPr>
          <p:cNvPr id="9" name="内容占位符 2"/>
          <p:cNvSpPr>
            <a:spLocks noGrp="1"/>
          </p:cNvSpPr>
          <p:nvPr>
            <p:ph idx="14"/>
          </p:nvPr>
        </p:nvSpPr>
        <p:spPr>
          <a:xfrm>
            <a:off x="0" y="6380735"/>
            <a:ext cx="10287000" cy="475928"/>
          </a:xfrm>
        </p:spPr>
        <p:txBody>
          <a:bodyPr anchor="b"/>
          <a:lstStyle>
            <a:lvl1pPr marL="0" indent="0">
              <a:spcBef>
                <a:spcPts val="0"/>
              </a:spcBef>
              <a:spcAft>
                <a:spcPts val="0"/>
              </a:spcAft>
              <a:buNone/>
              <a:defRPr sz="1000"/>
            </a:lvl1pPr>
            <a:lvl2pPr marL="342900" indent="0">
              <a:spcBef>
                <a:spcPts val="0"/>
              </a:spcBef>
              <a:spcAft>
                <a:spcPts val="0"/>
              </a:spcAft>
              <a:buNone/>
              <a:defRPr sz="1000"/>
            </a:lvl2pPr>
            <a:lvl3pPr marL="685800" indent="0">
              <a:spcBef>
                <a:spcPts val="0"/>
              </a:spcBef>
              <a:spcAft>
                <a:spcPts val="0"/>
              </a:spcAft>
              <a:buNone/>
              <a:defRPr sz="1000"/>
            </a:lvl3pPr>
            <a:lvl4pPr marL="1028700" indent="0">
              <a:spcBef>
                <a:spcPts val="0"/>
              </a:spcBef>
              <a:spcAft>
                <a:spcPts val="0"/>
              </a:spcAft>
              <a:buNone/>
              <a:defRPr sz="1000"/>
            </a:lvl4pPr>
            <a:lvl5pPr marL="1371600" indent="0">
              <a:spcBef>
                <a:spcPts val="0"/>
              </a:spcBef>
              <a:spcAft>
                <a:spcPts val="0"/>
              </a:spcAft>
              <a:buNone/>
              <a:defRPr sz="1000"/>
            </a:lvl5pPr>
          </a:lstStyle>
          <a:p>
            <a:pPr lvl="0"/>
            <a:r>
              <a:rPr lang="zh-CN" altLang="en-US" smtClean="0"/>
              <a:t>单击此处编辑母版文本样式</a:t>
            </a:r>
          </a:p>
        </p:txBody>
      </p:sp>
    </p:spTree>
    <p:extLst>
      <p:ext uri="{BB962C8B-B14F-4D97-AF65-F5344CB8AC3E}">
        <p14:creationId xmlns:p14="http://schemas.microsoft.com/office/powerpoint/2010/main" xmlns="" val="2997498268"/>
      </p:ext>
    </p:extLst>
  </p:cSld>
  <p:clrMapOvr>
    <a:masterClrMapping/>
  </p:clrMapOvr>
  <p:timing>
    <p:tnLst>
      <p:par>
        <p:cTn id="1" dur="indefinite" restart="never" nodeType="tmRoot"/>
      </p:par>
    </p:tnLst>
  </p:timing>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文本占位符 7"/>
          <p:cNvSpPr>
            <a:spLocks noGrp="1"/>
          </p:cNvSpPr>
          <p:nvPr>
            <p:ph type="body" sz="quarter" idx="10"/>
          </p:nvPr>
        </p:nvSpPr>
        <p:spPr>
          <a:xfrm>
            <a:off x="12316" y="6381329"/>
            <a:ext cx="9019171" cy="476672"/>
          </a:xfrm>
        </p:spPr>
        <p:txBody>
          <a:bodyPr anchor="b"/>
          <a:lstStyle>
            <a:lvl1pPr marL="0" indent="0">
              <a:lnSpc>
                <a:spcPct val="100000"/>
              </a:lnSpc>
              <a:spcBef>
                <a:spcPts val="0"/>
              </a:spcBef>
              <a:buFont typeface="+mj-lt"/>
              <a:buNone/>
              <a:defRPr sz="904" b="0"/>
            </a:lvl1pPr>
            <a:lvl2pPr marL="457941" indent="0">
              <a:buNone/>
              <a:defRPr sz="994" b="0"/>
            </a:lvl2pPr>
            <a:lvl3pPr marL="915882" indent="0">
              <a:buNone/>
              <a:defRPr sz="994" b="0"/>
            </a:lvl3pPr>
            <a:lvl4pPr marL="1373822" indent="0">
              <a:buNone/>
              <a:defRPr sz="994" b="0"/>
            </a:lvl4pPr>
            <a:lvl5pPr marL="1831763" indent="0">
              <a:buNone/>
              <a:defRPr sz="994" b="0"/>
            </a:lvl5pPr>
          </a:lstStyle>
          <a:p>
            <a:pPr lvl="0"/>
            <a:r>
              <a:rPr lang="zh-CN" altLang="en-US" dirty="0" smtClean="0"/>
              <a:t>单击此处编辑母版文本样式</a:t>
            </a:r>
          </a:p>
        </p:txBody>
      </p:sp>
    </p:spTree>
    <p:extLst>
      <p:ext uri="{BB962C8B-B14F-4D97-AF65-F5344CB8AC3E}">
        <p14:creationId xmlns:p14="http://schemas.microsoft.com/office/powerpoint/2010/main" xmlns="" val="805866948"/>
      </p:ext>
    </p:extLst>
  </p:cSld>
  <p:clrMapOvr>
    <a:masterClrMapping/>
  </p:clrMapOvr>
  <p:transition>
    <p:randomBa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514350" y="6356351"/>
            <a:ext cx="2400300" cy="365125"/>
          </a:xfrm>
          <a:prstGeom prst="rect">
            <a:avLst/>
          </a:prstGeom>
        </p:spPr>
        <p:txBody>
          <a:bodyPr/>
          <a:lstStyle>
            <a:lvl1pPr>
              <a:defRPr>
                <a:solidFill>
                  <a:schemeClr val="tx1">
                    <a:lumMod val="50000"/>
                    <a:lumOff val="50000"/>
                  </a:schemeClr>
                </a:solidFill>
              </a:defRPr>
            </a:lvl1pPr>
          </a:lstStyle>
          <a:p>
            <a:fld id="{80F0DCDE-F177-4B7C-B59B-B3956F2964F7}" type="datetimeFigureOut">
              <a:rPr lang="zh-CN" altLang="en-US" smtClean="0"/>
              <a:pPr/>
              <a:t>2016/10/12</a:t>
            </a:fld>
            <a:endParaRPr lang="zh-CN" altLang="en-US"/>
          </a:p>
        </p:txBody>
      </p:sp>
      <p:sp>
        <p:nvSpPr>
          <p:cNvPr id="4" name="页脚占位符 3"/>
          <p:cNvSpPr>
            <a:spLocks noGrp="1"/>
          </p:cNvSpPr>
          <p:nvPr>
            <p:ph type="ftr" sz="quarter" idx="11"/>
          </p:nvPr>
        </p:nvSpPr>
        <p:spPr/>
        <p:txBody>
          <a:bodyPr/>
          <a:lstStyle>
            <a:lvl1pPr>
              <a:defRPr>
                <a:solidFill>
                  <a:schemeClr val="tx1">
                    <a:lumMod val="50000"/>
                    <a:lumOff val="50000"/>
                  </a:schemeClr>
                </a:solidFill>
              </a:defRPr>
            </a:lvl1pPr>
          </a:lstStyle>
          <a:p>
            <a:endParaRPr lang="zh-CN" altLang="en-US"/>
          </a:p>
        </p:txBody>
      </p:sp>
      <p:sp>
        <p:nvSpPr>
          <p:cNvPr id="5" name="灯片编号占位符 4"/>
          <p:cNvSpPr>
            <a:spLocks noGrp="1"/>
          </p:cNvSpPr>
          <p:nvPr>
            <p:ph type="sldNum" sz="quarter" idx="12"/>
          </p:nvPr>
        </p:nvSpPr>
        <p:spPr/>
        <p:txBody>
          <a:bodyPr/>
          <a:lstStyle>
            <a:lvl1pPr>
              <a:defRPr>
                <a:solidFill>
                  <a:schemeClr val="tx1">
                    <a:lumMod val="50000"/>
                    <a:lumOff val="50000"/>
                  </a:schemeClr>
                </a:solidFill>
              </a:defRPr>
            </a:lvl1pPr>
          </a:lstStyle>
          <a:p>
            <a:fld id="{94176C06-5149-40E5-9981-D5C03B921AC3}" type="slidenum">
              <a:rPr lang="zh-CN" altLang="en-US" smtClean="0"/>
              <a:pPr/>
              <a:t>‹#›</a:t>
            </a:fld>
            <a:endParaRPr lang="zh-CN" altLang="en-US"/>
          </a:p>
        </p:txBody>
      </p:sp>
      <p:sp>
        <p:nvSpPr>
          <p:cNvPr id="7" name="内容占位符 2"/>
          <p:cNvSpPr>
            <a:spLocks noGrp="1"/>
          </p:cNvSpPr>
          <p:nvPr>
            <p:ph idx="13"/>
          </p:nvPr>
        </p:nvSpPr>
        <p:spPr>
          <a:xfrm>
            <a:off x="15108" y="6309321"/>
            <a:ext cx="10271892" cy="576065"/>
          </a:xfrm>
        </p:spPr>
        <p:txBody>
          <a:bodyPr anchor="b">
            <a:normAutofit/>
          </a:bodyPr>
          <a:lstStyle>
            <a:lvl1pPr marL="0" indent="0">
              <a:spcBef>
                <a:spcPts val="0"/>
              </a:spcBef>
              <a:spcAft>
                <a:spcPts val="0"/>
              </a:spcAft>
              <a:buNone/>
              <a:defRPr sz="800" b="0">
                <a:solidFill>
                  <a:schemeClr val="tx1">
                    <a:lumMod val="50000"/>
                    <a:lumOff val="50000"/>
                  </a:schemeClr>
                </a:solidFill>
                <a:latin typeface="+mn-lt"/>
                <a:ea typeface="+mj-ea"/>
              </a:defRPr>
            </a:lvl1pPr>
            <a:lvl2pPr marL="457200" indent="0">
              <a:buNone/>
              <a:defRPr>
                <a:latin typeface="+mn-lt"/>
                <a:ea typeface="+mj-ea"/>
              </a:defRPr>
            </a:lvl2pPr>
            <a:lvl3pPr marL="914400" indent="0">
              <a:buNone/>
              <a:defRPr>
                <a:latin typeface="+mn-lt"/>
                <a:ea typeface="+mj-ea"/>
              </a:defRPr>
            </a:lvl3pPr>
            <a:lvl4pPr marL="1371600" indent="0">
              <a:buNone/>
              <a:defRPr>
                <a:latin typeface="+mn-lt"/>
                <a:ea typeface="+mj-ea"/>
              </a:defRPr>
            </a:lvl4pPr>
            <a:lvl5pPr marL="1828800" indent="0">
              <a:buNone/>
              <a:defRPr>
                <a:latin typeface="+mn-lt"/>
                <a:ea typeface="+mj-ea"/>
              </a:defRPr>
            </a:lvl5pPr>
          </a:lstStyle>
          <a:p>
            <a:pPr lvl="0"/>
            <a:r>
              <a:rPr lang="zh-CN" altLang="en-US" smtClean="0"/>
              <a:t>单击此处编辑母版文本样式</a:t>
            </a:r>
          </a:p>
        </p:txBody>
      </p:sp>
      <p:sp>
        <p:nvSpPr>
          <p:cNvPr id="8" name="TextBox 7"/>
          <p:cNvSpPr txBox="1"/>
          <p:nvPr userDrawn="1"/>
        </p:nvSpPr>
        <p:spPr>
          <a:xfrm>
            <a:off x="8134951" y="6623774"/>
            <a:ext cx="1877437" cy="261610"/>
          </a:xfrm>
          <a:prstGeom prst="rect">
            <a:avLst/>
          </a:prstGeom>
          <a:noFill/>
        </p:spPr>
        <p:txBody>
          <a:bodyPr wrap="none">
            <a:spAutoFit/>
          </a:bodyPr>
          <a:lstStyle/>
          <a:p>
            <a:pPr>
              <a:defRPr/>
            </a:pPr>
            <a:r>
              <a:rPr lang="zh-CN" altLang="en-US" sz="1100" dirty="0" smtClean="0">
                <a:solidFill>
                  <a:schemeClr val="tx1">
                    <a:lumMod val="50000"/>
                    <a:lumOff val="50000"/>
                  </a:schemeClr>
                </a:solidFill>
                <a:latin typeface="+mn-lt"/>
                <a:ea typeface="+mj-ea"/>
              </a:rPr>
              <a:t>仅供医学药学专业人士阅读</a:t>
            </a:r>
            <a:endParaRPr lang="zh-CN" altLang="en-US" sz="1100" dirty="0">
              <a:solidFill>
                <a:schemeClr val="tx1">
                  <a:lumMod val="50000"/>
                  <a:lumOff val="50000"/>
                </a:schemeClr>
              </a:solidFill>
              <a:latin typeface="+mn-lt"/>
              <a:ea typeface="+mj-ea"/>
            </a:endParaRPr>
          </a:p>
        </p:txBody>
      </p:sp>
    </p:spTree>
    <p:extLst>
      <p:ext uri="{BB962C8B-B14F-4D97-AF65-F5344CB8AC3E}">
        <p14:creationId xmlns:p14="http://schemas.microsoft.com/office/powerpoint/2010/main" xmlns="" val="2517082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707231" y="6356352"/>
            <a:ext cx="2314575" cy="365125"/>
          </a:xfrm>
          <a:prstGeom prst="rect">
            <a:avLst/>
          </a:prstGeom>
        </p:spPr>
        <p:txBody>
          <a:bodyPr/>
          <a:lstStyle>
            <a:lvl1pPr>
              <a:defRPr/>
            </a:lvl1pPr>
          </a:lstStyle>
          <a:p>
            <a:pPr eaLnBrk="0" fontAlgn="base" hangingPunct="0">
              <a:spcBef>
                <a:spcPct val="0"/>
              </a:spcBef>
              <a:spcAft>
                <a:spcPct val="0"/>
              </a:spcAft>
              <a:buFont typeface="Arial" panose="020B0604020202020204" pitchFamily="34" charset="0"/>
              <a:buNone/>
            </a:pPr>
            <a:fld id="{2E00490E-4913-4899-A7F8-DDAA3618F4C7}" type="datetime1">
              <a:rPr lang="zh-CN" altLang="en-US" sz="1200" smtClean="0">
                <a:solidFill>
                  <a:prstClr val="black"/>
                </a:solidFill>
                <a:ea typeface="宋体" panose="02010600030101010101" pitchFamily="2" charset="-122"/>
              </a:rPr>
              <a:pPr eaLnBrk="0" fontAlgn="base" hangingPunct="0">
                <a:spcBef>
                  <a:spcPct val="0"/>
                </a:spcBef>
                <a:spcAft>
                  <a:spcPct val="0"/>
                </a:spcAft>
                <a:buFont typeface="Arial" panose="020B0604020202020204" pitchFamily="34" charset="0"/>
                <a:buNone/>
              </a:pPr>
              <a:t>2016/10/12</a:t>
            </a:fld>
            <a:endParaRPr lang="zh-CN" altLang="en-US">
              <a:solidFill>
                <a:prstClr val="black"/>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20D9C636-7344-4650-9D76-4002E6813693}" type="slidenum">
              <a:rPr lang="zh-CN" altLang="en-US" smtClean="0"/>
              <a:pPr/>
              <a:t>‹#›</a:t>
            </a:fld>
            <a:endParaRPr lang="zh-CN" altLang="en-US">
              <a:solidFill>
                <a:prstClr val="black"/>
              </a:solidFill>
            </a:endParaRPr>
          </a:p>
        </p:txBody>
      </p:sp>
      <p:sp>
        <p:nvSpPr>
          <p:cNvPr id="8" name="内容占位符 2"/>
          <p:cNvSpPr>
            <a:spLocks noGrp="1"/>
          </p:cNvSpPr>
          <p:nvPr>
            <p:ph idx="13"/>
          </p:nvPr>
        </p:nvSpPr>
        <p:spPr>
          <a:xfrm>
            <a:off x="0" y="6380735"/>
            <a:ext cx="10287000" cy="475928"/>
          </a:xfrm>
        </p:spPr>
        <p:txBody>
          <a:bodyPr anchor="b"/>
          <a:lstStyle>
            <a:lvl1pPr marL="0" indent="0">
              <a:spcBef>
                <a:spcPts val="0"/>
              </a:spcBef>
              <a:spcAft>
                <a:spcPts val="0"/>
              </a:spcAft>
              <a:buNone/>
              <a:defRPr sz="1000"/>
            </a:lvl1pPr>
            <a:lvl2pPr marL="342900" indent="0">
              <a:spcBef>
                <a:spcPts val="0"/>
              </a:spcBef>
              <a:spcAft>
                <a:spcPts val="0"/>
              </a:spcAft>
              <a:buNone/>
              <a:defRPr sz="1000"/>
            </a:lvl2pPr>
            <a:lvl3pPr marL="685800" indent="0">
              <a:spcBef>
                <a:spcPts val="0"/>
              </a:spcBef>
              <a:spcAft>
                <a:spcPts val="0"/>
              </a:spcAft>
              <a:buNone/>
              <a:defRPr sz="1000"/>
            </a:lvl3pPr>
            <a:lvl4pPr marL="1028700" indent="0">
              <a:spcBef>
                <a:spcPts val="0"/>
              </a:spcBef>
              <a:spcAft>
                <a:spcPts val="0"/>
              </a:spcAft>
              <a:buNone/>
              <a:defRPr sz="1000"/>
            </a:lvl4pPr>
            <a:lvl5pPr marL="1371600" indent="0">
              <a:spcBef>
                <a:spcPts val="0"/>
              </a:spcBef>
              <a:spcAft>
                <a:spcPts val="0"/>
              </a:spcAft>
              <a:buNone/>
              <a:defRPr sz="1000"/>
            </a:lvl5pPr>
          </a:lstStyle>
          <a:p>
            <a:pPr lvl="0"/>
            <a:r>
              <a:rPr lang="zh-CN" altLang="en-US" smtClean="0"/>
              <a:t>单击此处编辑母版文本样式</a:t>
            </a:r>
          </a:p>
        </p:txBody>
      </p:sp>
    </p:spTree>
    <p:extLst>
      <p:ext uri="{BB962C8B-B14F-4D97-AF65-F5344CB8AC3E}">
        <p14:creationId xmlns:p14="http://schemas.microsoft.com/office/powerpoint/2010/main" xmlns="" val="1539265866"/>
      </p:ext>
    </p:extLst>
  </p:cSld>
  <p:clrMapOvr>
    <a:masterClrMapping/>
  </p:clrMapOvr>
  <p:timing>
    <p:tnLst>
      <p:par>
        <p:cTn id="1" dur="indefinite" restart="never" nodeType="tmRoot"/>
      </p:par>
    </p:tnLst>
  </p:timing>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2"/>
          <p:cNvSpPr>
            <a:spLocks noGrp="1"/>
          </p:cNvSpPr>
          <p:nvPr>
            <p:ph idx="13"/>
          </p:nvPr>
        </p:nvSpPr>
        <p:spPr>
          <a:xfrm>
            <a:off x="15108" y="6309321"/>
            <a:ext cx="10271892" cy="576065"/>
          </a:xfrm>
        </p:spPr>
        <p:txBody>
          <a:bodyPr anchor="b">
            <a:normAutofit/>
          </a:bodyPr>
          <a:lstStyle>
            <a:lvl1pPr marL="0" indent="0">
              <a:spcBef>
                <a:spcPts val="0"/>
              </a:spcBef>
              <a:spcAft>
                <a:spcPts val="0"/>
              </a:spcAft>
              <a:buNone/>
              <a:defRPr sz="800" b="0">
                <a:solidFill>
                  <a:schemeClr val="tx1">
                    <a:lumMod val="50000"/>
                    <a:lumOff val="50000"/>
                  </a:schemeClr>
                </a:solidFill>
                <a:latin typeface="+mn-lt"/>
                <a:ea typeface="+mj-ea"/>
              </a:defRPr>
            </a:lvl1pPr>
            <a:lvl2pPr marL="457200" indent="0">
              <a:buNone/>
              <a:defRPr>
                <a:latin typeface="+mn-lt"/>
                <a:ea typeface="+mj-ea"/>
              </a:defRPr>
            </a:lvl2pPr>
            <a:lvl3pPr marL="914400" indent="0">
              <a:buNone/>
              <a:defRPr>
                <a:latin typeface="+mn-lt"/>
                <a:ea typeface="+mj-ea"/>
              </a:defRPr>
            </a:lvl3pPr>
            <a:lvl4pPr marL="1371600" indent="0">
              <a:buNone/>
              <a:defRPr>
                <a:latin typeface="+mn-lt"/>
                <a:ea typeface="+mj-ea"/>
              </a:defRPr>
            </a:lvl4pPr>
            <a:lvl5pPr marL="1828800" indent="0">
              <a:buNone/>
              <a:defRPr>
                <a:latin typeface="+mn-lt"/>
                <a:ea typeface="+mj-ea"/>
              </a:defRPr>
            </a:lvl5pPr>
          </a:lstStyle>
          <a:p>
            <a:pPr lvl="0"/>
            <a:r>
              <a:rPr lang="zh-CN" altLang="en-US" smtClean="0"/>
              <a:t>单击此处编辑母版文本样式</a:t>
            </a:r>
          </a:p>
        </p:txBody>
      </p:sp>
      <p:sp>
        <p:nvSpPr>
          <p:cNvPr id="6" name="TextBox 7"/>
          <p:cNvSpPr txBox="1"/>
          <p:nvPr userDrawn="1"/>
        </p:nvSpPr>
        <p:spPr>
          <a:xfrm>
            <a:off x="8134951" y="6623774"/>
            <a:ext cx="1877437" cy="261610"/>
          </a:xfrm>
          <a:prstGeom prst="rect">
            <a:avLst/>
          </a:prstGeom>
          <a:noFill/>
        </p:spPr>
        <p:txBody>
          <a:bodyPr wrap="none">
            <a:spAutoFit/>
          </a:bodyPr>
          <a:lstStyle/>
          <a:p>
            <a:pPr>
              <a:defRPr/>
            </a:pPr>
            <a:r>
              <a:rPr lang="zh-CN" altLang="en-US" sz="1100" dirty="0" smtClean="0">
                <a:solidFill>
                  <a:schemeClr val="tx1">
                    <a:lumMod val="50000"/>
                    <a:lumOff val="50000"/>
                  </a:schemeClr>
                </a:solidFill>
                <a:latin typeface="+mn-lt"/>
                <a:ea typeface="+mj-ea"/>
              </a:rPr>
              <a:t>仅供医学药学专业人士阅读</a:t>
            </a:r>
            <a:endParaRPr lang="zh-CN" altLang="en-US" sz="1100" dirty="0">
              <a:solidFill>
                <a:schemeClr val="tx1">
                  <a:lumMod val="50000"/>
                  <a:lumOff val="50000"/>
                </a:schemeClr>
              </a:solidFill>
              <a:latin typeface="+mn-lt"/>
              <a:ea typeface="+mj-ea"/>
            </a:endParaRPr>
          </a:p>
        </p:txBody>
      </p:sp>
      <p:sp>
        <p:nvSpPr>
          <p:cNvPr id="8" name="标题 7"/>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xmlns="" val="613751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ED96EEA-14E6-4A56-A570-2741E7788552}" type="slidenum">
              <a:rPr lang="en-US" altLang="zh-CN"/>
              <a:pPr>
                <a:defRPr/>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altLang="en-US" smtClean="0"/>
              <a:t>单击此处编辑母版标题样式</a:t>
            </a:r>
            <a:endParaRPr lang="de-DE"/>
          </a:p>
        </p:txBody>
      </p:sp>
      <p:sp>
        <p:nvSpPr>
          <p:cNvPr id="3" name="Inhaltsplatzhalter 2"/>
          <p:cNvSpPr>
            <a:spLocks noGrp="1"/>
          </p:cNvSpPr>
          <p:nvPr>
            <p:ph idx="1"/>
          </p:nvPr>
        </p:nvSpPr>
        <p:spPr>
          <a:xfrm>
            <a:off x="332192" y="1209370"/>
            <a:ext cx="9590484" cy="408530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de-DE"/>
          </a:p>
        </p:txBody>
      </p:sp>
      <p:sp>
        <p:nvSpPr>
          <p:cNvPr id="4" name="Rectangle 5"/>
          <p:cNvSpPr>
            <a:spLocks noGrp="1" noChangeArrowheads="1"/>
          </p:cNvSpPr>
          <p:nvPr>
            <p:ph type="ftr" sz="quarter" idx="10"/>
          </p:nvPr>
        </p:nvSpPr>
        <p:spPr>
          <a:xfrm>
            <a:off x="3514725" y="6356356"/>
            <a:ext cx="3257550" cy="365125"/>
          </a:xfrm>
          <a:prstGeom prst="rect">
            <a:avLst/>
          </a:prstGeom>
          <a:ln/>
        </p:spPr>
        <p:txBody>
          <a:bodyPr lIns="91395" tIns="45697" rIns="91395" bIns="45697"/>
          <a:lstStyle>
            <a:lvl1pPr>
              <a:defRPr/>
            </a:lvl1pPr>
          </a:lstStyle>
          <a:p>
            <a:endParaRPr lang="zh-CN" altLang="en-US" dirty="0">
              <a:solidFill>
                <a:prstClr val="white"/>
              </a:solidFill>
            </a:endParaRPr>
          </a:p>
        </p:txBody>
      </p:sp>
      <p:sp>
        <p:nvSpPr>
          <p:cNvPr id="6" name="文本占位符 5"/>
          <p:cNvSpPr>
            <a:spLocks noGrp="1"/>
          </p:cNvSpPr>
          <p:nvPr>
            <p:ph type="body" sz="quarter" idx="11"/>
          </p:nvPr>
        </p:nvSpPr>
        <p:spPr>
          <a:xfrm>
            <a:off x="3" y="6371308"/>
            <a:ext cx="9108973" cy="486697"/>
          </a:xfrm>
        </p:spPr>
        <p:txBody>
          <a:bodyPr anchor="b"/>
          <a:lstStyle>
            <a:lvl1pPr marL="0" indent="0">
              <a:buNone/>
              <a:defRPr sz="1000" b="0"/>
            </a:lvl1pPr>
          </a:lstStyle>
          <a:p>
            <a:pPr lvl="0"/>
            <a:r>
              <a:rPr lang="zh-CN" altLang="en-US" smtClean="0"/>
              <a:t>单击此处编辑母版文本样式</a:t>
            </a:r>
          </a:p>
        </p:txBody>
      </p:sp>
      <p:sp>
        <p:nvSpPr>
          <p:cNvPr id="7" name="Inhaltsplatzhalter 2"/>
          <p:cNvSpPr>
            <a:spLocks noGrp="1"/>
          </p:cNvSpPr>
          <p:nvPr>
            <p:ph idx="12" hasCustomPrompt="1"/>
          </p:nvPr>
        </p:nvSpPr>
        <p:spPr>
          <a:xfrm>
            <a:off x="337727" y="5442161"/>
            <a:ext cx="9590484" cy="639077"/>
          </a:xfrm>
        </p:spPr>
        <p:txBody>
          <a:bodyPr anchor="b"/>
          <a:lstStyle>
            <a:lvl1pPr>
              <a:defRPr sz="1000" b="0"/>
            </a:lvl1pPr>
          </a:lstStyle>
          <a:p>
            <a:pPr lvl="0"/>
            <a:r>
              <a:rPr lang="de-DE" dirty="0" smtClean="0"/>
              <a:t>Textmasterformate durch Klicken bearbeiten</a:t>
            </a:r>
          </a:p>
        </p:txBody>
      </p:sp>
    </p:spTree>
    <p:extLst>
      <p:ext uri="{BB962C8B-B14F-4D97-AF65-F5344CB8AC3E}">
        <p14:creationId xmlns:p14="http://schemas.microsoft.com/office/powerpoint/2010/main" xmlns="" val="216067031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707231" y="6356352"/>
            <a:ext cx="2314575" cy="365125"/>
          </a:xfrm>
          <a:prstGeom prst="rect">
            <a:avLst/>
          </a:prstGeom>
        </p:spPr>
        <p:txBody>
          <a:bodyPr/>
          <a:lstStyle>
            <a:lvl1pPr>
              <a:defRPr/>
            </a:lvl1pPr>
          </a:lstStyle>
          <a:p>
            <a:pPr eaLnBrk="0" fontAlgn="base" hangingPunct="0">
              <a:spcBef>
                <a:spcPct val="0"/>
              </a:spcBef>
              <a:spcAft>
                <a:spcPct val="0"/>
              </a:spcAft>
              <a:buFont typeface="Arial" panose="020B0604020202020204" pitchFamily="34" charset="0"/>
              <a:buNone/>
            </a:pPr>
            <a:fld id="{2E00490E-4913-4899-A7F8-DDAA3618F4C7}" type="datetime1">
              <a:rPr lang="zh-CN" altLang="en-US" sz="1200" smtClean="0">
                <a:solidFill>
                  <a:prstClr val="black"/>
                </a:solidFill>
                <a:ea typeface="宋体" panose="02010600030101010101" pitchFamily="2" charset="-122"/>
              </a:rPr>
              <a:pPr eaLnBrk="0" fontAlgn="base" hangingPunct="0">
                <a:spcBef>
                  <a:spcPct val="0"/>
                </a:spcBef>
                <a:spcAft>
                  <a:spcPct val="0"/>
                </a:spcAft>
                <a:buFont typeface="Arial" panose="020B0604020202020204" pitchFamily="34" charset="0"/>
                <a:buNone/>
              </a:pPr>
              <a:t>2016/10/12</a:t>
            </a:fld>
            <a:endParaRPr lang="zh-CN" altLang="en-US">
              <a:solidFill>
                <a:prstClr val="black"/>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20D9C636-7344-4650-9D76-4002E6813693}" type="slidenum">
              <a:rPr lang="zh-CN" altLang="en-US" smtClean="0"/>
              <a:pPr/>
              <a:t>‹#›</a:t>
            </a:fld>
            <a:endParaRPr lang="zh-CN" altLang="en-US">
              <a:solidFill>
                <a:prstClr val="black"/>
              </a:solidFill>
            </a:endParaRPr>
          </a:p>
        </p:txBody>
      </p:sp>
      <p:sp>
        <p:nvSpPr>
          <p:cNvPr id="8" name="内容占位符 2"/>
          <p:cNvSpPr>
            <a:spLocks noGrp="1"/>
          </p:cNvSpPr>
          <p:nvPr>
            <p:ph idx="13"/>
          </p:nvPr>
        </p:nvSpPr>
        <p:spPr>
          <a:xfrm>
            <a:off x="0" y="6380735"/>
            <a:ext cx="10287000" cy="475928"/>
          </a:xfrm>
        </p:spPr>
        <p:txBody>
          <a:bodyPr anchor="b"/>
          <a:lstStyle>
            <a:lvl1pPr marL="0" indent="0">
              <a:spcBef>
                <a:spcPts val="0"/>
              </a:spcBef>
              <a:spcAft>
                <a:spcPts val="0"/>
              </a:spcAft>
              <a:buNone/>
              <a:defRPr sz="1000"/>
            </a:lvl1pPr>
            <a:lvl2pPr marL="342900" indent="0">
              <a:spcBef>
                <a:spcPts val="0"/>
              </a:spcBef>
              <a:spcAft>
                <a:spcPts val="0"/>
              </a:spcAft>
              <a:buNone/>
              <a:defRPr sz="1000"/>
            </a:lvl2pPr>
            <a:lvl3pPr marL="685800" indent="0">
              <a:spcBef>
                <a:spcPts val="0"/>
              </a:spcBef>
              <a:spcAft>
                <a:spcPts val="0"/>
              </a:spcAft>
              <a:buNone/>
              <a:defRPr sz="1000"/>
            </a:lvl3pPr>
            <a:lvl4pPr marL="1028700" indent="0">
              <a:spcBef>
                <a:spcPts val="0"/>
              </a:spcBef>
              <a:spcAft>
                <a:spcPts val="0"/>
              </a:spcAft>
              <a:buNone/>
              <a:defRPr sz="1000"/>
            </a:lvl4pPr>
            <a:lvl5pPr marL="1371600" indent="0">
              <a:spcBef>
                <a:spcPts val="0"/>
              </a:spcBef>
              <a:spcAft>
                <a:spcPts val="0"/>
              </a:spcAft>
              <a:buNone/>
              <a:defRPr sz="1000"/>
            </a:lvl5pPr>
          </a:lstStyle>
          <a:p>
            <a:pPr lvl="0"/>
            <a:r>
              <a:rPr lang="zh-CN" altLang="en-US" smtClean="0"/>
              <a:t>单击此处编辑母版文本样式</a:t>
            </a:r>
          </a:p>
        </p:txBody>
      </p:sp>
    </p:spTree>
    <p:extLst>
      <p:ext uri="{BB962C8B-B14F-4D97-AF65-F5344CB8AC3E}">
        <p14:creationId xmlns:p14="http://schemas.microsoft.com/office/powerpoint/2010/main" xmlns="" val="1539265866"/>
      </p:ext>
    </p:extLst>
  </p:cSld>
  <p:clrMapOvr>
    <a:masterClrMapping/>
  </p:clrMapOvr>
  <p:timing>
    <p:tnLst>
      <p:par>
        <p:cTn id="1" dur="indefinite" restart="never" nodeType="tmRoot"/>
      </p:par>
    </p:tnLst>
  </p:timing>
  <p:hf sldNum="0"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707231" y="6356352"/>
            <a:ext cx="2314575" cy="365125"/>
          </a:xfrm>
          <a:prstGeom prst="rect">
            <a:avLst/>
          </a:prstGeom>
        </p:spPr>
        <p:txBody>
          <a:bodyPr/>
          <a:lstStyle>
            <a:lvl1pPr>
              <a:defRPr/>
            </a:lvl1pPr>
          </a:lstStyle>
          <a:p>
            <a:pPr eaLnBrk="0" fontAlgn="base" hangingPunct="0">
              <a:spcBef>
                <a:spcPct val="0"/>
              </a:spcBef>
              <a:spcAft>
                <a:spcPct val="0"/>
              </a:spcAft>
              <a:buFont typeface="Arial" panose="020B0604020202020204" pitchFamily="34" charset="0"/>
              <a:buNone/>
            </a:pPr>
            <a:fld id="{2E00490E-4913-4899-A7F8-DDAA3618F4C7}" type="datetime1">
              <a:rPr lang="zh-CN" altLang="en-US" sz="1200" smtClean="0">
                <a:solidFill>
                  <a:prstClr val="black"/>
                </a:solidFill>
                <a:ea typeface="宋体" panose="02010600030101010101" pitchFamily="2" charset="-122"/>
              </a:rPr>
              <a:pPr eaLnBrk="0" fontAlgn="base" hangingPunct="0">
                <a:spcBef>
                  <a:spcPct val="0"/>
                </a:spcBef>
                <a:spcAft>
                  <a:spcPct val="0"/>
                </a:spcAft>
                <a:buFont typeface="Arial" panose="020B0604020202020204" pitchFamily="34" charset="0"/>
                <a:buNone/>
              </a:pPr>
              <a:t>2016/10/12</a:t>
            </a:fld>
            <a:endParaRPr lang="zh-CN" altLang="en-US">
              <a:solidFill>
                <a:prstClr val="black"/>
              </a:solidFill>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20D9C636-7344-4650-9D76-4002E6813693}" type="slidenum">
              <a:rPr lang="zh-CN" altLang="en-US" smtClean="0"/>
              <a:pPr/>
              <a:t>‹#›</a:t>
            </a:fld>
            <a:endParaRPr lang="zh-CN" altLang="en-US">
              <a:solidFill>
                <a:prstClr val="black"/>
              </a:solidFill>
            </a:endParaRPr>
          </a:p>
        </p:txBody>
      </p:sp>
      <p:sp>
        <p:nvSpPr>
          <p:cNvPr id="8" name="内容占位符 2"/>
          <p:cNvSpPr>
            <a:spLocks noGrp="1"/>
          </p:cNvSpPr>
          <p:nvPr>
            <p:ph idx="13"/>
          </p:nvPr>
        </p:nvSpPr>
        <p:spPr>
          <a:xfrm>
            <a:off x="0" y="6380735"/>
            <a:ext cx="10287000" cy="475928"/>
          </a:xfrm>
        </p:spPr>
        <p:txBody>
          <a:bodyPr anchor="b"/>
          <a:lstStyle>
            <a:lvl1pPr marL="0" indent="0">
              <a:spcBef>
                <a:spcPts val="0"/>
              </a:spcBef>
              <a:spcAft>
                <a:spcPts val="0"/>
              </a:spcAft>
              <a:buNone/>
              <a:defRPr sz="1000"/>
            </a:lvl1pPr>
            <a:lvl2pPr marL="342900" indent="0">
              <a:spcBef>
                <a:spcPts val="0"/>
              </a:spcBef>
              <a:spcAft>
                <a:spcPts val="0"/>
              </a:spcAft>
              <a:buNone/>
              <a:defRPr sz="1000"/>
            </a:lvl2pPr>
            <a:lvl3pPr marL="685800" indent="0">
              <a:spcBef>
                <a:spcPts val="0"/>
              </a:spcBef>
              <a:spcAft>
                <a:spcPts val="0"/>
              </a:spcAft>
              <a:buNone/>
              <a:defRPr sz="1000"/>
            </a:lvl3pPr>
            <a:lvl4pPr marL="1028700" indent="0">
              <a:spcBef>
                <a:spcPts val="0"/>
              </a:spcBef>
              <a:spcAft>
                <a:spcPts val="0"/>
              </a:spcAft>
              <a:buNone/>
              <a:defRPr sz="1000"/>
            </a:lvl4pPr>
            <a:lvl5pPr marL="1371600" indent="0">
              <a:spcBef>
                <a:spcPts val="0"/>
              </a:spcBef>
              <a:spcAft>
                <a:spcPts val="0"/>
              </a:spcAft>
              <a:buNone/>
              <a:defRPr sz="1000"/>
            </a:lvl5pPr>
          </a:lstStyle>
          <a:p>
            <a:pPr lvl="0"/>
            <a:r>
              <a:rPr lang="zh-CN" altLang="en-US" smtClean="0"/>
              <a:t>单击此处编辑母版文本样式</a:t>
            </a:r>
          </a:p>
        </p:txBody>
      </p:sp>
    </p:spTree>
    <p:extLst>
      <p:ext uri="{BB962C8B-B14F-4D97-AF65-F5344CB8AC3E}">
        <p14:creationId xmlns:p14="http://schemas.microsoft.com/office/powerpoint/2010/main" xmlns="" val="1539265866"/>
      </p:ext>
    </p:extLst>
  </p:cSld>
  <p:clrMapOvr>
    <a:masterClrMapping/>
  </p:clrMapOvr>
  <p:timing>
    <p:tnLst>
      <p:par>
        <p:cTn id="1" dur="indefinite" restart="never" nodeType="tmRoot"/>
      </p:par>
    </p:tnLst>
  </p:timing>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12800" y="4406900"/>
            <a:ext cx="874395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7053FC0-3816-4157-A34F-732AA4FB24C1}"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223C80A-A6B7-4CC1-A107-96DAD6E687DB}"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14350" y="274638"/>
            <a:ext cx="92583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2E2A220F-7A6F-4586-9743-97E51E6C5E63}"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042F8B72-FDC1-48D7-B008-D956081C3966}"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01AE2ED8-C35A-4DE1-BEFC-71DF82B56428}"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14350" y="273050"/>
            <a:ext cx="3384550"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42A11567-54BC-4E5C-A8C7-DD0DFD37C2C0}"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016125" y="4800600"/>
            <a:ext cx="61722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文本占位符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C84B140-948B-4F31-BFAB-6EBD69E9056E}"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279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mj-ea"/>
                <a:cs typeface="+mn-cs"/>
              </a:defRPr>
            </a:lvl1pPr>
          </a:lstStyle>
          <a:p>
            <a:pPr>
              <a:defRPr/>
            </a:pPr>
            <a:endParaRPr lang="en-US" altLang="zh-CN"/>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mj-ea"/>
                <a:cs typeface="+mn-cs"/>
              </a:defRPr>
            </a:lvl1pPr>
          </a:lstStyle>
          <a:p>
            <a:pPr>
              <a:defRPr/>
            </a:pPr>
            <a:endParaRPr lang="en-US" altLang="zh-CN"/>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a typeface="+mj-ea"/>
                <a:cs typeface="+mn-cs"/>
              </a:defRPr>
            </a:lvl1pPr>
          </a:lstStyle>
          <a:p>
            <a:pPr>
              <a:defRPr/>
            </a:pPr>
            <a:fld id="{DDADA365-E561-4961-981A-ECA6FCC2E28D}"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ctr" rtl="0" eaLnBrk="0" fontAlgn="base" hangingPunct="0">
        <a:spcBef>
          <a:spcPct val="0"/>
        </a:spcBef>
        <a:spcAft>
          <a:spcPct val="0"/>
        </a:spcAft>
        <a:defRPr kumimoji="1" sz="4400">
          <a:solidFill>
            <a:srgbClr val="FFFF00"/>
          </a:solidFill>
          <a:latin typeface="+mj-lt"/>
          <a:ea typeface="+mj-ea"/>
          <a:cs typeface="+mj-cs"/>
        </a:defRPr>
      </a:lvl1pPr>
      <a:lvl2pPr algn="ctr" rtl="0" eaLnBrk="0" fontAlgn="base" hangingPunct="0">
        <a:spcBef>
          <a:spcPct val="0"/>
        </a:spcBef>
        <a:spcAft>
          <a:spcPct val="0"/>
        </a:spcAft>
        <a:defRPr kumimoji="1" sz="4400">
          <a:solidFill>
            <a:srgbClr val="FFFF00"/>
          </a:solidFill>
          <a:latin typeface="Times New Roman" pitchFamily="18" charset="0"/>
          <a:ea typeface="宋体" pitchFamily="2" charset="-122"/>
        </a:defRPr>
      </a:lvl2pPr>
      <a:lvl3pPr algn="ctr" rtl="0" eaLnBrk="0" fontAlgn="base" hangingPunct="0">
        <a:spcBef>
          <a:spcPct val="0"/>
        </a:spcBef>
        <a:spcAft>
          <a:spcPct val="0"/>
        </a:spcAft>
        <a:defRPr kumimoji="1" sz="4400">
          <a:solidFill>
            <a:srgbClr val="FFFF00"/>
          </a:solidFill>
          <a:latin typeface="Times New Roman" pitchFamily="18" charset="0"/>
          <a:ea typeface="宋体" pitchFamily="2" charset="-122"/>
        </a:defRPr>
      </a:lvl3pPr>
      <a:lvl4pPr algn="ctr" rtl="0" eaLnBrk="0" fontAlgn="base" hangingPunct="0">
        <a:spcBef>
          <a:spcPct val="0"/>
        </a:spcBef>
        <a:spcAft>
          <a:spcPct val="0"/>
        </a:spcAft>
        <a:defRPr kumimoji="1" sz="4400">
          <a:solidFill>
            <a:srgbClr val="FFFF00"/>
          </a:solidFill>
          <a:latin typeface="Times New Roman" pitchFamily="18" charset="0"/>
          <a:ea typeface="宋体" pitchFamily="2" charset="-122"/>
        </a:defRPr>
      </a:lvl4pPr>
      <a:lvl5pPr algn="ctr" rtl="0" eaLnBrk="0" fontAlgn="base" hangingPunct="0">
        <a:spcBef>
          <a:spcPct val="0"/>
        </a:spcBef>
        <a:spcAft>
          <a:spcPct val="0"/>
        </a:spcAft>
        <a:defRPr kumimoji="1" sz="4400">
          <a:solidFill>
            <a:srgbClr val="FFFF00"/>
          </a:solidFill>
          <a:latin typeface="Times New Roman" pitchFamily="18" charset="0"/>
          <a:ea typeface="宋体" pitchFamily="2" charset="-122"/>
        </a:defRPr>
      </a:lvl5pPr>
      <a:lvl6pPr marL="457200" algn="ctr" rtl="0" fontAlgn="base">
        <a:spcBef>
          <a:spcPct val="0"/>
        </a:spcBef>
        <a:spcAft>
          <a:spcPct val="0"/>
        </a:spcAft>
        <a:defRPr kumimoji="1" sz="4400">
          <a:solidFill>
            <a:srgbClr val="FFFF00"/>
          </a:solidFill>
          <a:latin typeface="Times New Roman" pitchFamily="18" charset="0"/>
          <a:ea typeface="宋体" pitchFamily="2" charset="-122"/>
        </a:defRPr>
      </a:lvl6pPr>
      <a:lvl7pPr marL="914400" algn="ctr" rtl="0" fontAlgn="base">
        <a:spcBef>
          <a:spcPct val="0"/>
        </a:spcBef>
        <a:spcAft>
          <a:spcPct val="0"/>
        </a:spcAft>
        <a:defRPr kumimoji="1" sz="4400">
          <a:solidFill>
            <a:srgbClr val="FFFF00"/>
          </a:solidFill>
          <a:latin typeface="Times New Roman" pitchFamily="18" charset="0"/>
          <a:ea typeface="宋体" pitchFamily="2" charset="-122"/>
        </a:defRPr>
      </a:lvl7pPr>
      <a:lvl8pPr marL="1371600" algn="ctr" rtl="0" fontAlgn="base">
        <a:spcBef>
          <a:spcPct val="0"/>
        </a:spcBef>
        <a:spcAft>
          <a:spcPct val="0"/>
        </a:spcAft>
        <a:defRPr kumimoji="1" sz="4400">
          <a:solidFill>
            <a:srgbClr val="FFFF00"/>
          </a:solidFill>
          <a:latin typeface="Times New Roman" pitchFamily="18" charset="0"/>
          <a:ea typeface="宋体" pitchFamily="2" charset="-122"/>
        </a:defRPr>
      </a:lvl8pPr>
      <a:lvl9pPr marL="1828800" algn="ctr" rtl="0" fontAlgn="base">
        <a:spcBef>
          <a:spcPct val="0"/>
        </a:spcBef>
        <a:spcAft>
          <a:spcPct val="0"/>
        </a:spcAft>
        <a:defRPr kumimoji="1" sz="4400">
          <a:solidFill>
            <a:srgbClr val="FFFF00"/>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Font typeface="Wingdings" pitchFamily="2" charset="2"/>
        <a:buChar char="q"/>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png"/><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microsoft.com/office/2007/relationships/hdphoto" Target="../media/hdphoto4.wdp"/></Relationships>
</file>

<file path=ppt/slides/_rels/slide4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1.png"/><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087057" y="1711414"/>
            <a:ext cx="8391525" cy="830997"/>
          </a:xfrm>
          <a:prstGeom prst="rect">
            <a:avLst/>
          </a:prstGeom>
          <a:solidFill>
            <a:schemeClr val="accent1">
              <a:lumMod val="20000"/>
              <a:lumOff val="80000"/>
            </a:schemeClr>
          </a:solidFill>
          <a:ln w="9525">
            <a:solidFill>
              <a:schemeClr val="accent1"/>
            </a:solidFill>
            <a:miter lim="800000"/>
            <a:headEnd/>
            <a:tailEnd/>
          </a:ln>
          <a:effectLst/>
        </p:spPr>
        <p:txBody>
          <a:bodyPr>
            <a:spAutoFit/>
          </a:bodyPr>
          <a:lstStyle/>
          <a:p>
            <a:pPr algn="ctr">
              <a:defRPr/>
            </a:pPr>
            <a:r>
              <a:rPr lang="zh-CN" altLang="en-US" sz="4800" dirty="0" smtClean="0">
                <a:solidFill>
                  <a:srgbClr val="FFFF00"/>
                </a:solidFill>
                <a:effectLst>
                  <a:outerShdw blurRad="38100" dist="38100" dir="2700000" algn="tl">
                    <a:srgbClr val="000000"/>
                  </a:outerShdw>
                </a:effectLst>
                <a:latin typeface="黑体" pitchFamily="2" charset="-122"/>
                <a:ea typeface="黑体" pitchFamily="2" charset="-122"/>
                <a:cs typeface="+mn-cs"/>
              </a:rPr>
              <a:t>高血压疾病最新防治要点</a:t>
            </a:r>
            <a:endParaRPr lang="en-US" altLang="zh-CN" sz="4800" dirty="0" smtClean="0">
              <a:solidFill>
                <a:srgbClr val="FFFF00"/>
              </a:solidFill>
              <a:effectLst>
                <a:outerShdw blurRad="38100" dist="38100" dir="2700000" algn="tl">
                  <a:srgbClr val="000000"/>
                </a:outerShdw>
              </a:effectLst>
              <a:latin typeface="黑体" pitchFamily="2" charset="-122"/>
              <a:ea typeface="黑体" pitchFamily="2" charset="-122"/>
              <a:cs typeface="+mn-cs"/>
            </a:endParaRPr>
          </a:p>
        </p:txBody>
      </p:sp>
      <p:sp>
        <p:nvSpPr>
          <p:cNvPr id="15362" name="矩形 2"/>
          <p:cNvSpPr>
            <a:spLocks noChangeArrowheads="1"/>
          </p:cNvSpPr>
          <p:nvPr/>
        </p:nvSpPr>
        <p:spPr bwMode="auto">
          <a:xfrm>
            <a:off x="2514600" y="4081530"/>
            <a:ext cx="5205046" cy="2086725"/>
          </a:xfrm>
          <a:prstGeom prst="rect">
            <a:avLst/>
          </a:prstGeom>
          <a:noFill/>
          <a:ln w="9525">
            <a:noFill/>
            <a:miter lim="800000"/>
            <a:headEnd/>
            <a:tailEnd/>
          </a:ln>
        </p:spPr>
        <p:txBody>
          <a:bodyPr wrap="square">
            <a:spAutoFit/>
          </a:bodyPr>
          <a:lstStyle/>
          <a:p>
            <a:pPr algn="ctr" eaLnBrk="0" hangingPunct="0">
              <a:lnSpc>
                <a:spcPct val="120000"/>
              </a:lnSpc>
            </a:pPr>
            <a:r>
              <a:rPr lang="zh-CN" altLang="en-US" sz="2800" dirty="0" smtClean="0">
                <a:solidFill>
                  <a:schemeClr val="bg1"/>
                </a:solidFill>
                <a:latin typeface="+mn-ea"/>
                <a:ea typeface="+mn-ea"/>
              </a:rPr>
              <a:t>首都医科大学附属</a:t>
            </a:r>
            <a:endParaRPr lang="en-US" altLang="zh-CN" sz="2800" dirty="0" smtClean="0">
              <a:solidFill>
                <a:schemeClr val="bg1"/>
              </a:solidFill>
              <a:latin typeface="+mn-ea"/>
              <a:ea typeface="+mn-ea"/>
            </a:endParaRPr>
          </a:p>
          <a:p>
            <a:pPr algn="ctr" eaLnBrk="0" hangingPunct="0">
              <a:lnSpc>
                <a:spcPct val="120000"/>
              </a:lnSpc>
            </a:pPr>
            <a:r>
              <a:rPr lang="zh-CN" altLang="en-US" sz="2800" dirty="0" smtClean="0">
                <a:solidFill>
                  <a:schemeClr val="bg1"/>
                </a:solidFill>
                <a:latin typeface="+mn-ea"/>
                <a:ea typeface="+mn-ea"/>
              </a:rPr>
              <a:t>北京安贞医院</a:t>
            </a:r>
            <a:endParaRPr lang="en-US" altLang="zh-CN" sz="2800" dirty="0" smtClean="0">
              <a:solidFill>
                <a:schemeClr val="bg1"/>
              </a:solidFill>
              <a:latin typeface="+mn-ea"/>
              <a:ea typeface="+mn-ea"/>
            </a:endParaRPr>
          </a:p>
          <a:p>
            <a:pPr algn="ctr" eaLnBrk="0" hangingPunct="0">
              <a:lnSpc>
                <a:spcPct val="120000"/>
              </a:lnSpc>
            </a:pPr>
            <a:r>
              <a:rPr lang="zh-CN" altLang="en-US" sz="2800" dirty="0" smtClean="0">
                <a:solidFill>
                  <a:schemeClr val="bg1"/>
                </a:solidFill>
                <a:latin typeface="+mn-ea"/>
                <a:ea typeface="+mn-ea"/>
              </a:rPr>
              <a:t>荆  珊 </a:t>
            </a:r>
            <a:endParaRPr lang="en-US" altLang="zh-CN" sz="2800" dirty="0" smtClean="0">
              <a:solidFill>
                <a:schemeClr val="bg1"/>
              </a:solidFill>
              <a:latin typeface="+mn-ea"/>
              <a:ea typeface="+mn-ea"/>
            </a:endParaRPr>
          </a:p>
          <a:p>
            <a:pPr eaLnBrk="0" hangingPunct="0">
              <a:lnSpc>
                <a:spcPct val="120000"/>
              </a:lnSpc>
            </a:pPr>
            <a:endParaRPr lang="en-US" altLang="zh-CN" dirty="0">
              <a:solidFill>
                <a:schemeClr val="bg1"/>
              </a:solidFill>
              <a:ea typeface="文鼎魏碑体简"/>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229887" y="661988"/>
            <a:ext cx="5827237" cy="769441"/>
          </a:xfrm>
          <a:prstGeom prst="rect">
            <a:avLst/>
          </a:prstGeom>
          <a:noFill/>
          <a:ln w="9525">
            <a:noFill/>
            <a:miter lim="800000"/>
            <a:headEnd/>
            <a:tailEnd/>
          </a:ln>
          <a:effectLst/>
        </p:spPr>
        <p:txBody>
          <a:bodyPr wrap="none">
            <a:spAutoFit/>
          </a:bodyPr>
          <a:lstStyle/>
          <a:p>
            <a:pPr algn="ctr">
              <a:defRPr/>
            </a:pPr>
            <a:r>
              <a:rPr lang="zh-CN" altLang="en-US" sz="4400" dirty="0" smtClean="0">
                <a:solidFill>
                  <a:srgbClr val="FFFF00"/>
                </a:solidFill>
                <a:latin typeface="+mj-lt"/>
                <a:ea typeface="黑体" pitchFamily="2" charset="-122"/>
                <a:cs typeface="+mj-cs"/>
              </a:rPr>
              <a:t>各种血压测量方法评价</a:t>
            </a:r>
            <a:endParaRPr lang="zh-CN" altLang="en-US" sz="4400" dirty="0">
              <a:solidFill>
                <a:srgbClr val="FFFF00"/>
              </a:solidFill>
              <a:latin typeface="+mj-lt"/>
              <a:ea typeface="黑体" pitchFamily="2" charset="-122"/>
              <a:cs typeface="+mj-cs"/>
            </a:endParaRPr>
          </a:p>
        </p:txBody>
      </p:sp>
      <p:sp>
        <p:nvSpPr>
          <p:cNvPr id="30722" name="Rectangle 4"/>
          <p:cNvSpPr>
            <a:spLocks noChangeArrowheads="1"/>
          </p:cNvSpPr>
          <p:nvPr/>
        </p:nvSpPr>
        <p:spPr bwMode="auto">
          <a:xfrm>
            <a:off x="0" y="1414463"/>
            <a:ext cx="10287000" cy="36512"/>
          </a:xfrm>
          <a:prstGeom prst="rect">
            <a:avLst/>
          </a:prstGeom>
          <a:gradFill rotWithShape="0">
            <a:gsLst>
              <a:gs pos="0">
                <a:srgbClr val="000000"/>
              </a:gs>
              <a:gs pos="50000">
                <a:srgbClr val="FF0066"/>
              </a:gs>
              <a:gs pos="100000">
                <a:srgbClr val="000000"/>
              </a:gs>
            </a:gsLst>
            <a:lin ang="0" scaled="1"/>
          </a:gradFill>
          <a:ln w="9525">
            <a:noFill/>
            <a:miter lim="800000"/>
            <a:headEnd/>
            <a:tailEnd/>
          </a:ln>
        </p:spPr>
        <p:txBody>
          <a:bodyPr wrap="none" anchor="ctr"/>
          <a:lstStyle/>
          <a:p>
            <a:pPr eaLnBrk="0" hangingPunct="0"/>
            <a:endParaRPr lang="en-US" altLang="zh-CN">
              <a:ea typeface="文鼎魏碑体简"/>
            </a:endParaRPr>
          </a:p>
        </p:txBody>
      </p:sp>
      <p:sp>
        <p:nvSpPr>
          <p:cNvPr id="4" name="矩形 3"/>
          <p:cNvSpPr/>
          <p:nvPr/>
        </p:nvSpPr>
        <p:spPr>
          <a:xfrm>
            <a:off x="517256" y="1618654"/>
            <a:ext cx="9252488" cy="4770537"/>
          </a:xfrm>
          <a:prstGeom prst="rect">
            <a:avLst/>
          </a:prstGeom>
        </p:spPr>
        <p:txBody>
          <a:bodyPr wrap="square">
            <a:spAutoFit/>
          </a:bodyPr>
          <a:lstStyle/>
          <a:p>
            <a:pPr marL="342900" indent="-342900">
              <a:buClr>
                <a:srgbClr val="FFFF00"/>
              </a:buClr>
              <a:buFont typeface="Wingdings" panose="05000000000000000000" pitchFamily="2" charset="2"/>
              <a:buChar char="p"/>
            </a:pPr>
            <a:r>
              <a:rPr lang="zh-CN" altLang="zh-CN" sz="2800" kern="100" dirty="0">
                <a:latin typeface="黑体" panose="02010609060101010101" pitchFamily="49" charset="-122"/>
                <a:ea typeface="黑体" panose="02010609060101010101" pitchFamily="49" charset="-122"/>
                <a:cs typeface="Arial" panose="020B0604020202020204" pitchFamily="34" charset="0"/>
              </a:rPr>
              <a:t>诊室血压目前仍是临床诊断高血压和分级的常用方法</a:t>
            </a:r>
            <a:r>
              <a:rPr lang="zh-CN" altLang="zh-CN" sz="2800" kern="100" dirty="0" smtClean="0">
                <a:latin typeface="黑体" panose="02010609060101010101" pitchFamily="49" charset="-122"/>
                <a:ea typeface="黑体" panose="02010609060101010101" pitchFamily="49" charset="-122"/>
                <a:cs typeface="Arial" panose="020B0604020202020204" pitchFamily="34" charset="0"/>
              </a:rPr>
              <a:t>。</a:t>
            </a:r>
            <a:endParaRPr lang="en-US" altLang="zh-CN" sz="2800" kern="100" dirty="0" smtClean="0">
              <a:latin typeface="黑体" panose="02010609060101010101" pitchFamily="49" charset="-122"/>
              <a:ea typeface="黑体" panose="02010609060101010101" pitchFamily="49" charset="-122"/>
              <a:cs typeface="Arial" panose="020B0604020202020204" pitchFamily="34" charset="0"/>
            </a:endParaRPr>
          </a:p>
          <a:p>
            <a:pPr marL="342900" indent="-342900">
              <a:buClr>
                <a:srgbClr val="FFFF00"/>
              </a:buClr>
              <a:buFont typeface="Wingdings" panose="05000000000000000000" pitchFamily="2" charset="2"/>
              <a:buChar char="p"/>
            </a:pPr>
            <a:endParaRPr lang="en-US" altLang="zh-CN" sz="2800" kern="100" dirty="0" smtClean="0">
              <a:latin typeface="黑体" panose="02010609060101010101" pitchFamily="49" charset="-122"/>
              <a:ea typeface="黑体" panose="02010609060101010101" pitchFamily="49" charset="-122"/>
              <a:cs typeface="Arial" panose="020B0604020202020204" pitchFamily="34" charset="0"/>
            </a:endParaRPr>
          </a:p>
          <a:p>
            <a:pPr marL="342900" indent="-342900">
              <a:buClr>
                <a:srgbClr val="FFFF00"/>
              </a:buClr>
              <a:buFont typeface="Wingdings" panose="05000000000000000000" pitchFamily="2" charset="2"/>
              <a:buChar char="p"/>
            </a:pPr>
            <a:r>
              <a:rPr lang="zh-CN" altLang="zh-CN" sz="2800" dirty="0">
                <a:latin typeface="黑体" panose="02010609060101010101" pitchFamily="49" charset="-122"/>
                <a:ea typeface="黑体" panose="02010609060101010101" pitchFamily="49" charset="-122"/>
              </a:rPr>
              <a:t>动态血压监测不仅用于高血压的诊断评估，还</a:t>
            </a:r>
            <a:r>
              <a:rPr lang="zh-CN" altLang="zh-CN" sz="2800" dirty="0" smtClean="0">
                <a:latin typeface="黑体" panose="02010609060101010101" pitchFamily="49" charset="-122"/>
                <a:ea typeface="黑体" panose="02010609060101010101" pitchFamily="49" charset="-122"/>
              </a:rPr>
              <a:t>可</a:t>
            </a:r>
            <a:r>
              <a:rPr lang="zh-CN" altLang="en-US" sz="2800" dirty="0" smtClean="0">
                <a:latin typeface="黑体" panose="02010609060101010101" pitchFamily="49" charset="-122"/>
                <a:ea typeface="黑体" panose="02010609060101010101" pitchFamily="49" charset="-122"/>
              </a:rPr>
              <a:t>以诊断白大衣高血压，发现隐蔽性高血压，检查顽固性难治性高血压原因，评估血压升高程度、短时变异和昼夜节律。</a:t>
            </a:r>
            <a:endParaRPr lang="en-US" altLang="zh-CN" sz="2800" dirty="0" smtClean="0">
              <a:latin typeface="黑体" panose="02010609060101010101" pitchFamily="49" charset="-122"/>
              <a:ea typeface="黑体" panose="02010609060101010101" pitchFamily="49" charset="-122"/>
            </a:endParaRPr>
          </a:p>
          <a:p>
            <a:pPr>
              <a:buClr>
                <a:srgbClr val="FFFF00"/>
              </a:buClr>
            </a:pPr>
            <a:endParaRPr lang="en-US" altLang="zh-CN" sz="2800" dirty="0" smtClean="0">
              <a:latin typeface="黑体" panose="02010609060101010101" pitchFamily="49" charset="-122"/>
              <a:ea typeface="黑体" panose="02010609060101010101" pitchFamily="49" charset="-122"/>
            </a:endParaRPr>
          </a:p>
          <a:p>
            <a:pPr marL="342900" indent="-342900">
              <a:buClr>
                <a:srgbClr val="FFFF00"/>
              </a:buClr>
              <a:buFont typeface="Wingdings" panose="05000000000000000000" pitchFamily="2" charset="2"/>
              <a:buChar char="p"/>
            </a:pPr>
            <a:r>
              <a:rPr lang="zh-CN" altLang="zh-CN" sz="2800" dirty="0">
                <a:latin typeface="黑体" panose="02010609060101010101" pitchFamily="49" charset="-122"/>
                <a:ea typeface="黑体" panose="02010609060101010101" pitchFamily="49" charset="-122"/>
              </a:rPr>
              <a:t>家庭血压监测不仅可测量长期血压变异，也可避免白大衣效应，是</a:t>
            </a:r>
            <a:r>
              <a:rPr lang="en-US" altLang="zh-CN" sz="2800" dirty="0">
                <a:latin typeface="黑体" panose="02010609060101010101" pitchFamily="49" charset="-122"/>
                <a:ea typeface="黑体" panose="02010609060101010101" pitchFamily="49" charset="-122"/>
              </a:rPr>
              <a:t>24</a:t>
            </a:r>
            <a:r>
              <a:rPr lang="zh-CN" altLang="zh-CN" sz="2800" dirty="0">
                <a:latin typeface="黑体" panose="02010609060101010101" pitchFamily="49" charset="-122"/>
                <a:ea typeface="黑体" panose="02010609060101010101" pitchFamily="49" charset="-122"/>
              </a:rPr>
              <a:t>小时动态血压监测的重要补充。家庭血压测量，有利于了解常态下的血压水平；有利于改善高血压患者治疗的依从性及</a:t>
            </a:r>
            <a:r>
              <a:rPr lang="zh-CN" altLang="zh-CN" sz="2800" dirty="0" smtClean="0">
                <a:latin typeface="黑体" panose="02010609060101010101" pitchFamily="49" charset="-122"/>
                <a:ea typeface="黑体" panose="02010609060101010101" pitchFamily="49" charset="-122"/>
              </a:rPr>
              <a:t>达标</a:t>
            </a:r>
            <a:r>
              <a:rPr lang="zh-CN" altLang="en-US" sz="2800" dirty="0" smtClean="0">
                <a:latin typeface="黑体" panose="02010609060101010101" pitchFamily="49" charset="-122"/>
                <a:ea typeface="黑体" panose="02010609060101010101" pitchFamily="49" charset="-122"/>
              </a:rPr>
              <a:t>率。</a:t>
            </a:r>
            <a:endParaRPr lang="en-US" altLang="zh-CN" sz="2800" kern="100" dirty="0" smtClean="0">
              <a:latin typeface="黑体" panose="02010609060101010101" pitchFamily="49" charset="-122"/>
              <a:ea typeface="黑体" panose="02010609060101010101" pitchFamily="49" charset="-122"/>
              <a:cs typeface="Arial" panose="020B0604020202020204" pitchFamily="34" charset="0"/>
            </a:endParaRPr>
          </a:p>
          <a:p>
            <a:endParaRPr lang="zh-CN" altLang="en-US" dirty="0"/>
          </a:p>
        </p:txBody>
      </p:sp>
    </p:spTree>
    <p:extLst>
      <p:ext uri="{BB962C8B-B14F-4D97-AF65-F5344CB8AC3E}">
        <p14:creationId xmlns:p14="http://schemas.microsoft.com/office/powerpoint/2010/main" xmlns="" val="369699424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794000" y="661988"/>
            <a:ext cx="4699000" cy="769937"/>
          </a:xfrm>
          <a:prstGeom prst="rect">
            <a:avLst/>
          </a:prstGeom>
          <a:noFill/>
          <a:ln w="9525">
            <a:noFill/>
            <a:miter lim="800000"/>
            <a:headEnd/>
            <a:tailEnd/>
          </a:ln>
          <a:effectLst/>
        </p:spPr>
        <p:txBody>
          <a:bodyPr wrap="none">
            <a:spAutoFit/>
          </a:bodyPr>
          <a:lstStyle/>
          <a:p>
            <a:pPr algn="ctr">
              <a:defRPr/>
            </a:pPr>
            <a:r>
              <a:rPr lang="zh-CN" altLang="en-US" sz="4400" dirty="0">
                <a:solidFill>
                  <a:srgbClr val="FFFF00"/>
                </a:solidFill>
                <a:latin typeface="+mj-lt"/>
                <a:ea typeface="黑体" pitchFamily="2" charset="-122"/>
                <a:cs typeface="+mj-cs"/>
              </a:rPr>
              <a:t>实验室检查的更新</a:t>
            </a:r>
          </a:p>
        </p:txBody>
      </p:sp>
      <p:sp>
        <p:nvSpPr>
          <p:cNvPr id="29698" name="Rectangle 4"/>
          <p:cNvSpPr>
            <a:spLocks noChangeArrowheads="1"/>
          </p:cNvSpPr>
          <p:nvPr/>
        </p:nvSpPr>
        <p:spPr bwMode="auto">
          <a:xfrm>
            <a:off x="0" y="1414463"/>
            <a:ext cx="10287000" cy="36512"/>
          </a:xfrm>
          <a:prstGeom prst="rect">
            <a:avLst/>
          </a:prstGeom>
          <a:gradFill rotWithShape="0">
            <a:gsLst>
              <a:gs pos="0">
                <a:srgbClr val="000000"/>
              </a:gs>
              <a:gs pos="50000">
                <a:srgbClr val="FF0066"/>
              </a:gs>
              <a:gs pos="100000">
                <a:srgbClr val="000000"/>
              </a:gs>
            </a:gsLst>
            <a:lin ang="0" scaled="1"/>
          </a:gradFill>
          <a:ln w="9525">
            <a:noFill/>
            <a:miter lim="800000"/>
            <a:headEnd/>
            <a:tailEnd/>
          </a:ln>
        </p:spPr>
        <p:txBody>
          <a:bodyPr wrap="none" anchor="ctr"/>
          <a:lstStyle/>
          <a:p>
            <a:pPr eaLnBrk="0" hangingPunct="0"/>
            <a:endParaRPr lang="en-US" altLang="zh-CN">
              <a:ea typeface="文鼎魏碑体简"/>
            </a:endParaRPr>
          </a:p>
        </p:txBody>
      </p:sp>
      <p:graphicFrame>
        <p:nvGraphicFramePr>
          <p:cNvPr id="4" name="表格 3"/>
          <p:cNvGraphicFramePr>
            <a:graphicFrameLocks noGrp="1"/>
          </p:cNvGraphicFramePr>
          <p:nvPr/>
        </p:nvGraphicFramePr>
        <p:xfrm>
          <a:off x="752475" y="1535113"/>
          <a:ext cx="8736013" cy="5212080"/>
        </p:xfrm>
        <a:graphic>
          <a:graphicData uri="http://schemas.openxmlformats.org/drawingml/2006/table">
            <a:tbl>
              <a:tblPr/>
              <a:tblGrid>
                <a:gridCol w="755650"/>
                <a:gridCol w="3005138"/>
                <a:gridCol w="3514725"/>
                <a:gridCol w="1460500"/>
              </a:tblGrid>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000" b="1" i="0" u="none" strike="noStrike" cap="none" normalizeH="0" baseline="0" smtClean="0">
                        <a:ln>
                          <a:noFill/>
                        </a:ln>
                        <a:solidFill>
                          <a:srgbClr val="FFFFFF"/>
                        </a:solidFill>
                        <a:effectLst/>
                        <a:latin typeface="黑体" pitchFamily="49" charset="-122"/>
                        <a:ea typeface="文鼎魏碑体简"/>
                        <a:cs typeface="文鼎魏碑体简"/>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rgbClr val="FFFF00"/>
                          </a:solidFill>
                          <a:effectLst/>
                          <a:latin typeface="黑体" pitchFamily="49" charset="-122"/>
                          <a:ea typeface="文鼎魏碑体简"/>
                          <a:cs typeface="文鼎魏碑体简"/>
                        </a:rPr>
                        <a:t>2005</a:t>
                      </a:r>
                      <a:r>
                        <a:rPr kumimoji="0" lang="zh-CN" altLang="en-US" sz="2000" b="1" i="0" u="none" strike="noStrike" cap="none" normalizeH="0" baseline="0" smtClean="0">
                          <a:ln>
                            <a:noFill/>
                          </a:ln>
                          <a:solidFill>
                            <a:srgbClr val="FFFF00"/>
                          </a:solidFill>
                          <a:effectLst/>
                          <a:latin typeface="黑体" pitchFamily="49" charset="-122"/>
                          <a:ea typeface="文鼎魏碑体简"/>
                          <a:cs typeface="文鼎魏碑体简"/>
                        </a:rPr>
                        <a:t>年指南</a:t>
                      </a:r>
                      <a:endParaRPr kumimoji="0" lang="en-US" sz="2000" b="1" i="0" u="none" strike="noStrike" cap="none" normalizeH="0" baseline="0" smtClean="0">
                        <a:ln>
                          <a:noFill/>
                        </a:ln>
                        <a:solidFill>
                          <a:srgbClr val="FFFF00"/>
                        </a:solidFill>
                        <a:effectLst/>
                        <a:latin typeface="黑体" pitchFamily="49" charset="-122"/>
                        <a:ea typeface="文鼎魏碑体简"/>
                        <a:cs typeface="文鼎魏碑体简"/>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rgbClr val="FFFF00"/>
                          </a:solidFill>
                          <a:effectLst/>
                          <a:latin typeface="黑体" pitchFamily="49" charset="-122"/>
                          <a:ea typeface="文鼎魏碑体简"/>
                          <a:cs typeface="文鼎魏碑体简"/>
                        </a:rPr>
                        <a:t>2010</a:t>
                      </a:r>
                      <a:r>
                        <a:rPr kumimoji="0" lang="zh-CN" altLang="en-US" sz="2000" b="1" i="0" u="none" strike="noStrike" cap="none" normalizeH="0" baseline="0" smtClean="0">
                          <a:ln>
                            <a:noFill/>
                          </a:ln>
                          <a:solidFill>
                            <a:srgbClr val="FFFF00"/>
                          </a:solidFill>
                          <a:effectLst/>
                          <a:latin typeface="黑体" pitchFamily="49" charset="-122"/>
                          <a:ea typeface="文鼎魏碑体简"/>
                          <a:cs typeface="文鼎魏碑体简"/>
                        </a:rPr>
                        <a:t>年指南</a:t>
                      </a:r>
                      <a:endParaRPr kumimoji="0" lang="en-US" sz="2000" b="1" i="0" u="none" strike="noStrike" cap="none" normalizeH="0" baseline="0" smtClean="0">
                        <a:ln>
                          <a:noFill/>
                        </a:ln>
                        <a:solidFill>
                          <a:srgbClr val="FFFF00"/>
                        </a:solidFill>
                        <a:effectLst/>
                        <a:latin typeface="黑体" pitchFamily="49" charset="-122"/>
                        <a:ea typeface="文鼎魏碑体简"/>
                        <a:cs typeface="文鼎魏碑体简"/>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FFFF00"/>
                          </a:solidFill>
                          <a:effectLst/>
                          <a:latin typeface="黑体" pitchFamily="49" charset="-122"/>
                          <a:ea typeface="文鼎魏碑体简"/>
                          <a:cs typeface="文鼎魏碑体简"/>
                        </a:rPr>
                        <a:t>主要变化</a:t>
                      </a:r>
                      <a:endParaRPr kumimoji="0" lang="en-US" sz="2000" b="1" i="0" u="none" strike="noStrike" cap="none" normalizeH="0" baseline="0" smtClean="0">
                        <a:ln>
                          <a:noFill/>
                        </a:ln>
                        <a:solidFill>
                          <a:srgbClr val="FFFF00"/>
                        </a:solidFill>
                        <a:effectLst/>
                        <a:latin typeface="黑体" pitchFamily="49" charset="-122"/>
                        <a:ea typeface="文鼎魏碑体简"/>
                        <a:cs typeface="文鼎魏碑体简"/>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27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FFFF00"/>
                          </a:solidFill>
                          <a:effectLst/>
                          <a:latin typeface="黑体" pitchFamily="49" charset="-122"/>
                          <a:ea typeface="文鼎魏碑体简"/>
                          <a:cs typeface="文鼎魏碑体简"/>
                        </a:rPr>
                        <a:t>基本项目</a:t>
                      </a:r>
                      <a:endParaRPr kumimoji="0" lang="en-US" sz="2000" b="1" i="0" u="none" strike="noStrike" cap="none" normalizeH="0" baseline="0" smtClean="0">
                        <a:ln>
                          <a:noFill/>
                        </a:ln>
                        <a:solidFill>
                          <a:srgbClr val="FFFF00"/>
                        </a:solidFill>
                        <a:effectLst/>
                        <a:latin typeface="黑体" pitchFamily="49" charset="-122"/>
                        <a:ea typeface="文鼎魏碑体简"/>
                        <a:cs typeface="文鼎魏碑体简"/>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zh-CN" altLang="en-US" sz="1600" b="0" i="0" u="none" strike="noStrike" cap="none" normalizeH="0" baseline="0" smtClean="0">
                          <a:ln>
                            <a:noFill/>
                          </a:ln>
                          <a:solidFill>
                            <a:srgbClr val="FFFFFF"/>
                          </a:solidFill>
                          <a:effectLst/>
                          <a:latin typeface="黑体" pitchFamily="49" charset="-122"/>
                          <a:ea typeface="文鼎魏碑体简"/>
                          <a:cs typeface="文鼎魏碑体简"/>
                        </a:rPr>
                        <a:t>血生化</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zh-CN" altLang="en-US" sz="1600" b="0" i="0" u="none" strike="noStrike" cap="none" normalizeH="0" baseline="0" smtClean="0">
                          <a:ln>
                            <a:noFill/>
                          </a:ln>
                          <a:solidFill>
                            <a:srgbClr val="FFFFFF"/>
                          </a:solidFill>
                          <a:effectLst/>
                          <a:latin typeface="黑体" pitchFamily="49" charset="-122"/>
                          <a:ea typeface="文鼎魏碑体简"/>
                          <a:cs typeface="文鼎魏碑体简"/>
                        </a:rPr>
                        <a:t>全血细胞计数，血红蛋白和血细胞比容</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zh-CN" altLang="en-US" sz="1600" b="0" i="0" u="none" strike="noStrike" cap="none" normalizeH="0" baseline="0" smtClean="0">
                          <a:ln>
                            <a:noFill/>
                          </a:ln>
                          <a:solidFill>
                            <a:srgbClr val="FFFFFF"/>
                          </a:solidFill>
                          <a:effectLst/>
                          <a:latin typeface="黑体" pitchFamily="49" charset="-122"/>
                          <a:ea typeface="文鼎魏碑体简"/>
                          <a:cs typeface="文鼎魏碑体简"/>
                        </a:rPr>
                        <a:t>尿液分析（尿蛋白、糖和尿沉渣镜检）</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zh-CN" altLang="en-US" sz="1600" b="0" i="0" u="none" strike="noStrike" cap="none" normalizeH="0" baseline="0" smtClean="0">
                          <a:ln>
                            <a:noFill/>
                          </a:ln>
                          <a:solidFill>
                            <a:srgbClr val="FFFFFF"/>
                          </a:solidFill>
                          <a:effectLst/>
                          <a:latin typeface="黑体" pitchFamily="49" charset="-122"/>
                          <a:ea typeface="文鼎魏碑体简"/>
                          <a:cs typeface="文鼎魏碑体简"/>
                        </a:rPr>
                        <a:t>心电图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zh-CN" altLang="en-US" sz="1600" b="0" i="0" u="none" strike="noStrike" cap="none" normalizeH="0" baseline="0" smtClean="0">
                          <a:ln>
                            <a:noFill/>
                          </a:ln>
                          <a:solidFill>
                            <a:srgbClr val="FFFFFF"/>
                          </a:solidFill>
                          <a:effectLst/>
                          <a:latin typeface="黑体" pitchFamily="49" charset="-122"/>
                          <a:ea typeface="文鼎魏碑体简"/>
                          <a:cs typeface="文鼎魏碑体简"/>
                        </a:rPr>
                        <a:t>血生化；</a:t>
                      </a:r>
                      <a:endParaRPr kumimoji="0" lang="en-US" altLang="zh-CN" sz="1600" b="0" i="0" u="none" strike="noStrike" cap="none" normalizeH="0" baseline="0" smtClean="0">
                        <a:ln>
                          <a:noFill/>
                        </a:ln>
                        <a:solidFill>
                          <a:srgbClr val="FFFFFF"/>
                        </a:solidFill>
                        <a:effectLst/>
                        <a:latin typeface="黑体" pitchFamily="49" charset="-122"/>
                        <a:ea typeface="文鼎魏碑体简"/>
                        <a:cs typeface="文鼎魏碑体简"/>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zh-CN" altLang="en-US" sz="1600" b="0" i="0" u="none" strike="noStrike" cap="none" normalizeH="0" baseline="0" smtClean="0">
                          <a:ln>
                            <a:noFill/>
                          </a:ln>
                          <a:solidFill>
                            <a:srgbClr val="FFFFFF"/>
                          </a:solidFill>
                          <a:effectLst/>
                          <a:latin typeface="黑体" pitchFamily="49" charset="-122"/>
                          <a:ea typeface="文鼎魏碑体简"/>
                          <a:cs typeface="文鼎魏碑体简"/>
                        </a:rPr>
                        <a:t>全血细胞计数、血红蛋白和血细胞比容；</a:t>
                      </a:r>
                      <a:endParaRPr kumimoji="0" lang="en-US" altLang="zh-CN" sz="1600" b="0" i="0" u="none" strike="noStrike" cap="none" normalizeH="0" baseline="0" smtClean="0">
                        <a:ln>
                          <a:noFill/>
                        </a:ln>
                        <a:solidFill>
                          <a:srgbClr val="FFFFFF"/>
                        </a:solidFill>
                        <a:effectLst/>
                        <a:latin typeface="黑体" pitchFamily="49" charset="-122"/>
                        <a:ea typeface="文鼎魏碑体简"/>
                        <a:cs typeface="文鼎魏碑体简"/>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zh-CN" altLang="en-US" sz="1600" b="0" i="0" u="none" strike="noStrike" cap="none" normalizeH="0" baseline="0" smtClean="0">
                          <a:ln>
                            <a:noFill/>
                          </a:ln>
                          <a:solidFill>
                            <a:srgbClr val="FFFFFF"/>
                          </a:solidFill>
                          <a:effectLst/>
                          <a:latin typeface="黑体" pitchFamily="49" charset="-122"/>
                          <a:ea typeface="文鼎魏碑体简"/>
                          <a:cs typeface="文鼎魏碑体简"/>
                        </a:rPr>
                        <a:t>尿液分析（尿蛋白、糖和尿沉渣镜检）</a:t>
                      </a:r>
                      <a:endParaRPr kumimoji="0" lang="en-US" altLang="zh-CN" sz="1600" b="0" i="0" u="none" strike="noStrike" cap="none" normalizeH="0" baseline="0" smtClean="0">
                        <a:ln>
                          <a:noFill/>
                        </a:ln>
                        <a:solidFill>
                          <a:srgbClr val="FFFFFF"/>
                        </a:solidFill>
                        <a:effectLst/>
                        <a:latin typeface="黑体" pitchFamily="49" charset="-122"/>
                        <a:ea typeface="文鼎魏碑体简"/>
                        <a:cs typeface="文鼎魏碑体简"/>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zh-CN" altLang="en-US" sz="1600" b="0" i="0" u="none" strike="noStrike" cap="none" normalizeH="0" baseline="0" smtClean="0">
                          <a:ln>
                            <a:noFill/>
                          </a:ln>
                          <a:solidFill>
                            <a:srgbClr val="FFFFFF"/>
                          </a:solidFill>
                          <a:effectLst/>
                          <a:latin typeface="黑体" pitchFamily="49" charset="-122"/>
                          <a:ea typeface="文鼎魏碑体简"/>
                          <a:cs typeface="文鼎魏碑体简"/>
                        </a:rPr>
                        <a:t>心电图</a:t>
                      </a:r>
                      <a:endParaRPr kumimoji="0" lang="en-US" sz="1600" b="0" i="0" u="none" strike="noStrike" cap="none" normalizeH="0" baseline="0" smtClean="0">
                        <a:ln>
                          <a:noFill/>
                        </a:ln>
                        <a:solidFill>
                          <a:srgbClr val="FFFFFF"/>
                        </a:solidFill>
                        <a:effectLst/>
                        <a:latin typeface="黑体" pitchFamily="49" charset="-122"/>
                        <a:ea typeface="文鼎魏碑体简"/>
                        <a:cs typeface="文鼎魏碑体简"/>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2000" b="0" i="0" u="none" strike="noStrike" cap="none" normalizeH="0" baseline="0" smtClean="0">
                        <a:ln>
                          <a:noFill/>
                        </a:ln>
                        <a:solidFill>
                          <a:srgbClr val="FFFFFF"/>
                        </a:solidFill>
                        <a:effectLst/>
                        <a:latin typeface="黑体" pitchFamily="49" charset="-122"/>
                        <a:ea typeface="文鼎魏碑体简"/>
                        <a:cs typeface="文鼎魏碑体简"/>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2000" b="0" i="0" u="none" strike="noStrike" cap="none" normalizeH="0" baseline="0" smtClean="0">
                        <a:ln>
                          <a:noFill/>
                        </a:ln>
                        <a:solidFill>
                          <a:srgbClr val="FFFFFF"/>
                        </a:solidFill>
                        <a:effectLst/>
                        <a:latin typeface="黑体" pitchFamily="49" charset="-122"/>
                        <a:ea typeface="文鼎魏碑体简"/>
                        <a:cs typeface="文鼎魏碑体简"/>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rgbClr val="FFFFFF"/>
                          </a:solidFill>
                          <a:effectLst/>
                          <a:latin typeface="黑体" pitchFamily="49" charset="-122"/>
                          <a:ea typeface="文鼎魏碑体简"/>
                          <a:cs typeface="文鼎魏碑体简"/>
                        </a:rPr>
                        <a:t>－</a:t>
                      </a:r>
                      <a:endParaRPr kumimoji="0" lang="en-US" sz="2000" b="0" i="0" u="none" strike="noStrike" cap="none" normalizeH="0" baseline="0" smtClean="0">
                        <a:ln>
                          <a:noFill/>
                        </a:ln>
                        <a:solidFill>
                          <a:srgbClr val="FFFFFF"/>
                        </a:solidFill>
                        <a:effectLst/>
                        <a:latin typeface="黑体" pitchFamily="49" charset="-122"/>
                        <a:ea typeface="文鼎魏碑体简"/>
                        <a:cs typeface="文鼎魏碑体简"/>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FFFF00"/>
                          </a:solidFill>
                          <a:effectLst/>
                          <a:latin typeface="黑体" pitchFamily="49" charset="-122"/>
                          <a:ea typeface="文鼎魏碑体简"/>
                          <a:cs typeface="文鼎魏碑体简"/>
                        </a:rPr>
                        <a:t>推荐项目</a:t>
                      </a:r>
                      <a:endParaRPr kumimoji="0" lang="en-US" sz="2000" b="1" i="0" u="none" strike="noStrike" cap="none" normalizeH="0" baseline="0" smtClean="0">
                        <a:ln>
                          <a:noFill/>
                        </a:ln>
                        <a:solidFill>
                          <a:srgbClr val="FFFF00"/>
                        </a:solidFill>
                        <a:effectLst/>
                        <a:latin typeface="黑体" pitchFamily="49" charset="-122"/>
                        <a:ea typeface="文鼎魏碑体简"/>
                        <a:cs typeface="文鼎魏碑体简"/>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zh-CN" altLang="en-US" sz="1600" b="0" i="0" u="none" strike="noStrike" cap="none" normalizeH="0" baseline="0" smtClean="0">
                          <a:ln>
                            <a:noFill/>
                          </a:ln>
                          <a:solidFill>
                            <a:srgbClr val="FFFFFF"/>
                          </a:solidFill>
                          <a:effectLst/>
                          <a:latin typeface="黑体" pitchFamily="49" charset="-122"/>
                          <a:ea typeface="文鼎魏碑体简"/>
                          <a:cs typeface="文鼎魏碑体简"/>
                        </a:rPr>
                        <a:t>超声心动图</a:t>
                      </a:r>
                      <a:endParaRPr kumimoji="0" lang="en-US" altLang="zh-CN" sz="1600" b="0" i="0" u="none" strike="noStrike" cap="none" normalizeH="0" baseline="0" smtClean="0">
                        <a:ln>
                          <a:noFill/>
                        </a:ln>
                        <a:solidFill>
                          <a:srgbClr val="FFFFFF"/>
                        </a:solidFill>
                        <a:effectLst/>
                        <a:latin typeface="黑体" pitchFamily="49" charset="-122"/>
                        <a:ea typeface="文鼎魏碑体简"/>
                        <a:cs typeface="文鼎魏碑体简"/>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zh-CN" altLang="en-US" sz="1600" b="0" i="0" u="none" strike="noStrike" cap="none" normalizeH="0" baseline="0" smtClean="0">
                          <a:ln>
                            <a:noFill/>
                          </a:ln>
                          <a:solidFill>
                            <a:srgbClr val="FFFFFF"/>
                          </a:solidFill>
                          <a:effectLst/>
                          <a:latin typeface="黑体" pitchFamily="49" charset="-122"/>
                          <a:ea typeface="文鼎魏碑体简"/>
                          <a:cs typeface="文鼎魏碑体简"/>
                        </a:rPr>
                        <a:t>颈动脉和股动脉超声、餐后血糖（当空腹血糖</a:t>
                      </a:r>
                      <a:r>
                        <a:rPr kumimoji="0" lang="en-US" sz="1600" b="0" i="0" u="none" strike="noStrike" cap="none" normalizeH="0" baseline="0" smtClean="0">
                          <a:ln>
                            <a:noFill/>
                          </a:ln>
                          <a:solidFill>
                            <a:srgbClr val="FFFFFF"/>
                          </a:solidFill>
                          <a:effectLst/>
                          <a:latin typeface="黑体" pitchFamily="49" charset="-122"/>
                          <a:ea typeface="文鼎魏碑体简"/>
                          <a:cs typeface="文鼎魏碑体简"/>
                        </a:rPr>
                        <a:t>≥</a:t>
                      </a:r>
                      <a:r>
                        <a:rPr kumimoji="0" lang="en-US" altLang="zh-CN" sz="1600" b="0" i="0" u="none" strike="noStrike" cap="none" normalizeH="0" baseline="0" smtClean="0">
                          <a:ln>
                            <a:noFill/>
                          </a:ln>
                          <a:solidFill>
                            <a:srgbClr val="FFFFFF"/>
                          </a:solidFill>
                          <a:effectLst/>
                          <a:latin typeface="黑体" pitchFamily="49" charset="-122"/>
                          <a:ea typeface="文鼎魏碑体简"/>
                          <a:cs typeface="文鼎魏碑体简"/>
                        </a:rPr>
                        <a:t>6.1mmol/</a:t>
                      </a:r>
                      <a:r>
                        <a:rPr kumimoji="0" lang="zh-CN" altLang="en-US" sz="1600" b="0" i="0" u="none" strike="noStrike" cap="none" normalizeH="0" baseline="0" smtClean="0">
                          <a:ln>
                            <a:noFill/>
                          </a:ln>
                          <a:solidFill>
                            <a:srgbClr val="FFFFFF"/>
                          </a:solidFill>
                          <a:effectLst/>
                          <a:latin typeface="黑体" pitchFamily="49" charset="-122"/>
                          <a:ea typeface="文鼎魏碑体简"/>
                          <a:cs typeface="文鼎魏碑体简"/>
                        </a:rPr>
                        <a:t>或</a:t>
                      </a:r>
                      <a:r>
                        <a:rPr kumimoji="0" lang="en-US" altLang="zh-CN" sz="1600" b="0" i="0" u="none" strike="noStrike" cap="none" normalizeH="0" baseline="0" smtClean="0">
                          <a:ln>
                            <a:noFill/>
                          </a:ln>
                          <a:solidFill>
                            <a:srgbClr val="FFFFFF"/>
                          </a:solidFill>
                          <a:effectLst/>
                          <a:latin typeface="黑体" pitchFamily="49" charset="-122"/>
                          <a:ea typeface="文鼎魏碑体简"/>
                          <a:cs typeface="文鼎魏碑体简"/>
                        </a:rPr>
                        <a:t>110mg/d</a:t>
                      </a:r>
                      <a:r>
                        <a:rPr kumimoji="0" lang="zh-CN" altLang="en-US" sz="1600" b="0" i="0" u="none" strike="noStrike" cap="none" normalizeH="0" baseline="0" smtClean="0">
                          <a:ln>
                            <a:noFill/>
                          </a:ln>
                          <a:solidFill>
                            <a:srgbClr val="FFFFFF"/>
                          </a:solidFill>
                          <a:effectLst/>
                          <a:latin typeface="黑体" pitchFamily="49" charset="-122"/>
                          <a:ea typeface="文鼎魏碑体简"/>
                          <a:cs typeface="文鼎魏碑体简"/>
                        </a:rPr>
                        <a:t>时测量）</a:t>
                      </a:r>
                      <a:endParaRPr kumimoji="0" lang="en-US" altLang="zh-CN" sz="1600" b="0" i="0" u="none" strike="noStrike" cap="none" normalizeH="0" baseline="0" smtClean="0">
                        <a:ln>
                          <a:noFill/>
                        </a:ln>
                        <a:solidFill>
                          <a:srgbClr val="FFFFFF"/>
                        </a:solidFill>
                        <a:effectLst/>
                        <a:latin typeface="黑体" pitchFamily="49" charset="-122"/>
                        <a:ea typeface="文鼎魏碑体简"/>
                        <a:cs typeface="文鼎魏碑体简"/>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altLang="zh-CN" sz="1600" b="0" i="0" u="none" strike="noStrike" cap="none" normalizeH="0" baseline="0" smtClean="0">
                          <a:ln>
                            <a:noFill/>
                          </a:ln>
                          <a:solidFill>
                            <a:srgbClr val="FFFFFF"/>
                          </a:solidFill>
                          <a:effectLst/>
                          <a:latin typeface="黑体" pitchFamily="49" charset="-122"/>
                          <a:ea typeface="文鼎魏碑体简"/>
                          <a:cs typeface="文鼎魏碑体简"/>
                        </a:rPr>
                        <a:t>C</a:t>
                      </a:r>
                      <a:r>
                        <a:rPr kumimoji="0" lang="zh-CN" altLang="en-US" sz="1600" b="0" i="0" u="none" strike="noStrike" cap="none" normalizeH="0" baseline="0" smtClean="0">
                          <a:ln>
                            <a:noFill/>
                          </a:ln>
                          <a:solidFill>
                            <a:srgbClr val="FFFFFF"/>
                          </a:solidFill>
                          <a:effectLst/>
                          <a:latin typeface="黑体" pitchFamily="49" charset="-122"/>
                          <a:ea typeface="文鼎魏碑体简"/>
                          <a:cs typeface="文鼎魏碑体简"/>
                        </a:rPr>
                        <a:t>反应蛋白（高敏感）</a:t>
                      </a:r>
                      <a:endParaRPr kumimoji="0" lang="en-US" altLang="zh-CN" sz="1600" b="0" i="0" u="none" strike="noStrike" cap="none" normalizeH="0" baseline="0" smtClean="0">
                        <a:ln>
                          <a:noFill/>
                        </a:ln>
                        <a:solidFill>
                          <a:srgbClr val="FFFFFF"/>
                        </a:solidFill>
                        <a:effectLst/>
                        <a:latin typeface="黑体" pitchFamily="49" charset="-122"/>
                        <a:ea typeface="文鼎魏碑体简"/>
                        <a:cs typeface="文鼎魏碑体简"/>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zh-CN" altLang="en-US" sz="1600" b="0" i="0" u="none" strike="noStrike" cap="none" normalizeH="0" baseline="0" smtClean="0">
                          <a:ln>
                            <a:noFill/>
                          </a:ln>
                          <a:solidFill>
                            <a:srgbClr val="FFFFFF"/>
                          </a:solidFill>
                          <a:effectLst/>
                          <a:latin typeface="黑体" pitchFamily="49" charset="-122"/>
                          <a:ea typeface="文鼎魏碑体简"/>
                          <a:cs typeface="文鼎魏碑体简"/>
                        </a:rPr>
                        <a:t>微量白蛋白尿（糖尿病患者必查项目）</a:t>
                      </a:r>
                      <a:endParaRPr kumimoji="0" lang="en-US" altLang="zh-CN" sz="1600" b="0" i="0" u="none" strike="noStrike" cap="none" normalizeH="0" baseline="0" smtClean="0">
                        <a:ln>
                          <a:noFill/>
                        </a:ln>
                        <a:solidFill>
                          <a:srgbClr val="FFFFFF"/>
                        </a:solidFill>
                        <a:effectLst/>
                        <a:latin typeface="黑体" pitchFamily="49" charset="-122"/>
                        <a:ea typeface="文鼎魏碑体简"/>
                        <a:cs typeface="文鼎魏碑体简"/>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zh-CN" altLang="en-US" sz="1600" b="0" i="0" u="none" strike="noStrike" cap="none" normalizeH="0" baseline="0" smtClean="0">
                          <a:ln>
                            <a:noFill/>
                          </a:ln>
                          <a:solidFill>
                            <a:srgbClr val="FFFFFF"/>
                          </a:solidFill>
                          <a:effectLst/>
                          <a:latin typeface="黑体" pitchFamily="49" charset="-122"/>
                          <a:ea typeface="文鼎魏碑体简"/>
                          <a:cs typeface="文鼎魏碑体简"/>
                        </a:rPr>
                        <a:t>尿蛋白定量（若纤维素试纸检查为阳性者检查此项目）</a:t>
                      </a:r>
                      <a:endParaRPr kumimoji="0" lang="en-US" altLang="zh-CN" sz="1600" b="0" i="0" u="none" strike="noStrike" cap="none" normalizeH="0" baseline="0" smtClean="0">
                        <a:ln>
                          <a:noFill/>
                        </a:ln>
                        <a:solidFill>
                          <a:srgbClr val="FFFFFF"/>
                        </a:solidFill>
                        <a:effectLst/>
                        <a:latin typeface="黑体" pitchFamily="49" charset="-122"/>
                        <a:ea typeface="文鼎魏碑体简"/>
                        <a:cs typeface="文鼎魏碑体简"/>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zh-CN" altLang="en-US" sz="1600" b="0" i="0" u="none" strike="noStrike" cap="none" normalizeH="0" baseline="0" smtClean="0">
                          <a:ln>
                            <a:noFill/>
                          </a:ln>
                          <a:solidFill>
                            <a:srgbClr val="FFFFFF"/>
                          </a:solidFill>
                          <a:effectLst/>
                          <a:latin typeface="黑体" pitchFamily="49" charset="-122"/>
                          <a:ea typeface="文鼎魏碑体简"/>
                          <a:cs typeface="文鼎魏碑体简"/>
                        </a:rPr>
                        <a:t>眼底检查</a:t>
                      </a:r>
                      <a:endParaRPr kumimoji="0" lang="en-US" altLang="zh-CN" sz="1600" b="0" i="0" u="none" strike="noStrike" cap="none" normalizeH="0" baseline="0" smtClean="0">
                        <a:ln>
                          <a:noFill/>
                        </a:ln>
                        <a:solidFill>
                          <a:srgbClr val="FFFFFF"/>
                        </a:solidFill>
                        <a:effectLst/>
                        <a:latin typeface="黑体" pitchFamily="49" charset="-122"/>
                        <a:ea typeface="文鼎魏碑体简"/>
                        <a:cs typeface="文鼎魏碑体简"/>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zh-CN" altLang="en-US" sz="1600" b="0" i="0" u="none" strike="noStrike" cap="none" normalizeH="0" baseline="0" smtClean="0">
                          <a:ln>
                            <a:noFill/>
                          </a:ln>
                          <a:solidFill>
                            <a:srgbClr val="FFFFFF"/>
                          </a:solidFill>
                          <a:effectLst/>
                          <a:latin typeface="黑体" pitchFamily="49" charset="-122"/>
                          <a:ea typeface="文鼎魏碑体简"/>
                          <a:cs typeface="文鼎魏碑体简"/>
                        </a:rPr>
                        <a:t>胸片</a:t>
                      </a:r>
                      <a:endParaRPr kumimoji="0" lang="en-US" altLang="zh-CN" sz="1600" b="0" i="0" u="none" strike="noStrike" cap="none" normalizeH="0" baseline="0" smtClean="0">
                        <a:ln>
                          <a:noFill/>
                        </a:ln>
                        <a:solidFill>
                          <a:srgbClr val="FFFFFF"/>
                        </a:solidFill>
                        <a:effectLst/>
                        <a:latin typeface="黑体" pitchFamily="49" charset="-122"/>
                        <a:ea typeface="文鼎魏碑体简"/>
                        <a:cs typeface="文鼎魏碑体简"/>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altLang="zh-CN" sz="1600" b="0" i="0" u="none" strike="noStrike" cap="none" normalizeH="0" baseline="0" smtClean="0">
                          <a:ln>
                            <a:noFill/>
                          </a:ln>
                          <a:solidFill>
                            <a:schemeClr val="bg1"/>
                          </a:solidFill>
                          <a:effectLst/>
                          <a:latin typeface="黑体" pitchFamily="49" charset="-122"/>
                          <a:ea typeface="文鼎魏碑体简"/>
                          <a:cs typeface="文鼎魏碑体简"/>
                        </a:rPr>
                        <a:t>24</a:t>
                      </a:r>
                      <a:r>
                        <a:rPr kumimoji="0" lang="zh-CN" altLang="en-US" sz="1600" b="0" i="0" u="none" strike="noStrike" cap="none" normalizeH="0" baseline="0" smtClean="0">
                          <a:ln>
                            <a:noFill/>
                          </a:ln>
                          <a:solidFill>
                            <a:schemeClr val="bg1"/>
                          </a:solidFill>
                          <a:effectLst/>
                          <a:latin typeface="黑体" pitchFamily="49" charset="-122"/>
                          <a:ea typeface="文鼎魏碑体简"/>
                          <a:cs typeface="文鼎魏碑体简"/>
                        </a:rPr>
                        <a:t>小时动态血压监测</a:t>
                      </a:r>
                      <a:r>
                        <a:rPr kumimoji="0" lang="en-US" altLang="zh-CN" sz="1600" b="0" i="0" u="none" strike="noStrike" cap="none" normalizeH="0" baseline="0" smtClean="0">
                          <a:ln>
                            <a:noFill/>
                          </a:ln>
                          <a:solidFill>
                            <a:schemeClr val="bg1"/>
                          </a:solidFill>
                          <a:effectLst/>
                          <a:latin typeface="黑体" pitchFamily="49" charset="-122"/>
                          <a:ea typeface="文鼎魏碑体简"/>
                          <a:cs typeface="文鼎魏碑体简"/>
                        </a:rPr>
                        <a:t>(ABPM)</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zh-CN" altLang="en-US" sz="1600" b="0" i="0" u="none" strike="noStrike" cap="none" normalizeH="0" baseline="0" smtClean="0">
                          <a:ln>
                            <a:noFill/>
                          </a:ln>
                          <a:solidFill>
                            <a:schemeClr val="bg1"/>
                          </a:solidFill>
                          <a:effectLst/>
                          <a:latin typeface="黑体" pitchFamily="49" charset="-122"/>
                          <a:ea typeface="文鼎魏碑体简"/>
                          <a:cs typeface="文鼎魏碑体简"/>
                        </a:rPr>
                        <a:t>超声心动图</a:t>
                      </a:r>
                      <a:endParaRPr kumimoji="0" lang="en-US" altLang="zh-CN" sz="1600" b="0" i="0" u="none" strike="noStrike" cap="none" normalizeH="0" baseline="0" smtClean="0">
                        <a:ln>
                          <a:noFill/>
                        </a:ln>
                        <a:solidFill>
                          <a:schemeClr val="bg1"/>
                        </a:solidFill>
                        <a:effectLst/>
                        <a:latin typeface="黑体" pitchFamily="49" charset="-122"/>
                        <a:ea typeface="文鼎魏碑体简"/>
                        <a:cs typeface="文鼎魏碑体简"/>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zh-CN" altLang="en-US" sz="1600" b="0" i="0" u="none" strike="noStrike" cap="none" normalizeH="0" baseline="0" smtClean="0">
                          <a:ln>
                            <a:noFill/>
                          </a:ln>
                          <a:solidFill>
                            <a:schemeClr val="bg1"/>
                          </a:solidFill>
                          <a:effectLst/>
                          <a:latin typeface="黑体" pitchFamily="49" charset="-122"/>
                          <a:ea typeface="文鼎魏碑体简"/>
                          <a:cs typeface="文鼎魏碑体简"/>
                        </a:rPr>
                        <a:t>颈动脉超声</a:t>
                      </a:r>
                      <a:endParaRPr kumimoji="0" lang="en-US" altLang="zh-CN" sz="1600" b="0" i="0" u="none" strike="noStrike" cap="none" normalizeH="0" baseline="0" smtClean="0">
                        <a:ln>
                          <a:noFill/>
                        </a:ln>
                        <a:solidFill>
                          <a:schemeClr val="bg1"/>
                        </a:solidFill>
                        <a:effectLst/>
                        <a:latin typeface="黑体" pitchFamily="49" charset="-122"/>
                        <a:ea typeface="文鼎魏碑体简"/>
                        <a:cs typeface="文鼎魏碑体简"/>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zh-CN" altLang="en-US" sz="1600" b="0" i="0" u="none" strike="noStrike" cap="none" normalizeH="0" baseline="0" smtClean="0">
                          <a:ln>
                            <a:noFill/>
                          </a:ln>
                          <a:solidFill>
                            <a:schemeClr val="bg1"/>
                          </a:solidFill>
                          <a:effectLst/>
                          <a:latin typeface="黑体" pitchFamily="49" charset="-122"/>
                          <a:ea typeface="文鼎魏碑体简"/>
                          <a:cs typeface="文鼎魏碑体简"/>
                        </a:rPr>
                        <a:t>餐后血糖（当空腹血糖≥</a:t>
                      </a:r>
                      <a:r>
                        <a:rPr kumimoji="0" lang="en-US" altLang="zh-CN" sz="1600" b="0" i="0" u="none" strike="noStrike" cap="none" normalizeH="0" baseline="0" smtClean="0">
                          <a:ln>
                            <a:noFill/>
                          </a:ln>
                          <a:solidFill>
                            <a:schemeClr val="bg1"/>
                          </a:solidFill>
                          <a:effectLst/>
                          <a:latin typeface="黑体" pitchFamily="49" charset="-122"/>
                          <a:ea typeface="文鼎魏碑体简"/>
                          <a:cs typeface="文鼎魏碑体简"/>
                        </a:rPr>
                        <a:t>6.1mmol</a:t>
                      </a:r>
                      <a:r>
                        <a:rPr kumimoji="0" lang="zh-CN" altLang="en-US" sz="1600" b="0" i="0" u="none" strike="noStrike" cap="none" normalizeH="0" baseline="0" smtClean="0">
                          <a:ln>
                            <a:noFill/>
                          </a:ln>
                          <a:solidFill>
                            <a:schemeClr val="bg1"/>
                          </a:solidFill>
                          <a:effectLst/>
                          <a:latin typeface="黑体" pitchFamily="49" charset="-122"/>
                          <a:ea typeface="文鼎魏碑体简"/>
                          <a:cs typeface="文鼎魏碑体简"/>
                        </a:rPr>
                        <a:t>时测定）</a:t>
                      </a:r>
                      <a:endParaRPr kumimoji="0" lang="en-US" altLang="zh-CN" sz="1600" b="0" i="0" u="none" strike="noStrike" cap="none" normalizeH="0" baseline="0" smtClean="0">
                        <a:ln>
                          <a:noFill/>
                        </a:ln>
                        <a:solidFill>
                          <a:schemeClr val="bg1"/>
                        </a:solidFill>
                        <a:effectLst/>
                        <a:latin typeface="黑体" pitchFamily="49" charset="-122"/>
                        <a:ea typeface="文鼎魏碑体简"/>
                        <a:cs typeface="文鼎魏碑体简"/>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zh-CN" altLang="en-US" sz="1600" b="0" i="0" u="none" strike="noStrike" cap="none" normalizeH="0" baseline="0" smtClean="0">
                          <a:ln>
                            <a:noFill/>
                          </a:ln>
                          <a:solidFill>
                            <a:schemeClr val="bg1"/>
                          </a:solidFill>
                          <a:effectLst/>
                          <a:latin typeface="黑体" pitchFamily="49" charset="-122"/>
                          <a:ea typeface="文鼎魏碑体简"/>
                          <a:cs typeface="文鼎魏碑体简"/>
                        </a:rPr>
                        <a:t>同型半胱氨酸</a:t>
                      </a:r>
                      <a:endParaRPr kumimoji="0" lang="en-US" altLang="zh-CN" sz="1600" b="0" i="0" u="none" strike="noStrike" cap="none" normalizeH="0" baseline="0" smtClean="0">
                        <a:ln>
                          <a:noFill/>
                        </a:ln>
                        <a:solidFill>
                          <a:schemeClr val="bg1"/>
                        </a:solidFill>
                        <a:effectLst/>
                        <a:latin typeface="黑体" pitchFamily="49" charset="-122"/>
                        <a:ea typeface="文鼎魏碑体简"/>
                        <a:cs typeface="文鼎魏碑体简"/>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zh-CN" altLang="en-US" sz="1600" b="0" i="0" u="none" strike="noStrike" cap="none" normalizeH="0" baseline="0" smtClean="0">
                          <a:ln>
                            <a:noFill/>
                          </a:ln>
                          <a:solidFill>
                            <a:schemeClr val="bg1"/>
                          </a:solidFill>
                          <a:effectLst/>
                          <a:latin typeface="黑体" pitchFamily="49" charset="-122"/>
                          <a:ea typeface="文鼎魏碑体简"/>
                          <a:cs typeface="文鼎魏碑体简"/>
                        </a:rPr>
                        <a:t>尿白蛋白定量（糖尿病患者必查项目）</a:t>
                      </a:r>
                      <a:endParaRPr kumimoji="0" lang="en-US" altLang="zh-CN" sz="1600" b="0" i="0" u="none" strike="noStrike" cap="none" normalizeH="0" baseline="0" smtClean="0">
                        <a:ln>
                          <a:noFill/>
                        </a:ln>
                        <a:solidFill>
                          <a:schemeClr val="bg1"/>
                        </a:solidFill>
                        <a:effectLst/>
                        <a:latin typeface="黑体" pitchFamily="49" charset="-122"/>
                        <a:ea typeface="文鼎魏碑体简"/>
                        <a:cs typeface="文鼎魏碑体简"/>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zh-CN" altLang="en-US" sz="1600" b="0" i="0" u="none" strike="noStrike" cap="none" normalizeH="0" baseline="0" smtClean="0">
                          <a:ln>
                            <a:noFill/>
                          </a:ln>
                          <a:solidFill>
                            <a:schemeClr val="bg1"/>
                          </a:solidFill>
                          <a:effectLst/>
                          <a:latin typeface="黑体" pitchFamily="49" charset="-122"/>
                          <a:ea typeface="文鼎魏碑体简"/>
                          <a:cs typeface="文鼎魏碑体简"/>
                        </a:rPr>
                        <a:t>尿蛋白定量（用于尿常规检查蛋白阳性者）</a:t>
                      </a:r>
                      <a:endParaRPr kumimoji="0" lang="en-US" altLang="zh-CN" sz="1600" b="0" i="0" u="none" strike="noStrike" cap="none" normalizeH="0" baseline="0" smtClean="0">
                        <a:ln>
                          <a:noFill/>
                        </a:ln>
                        <a:solidFill>
                          <a:schemeClr val="bg1"/>
                        </a:solidFill>
                        <a:effectLst/>
                        <a:latin typeface="黑体" pitchFamily="49" charset="-122"/>
                        <a:ea typeface="文鼎魏碑体简"/>
                        <a:cs typeface="文鼎魏碑体简"/>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zh-CN" altLang="en-US" sz="1600" b="0" i="0" u="none" strike="noStrike" cap="none" normalizeH="0" baseline="0" smtClean="0">
                          <a:ln>
                            <a:noFill/>
                          </a:ln>
                          <a:solidFill>
                            <a:schemeClr val="bg1"/>
                          </a:solidFill>
                          <a:effectLst/>
                          <a:latin typeface="黑体" pitchFamily="49" charset="-122"/>
                          <a:ea typeface="文鼎魏碑体简"/>
                          <a:cs typeface="文鼎魏碑体简"/>
                        </a:rPr>
                        <a:t>眼底</a:t>
                      </a:r>
                      <a:endParaRPr kumimoji="0" lang="en-US" altLang="zh-CN" sz="1600" b="0" i="0" u="none" strike="noStrike" cap="none" normalizeH="0" baseline="0" smtClean="0">
                        <a:ln>
                          <a:noFill/>
                        </a:ln>
                        <a:solidFill>
                          <a:schemeClr val="bg1"/>
                        </a:solidFill>
                        <a:effectLst/>
                        <a:latin typeface="黑体" pitchFamily="49" charset="-122"/>
                        <a:ea typeface="文鼎魏碑体简"/>
                        <a:cs typeface="文鼎魏碑体简"/>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zh-CN" altLang="en-US" sz="1600" b="0" i="0" u="none" strike="noStrike" cap="none" normalizeH="0" baseline="0" smtClean="0">
                          <a:ln>
                            <a:noFill/>
                          </a:ln>
                          <a:solidFill>
                            <a:schemeClr val="bg1"/>
                          </a:solidFill>
                          <a:effectLst/>
                          <a:latin typeface="黑体" pitchFamily="49" charset="-122"/>
                          <a:ea typeface="文鼎魏碑体简"/>
                          <a:cs typeface="文鼎魏碑体简"/>
                        </a:rPr>
                        <a:t>胸片</a:t>
                      </a:r>
                      <a:endParaRPr kumimoji="0" lang="en-US" altLang="zh-CN" sz="1600" b="0" i="0" u="none" strike="noStrike" cap="none" normalizeH="0" baseline="0" smtClean="0">
                        <a:ln>
                          <a:noFill/>
                        </a:ln>
                        <a:solidFill>
                          <a:schemeClr val="bg1"/>
                        </a:solidFill>
                        <a:effectLst/>
                        <a:latin typeface="黑体" pitchFamily="49" charset="-122"/>
                        <a:ea typeface="文鼎魏碑体简"/>
                        <a:cs typeface="文鼎魏碑体简"/>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zh-CN" altLang="en-US" sz="1600" b="0" i="0" u="none" strike="noStrike" cap="none" normalizeH="0" baseline="0" smtClean="0">
                          <a:ln>
                            <a:noFill/>
                          </a:ln>
                          <a:solidFill>
                            <a:schemeClr val="bg1"/>
                          </a:solidFill>
                          <a:effectLst/>
                          <a:latin typeface="黑体" pitchFamily="49" charset="-122"/>
                          <a:ea typeface="文鼎魏碑体简"/>
                          <a:cs typeface="文鼎魏碑体简"/>
                        </a:rPr>
                        <a:t>脉搏波传导速度（</a:t>
                      </a:r>
                      <a:r>
                        <a:rPr kumimoji="0" lang="en-US" altLang="zh-CN" sz="1600" b="0" i="0" u="none" strike="noStrike" cap="none" normalizeH="0" baseline="0" smtClean="0">
                          <a:ln>
                            <a:noFill/>
                          </a:ln>
                          <a:solidFill>
                            <a:schemeClr val="bg1"/>
                          </a:solidFill>
                          <a:effectLst/>
                          <a:latin typeface="黑体" pitchFamily="49" charset="-122"/>
                          <a:ea typeface="文鼎魏碑体简"/>
                          <a:cs typeface="文鼎魏碑体简"/>
                        </a:rPr>
                        <a:t>PWV</a:t>
                      </a:r>
                      <a:r>
                        <a:rPr kumimoji="0" lang="zh-CN" altLang="en-US" sz="1600" b="0" i="0" u="none" strike="noStrike" cap="none" normalizeH="0" baseline="0" smtClean="0">
                          <a:ln>
                            <a:noFill/>
                          </a:ln>
                          <a:solidFill>
                            <a:schemeClr val="bg1"/>
                          </a:solidFill>
                          <a:effectLst/>
                          <a:latin typeface="黑体" pitchFamily="49" charset="-122"/>
                          <a:ea typeface="文鼎魏碑体简"/>
                          <a:cs typeface="文鼎魏碑体简"/>
                        </a:rPr>
                        <a:t>）</a:t>
                      </a:r>
                      <a:endParaRPr kumimoji="0" lang="en-US" altLang="zh-CN" sz="1600" b="0" i="0" u="none" strike="noStrike" cap="none" normalizeH="0" baseline="0" smtClean="0">
                        <a:ln>
                          <a:noFill/>
                        </a:ln>
                        <a:solidFill>
                          <a:schemeClr val="bg1"/>
                        </a:solidFill>
                        <a:effectLst/>
                        <a:latin typeface="黑体" pitchFamily="49" charset="-122"/>
                        <a:ea typeface="文鼎魏碑体简"/>
                        <a:cs typeface="文鼎魏碑体简"/>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zh-CN" altLang="en-US" sz="1600" b="0" i="0" u="none" strike="noStrike" cap="none" normalizeH="0" baseline="0" smtClean="0">
                          <a:ln>
                            <a:noFill/>
                          </a:ln>
                          <a:solidFill>
                            <a:schemeClr val="bg1"/>
                          </a:solidFill>
                          <a:effectLst/>
                          <a:latin typeface="黑体" pitchFamily="49" charset="-122"/>
                          <a:ea typeface="文鼎魏碑体简"/>
                          <a:cs typeface="文鼎魏碑体简"/>
                        </a:rPr>
                        <a:t>踝臂血压指数（</a:t>
                      </a:r>
                      <a:r>
                        <a:rPr kumimoji="0" lang="en-US" altLang="zh-CN" sz="1600" b="0" i="0" u="none" strike="noStrike" cap="none" normalizeH="0" baseline="0" smtClean="0">
                          <a:ln>
                            <a:noFill/>
                          </a:ln>
                          <a:solidFill>
                            <a:schemeClr val="bg1"/>
                          </a:solidFill>
                          <a:effectLst/>
                          <a:latin typeface="黑体" pitchFamily="49" charset="-122"/>
                          <a:ea typeface="文鼎魏碑体简"/>
                          <a:cs typeface="文鼎魏碑体简"/>
                        </a:rPr>
                        <a:t>ABI</a:t>
                      </a:r>
                      <a:r>
                        <a:rPr kumimoji="0" lang="zh-CN" altLang="en-US" sz="1600" b="0" i="0" u="none" strike="noStrike" cap="none" normalizeH="0" baseline="0" smtClean="0">
                          <a:ln>
                            <a:noFill/>
                          </a:ln>
                          <a:solidFill>
                            <a:schemeClr val="bg1"/>
                          </a:solidFill>
                          <a:effectLst/>
                          <a:latin typeface="黑体" pitchFamily="49" charset="-122"/>
                          <a:ea typeface="文鼎魏碑体简"/>
                          <a:cs typeface="文鼎魏碑体简"/>
                        </a:rPr>
                        <a:t>）</a:t>
                      </a:r>
                      <a:endParaRPr kumimoji="0" lang="en-US" sz="1600" b="0" i="0" u="none" strike="noStrike" cap="none" normalizeH="0" baseline="0" smtClean="0">
                        <a:ln>
                          <a:noFill/>
                        </a:ln>
                        <a:solidFill>
                          <a:schemeClr val="bg1"/>
                        </a:solidFill>
                        <a:effectLst/>
                        <a:latin typeface="黑体" pitchFamily="49" charset="-122"/>
                        <a:ea typeface="文鼎魏碑体简"/>
                        <a:cs typeface="文鼎魏碑体简"/>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FFFFF"/>
                          </a:solidFill>
                          <a:effectLst/>
                          <a:latin typeface="黑体" pitchFamily="49" charset="-122"/>
                          <a:ea typeface="文鼎魏碑体简"/>
                          <a:cs typeface="文鼎魏碑体简"/>
                        </a:rPr>
                        <a:t>加入</a:t>
                      </a:r>
                      <a:r>
                        <a:rPr kumimoji="0" lang="zh-CN" altLang="en-US" sz="2000" b="0" i="0" u="none" strike="noStrike" cap="none" normalizeH="0" baseline="0" smtClean="0">
                          <a:ln>
                            <a:noFill/>
                          </a:ln>
                          <a:solidFill>
                            <a:srgbClr val="FFFFFF"/>
                          </a:solidFill>
                          <a:effectLst/>
                          <a:latin typeface="黑体" pitchFamily="49" charset="-122"/>
                          <a:ea typeface="文鼎魏碑体简"/>
                          <a:cs typeface="文鼎魏碑体简"/>
                        </a:rPr>
                        <a:t>：</a:t>
                      </a:r>
                      <a:endParaRPr kumimoji="0" lang="en-US" altLang="zh-CN" sz="2000" b="0" i="0" u="none" strike="noStrike" cap="none" normalizeH="0" baseline="0" smtClean="0">
                        <a:ln>
                          <a:noFill/>
                        </a:ln>
                        <a:solidFill>
                          <a:srgbClr val="FFFFFF"/>
                        </a:solidFill>
                        <a:effectLst/>
                        <a:latin typeface="黑体" pitchFamily="49" charset="-122"/>
                        <a:ea typeface="文鼎魏碑体简"/>
                        <a:cs typeface="文鼎魏碑体简"/>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altLang="zh-CN" sz="1600" b="0" i="0" u="none" strike="noStrike" cap="none" normalizeH="0" baseline="0" smtClean="0">
                          <a:ln>
                            <a:noFill/>
                          </a:ln>
                          <a:solidFill>
                            <a:srgbClr val="FF0000"/>
                          </a:solidFill>
                          <a:effectLst/>
                          <a:latin typeface="黑体" pitchFamily="49" charset="-122"/>
                          <a:ea typeface="文鼎魏碑体简"/>
                          <a:cs typeface="文鼎魏碑体简"/>
                        </a:rPr>
                        <a:t>24</a:t>
                      </a:r>
                      <a:r>
                        <a:rPr kumimoji="0" lang="zh-CN" altLang="en-US" sz="1600" b="0" i="0" u="none" strike="noStrike" cap="none" normalizeH="0" baseline="0" smtClean="0">
                          <a:ln>
                            <a:noFill/>
                          </a:ln>
                          <a:solidFill>
                            <a:srgbClr val="FF0000"/>
                          </a:solidFill>
                          <a:effectLst/>
                          <a:latin typeface="黑体" pitchFamily="49" charset="-122"/>
                          <a:ea typeface="文鼎魏碑体简"/>
                          <a:cs typeface="文鼎魏碑体简"/>
                        </a:rPr>
                        <a:t>小时动态血压监测</a:t>
                      </a:r>
                      <a:endParaRPr kumimoji="0" lang="en-US" altLang="zh-CN" sz="1600" b="0" i="0" u="none" strike="noStrike" cap="none" normalizeH="0" baseline="0" smtClean="0">
                        <a:ln>
                          <a:noFill/>
                        </a:ln>
                        <a:solidFill>
                          <a:srgbClr val="FF0000"/>
                        </a:solidFill>
                        <a:effectLst/>
                        <a:latin typeface="黑体" pitchFamily="49" charset="-122"/>
                        <a:ea typeface="文鼎魏碑体简"/>
                        <a:cs typeface="文鼎魏碑体简"/>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zh-CN" altLang="en-US" sz="1600" b="0" i="0" u="none" strike="noStrike" cap="none" normalizeH="0" baseline="0" smtClean="0">
                          <a:ln>
                            <a:noFill/>
                          </a:ln>
                          <a:solidFill>
                            <a:srgbClr val="FF0000"/>
                          </a:solidFill>
                          <a:effectLst/>
                          <a:latin typeface="黑体" pitchFamily="49" charset="-122"/>
                          <a:ea typeface="文鼎魏碑体简"/>
                          <a:cs typeface="文鼎魏碑体简"/>
                        </a:rPr>
                        <a:t>同型半胱氨酸</a:t>
                      </a:r>
                      <a:endParaRPr kumimoji="0" lang="en-US" altLang="zh-CN" sz="1600" b="0" i="0" u="none" strike="noStrike" cap="none" normalizeH="0" baseline="0" smtClean="0">
                        <a:ln>
                          <a:noFill/>
                        </a:ln>
                        <a:solidFill>
                          <a:srgbClr val="FF0000"/>
                        </a:solidFill>
                        <a:effectLst/>
                        <a:latin typeface="黑体" pitchFamily="49" charset="-122"/>
                        <a:ea typeface="文鼎魏碑体简"/>
                        <a:cs typeface="文鼎魏碑体简"/>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zh-CN" altLang="en-US" sz="1600" b="0" i="0" u="none" strike="noStrike" cap="none" normalizeH="0" baseline="0" smtClean="0">
                          <a:ln>
                            <a:noFill/>
                          </a:ln>
                          <a:solidFill>
                            <a:srgbClr val="FF0000"/>
                          </a:solidFill>
                          <a:effectLst/>
                          <a:latin typeface="黑体" pitchFamily="49" charset="-122"/>
                          <a:ea typeface="文鼎魏碑体简"/>
                          <a:cs typeface="文鼎魏碑体简"/>
                        </a:rPr>
                        <a:t>脉搏波传导速度（</a:t>
                      </a:r>
                      <a:r>
                        <a:rPr kumimoji="0" lang="en-US" altLang="zh-CN" sz="1600" b="0" i="0" u="none" strike="noStrike" cap="none" normalizeH="0" baseline="0" smtClean="0">
                          <a:ln>
                            <a:noFill/>
                          </a:ln>
                          <a:solidFill>
                            <a:srgbClr val="FF0000"/>
                          </a:solidFill>
                          <a:effectLst/>
                          <a:latin typeface="黑体" pitchFamily="49" charset="-122"/>
                          <a:ea typeface="文鼎魏碑体简"/>
                          <a:cs typeface="文鼎魏碑体简"/>
                        </a:rPr>
                        <a:t>PWV</a:t>
                      </a:r>
                      <a:r>
                        <a:rPr kumimoji="0" lang="zh-CN" altLang="en-US" sz="1600" b="0" i="0" u="none" strike="noStrike" cap="none" normalizeH="0" baseline="0" smtClean="0">
                          <a:ln>
                            <a:noFill/>
                          </a:ln>
                          <a:solidFill>
                            <a:srgbClr val="FF0000"/>
                          </a:solidFill>
                          <a:effectLst/>
                          <a:latin typeface="黑体" pitchFamily="49" charset="-122"/>
                          <a:ea typeface="文鼎魏碑体简"/>
                          <a:cs typeface="文鼎魏碑体简"/>
                        </a:rPr>
                        <a:t>）</a:t>
                      </a:r>
                      <a:endParaRPr kumimoji="0" lang="en-US" altLang="zh-CN" sz="1600" b="0" i="0" u="none" strike="noStrike" cap="none" normalizeH="0" baseline="0" smtClean="0">
                        <a:ln>
                          <a:noFill/>
                        </a:ln>
                        <a:solidFill>
                          <a:srgbClr val="FF0000"/>
                        </a:solidFill>
                        <a:effectLst/>
                        <a:latin typeface="黑体" pitchFamily="49" charset="-122"/>
                        <a:ea typeface="文鼎魏碑体简"/>
                        <a:cs typeface="文鼎魏碑体简"/>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zh-CN" altLang="en-US" sz="1600" b="0" i="0" u="none" strike="noStrike" cap="none" normalizeH="0" baseline="0" smtClean="0">
                          <a:ln>
                            <a:noFill/>
                          </a:ln>
                          <a:solidFill>
                            <a:srgbClr val="FF0000"/>
                          </a:solidFill>
                          <a:effectLst/>
                          <a:latin typeface="黑体" pitchFamily="49" charset="-122"/>
                          <a:ea typeface="文鼎魏碑体简"/>
                          <a:cs typeface="文鼎魏碑体简"/>
                        </a:rPr>
                        <a:t>踝臂血压指数（</a:t>
                      </a:r>
                      <a:r>
                        <a:rPr kumimoji="0" lang="en-US" altLang="zh-CN" sz="1600" b="0" i="0" u="none" strike="noStrike" cap="none" normalizeH="0" baseline="0" smtClean="0">
                          <a:ln>
                            <a:noFill/>
                          </a:ln>
                          <a:solidFill>
                            <a:srgbClr val="FF0000"/>
                          </a:solidFill>
                          <a:effectLst/>
                          <a:latin typeface="黑体" pitchFamily="49" charset="-122"/>
                          <a:ea typeface="文鼎魏碑体简"/>
                          <a:cs typeface="文鼎魏碑体简"/>
                        </a:rPr>
                        <a:t>ABI</a:t>
                      </a:r>
                      <a:r>
                        <a:rPr kumimoji="0" lang="zh-CN" altLang="en-US" sz="1600" b="0" i="0" u="none" strike="noStrike" cap="none" normalizeH="0" baseline="0" smtClean="0">
                          <a:ln>
                            <a:noFill/>
                          </a:ln>
                          <a:solidFill>
                            <a:srgbClr val="FF0000"/>
                          </a:solidFill>
                          <a:effectLst/>
                          <a:latin typeface="黑体" pitchFamily="49" charset="-122"/>
                          <a:ea typeface="文鼎魏碑体简"/>
                          <a:cs typeface="文鼎魏碑体简"/>
                        </a:rPr>
                        <a:t>）</a:t>
                      </a:r>
                      <a:endParaRPr kumimoji="0" lang="en-US" altLang="en-US" sz="1600" b="0" i="0" u="none" strike="noStrike" cap="none" normalizeH="0" baseline="0" smtClean="0">
                        <a:ln>
                          <a:noFill/>
                        </a:ln>
                        <a:solidFill>
                          <a:srgbClr val="FF0000"/>
                        </a:solidFill>
                        <a:effectLst/>
                        <a:latin typeface="黑体" pitchFamily="49" charset="-122"/>
                        <a:ea typeface="文鼎魏碑体简"/>
                        <a:cs typeface="文鼎魏碑体简"/>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FFFFF"/>
                          </a:solidFill>
                          <a:effectLst/>
                          <a:latin typeface="黑体" pitchFamily="49" charset="-122"/>
                          <a:ea typeface="文鼎魏碑体简"/>
                          <a:cs typeface="文鼎魏碑体简"/>
                        </a:rPr>
                        <a:t>去掉</a:t>
                      </a:r>
                      <a:r>
                        <a:rPr kumimoji="0" lang="zh-CN" altLang="en-US" sz="2000" b="0" i="0" u="none" strike="noStrike" cap="none" normalizeH="0" baseline="0" smtClean="0">
                          <a:ln>
                            <a:noFill/>
                          </a:ln>
                          <a:solidFill>
                            <a:srgbClr val="FFFFFF"/>
                          </a:solidFill>
                          <a:effectLst/>
                          <a:latin typeface="黑体" pitchFamily="49" charset="-122"/>
                          <a:ea typeface="文鼎魏碑体简"/>
                          <a:cs typeface="文鼎魏碑体简"/>
                        </a:rPr>
                        <a:t>：</a:t>
                      </a:r>
                      <a:endParaRPr kumimoji="0" lang="en-US" altLang="zh-CN" sz="2000" b="0" i="0" u="none" strike="noStrike" cap="none" normalizeH="0" baseline="0" smtClean="0">
                        <a:ln>
                          <a:noFill/>
                        </a:ln>
                        <a:solidFill>
                          <a:srgbClr val="FFFFFF"/>
                        </a:solidFill>
                        <a:effectLst/>
                        <a:latin typeface="黑体" pitchFamily="49" charset="-122"/>
                        <a:ea typeface="文鼎魏碑体简"/>
                        <a:cs typeface="文鼎魏碑体简"/>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altLang="zh-CN" sz="1600" b="0" i="0" u="none" strike="noStrike" cap="none" normalizeH="0" baseline="0" smtClean="0">
                          <a:ln>
                            <a:noFill/>
                          </a:ln>
                          <a:solidFill>
                            <a:srgbClr val="FFFF00"/>
                          </a:solidFill>
                          <a:effectLst/>
                          <a:latin typeface="黑体" pitchFamily="49" charset="-122"/>
                          <a:ea typeface="文鼎魏碑体简"/>
                          <a:cs typeface="文鼎魏碑体简"/>
                        </a:rPr>
                        <a:t>C</a:t>
                      </a:r>
                      <a:r>
                        <a:rPr kumimoji="0" lang="zh-CN" altLang="en-US" sz="1600" b="0" i="0" u="none" strike="noStrike" cap="none" normalizeH="0" baseline="0" smtClean="0">
                          <a:ln>
                            <a:noFill/>
                          </a:ln>
                          <a:solidFill>
                            <a:srgbClr val="FFFF00"/>
                          </a:solidFill>
                          <a:effectLst/>
                          <a:latin typeface="黑体" pitchFamily="49" charset="-122"/>
                          <a:ea typeface="文鼎魏碑体简"/>
                          <a:cs typeface="文鼎魏碑体简"/>
                        </a:rPr>
                        <a:t>反应蛋白（高敏感）</a:t>
                      </a:r>
                      <a:endParaRPr kumimoji="0" lang="en-US" altLang="zh-CN" sz="1600" b="0" i="0" u="none" strike="noStrike" cap="none" normalizeH="0" baseline="0" smtClean="0">
                        <a:ln>
                          <a:noFill/>
                        </a:ln>
                        <a:solidFill>
                          <a:srgbClr val="FFFF00"/>
                        </a:solidFill>
                        <a:effectLst/>
                        <a:latin typeface="黑体" pitchFamily="49" charset="-122"/>
                        <a:ea typeface="文鼎魏碑体简"/>
                        <a:cs typeface="文鼎魏碑体简"/>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矩形 4"/>
          <p:cNvSpPr/>
          <p:nvPr/>
        </p:nvSpPr>
        <p:spPr>
          <a:xfrm rot="1250194">
            <a:off x="8008938" y="511175"/>
            <a:ext cx="2233612" cy="708025"/>
          </a:xfrm>
          <a:prstGeom prst="rect">
            <a:avLst/>
          </a:prstGeom>
          <a:solidFill>
            <a:srgbClr val="FFFF00"/>
          </a:solidFill>
        </p:spPr>
        <p:txBody>
          <a:bodyPr>
            <a:spAutoFit/>
          </a:bodyPr>
          <a:lstStyle/>
          <a:p>
            <a:pPr eaLnBrk="0" hangingPunct="0">
              <a:defRPr/>
            </a:pPr>
            <a:r>
              <a:rPr lang="zh-CN" altLang="en-US" sz="2000" b="1" dirty="0">
                <a:solidFill>
                  <a:srgbClr val="C00000"/>
                </a:solidFill>
                <a:effectLst>
                  <a:outerShdw blurRad="38100" dist="38100" dir="2700000" algn="tl">
                    <a:srgbClr val="000000">
                      <a:alpha val="43137"/>
                    </a:srgbClr>
                  </a:outerShdw>
                </a:effectLst>
                <a:latin typeface="+mn-ea"/>
                <a:ea typeface="+mn-ea"/>
                <a:cs typeface="+mn-cs"/>
              </a:rPr>
              <a:t>更加重视对心血管危险因素的检测</a:t>
            </a:r>
            <a:endParaRPr lang="en-US" sz="2000" b="1" dirty="0">
              <a:solidFill>
                <a:srgbClr val="C00000"/>
              </a:solidFill>
              <a:effectLst>
                <a:outerShdw blurRad="38100" dist="38100" dir="2700000" algn="tl">
                  <a:srgbClr val="000000">
                    <a:alpha val="43137"/>
                  </a:srgbClr>
                </a:outerShdw>
              </a:effectLst>
              <a:latin typeface="+mn-ea"/>
              <a:ea typeface="+mn-ea"/>
              <a:cs typeface="+mn-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229881" y="661988"/>
            <a:ext cx="5827236" cy="769441"/>
          </a:xfrm>
          <a:prstGeom prst="rect">
            <a:avLst/>
          </a:prstGeom>
          <a:noFill/>
          <a:ln w="9525">
            <a:noFill/>
            <a:miter lim="800000"/>
            <a:headEnd/>
            <a:tailEnd/>
          </a:ln>
          <a:effectLst/>
        </p:spPr>
        <p:txBody>
          <a:bodyPr wrap="none">
            <a:spAutoFit/>
          </a:bodyPr>
          <a:lstStyle/>
          <a:p>
            <a:pPr algn="ctr">
              <a:defRPr/>
            </a:pPr>
            <a:r>
              <a:rPr lang="zh-CN" altLang="en-US" sz="4400" dirty="0">
                <a:solidFill>
                  <a:srgbClr val="FFFF00"/>
                </a:solidFill>
                <a:latin typeface="+mj-lt"/>
                <a:ea typeface="黑体" pitchFamily="2" charset="-122"/>
                <a:cs typeface="+mj-cs"/>
              </a:rPr>
              <a:t>实验室检查的</a:t>
            </a:r>
            <a:r>
              <a:rPr lang="zh-CN" altLang="zh-CN" sz="4400" dirty="0">
                <a:solidFill>
                  <a:srgbClr val="FFFF00"/>
                </a:solidFill>
                <a:latin typeface="+mj-lt"/>
                <a:ea typeface="黑体" pitchFamily="2" charset="-122"/>
                <a:cs typeface="+mj-cs"/>
              </a:rPr>
              <a:t>选择项目</a:t>
            </a:r>
            <a:endParaRPr lang="zh-CN" altLang="en-US" sz="4400" dirty="0">
              <a:solidFill>
                <a:srgbClr val="FFFF00"/>
              </a:solidFill>
              <a:latin typeface="+mj-lt"/>
              <a:ea typeface="黑体" pitchFamily="2" charset="-122"/>
              <a:cs typeface="+mj-cs"/>
            </a:endParaRPr>
          </a:p>
        </p:txBody>
      </p:sp>
      <p:sp>
        <p:nvSpPr>
          <p:cNvPr id="29698" name="Rectangle 4"/>
          <p:cNvSpPr>
            <a:spLocks noChangeArrowheads="1"/>
          </p:cNvSpPr>
          <p:nvPr/>
        </p:nvSpPr>
        <p:spPr bwMode="auto">
          <a:xfrm>
            <a:off x="0" y="1414463"/>
            <a:ext cx="10287000" cy="36512"/>
          </a:xfrm>
          <a:prstGeom prst="rect">
            <a:avLst/>
          </a:prstGeom>
          <a:gradFill rotWithShape="0">
            <a:gsLst>
              <a:gs pos="0">
                <a:srgbClr val="000000"/>
              </a:gs>
              <a:gs pos="50000">
                <a:srgbClr val="FF0066"/>
              </a:gs>
              <a:gs pos="100000">
                <a:srgbClr val="000000"/>
              </a:gs>
            </a:gsLst>
            <a:lin ang="0" scaled="1"/>
          </a:gradFill>
          <a:ln w="9525">
            <a:noFill/>
            <a:miter lim="800000"/>
            <a:headEnd/>
            <a:tailEnd/>
          </a:ln>
        </p:spPr>
        <p:txBody>
          <a:bodyPr wrap="none" anchor="ctr"/>
          <a:lstStyle/>
          <a:p>
            <a:pPr eaLnBrk="0" hangingPunct="0"/>
            <a:endParaRPr lang="en-US" altLang="zh-CN">
              <a:ea typeface="文鼎魏碑体简"/>
            </a:endParaRPr>
          </a:p>
        </p:txBody>
      </p:sp>
      <p:sp>
        <p:nvSpPr>
          <p:cNvPr id="2" name="矩形 1"/>
          <p:cNvSpPr/>
          <p:nvPr/>
        </p:nvSpPr>
        <p:spPr>
          <a:xfrm>
            <a:off x="1317356" y="1757390"/>
            <a:ext cx="7935132" cy="3970318"/>
          </a:xfrm>
          <a:prstGeom prst="rect">
            <a:avLst/>
          </a:prstGeom>
        </p:spPr>
        <p:txBody>
          <a:bodyPr wrap="square">
            <a:spAutoFit/>
          </a:bodyPr>
          <a:lstStyle/>
          <a:p>
            <a:pPr marL="342900" indent="-342900" algn="just">
              <a:lnSpc>
                <a:spcPct val="150000"/>
              </a:lnSpc>
              <a:spcAft>
                <a:spcPts val="0"/>
              </a:spcAft>
              <a:buClr>
                <a:srgbClr val="FFFF00"/>
              </a:buClr>
              <a:buSzPct val="101000"/>
              <a:buFont typeface="Wingdings" panose="05000000000000000000" pitchFamily="2" charset="2"/>
              <a:buChar char="p"/>
            </a:pPr>
            <a:r>
              <a:rPr lang="zh-CN" altLang="zh-CN" kern="100" dirty="0">
                <a:latin typeface="+mn-ea"/>
                <a:ea typeface="+mn-ea"/>
                <a:cs typeface="Arial" panose="020B0604020202020204" pitchFamily="34" charset="0"/>
              </a:rPr>
              <a:t>对怀疑继发性高血压患者，根据需要可以分别选择以下检查项目：血浆肾素活性、血和尿醛固酮、血和尿皮质醇、血游离甲氧基肾上腺素（</a:t>
            </a:r>
            <a:r>
              <a:rPr lang="en-US" altLang="zh-CN" kern="100" dirty="0">
                <a:latin typeface="+mn-ea"/>
                <a:ea typeface="+mn-ea"/>
                <a:cs typeface="Arial" panose="020B0604020202020204" pitchFamily="34" charset="0"/>
              </a:rPr>
              <a:t>MN</a:t>
            </a:r>
            <a:r>
              <a:rPr lang="zh-CN" altLang="zh-CN" kern="100" dirty="0">
                <a:latin typeface="+mn-ea"/>
                <a:ea typeface="+mn-ea"/>
                <a:cs typeface="Arial" panose="020B0604020202020204" pitchFamily="34" charset="0"/>
              </a:rPr>
              <a:t>）及甲氧基去甲肾上腺素（</a:t>
            </a:r>
            <a:r>
              <a:rPr lang="en-US" altLang="zh-CN" kern="100" dirty="0">
                <a:latin typeface="+mn-ea"/>
                <a:ea typeface="+mn-ea"/>
                <a:cs typeface="Arial" panose="020B0604020202020204" pitchFamily="34" charset="0"/>
              </a:rPr>
              <a:t>NMN</a:t>
            </a:r>
            <a:r>
              <a:rPr lang="zh-CN" altLang="zh-CN" kern="100" dirty="0">
                <a:latin typeface="+mn-ea"/>
                <a:ea typeface="+mn-ea"/>
                <a:cs typeface="Arial" panose="020B0604020202020204" pitchFamily="34" charset="0"/>
              </a:rPr>
              <a:t>）、血和尿儿茶酚胺、动脉造影、肾和肾上腺超声、</a:t>
            </a:r>
            <a:r>
              <a:rPr lang="en-US" altLang="zh-CN" kern="100" dirty="0">
                <a:latin typeface="+mn-ea"/>
                <a:ea typeface="+mn-ea"/>
                <a:cs typeface="Arial" panose="020B0604020202020204" pitchFamily="34" charset="0"/>
              </a:rPr>
              <a:t>CT</a:t>
            </a:r>
            <a:r>
              <a:rPr lang="zh-CN" altLang="zh-CN" kern="100" dirty="0">
                <a:latin typeface="+mn-ea"/>
                <a:ea typeface="+mn-ea"/>
                <a:cs typeface="Arial" panose="020B0604020202020204" pitchFamily="34" charset="0"/>
              </a:rPr>
              <a:t>或</a:t>
            </a:r>
            <a:r>
              <a:rPr lang="en-US" altLang="zh-CN" kern="100" dirty="0">
                <a:latin typeface="+mn-ea"/>
                <a:ea typeface="+mn-ea"/>
                <a:cs typeface="Arial" panose="020B0604020202020204" pitchFamily="34" charset="0"/>
              </a:rPr>
              <a:t>MRI</a:t>
            </a:r>
            <a:r>
              <a:rPr lang="zh-CN" altLang="zh-CN" kern="100" dirty="0">
                <a:latin typeface="+mn-ea"/>
                <a:ea typeface="+mn-ea"/>
                <a:cs typeface="Arial" panose="020B0604020202020204" pitchFamily="34" charset="0"/>
              </a:rPr>
              <a:t>、睡眠呼吸监测等</a:t>
            </a:r>
            <a:r>
              <a:rPr lang="zh-CN" altLang="zh-CN" kern="100" dirty="0" smtClean="0">
                <a:latin typeface="+mn-ea"/>
                <a:ea typeface="+mn-ea"/>
                <a:cs typeface="Arial" panose="020B0604020202020204" pitchFamily="34" charset="0"/>
              </a:rPr>
              <a:t>。</a:t>
            </a:r>
            <a:endParaRPr lang="en-US" altLang="zh-CN" kern="100" dirty="0">
              <a:latin typeface="+mn-ea"/>
              <a:ea typeface="+mn-ea"/>
              <a:cs typeface="Arial" panose="020B0604020202020204" pitchFamily="34" charset="0"/>
            </a:endParaRPr>
          </a:p>
          <a:p>
            <a:pPr marL="342900" indent="-342900" algn="just">
              <a:lnSpc>
                <a:spcPct val="150000"/>
              </a:lnSpc>
              <a:spcAft>
                <a:spcPts val="0"/>
              </a:spcAft>
              <a:buClr>
                <a:srgbClr val="FFFF00"/>
              </a:buClr>
              <a:buSzPct val="101000"/>
              <a:buFont typeface="Wingdings" panose="05000000000000000000" pitchFamily="2" charset="2"/>
              <a:buChar char="p"/>
            </a:pPr>
            <a:r>
              <a:rPr lang="zh-CN" altLang="zh-CN" kern="100" dirty="0" smtClean="0">
                <a:latin typeface="+mn-ea"/>
                <a:ea typeface="+mn-ea"/>
                <a:cs typeface="Arial" panose="020B0604020202020204" pitchFamily="34" charset="0"/>
              </a:rPr>
              <a:t>对</a:t>
            </a:r>
            <a:r>
              <a:rPr lang="zh-CN" altLang="zh-CN" kern="100" dirty="0">
                <a:latin typeface="+mn-ea"/>
                <a:ea typeface="+mn-ea"/>
                <a:cs typeface="Arial" panose="020B0604020202020204" pitchFamily="34" charset="0"/>
              </a:rPr>
              <a:t>有合并症的高血压患者，进行相应的脑功能、心功能和肾功能检查</a:t>
            </a:r>
            <a:r>
              <a:rPr lang="zh-CN" altLang="zh-CN" kern="100" dirty="0" smtClean="0">
                <a:latin typeface="+mn-ea"/>
                <a:ea typeface="+mn-ea"/>
                <a:cs typeface="Arial" panose="020B0604020202020204" pitchFamily="34" charset="0"/>
              </a:rPr>
              <a:t>。</a:t>
            </a:r>
            <a:endParaRPr lang="en-US" altLang="zh-CN" kern="100" dirty="0">
              <a:latin typeface="+mn-ea"/>
              <a:ea typeface="+mn-ea"/>
              <a:cs typeface="Arial" panose="020B0604020202020204" pitchFamily="34" charset="0"/>
            </a:endParaRPr>
          </a:p>
        </p:txBody>
      </p:sp>
    </p:spTree>
    <p:extLst>
      <p:ext uri="{BB962C8B-B14F-4D97-AF65-F5344CB8AC3E}">
        <p14:creationId xmlns:p14="http://schemas.microsoft.com/office/powerpoint/2010/main" xmlns="" val="308848615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7231" y="365126"/>
            <a:ext cx="9215800" cy="1325563"/>
          </a:xfrm>
        </p:spPr>
        <p:txBody>
          <a:bodyPr vert="horz" lIns="91440" tIns="45720" rIns="91440" bIns="45720" rtlCol="0" anchor="ctr" anchorCtr="0">
            <a:noAutofit/>
          </a:bodyPr>
          <a:lstStyle/>
          <a:p>
            <a:r>
              <a:rPr lang="zh-CN" altLang="en-US" sz="3200" b="1" dirty="0">
                <a:latin typeface="微软雅黑" panose="020B0503020204020204" pitchFamily="34" charset="-122"/>
                <a:ea typeface="微软雅黑" panose="020B0503020204020204" pitchFamily="34" charset="-122"/>
                <a:cs typeface="Arial" charset="0"/>
              </a:rPr>
              <a:t>高血压治疗的主要目标是降低心脑血管事件</a:t>
            </a:r>
          </a:p>
        </p:txBody>
      </p:sp>
      <p:grpSp>
        <p:nvGrpSpPr>
          <p:cNvPr id="3" name="组合 2"/>
          <p:cNvGrpSpPr>
            <a:grpSpLocks/>
          </p:cNvGrpSpPr>
          <p:nvPr/>
        </p:nvGrpSpPr>
        <p:grpSpPr bwMode="auto">
          <a:xfrm>
            <a:off x="6844689" y="1905736"/>
            <a:ext cx="2794992" cy="3173413"/>
            <a:chOff x="6052457" y="1461640"/>
            <a:chExt cx="2793997" cy="3485114"/>
          </a:xfrm>
        </p:grpSpPr>
        <p:sp>
          <p:nvSpPr>
            <p:cNvPr id="5" name="Rounded Rectangle 50"/>
            <p:cNvSpPr/>
            <p:nvPr/>
          </p:nvSpPr>
          <p:spPr bwMode="auto">
            <a:xfrm>
              <a:off x="6052457" y="1461640"/>
              <a:ext cx="2793997" cy="3485114"/>
            </a:xfrm>
            <a:prstGeom prst="roundRect">
              <a:avLst>
                <a:gd name="adj" fmla="val 2698"/>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a:outerShdw blurRad="50800" dir="16200000">
                <a:schemeClr val="bg1">
                  <a:lumMod val="85000"/>
                  <a:alpha val="43000"/>
                </a:scheme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dirty="0"/>
            </a:p>
          </p:txBody>
        </p:sp>
        <p:pic>
          <p:nvPicPr>
            <p:cNvPr id="6" name="Picture 2"/>
            <p:cNvPicPr>
              <a:picLocks noChangeAspect="1" noChangeArrowheads="1"/>
            </p:cNvPicPr>
            <p:nvPr/>
          </p:nvPicPr>
          <p:blipFill>
            <a:blip r:embed="rId3" cstate="print"/>
            <a:srcRect/>
            <a:stretch>
              <a:fillRect/>
            </a:stretch>
          </p:blipFill>
          <p:spPr bwMode="auto">
            <a:xfrm>
              <a:off x="6241699" y="1576706"/>
              <a:ext cx="2438722" cy="3209652"/>
            </a:xfrm>
            <a:prstGeom prst="rect">
              <a:avLst/>
            </a:prstGeom>
            <a:ln>
              <a:noFill/>
            </a:ln>
            <a:effectLst>
              <a:outerShdw blurRad="292100" dist="139700" dir="2700000" algn="tl" rotWithShape="0">
                <a:srgbClr val="333333">
                  <a:alpha val="65000"/>
                </a:srgbClr>
              </a:outerShdw>
            </a:effectLst>
            <a:extLst/>
          </p:spPr>
        </p:pic>
      </p:grpSp>
      <p:grpSp>
        <p:nvGrpSpPr>
          <p:cNvPr id="4" name="Group 16"/>
          <p:cNvGrpSpPr/>
          <p:nvPr/>
        </p:nvGrpSpPr>
        <p:grpSpPr>
          <a:xfrm>
            <a:off x="444978" y="1911770"/>
            <a:ext cx="5913656" cy="3173414"/>
            <a:chOff x="1071538" y="562311"/>
            <a:chExt cx="3469995" cy="2916553"/>
          </a:xfrm>
        </p:grpSpPr>
        <p:sp>
          <p:nvSpPr>
            <p:cNvPr id="9" name="Freeform 9"/>
            <p:cNvSpPr>
              <a:spLocks/>
            </p:cNvSpPr>
            <p:nvPr/>
          </p:nvSpPr>
          <p:spPr bwMode="auto">
            <a:xfrm>
              <a:off x="1071538" y="562311"/>
              <a:ext cx="3469995" cy="2916553"/>
            </a:xfrm>
            <a:custGeom>
              <a:avLst/>
              <a:gdLst/>
              <a:ahLst/>
              <a:cxnLst>
                <a:cxn ang="0">
                  <a:pos x="9054" y="150"/>
                </a:cxn>
                <a:cxn ang="0">
                  <a:pos x="9138" y="198"/>
                </a:cxn>
                <a:cxn ang="0">
                  <a:pos x="9246" y="276"/>
                </a:cxn>
                <a:cxn ang="0">
                  <a:pos x="9540" y="456"/>
                </a:cxn>
                <a:cxn ang="0">
                  <a:pos x="9618" y="570"/>
                </a:cxn>
                <a:cxn ang="0">
                  <a:pos x="9750" y="618"/>
                </a:cxn>
                <a:cxn ang="0">
                  <a:pos x="9864" y="684"/>
                </a:cxn>
                <a:cxn ang="0">
                  <a:pos x="9942" y="738"/>
                </a:cxn>
                <a:cxn ang="0">
                  <a:pos x="10056" y="816"/>
                </a:cxn>
                <a:cxn ang="0">
                  <a:pos x="10188" y="924"/>
                </a:cxn>
                <a:cxn ang="0">
                  <a:pos x="10290" y="996"/>
                </a:cxn>
                <a:cxn ang="0">
                  <a:pos x="10350" y="1086"/>
                </a:cxn>
                <a:cxn ang="0">
                  <a:pos x="10470" y="1152"/>
                </a:cxn>
                <a:cxn ang="0">
                  <a:pos x="10920" y="1254"/>
                </a:cxn>
                <a:cxn ang="0">
                  <a:pos x="14394" y="3564"/>
                </a:cxn>
                <a:cxn ang="0">
                  <a:pos x="15120" y="7896"/>
                </a:cxn>
                <a:cxn ang="0">
                  <a:pos x="14940" y="12216"/>
                </a:cxn>
                <a:cxn ang="0">
                  <a:pos x="15324" y="13908"/>
                </a:cxn>
                <a:cxn ang="0">
                  <a:pos x="13818" y="13632"/>
                </a:cxn>
                <a:cxn ang="0">
                  <a:pos x="13680" y="13530"/>
                </a:cxn>
                <a:cxn ang="0">
                  <a:pos x="13524" y="13506"/>
                </a:cxn>
                <a:cxn ang="0">
                  <a:pos x="13284" y="13428"/>
                </a:cxn>
                <a:cxn ang="0">
                  <a:pos x="13164" y="13380"/>
                </a:cxn>
                <a:cxn ang="0">
                  <a:pos x="13020" y="13302"/>
                </a:cxn>
                <a:cxn ang="0">
                  <a:pos x="12696" y="13134"/>
                </a:cxn>
                <a:cxn ang="0">
                  <a:pos x="12534" y="13044"/>
                </a:cxn>
                <a:cxn ang="0">
                  <a:pos x="12348" y="12894"/>
                </a:cxn>
                <a:cxn ang="0">
                  <a:pos x="12210" y="12888"/>
                </a:cxn>
                <a:cxn ang="0">
                  <a:pos x="12102" y="12792"/>
                </a:cxn>
                <a:cxn ang="0">
                  <a:pos x="11916" y="12624"/>
                </a:cxn>
                <a:cxn ang="0">
                  <a:pos x="11754" y="12558"/>
                </a:cxn>
                <a:cxn ang="0">
                  <a:pos x="11634" y="12444"/>
                </a:cxn>
                <a:cxn ang="0">
                  <a:pos x="11466" y="12336"/>
                </a:cxn>
                <a:cxn ang="0">
                  <a:pos x="10734" y="12480"/>
                </a:cxn>
                <a:cxn ang="0">
                  <a:pos x="7266" y="11610"/>
                </a:cxn>
                <a:cxn ang="0">
                  <a:pos x="4824" y="11652"/>
                </a:cxn>
                <a:cxn ang="0">
                  <a:pos x="4740" y="11580"/>
                </a:cxn>
                <a:cxn ang="0">
                  <a:pos x="4590" y="11436"/>
                </a:cxn>
                <a:cxn ang="0">
                  <a:pos x="4440" y="11334"/>
                </a:cxn>
                <a:cxn ang="0">
                  <a:pos x="4194" y="11292"/>
                </a:cxn>
                <a:cxn ang="0">
                  <a:pos x="4014" y="11220"/>
                </a:cxn>
                <a:cxn ang="0">
                  <a:pos x="3840" y="11100"/>
                </a:cxn>
                <a:cxn ang="0">
                  <a:pos x="3618" y="11028"/>
                </a:cxn>
                <a:cxn ang="0">
                  <a:pos x="3408" y="10890"/>
                </a:cxn>
                <a:cxn ang="0">
                  <a:pos x="1218" y="9930"/>
                </a:cxn>
                <a:cxn ang="0">
                  <a:pos x="258" y="5952"/>
                </a:cxn>
                <a:cxn ang="0">
                  <a:pos x="354" y="5856"/>
                </a:cxn>
                <a:cxn ang="0">
                  <a:pos x="504" y="5760"/>
                </a:cxn>
                <a:cxn ang="0">
                  <a:pos x="540" y="5628"/>
                </a:cxn>
                <a:cxn ang="0">
                  <a:pos x="624" y="5442"/>
                </a:cxn>
                <a:cxn ang="0">
                  <a:pos x="708" y="5298"/>
                </a:cxn>
                <a:cxn ang="0">
                  <a:pos x="828" y="5136"/>
                </a:cxn>
                <a:cxn ang="0">
                  <a:pos x="948" y="4986"/>
                </a:cxn>
                <a:cxn ang="0">
                  <a:pos x="1062" y="4872"/>
                </a:cxn>
                <a:cxn ang="0">
                  <a:pos x="1134" y="4710"/>
                </a:cxn>
                <a:cxn ang="0">
                  <a:pos x="1314" y="4578"/>
                </a:cxn>
                <a:cxn ang="0">
                  <a:pos x="1452" y="4440"/>
                </a:cxn>
                <a:cxn ang="0">
                  <a:pos x="2616" y="3360"/>
                </a:cxn>
                <a:cxn ang="0">
                  <a:pos x="5610" y="1314"/>
                </a:cxn>
              </a:cxnLst>
              <a:rect l="0" t="0" r="r" b="b"/>
              <a:pathLst>
                <a:path w="16590" h="13944">
                  <a:moveTo>
                    <a:pt x="8124" y="0"/>
                  </a:moveTo>
                  <a:lnTo>
                    <a:pt x="8406" y="12"/>
                  </a:lnTo>
                  <a:lnTo>
                    <a:pt x="8682" y="54"/>
                  </a:lnTo>
                  <a:lnTo>
                    <a:pt x="8946" y="114"/>
                  </a:lnTo>
                  <a:lnTo>
                    <a:pt x="8952" y="120"/>
                  </a:lnTo>
                  <a:lnTo>
                    <a:pt x="8958" y="114"/>
                  </a:lnTo>
                  <a:lnTo>
                    <a:pt x="8958" y="120"/>
                  </a:lnTo>
                  <a:lnTo>
                    <a:pt x="8970" y="120"/>
                  </a:lnTo>
                  <a:lnTo>
                    <a:pt x="9024" y="138"/>
                  </a:lnTo>
                  <a:lnTo>
                    <a:pt x="9036" y="138"/>
                  </a:lnTo>
                  <a:lnTo>
                    <a:pt x="9036" y="144"/>
                  </a:lnTo>
                  <a:lnTo>
                    <a:pt x="9042" y="144"/>
                  </a:lnTo>
                  <a:lnTo>
                    <a:pt x="9048" y="150"/>
                  </a:lnTo>
                  <a:lnTo>
                    <a:pt x="9054" y="150"/>
                  </a:lnTo>
                  <a:lnTo>
                    <a:pt x="9060" y="156"/>
                  </a:lnTo>
                  <a:lnTo>
                    <a:pt x="9066" y="156"/>
                  </a:lnTo>
                  <a:lnTo>
                    <a:pt x="9078" y="162"/>
                  </a:lnTo>
                  <a:lnTo>
                    <a:pt x="9084" y="168"/>
                  </a:lnTo>
                  <a:lnTo>
                    <a:pt x="9090" y="168"/>
                  </a:lnTo>
                  <a:lnTo>
                    <a:pt x="9102" y="174"/>
                  </a:lnTo>
                  <a:lnTo>
                    <a:pt x="9114" y="174"/>
                  </a:lnTo>
                  <a:lnTo>
                    <a:pt x="9114" y="180"/>
                  </a:lnTo>
                  <a:lnTo>
                    <a:pt x="9120" y="180"/>
                  </a:lnTo>
                  <a:lnTo>
                    <a:pt x="9120" y="186"/>
                  </a:lnTo>
                  <a:lnTo>
                    <a:pt x="9126" y="186"/>
                  </a:lnTo>
                  <a:lnTo>
                    <a:pt x="9126" y="192"/>
                  </a:lnTo>
                  <a:lnTo>
                    <a:pt x="9132" y="192"/>
                  </a:lnTo>
                  <a:lnTo>
                    <a:pt x="9138" y="198"/>
                  </a:lnTo>
                  <a:lnTo>
                    <a:pt x="9144" y="198"/>
                  </a:lnTo>
                  <a:lnTo>
                    <a:pt x="9144" y="204"/>
                  </a:lnTo>
                  <a:lnTo>
                    <a:pt x="9156" y="204"/>
                  </a:lnTo>
                  <a:lnTo>
                    <a:pt x="9162" y="210"/>
                  </a:lnTo>
                  <a:lnTo>
                    <a:pt x="9174" y="216"/>
                  </a:lnTo>
                  <a:lnTo>
                    <a:pt x="9180" y="222"/>
                  </a:lnTo>
                  <a:lnTo>
                    <a:pt x="9192" y="222"/>
                  </a:lnTo>
                  <a:lnTo>
                    <a:pt x="9198" y="228"/>
                  </a:lnTo>
                  <a:lnTo>
                    <a:pt x="9222" y="240"/>
                  </a:lnTo>
                  <a:lnTo>
                    <a:pt x="9228" y="246"/>
                  </a:lnTo>
                  <a:lnTo>
                    <a:pt x="9234" y="246"/>
                  </a:lnTo>
                  <a:lnTo>
                    <a:pt x="9234" y="282"/>
                  </a:lnTo>
                  <a:lnTo>
                    <a:pt x="9246" y="282"/>
                  </a:lnTo>
                  <a:lnTo>
                    <a:pt x="9246" y="276"/>
                  </a:lnTo>
                  <a:lnTo>
                    <a:pt x="9258" y="276"/>
                  </a:lnTo>
                  <a:lnTo>
                    <a:pt x="9264" y="282"/>
                  </a:lnTo>
                  <a:lnTo>
                    <a:pt x="9270" y="282"/>
                  </a:lnTo>
                  <a:lnTo>
                    <a:pt x="9282" y="294"/>
                  </a:lnTo>
                  <a:lnTo>
                    <a:pt x="9486" y="420"/>
                  </a:lnTo>
                  <a:lnTo>
                    <a:pt x="9492" y="426"/>
                  </a:lnTo>
                  <a:lnTo>
                    <a:pt x="9516" y="426"/>
                  </a:lnTo>
                  <a:lnTo>
                    <a:pt x="9516" y="432"/>
                  </a:lnTo>
                  <a:lnTo>
                    <a:pt x="9528" y="432"/>
                  </a:lnTo>
                  <a:lnTo>
                    <a:pt x="9528" y="438"/>
                  </a:lnTo>
                  <a:lnTo>
                    <a:pt x="9534" y="438"/>
                  </a:lnTo>
                  <a:lnTo>
                    <a:pt x="9534" y="444"/>
                  </a:lnTo>
                  <a:lnTo>
                    <a:pt x="9540" y="450"/>
                  </a:lnTo>
                  <a:lnTo>
                    <a:pt x="9540" y="456"/>
                  </a:lnTo>
                  <a:lnTo>
                    <a:pt x="9534" y="462"/>
                  </a:lnTo>
                  <a:lnTo>
                    <a:pt x="9534" y="474"/>
                  </a:lnTo>
                  <a:lnTo>
                    <a:pt x="9546" y="474"/>
                  </a:lnTo>
                  <a:lnTo>
                    <a:pt x="9546" y="504"/>
                  </a:lnTo>
                  <a:lnTo>
                    <a:pt x="9558" y="504"/>
                  </a:lnTo>
                  <a:lnTo>
                    <a:pt x="9558" y="516"/>
                  </a:lnTo>
                  <a:lnTo>
                    <a:pt x="9570" y="522"/>
                  </a:lnTo>
                  <a:lnTo>
                    <a:pt x="9582" y="534"/>
                  </a:lnTo>
                  <a:lnTo>
                    <a:pt x="9588" y="534"/>
                  </a:lnTo>
                  <a:lnTo>
                    <a:pt x="9588" y="558"/>
                  </a:lnTo>
                  <a:lnTo>
                    <a:pt x="9594" y="564"/>
                  </a:lnTo>
                  <a:lnTo>
                    <a:pt x="9600" y="564"/>
                  </a:lnTo>
                  <a:lnTo>
                    <a:pt x="9600" y="570"/>
                  </a:lnTo>
                  <a:lnTo>
                    <a:pt x="9618" y="570"/>
                  </a:lnTo>
                  <a:lnTo>
                    <a:pt x="9630" y="576"/>
                  </a:lnTo>
                  <a:lnTo>
                    <a:pt x="9636" y="582"/>
                  </a:lnTo>
                  <a:lnTo>
                    <a:pt x="9642" y="582"/>
                  </a:lnTo>
                  <a:lnTo>
                    <a:pt x="9654" y="588"/>
                  </a:lnTo>
                  <a:lnTo>
                    <a:pt x="9666" y="588"/>
                  </a:lnTo>
                  <a:lnTo>
                    <a:pt x="9672" y="582"/>
                  </a:lnTo>
                  <a:lnTo>
                    <a:pt x="9678" y="582"/>
                  </a:lnTo>
                  <a:lnTo>
                    <a:pt x="9684" y="588"/>
                  </a:lnTo>
                  <a:lnTo>
                    <a:pt x="9684" y="594"/>
                  </a:lnTo>
                  <a:lnTo>
                    <a:pt x="9690" y="594"/>
                  </a:lnTo>
                  <a:lnTo>
                    <a:pt x="9690" y="600"/>
                  </a:lnTo>
                  <a:lnTo>
                    <a:pt x="9738" y="600"/>
                  </a:lnTo>
                  <a:lnTo>
                    <a:pt x="9750" y="612"/>
                  </a:lnTo>
                  <a:lnTo>
                    <a:pt x="9750" y="618"/>
                  </a:lnTo>
                  <a:lnTo>
                    <a:pt x="9756" y="624"/>
                  </a:lnTo>
                  <a:lnTo>
                    <a:pt x="9780" y="636"/>
                  </a:lnTo>
                  <a:lnTo>
                    <a:pt x="9786" y="636"/>
                  </a:lnTo>
                  <a:lnTo>
                    <a:pt x="9798" y="642"/>
                  </a:lnTo>
                  <a:lnTo>
                    <a:pt x="9804" y="642"/>
                  </a:lnTo>
                  <a:lnTo>
                    <a:pt x="9804" y="648"/>
                  </a:lnTo>
                  <a:lnTo>
                    <a:pt x="9816" y="660"/>
                  </a:lnTo>
                  <a:lnTo>
                    <a:pt x="9822" y="660"/>
                  </a:lnTo>
                  <a:lnTo>
                    <a:pt x="9828" y="654"/>
                  </a:lnTo>
                  <a:lnTo>
                    <a:pt x="9834" y="654"/>
                  </a:lnTo>
                  <a:lnTo>
                    <a:pt x="9840" y="660"/>
                  </a:lnTo>
                  <a:lnTo>
                    <a:pt x="9846" y="660"/>
                  </a:lnTo>
                  <a:lnTo>
                    <a:pt x="9846" y="666"/>
                  </a:lnTo>
                  <a:lnTo>
                    <a:pt x="9864" y="684"/>
                  </a:lnTo>
                  <a:lnTo>
                    <a:pt x="9870" y="684"/>
                  </a:lnTo>
                  <a:lnTo>
                    <a:pt x="9882" y="690"/>
                  </a:lnTo>
                  <a:lnTo>
                    <a:pt x="9888" y="702"/>
                  </a:lnTo>
                  <a:lnTo>
                    <a:pt x="9888" y="714"/>
                  </a:lnTo>
                  <a:lnTo>
                    <a:pt x="9894" y="720"/>
                  </a:lnTo>
                  <a:lnTo>
                    <a:pt x="9900" y="720"/>
                  </a:lnTo>
                  <a:lnTo>
                    <a:pt x="9906" y="714"/>
                  </a:lnTo>
                  <a:lnTo>
                    <a:pt x="9912" y="714"/>
                  </a:lnTo>
                  <a:lnTo>
                    <a:pt x="9918" y="720"/>
                  </a:lnTo>
                  <a:lnTo>
                    <a:pt x="9918" y="726"/>
                  </a:lnTo>
                  <a:lnTo>
                    <a:pt x="9924" y="726"/>
                  </a:lnTo>
                  <a:lnTo>
                    <a:pt x="9936" y="732"/>
                  </a:lnTo>
                  <a:lnTo>
                    <a:pt x="9942" y="732"/>
                  </a:lnTo>
                  <a:lnTo>
                    <a:pt x="9942" y="738"/>
                  </a:lnTo>
                  <a:lnTo>
                    <a:pt x="9948" y="744"/>
                  </a:lnTo>
                  <a:lnTo>
                    <a:pt x="9954" y="744"/>
                  </a:lnTo>
                  <a:lnTo>
                    <a:pt x="9960" y="750"/>
                  </a:lnTo>
                  <a:lnTo>
                    <a:pt x="9972" y="756"/>
                  </a:lnTo>
                  <a:lnTo>
                    <a:pt x="9978" y="762"/>
                  </a:lnTo>
                  <a:lnTo>
                    <a:pt x="10008" y="762"/>
                  </a:lnTo>
                  <a:lnTo>
                    <a:pt x="10008" y="786"/>
                  </a:lnTo>
                  <a:lnTo>
                    <a:pt x="10014" y="792"/>
                  </a:lnTo>
                  <a:lnTo>
                    <a:pt x="10032" y="792"/>
                  </a:lnTo>
                  <a:lnTo>
                    <a:pt x="10032" y="798"/>
                  </a:lnTo>
                  <a:lnTo>
                    <a:pt x="10038" y="798"/>
                  </a:lnTo>
                  <a:lnTo>
                    <a:pt x="10038" y="804"/>
                  </a:lnTo>
                  <a:lnTo>
                    <a:pt x="10050" y="816"/>
                  </a:lnTo>
                  <a:lnTo>
                    <a:pt x="10056" y="816"/>
                  </a:lnTo>
                  <a:lnTo>
                    <a:pt x="10062" y="822"/>
                  </a:lnTo>
                  <a:lnTo>
                    <a:pt x="10068" y="822"/>
                  </a:lnTo>
                  <a:lnTo>
                    <a:pt x="10068" y="840"/>
                  </a:lnTo>
                  <a:lnTo>
                    <a:pt x="10074" y="852"/>
                  </a:lnTo>
                  <a:lnTo>
                    <a:pt x="10080" y="858"/>
                  </a:lnTo>
                  <a:lnTo>
                    <a:pt x="10092" y="858"/>
                  </a:lnTo>
                  <a:lnTo>
                    <a:pt x="10098" y="852"/>
                  </a:lnTo>
                  <a:lnTo>
                    <a:pt x="10104" y="852"/>
                  </a:lnTo>
                  <a:lnTo>
                    <a:pt x="10110" y="858"/>
                  </a:lnTo>
                  <a:lnTo>
                    <a:pt x="10116" y="870"/>
                  </a:lnTo>
                  <a:lnTo>
                    <a:pt x="10116" y="876"/>
                  </a:lnTo>
                  <a:lnTo>
                    <a:pt x="10122" y="876"/>
                  </a:lnTo>
                  <a:lnTo>
                    <a:pt x="10170" y="924"/>
                  </a:lnTo>
                  <a:lnTo>
                    <a:pt x="10188" y="924"/>
                  </a:lnTo>
                  <a:lnTo>
                    <a:pt x="10200" y="936"/>
                  </a:lnTo>
                  <a:lnTo>
                    <a:pt x="10200" y="942"/>
                  </a:lnTo>
                  <a:lnTo>
                    <a:pt x="10224" y="942"/>
                  </a:lnTo>
                  <a:lnTo>
                    <a:pt x="10230" y="936"/>
                  </a:lnTo>
                  <a:lnTo>
                    <a:pt x="10230" y="930"/>
                  </a:lnTo>
                  <a:lnTo>
                    <a:pt x="10236" y="930"/>
                  </a:lnTo>
                  <a:lnTo>
                    <a:pt x="10242" y="936"/>
                  </a:lnTo>
                  <a:lnTo>
                    <a:pt x="10242" y="948"/>
                  </a:lnTo>
                  <a:lnTo>
                    <a:pt x="10248" y="960"/>
                  </a:lnTo>
                  <a:lnTo>
                    <a:pt x="10248" y="966"/>
                  </a:lnTo>
                  <a:lnTo>
                    <a:pt x="10254" y="966"/>
                  </a:lnTo>
                  <a:lnTo>
                    <a:pt x="10266" y="978"/>
                  </a:lnTo>
                  <a:lnTo>
                    <a:pt x="10272" y="978"/>
                  </a:lnTo>
                  <a:lnTo>
                    <a:pt x="10290" y="996"/>
                  </a:lnTo>
                  <a:lnTo>
                    <a:pt x="10302" y="1002"/>
                  </a:lnTo>
                  <a:lnTo>
                    <a:pt x="10302" y="1008"/>
                  </a:lnTo>
                  <a:lnTo>
                    <a:pt x="10308" y="1014"/>
                  </a:lnTo>
                  <a:lnTo>
                    <a:pt x="10314" y="1026"/>
                  </a:lnTo>
                  <a:lnTo>
                    <a:pt x="10314" y="1044"/>
                  </a:lnTo>
                  <a:lnTo>
                    <a:pt x="10326" y="1044"/>
                  </a:lnTo>
                  <a:lnTo>
                    <a:pt x="10338" y="1056"/>
                  </a:lnTo>
                  <a:lnTo>
                    <a:pt x="10338" y="1062"/>
                  </a:lnTo>
                  <a:lnTo>
                    <a:pt x="10344" y="1062"/>
                  </a:lnTo>
                  <a:lnTo>
                    <a:pt x="10356" y="1068"/>
                  </a:lnTo>
                  <a:lnTo>
                    <a:pt x="10356" y="1080"/>
                  </a:lnTo>
                  <a:lnTo>
                    <a:pt x="10344" y="1080"/>
                  </a:lnTo>
                  <a:lnTo>
                    <a:pt x="10344" y="1086"/>
                  </a:lnTo>
                  <a:lnTo>
                    <a:pt x="10350" y="1086"/>
                  </a:lnTo>
                  <a:lnTo>
                    <a:pt x="10356" y="1092"/>
                  </a:lnTo>
                  <a:lnTo>
                    <a:pt x="10374" y="1098"/>
                  </a:lnTo>
                  <a:lnTo>
                    <a:pt x="10386" y="1098"/>
                  </a:lnTo>
                  <a:lnTo>
                    <a:pt x="10398" y="1104"/>
                  </a:lnTo>
                  <a:lnTo>
                    <a:pt x="10404" y="1104"/>
                  </a:lnTo>
                  <a:lnTo>
                    <a:pt x="10410" y="1098"/>
                  </a:lnTo>
                  <a:lnTo>
                    <a:pt x="10416" y="1098"/>
                  </a:lnTo>
                  <a:lnTo>
                    <a:pt x="10422" y="1110"/>
                  </a:lnTo>
                  <a:lnTo>
                    <a:pt x="10422" y="1128"/>
                  </a:lnTo>
                  <a:lnTo>
                    <a:pt x="10428" y="1134"/>
                  </a:lnTo>
                  <a:lnTo>
                    <a:pt x="10428" y="1140"/>
                  </a:lnTo>
                  <a:lnTo>
                    <a:pt x="10440" y="1140"/>
                  </a:lnTo>
                  <a:lnTo>
                    <a:pt x="10452" y="1152"/>
                  </a:lnTo>
                  <a:lnTo>
                    <a:pt x="10470" y="1152"/>
                  </a:lnTo>
                  <a:lnTo>
                    <a:pt x="10476" y="1158"/>
                  </a:lnTo>
                  <a:lnTo>
                    <a:pt x="10482" y="1170"/>
                  </a:lnTo>
                  <a:lnTo>
                    <a:pt x="10506" y="1194"/>
                  </a:lnTo>
                  <a:lnTo>
                    <a:pt x="10518" y="1200"/>
                  </a:lnTo>
                  <a:lnTo>
                    <a:pt x="10530" y="1212"/>
                  </a:lnTo>
                  <a:lnTo>
                    <a:pt x="10554" y="1224"/>
                  </a:lnTo>
                  <a:lnTo>
                    <a:pt x="10566" y="1236"/>
                  </a:lnTo>
                  <a:lnTo>
                    <a:pt x="10602" y="1260"/>
                  </a:lnTo>
                  <a:lnTo>
                    <a:pt x="10632" y="1290"/>
                  </a:lnTo>
                  <a:lnTo>
                    <a:pt x="10632" y="1284"/>
                  </a:lnTo>
                  <a:lnTo>
                    <a:pt x="10638" y="1284"/>
                  </a:lnTo>
                  <a:lnTo>
                    <a:pt x="10644" y="1290"/>
                  </a:lnTo>
                  <a:lnTo>
                    <a:pt x="10650" y="1284"/>
                  </a:lnTo>
                  <a:lnTo>
                    <a:pt x="10920" y="1254"/>
                  </a:lnTo>
                  <a:lnTo>
                    <a:pt x="11190" y="1242"/>
                  </a:lnTo>
                  <a:lnTo>
                    <a:pt x="11532" y="1260"/>
                  </a:lnTo>
                  <a:lnTo>
                    <a:pt x="11868" y="1308"/>
                  </a:lnTo>
                  <a:lnTo>
                    <a:pt x="12186" y="1392"/>
                  </a:lnTo>
                  <a:lnTo>
                    <a:pt x="12498" y="1500"/>
                  </a:lnTo>
                  <a:lnTo>
                    <a:pt x="12792" y="1638"/>
                  </a:lnTo>
                  <a:lnTo>
                    <a:pt x="13068" y="1806"/>
                  </a:lnTo>
                  <a:lnTo>
                    <a:pt x="13326" y="1998"/>
                  </a:lnTo>
                  <a:lnTo>
                    <a:pt x="13560" y="2208"/>
                  </a:lnTo>
                  <a:lnTo>
                    <a:pt x="13776" y="2442"/>
                  </a:lnTo>
                  <a:lnTo>
                    <a:pt x="13974" y="2700"/>
                  </a:lnTo>
                  <a:lnTo>
                    <a:pt x="14142" y="2970"/>
                  </a:lnTo>
                  <a:lnTo>
                    <a:pt x="14280" y="3258"/>
                  </a:lnTo>
                  <a:lnTo>
                    <a:pt x="14394" y="3564"/>
                  </a:lnTo>
                  <a:lnTo>
                    <a:pt x="14478" y="3882"/>
                  </a:lnTo>
                  <a:lnTo>
                    <a:pt x="14526" y="4212"/>
                  </a:lnTo>
                  <a:lnTo>
                    <a:pt x="14544" y="4548"/>
                  </a:lnTo>
                  <a:lnTo>
                    <a:pt x="14532" y="4854"/>
                  </a:lnTo>
                  <a:lnTo>
                    <a:pt x="14490" y="5148"/>
                  </a:lnTo>
                  <a:lnTo>
                    <a:pt x="14424" y="5436"/>
                  </a:lnTo>
                  <a:lnTo>
                    <a:pt x="14604" y="5694"/>
                  </a:lnTo>
                  <a:lnTo>
                    <a:pt x="14760" y="5970"/>
                  </a:lnTo>
                  <a:lnTo>
                    <a:pt x="14892" y="6264"/>
                  </a:lnTo>
                  <a:lnTo>
                    <a:pt x="15000" y="6564"/>
                  </a:lnTo>
                  <a:lnTo>
                    <a:pt x="15078" y="6882"/>
                  </a:lnTo>
                  <a:lnTo>
                    <a:pt x="15120" y="7206"/>
                  </a:lnTo>
                  <a:lnTo>
                    <a:pt x="15138" y="7542"/>
                  </a:lnTo>
                  <a:lnTo>
                    <a:pt x="15120" y="7896"/>
                  </a:lnTo>
                  <a:lnTo>
                    <a:pt x="15066" y="8238"/>
                  </a:lnTo>
                  <a:lnTo>
                    <a:pt x="14982" y="8568"/>
                  </a:lnTo>
                  <a:lnTo>
                    <a:pt x="14868" y="8886"/>
                  </a:lnTo>
                  <a:lnTo>
                    <a:pt x="14724" y="9186"/>
                  </a:lnTo>
                  <a:lnTo>
                    <a:pt x="14550" y="9474"/>
                  </a:lnTo>
                  <a:lnTo>
                    <a:pt x="14352" y="9744"/>
                  </a:lnTo>
                  <a:lnTo>
                    <a:pt x="14130" y="9990"/>
                  </a:lnTo>
                  <a:lnTo>
                    <a:pt x="13884" y="10218"/>
                  </a:lnTo>
                  <a:lnTo>
                    <a:pt x="14022" y="10548"/>
                  </a:lnTo>
                  <a:lnTo>
                    <a:pt x="14178" y="10884"/>
                  </a:lnTo>
                  <a:lnTo>
                    <a:pt x="14346" y="11220"/>
                  </a:lnTo>
                  <a:lnTo>
                    <a:pt x="14526" y="11556"/>
                  </a:lnTo>
                  <a:lnTo>
                    <a:pt x="14724" y="11886"/>
                  </a:lnTo>
                  <a:lnTo>
                    <a:pt x="14940" y="12216"/>
                  </a:lnTo>
                  <a:lnTo>
                    <a:pt x="15168" y="12534"/>
                  </a:lnTo>
                  <a:lnTo>
                    <a:pt x="15420" y="12840"/>
                  </a:lnTo>
                  <a:lnTo>
                    <a:pt x="15684" y="13140"/>
                  </a:lnTo>
                  <a:lnTo>
                    <a:pt x="15966" y="13422"/>
                  </a:lnTo>
                  <a:lnTo>
                    <a:pt x="16266" y="13686"/>
                  </a:lnTo>
                  <a:lnTo>
                    <a:pt x="16590" y="13932"/>
                  </a:lnTo>
                  <a:lnTo>
                    <a:pt x="16572" y="13932"/>
                  </a:lnTo>
                  <a:lnTo>
                    <a:pt x="16518" y="13938"/>
                  </a:lnTo>
                  <a:lnTo>
                    <a:pt x="16428" y="13938"/>
                  </a:lnTo>
                  <a:lnTo>
                    <a:pt x="16308" y="13944"/>
                  </a:lnTo>
                  <a:lnTo>
                    <a:pt x="15984" y="13944"/>
                  </a:lnTo>
                  <a:lnTo>
                    <a:pt x="15786" y="13938"/>
                  </a:lnTo>
                  <a:lnTo>
                    <a:pt x="15564" y="13926"/>
                  </a:lnTo>
                  <a:lnTo>
                    <a:pt x="15324" y="13908"/>
                  </a:lnTo>
                  <a:lnTo>
                    <a:pt x="15066" y="13884"/>
                  </a:lnTo>
                  <a:lnTo>
                    <a:pt x="14796" y="13848"/>
                  </a:lnTo>
                  <a:lnTo>
                    <a:pt x="14514" y="13806"/>
                  </a:lnTo>
                  <a:lnTo>
                    <a:pt x="14220" y="13752"/>
                  </a:lnTo>
                  <a:lnTo>
                    <a:pt x="13920" y="13686"/>
                  </a:lnTo>
                  <a:lnTo>
                    <a:pt x="13920" y="13680"/>
                  </a:lnTo>
                  <a:lnTo>
                    <a:pt x="13896" y="13680"/>
                  </a:lnTo>
                  <a:lnTo>
                    <a:pt x="13890" y="13674"/>
                  </a:lnTo>
                  <a:lnTo>
                    <a:pt x="13890" y="13668"/>
                  </a:lnTo>
                  <a:lnTo>
                    <a:pt x="13884" y="13662"/>
                  </a:lnTo>
                  <a:lnTo>
                    <a:pt x="13872" y="13656"/>
                  </a:lnTo>
                  <a:lnTo>
                    <a:pt x="13836" y="13644"/>
                  </a:lnTo>
                  <a:lnTo>
                    <a:pt x="13824" y="13638"/>
                  </a:lnTo>
                  <a:lnTo>
                    <a:pt x="13818" y="13632"/>
                  </a:lnTo>
                  <a:lnTo>
                    <a:pt x="13812" y="13632"/>
                  </a:lnTo>
                  <a:lnTo>
                    <a:pt x="13812" y="13620"/>
                  </a:lnTo>
                  <a:lnTo>
                    <a:pt x="13806" y="13602"/>
                  </a:lnTo>
                  <a:lnTo>
                    <a:pt x="13806" y="13572"/>
                  </a:lnTo>
                  <a:lnTo>
                    <a:pt x="13782" y="13560"/>
                  </a:lnTo>
                  <a:lnTo>
                    <a:pt x="13776" y="13554"/>
                  </a:lnTo>
                  <a:lnTo>
                    <a:pt x="13764" y="13554"/>
                  </a:lnTo>
                  <a:lnTo>
                    <a:pt x="13758" y="13542"/>
                  </a:lnTo>
                  <a:lnTo>
                    <a:pt x="13752" y="13536"/>
                  </a:lnTo>
                  <a:lnTo>
                    <a:pt x="13740" y="13542"/>
                  </a:lnTo>
                  <a:lnTo>
                    <a:pt x="13716" y="13542"/>
                  </a:lnTo>
                  <a:lnTo>
                    <a:pt x="13704" y="13548"/>
                  </a:lnTo>
                  <a:lnTo>
                    <a:pt x="13692" y="13536"/>
                  </a:lnTo>
                  <a:lnTo>
                    <a:pt x="13680" y="13530"/>
                  </a:lnTo>
                  <a:lnTo>
                    <a:pt x="13662" y="13524"/>
                  </a:lnTo>
                  <a:lnTo>
                    <a:pt x="13632" y="13524"/>
                  </a:lnTo>
                  <a:lnTo>
                    <a:pt x="13626" y="13530"/>
                  </a:lnTo>
                  <a:lnTo>
                    <a:pt x="13614" y="13536"/>
                  </a:lnTo>
                  <a:lnTo>
                    <a:pt x="13608" y="13536"/>
                  </a:lnTo>
                  <a:lnTo>
                    <a:pt x="13596" y="13542"/>
                  </a:lnTo>
                  <a:lnTo>
                    <a:pt x="13590" y="13548"/>
                  </a:lnTo>
                  <a:lnTo>
                    <a:pt x="13578" y="13542"/>
                  </a:lnTo>
                  <a:lnTo>
                    <a:pt x="13566" y="13530"/>
                  </a:lnTo>
                  <a:lnTo>
                    <a:pt x="13566" y="13518"/>
                  </a:lnTo>
                  <a:lnTo>
                    <a:pt x="13560" y="13518"/>
                  </a:lnTo>
                  <a:lnTo>
                    <a:pt x="13554" y="13512"/>
                  </a:lnTo>
                  <a:lnTo>
                    <a:pt x="13542" y="13512"/>
                  </a:lnTo>
                  <a:lnTo>
                    <a:pt x="13524" y="13506"/>
                  </a:lnTo>
                  <a:lnTo>
                    <a:pt x="13482" y="13506"/>
                  </a:lnTo>
                  <a:lnTo>
                    <a:pt x="13452" y="13512"/>
                  </a:lnTo>
                  <a:lnTo>
                    <a:pt x="13434" y="13512"/>
                  </a:lnTo>
                  <a:lnTo>
                    <a:pt x="13422" y="13500"/>
                  </a:lnTo>
                  <a:lnTo>
                    <a:pt x="13410" y="13482"/>
                  </a:lnTo>
                  <a:lnTo>
                    <a:pt x="13398" y="13470"/>
                  </a:lnTo>
                  <a:lnTo>
                    <a:pt x="13386" y="13464"/>
                  </a:lnTo>
                  <a:lnTo>
                    <a:pt x="13380" y="13458"/>
                  </a:lnTo>
                  <a:lnTo>
                    <a:pt x="13362" y="13458"/>
                  </a:lnTo>
                  <a:lnTo>
                    <a:pt x="13344" y="13452"/>
                  </a:lnTo>
                  <a:lnTo>
                    <a:pt x="13326" y="13452"/>
                  </a:lnTo>
                  <a:lnTo>
                    <a:pt x="13302" y="13440"/>
                  </a:lnTo>
                  <a:lnTo>
                    <a:pt x="13296" y="13434"/>
                  </a:lnTo>
                  <a:lnTo>
                    <a:pt x="13284" y="13428"/>
                  </a:lnTo>
                  <a:lnTo>
                    <a:pt x="13278" y="13416"/>
                  </a:lnTo>
                  <a:lnTo>
                    <a:pt x="13266" y="13410"/>
                  </a:lnTo>
                  <a:lnTo>
                    <a:pt x="13260" y="13404"/>
                  </a:lnTo>
                  <a:lnTo>
                    <a:pt x="13248" y="13398"/>
                  </a:lnTo>
                  <a:lnTo>
                    <a:pt x="13242" y="13404"/>
                  </a:lnTo>
                  <a:lnTo>
                    <a:pt x="13230" y="13410"/>
                  </a:lnTo>
                  <a:lnTo>
                    <a:pt x="13224" y="13416"/>
                  </a:lnTo>
                  <a:lnTo>
                    <a:pt x="13206" y="13416"/>
                  </a:lnTo>
                  <a:lnTo>
                    <a:pt x="13194" y="13410"/>
                  </a:lnTo>
                  <a:lnTo>
                    <a:pt x="13188" y="13404"/>
                  </a:lnTo>
                  <a:lnTo>
                    <a:pt x="13176" y="13398"/>
                  </a:lnTo>
                  <a:lnTo>
                    <a:pt x="13176" y="13392"/>
                  </a:lnTo>
                  <a:lnTo>
                    <a:pt x="13170" y="13380"/>
                  </a:lnTo>
                  <a:lnTo>
                    <a:pt x="13164" y="13380"/>
                  </a:lnTo>
                  <a:lnTo>
                    <a:pt x="13152" y="13374"/>
                  </a:lnTo>
                  <a:lnTo>
                    <a:pt x="13140" y="13362"/>
                  </a:lnTo>
                  <a:lnTo>
                    <a:pt x="13128" y="13362"/>
                  </a:lnTo>
                  <a:lnTo>
                    <a:pt x="13116" y="13356"/>
                  </a:lnTo>
                  <a:lnTo>
                    <a:pt x="13104" y="13356"/>
                  </a:lnTo>
                  <a:lnTo>
                    <a:pt x="13098" y="13350"/>
                  </a:lnTo>
                  <a:lnTo>
                    <a:pt x="13092" y="13350"/>
                  </a:lnTo>
                  <a:lnTo>
                    <a:pt x="13068" y="13326"/>
                  </a:lnTo>
                  <a:lnTo>
                    <a:pt x="13068" y="13314"/>
                  </a:lnTo>
                  <a:lnTo>
                    <a:pt x="13062" y="13308"/>
                  </a:lnTo>
                  <a:lnTo>
                    <a:pt x="13056" y="13296"/>
                  </a:lnTo>
                  <a:lnTo>
                    <a:pt x="13050" y="13290"/>
                  </a:lnTo>
                  <a:lnTo>
                    <a:pt x="13032" y="13290"/>
                  </a:lnTo>
                  <a:lnTo>
                    <a:pt x="13020" y="13302"/>
                  </a:lnTo>
                  <a:lnTo>
                    <a:pt x="13008" y="13296"/>
                  </a:lnTo>
                  <a:lnTo>
                    <a:pt x="12996" y="13284"/>
                  </a:lnTo>
                  <a:lnTo>
                    <a:pt x="12972" y="13272"/>
                  </a:lnTo>
                  <a:lnTo>
                    <a:pt x="12948" y="13272"/>
                  </a:lnTo>
                  <a:lnTo>
                    <a:pt x="12918" y="13242"/>
                  </a:lnTo>
                  <a:lnTo>
                    <a:pt x="12888" y="13230"/>
                  </a:lnTo>
                  <a:lnTo>
                    <a:pt x="12852" y="13224"/>
                  </a:lnTo>
                  <a:lnTo>
                    <a:pt x="12840" y="13218"/>
                  </a:lnTo>
                  <a:lnTo>
                    <a:pt x="12786" y="13218"/>
                  </a:lnTo>
                  <a:lnTo>
                    <a:pt x="12774" y="13212"/>
                  </a:lnTo>
                  <a:lnTo>
                    <a:pt x="12774" y="13164"/>
                  </a:lnTo>
                  <a:lnTo>
                    <a:pt x="12762" y="13152"/>
                  </a:lnTo>
                  <a:lnTo>
                    <a:pt x="12714" y="13152"/>
                  </a:lnTo>
                  <a:lnTo>
                    <a:pt x="12696" y="13134"/>
                  </a:lnTo>
                  <a:lnTo>
                    <a:pt x="12696" y="13128"/>
                  </a:lnTo>
                  <a:lnTo>
                    <a:pt x="12690" y="13122"/>
                  </a:lnTo>
                  <a:lnTo>
                    <a:pt x="12684" y="13110"/>
                  </a:lnTo>
                  <a:lnTo>
                    <a:pt x="12672" y="13104"/>
                  </a:lnTo>
                  <a:lnTo>
                    <a:pt x="12654" y="13098"/>
                  </a:lnTo>
                  <a:lnTo>
                    <a:pt x="12642" y="13092"/>
                  </a:lnTo>
                  <a:lnTo>
                    <a:pt x="12630" y="13092"/>
                  </a:lnTo>
                  <a:lnTo>
                    <a:pt x="12630" y="13080"/>
                  </a:lnTo>
                  <a:lnTo>
                    <a:pt x="12624" y="13074"/>
                  </a:lnTo>
                  <a:lnTo>
                    <a:pt x="12612" y="13038"/>
                  </a:lnTo>
                  <a:lnTo>
                    <a:pt x="12600" y="13032"/>
                  </a:lnTo>
                  <a:lnTo>
                    <a:pt x="12594" y="13026"/>
                  </a:lnTo>
                  <a:lnTo>
                    <a:pt x="12552" y="13026"/>
                  </a:lnTo>
                  <a:lnTo>
                    <a:pt x="12534" y="13044"/>
                  </a:lnTo>
                  <a:lnTo>
                    <a:pt x="12528" y="13044"/>
                  </a:lnTo>
                  <a:lnTo>
                    <a:pt x="12522" y="13038"/>
                  </a:lnTo>
                  <a:lnTo>
                    <a:pt x="12516" y="13026"/>
                  </a:lnTo>
                  <a:lnTo>
                    <a:pt x="12504" y="13008"/>
                  </a:lnTo>
                  <a:lnTo>
                    <a:pt x="12498" y="12990"/>
                  </a:lnTo>
                  <a:lnTo>
                    <a:pt x="12486" y="12984"/>
                  </a:lnTo>
                  <a:lnTo>
                    <a:pt x="12474" y="12972"/>
                  </a:lnTo>
                  <a:lnTo>
                    <a:pt x="12456" y="12960"/>
                  </a:lnTo>
                  <a:lnTo>
                    <a:pt x="12444" y="12954"/>
                  </a:lnTo>
                  <a:lnTo>
                    <a:pt x="12426" y="12942"/>
                  </a:lnTo>
                  <a:lnTo>
                    <a:pt x="12414" y="12930"/>
                  </a:lnTo>
                  <a:lnTo>
                    <a:pt x="12378" y="12906"/>
                  </a:lnTo>
                  <a:lnTo>
                    <a:pt x="12354" y="12900"/>
                  </a:lnTo>
                  <a:lnTo>
                    <a:pt x="12348" y="12894"/>
                  </a:lnTo>
                  <a:lnTo>
                    <a:pt x="12336" y="12894"/>
                  </a:lnTo>
                  <a:lnTo>
                    <a:pt x="12324" y="12888"/>
                  </a:lnTo>
                  <a:lnTo>
                    <a:pt x="12312" y="12888"/>
                  </a:lnTo>
                  <a:lnTo>
                    <a:pt x="12300" y="12882"/>
                  </a:lnTo>
                  <a:lnTo>
                    <a:pt x="12294" y="12876"/>
                  </a:lnTo>
                  <a:lnTo>
                    <a:pt x="12294" y="12870"/>
                  </a:lnTo>
                  <a:lnTo>
                    <a:pt x="12282" y="12858"/>
                  </a:lnTo>
                  <a:lnTo>
                    <a:pt x="12258" y="12858"/>
                  </a:lnTo>
                  <a:lnTo>
                    <a:pt x="12252" y="12864"/>
                  </a:lnTo>
                  <a:lnTo>
                    <a:pt x="12246" y="12864"/>
                  </a:lnTo>
                  <a:lnTo>
                    <a:pt x="12234" y="12870"/>
                  </a:lnTo>
                  <a:lnTo>
                    <a:pt x="12228" y="12876"/>
                  </a:lnTo>
                  <a:lnTo>
                    <a:pt x="12216" y="12882"/>
                  </a:lnTo>
                  <a:lnTo>
                    <a:pt x="12210" y="12888"/>
                  </a:lnTo>
                  <a:lnTo>
                    <a:pt x="12204" y="12888"/>
                  </a:lnTo>
                  <a:lnTo>
                    <a:pt x="12198" y="12882"/>
                  </a:lnTo>
                  <a:lnTo>
                    <a:pt x="12198" y="12876"/>
                  </a:lnTo>
                  <a:lnTo>
                    <a:pt x="12192" y="12870"/>
                  </a:lnTo>
                  <a:lnTo>
                    <a:pt x="12198" y="12870"/>
                  </a:lnTo>
                  <a:lnTo>
                    <a:pt x="12192" y="12864"/>
                  </a:lnTo>
                  <a:lnTo>
                    <a:pt x="12186" y="12852"/>
                  </a:lnTo>
                  <a:lnTo>
                    <a:pt x="12174" y="12834"/>
                  </a:lnTo>
                  <a:lnTo>
                    <a:pt x="12162" y="12822"/>
                  </a:lnTo>
                  <a:lnTo>
                    <a:pt x="12162" y="12816"/>
                  </a:lnTo>
                  <a:lnTo>
                    <a:pt x="12156" y="12810"/>
                  </a:lnTo>
                  <a:lnTo>
                    <a:pt x="12144" y="12810"/>
                  </a:lnTo>
                  <a:lnTo>
                    <a:pt x="12120" y="12798"/>
                  </a:lnTo>
                  <a:lnTo>
                    <a:pt x="12102" y="12792"/>
                  </a:lnTo>
                  <a:lnTo>
                    <a:pt x="12066" y="12756"/>
                  </a:lnTo>
                  <a:lnTo>
                    <a:pt x="12048" y="12750"/>
                  </a:lnTo>
                  <a:lnTo>
                    <a:pt x="12030" y="12732"/>
                  </a:lnTo>
                  <a:lnTo>
                    <a:pt x="12018" y="12708"/>
                  </a:lnTo>
                  <a:lnTo>
                    <a:pt x="12012" y="12702"/>
                  </a:lnTo>
                  <a:lnTo>
                    <a:pt x="12000" y="12678"/>
                  </a:lnTo>
                  <a:lnTo>
                    <a:pt x="11982" y="12660"/>
                  </a:lnTo>
                  <a:lnTo>
                    <a:pt x="11964" y="12660"/>
                  </a:lnTo>
                  <a:lnTo>
                    <a:pt x="11958" y="12654"/>
                  </a:lnTo>
                  <a:lnTo>
                    <a:pt x="11946" y="12648"/>
                  </a:lnTo>
                  <a:lnTo>
                    <a:pt x="11940" y="12636"/>
                  </a:lnTo>
                  <a:lnTo>
                    <a:pt x="11934" y="12630"/>
                  </a:lnTo>
                  <a:lnTo>
                    <a:pt x="11922" y="12624"/>
                  </a:lnTo>
                  <a:lnTo>
                    <a:pt x="11916" y="12624"/>
                  </a:lnTo>
                  <a:lnTo>
                    <a:pt x="11904" y="12618"/>
                  </a:lnTo>
                  <a:lnTo>
                    <a:pt x="11898" y="12612"/>
                  </a:lnTo>
                  <a:lnTo>
                    <a:pt x="11892" y="12600"/>
                  </a:lnTo>
                  <a:lnTo>
                    <a:pt x="11892" y="12588"/>
                  </a:lnTo>
                  <a:lnTo>
                    <a:pt x="11910" y="12570"/>
                  </a:lnTo>
                  <a:lnTo>
                    <a:pt x="11910" y="12564"/>
                  </a:lnTo>
                  <a:lnTo>
                    <a:pt x="11898" y="12564"/>
                  </a:lnTo>
                  <a:lnTo>
                    <a:pt x="11880" y="12558"/>
                  </a:lnTo>
                  <a:lnTo>
                    <a:pt x="11826" y="12546"/>
                  </a:lnTo>
                  <a:lnTo>
                    <a:pt x="11790" y="12540"/>
                  </a:lnTo>
                  <a:lnTo>
                    <a:pt x="11778" y="12540"/>
                  </a:lnTo>
                  <a:lnTo>
                    <a:pt x="11766" y="12552"/>
                  </a:lnTo>
                  <a:lnTo>
                    <a:pt x="11760" y="12552"/>
                  </a:lnTo>
                  <a:lnTo>
                    <a:pt x="11754" y="12558"/>
                  </a:lnTo>
                  <a:lnTo>
                    <a:pt x="11748" y="12558"/>
                  </a:lnTo>
                  <a:lnTo>
                    <a:pt x="11736" y="12534"/>
                  </a:lnTo>
                  <a:lnTo>
                    <a:pt x="11724" y="12504"/>
                  </a:lnTo>
                  <a:lnTo>
                    <a:pt x="11718" y="12486"/>
                  </a:lnTo>
                  <a:lnTo>
                    <a:pt x="11706" y="12474"/>
                  </a:lnTo>
                  <a:lnTo>
                    <a:pt x="11700" y="12462"/>
                  </a:lnTo>
                  <a:lnTo>
                    <a:pt x="11700" y="12456"/>
                  </a:lnTo>
                  <a:lnTo>
                    <a:pt x="11694" y="12456"/>
                  </a:lnTo>
                  <a:lnTo>
                    <a:pt x="11688" y="12462"/>
                  </a:lnTo>
                  <a:lnTo>
                    <a:pt x="11682" y="12462"/>
                  </a:lnTo>
                  <a:lnTo>
                    <a:pt x="11658" y="12450"/>
                  </a:lnTo>
                  <a:lnTo>
                    <a:pt x="11652" y="12444"/>
                  </a:lnTo>
                  <a:lnTo>
                    <a:pt x="11640" y="12438"/>
                  </a:lnTo>
                  <a:lnTo>
                    <a:pt x="11634" y="12444"/>
                  </a:lnTo>
                  <a:lnTo>
                    <a:pt x="11622" y="12444"/>
                  </a:lnTo>
                  <a:lnTo>
                    <a:pt x="11616" y="12450"/>
                  </a:lnTo>
                  <a:lnTo>
                    <a:pt x="11604" y="12444"/>
                  </a:lnTo>
                  <a:lnTo>
                    <a:pt x="11598" y="12438"/>
                  </a:lnTo>
                  <a:lnTo>
                    <a:pt x="11586" y="12420"/>
                  </a:lnTo>
                  <a:lnTo>
                    <a:pt x="11568" y="12408"/>
                  </a:lnTo>
                  <a:lnTo>
                    <a:pt x="11556" y="12402"/>
                  </a:lnTo>
                  <a:lnTo>
                    <a:pt x="11544" y="12390"/>
                  </a:lnTo>
                  <a:lnTo>
                    <a:pt x="11532" y="12384"/>
                  </a:lnTo>
                  <a:lnTo>
                    <a:pt x="11520" y="12372"/>
                  </a:lnTo>
                  <a:lnTo>
                    <a:pt x="11502" y="12360"/>
                  </a:lnTo>
                  <a:lnTo>
                    <a:pt x="11490" y="12354"/>
                  </a:lnTo>
                  <a:lnTo>
                    <a:pt x="11478" y="12342"/>
                  </a:lnTo>
                  <a:lnTo>
                    <a:pt x="11466" y="12336"/>
                  </a:lnTo>
                  <a:lnTo>
                    <a:pt x="11448" y="12330"/>
                  </a:lnTo>
                  <a:lnTo>
                    <a:pt x="11412" y="12312"/>
                  </a:lnTo>
                  <a:lnTo>
                    <a:pt x="11364" y="12282"/>
                  </a:lnTo>
                  <a:lnTo>
                    <a:pt x="11310" y="12258"/>
                  </a:lnTo>
                  <a:lnTo>
                    <a:pt x="11256" y="12228"/>
                  </a:lnTo>
                  <a:lnTo>
                    <a:pt x="11208" y="12204"/>
                  </a:lnTo>
                  <a:lnTo>
                    <a:pt x="11178" y="12186"/>
                  </a:lnTo>
                  <a:lnTo>
                    <a:pt x="11166" y="12180"/>
                  </a:lnTo>
                  <a:lnTo>
                    <a:pt x="11166" y="12186"/>
                  </a:lnTo>
                  <a:lnTo>
                    <a:pt x="11160" y="12186"/>
                  </a:lnTo>
                  <a:lnTo>
                    <a:pt x="11154" y="12180"/>
                  </a:lnTo>
                  <a:lnTo>
                    <a:pt x="11154" y="12174"/>
                  </a:lnTo>
                  <a:lnTo>
                    <a:pt x="10950" y="12336"/>
                  </a:lnTo>
                  <a:lnTo>
                    <a:pt x="10734" y="12480"/>
                  </a:lnTo>
                  <a:lnTo>
                    <a:pt x="10500" y="12600"/>
                  </a:lnTo>
                  <a:lnTo>
                    <a:pt x="10254" y="12696"/>
                  </a:lnTo>
                  <a:lnTo>
                    <a:pt x="9996" y="12762"/>
                  </a:lnTo>
                  <a:lnTo>
                    <a:pt x="9726" y="12810"/>
                  </a:lnTo>
                  <a:lnTo>
                    <a:pt x="9450" y="12822"/>
                  </a:lnTo>
                  <a:lnTo>
                    <a:pt x="9144" y="12804"/>
                  </a:lnTo>
                  <a:lnTo>
                    <a:pt x="8850" y="12750"/>
                  </a:lnTo>
                  <a:lnTo>
                    <a:pt x="8568" y="12672"/>
                  </a:lnTo>
                  <a:lnTo>
                    <a:pt x="8304" y="12558"/>
                  </a:lnTo>
                  <a:lnTo>
                    <a:pt x="8058" y="12414"/>
                  </a:lnTo>
                  <a:lnTo>
                    <a:pt x="7824" y="12246"/>
                  </a:lnTo>
                  <a:lnTo>
                    <a:pt x="7614" y="12054"/>
                  </a:lnTo>
                  <a:lnTo>
                    <a:pt x="7428" y="11844"/>
                  </a:lnTo>
                  <a:lnTo>
                    <a:pt x="7266" y="11610"/>
                  </a:lnTo>
                  <a:lnTo>
                    <a:pt x="7134" y="11358"/>
                  </a:lnTo>
                  <a:lnTo>
                    <a:pt x="6900" y="11520"/>
                  </a:lnTo>
                  <a:lnTo>
                    <a:pt x="6648" y="11658"/>
                  </a:lnTo>
                  <a:lnTo>
                    <a:pt x="6384" y="11766"/>
                  </a:lnTo>
                  <a:lnTo>
                    <a:pt x="6102" y="11844"/>
                  </a:lnTo>
                  <a:lnTo>
                    <a:pt x="5808" y="11892"/>
                  </a:lnTo>
                  <a:lnTo>
                    <a:pt x="5508" y="11910"/>
                  </a:lnTo>
                  <a:lnTo>
                    <a:pt x="5430" y="11904"/>
                  </a:lnTo>
                  <a:lnTo>
                    <a:pt x="5352" y="11904"/>
                  </a:lnTo>
                  <a:lnTo>
                    <a:pt x="4860" y="11670"/>
                  </a:lnTo>
                  <a:lnTo>
                    <a:pt x="4848" y="11664"/>
                  </a:lnTo>
                  <a:lnTo>
                    <a:pt x="4842" y="11658"/>
                  </a:lnTo>
                  <a:lnTo>
                    <a:pt x="4830" y="11652"/>
                  </a:lnTo>
                  <a:lnTo>
                    <a:pt x="4824" y="11652"/>
                  </a:lnTo>
                  <a:lnTo>
                    <a:pt x="4812" y="11658"/>
                  </a:lnTo>
                  <a:lnTo>
                    <a:pt x="4806" y="11664"/>
                  </a:lnTo>
                  <a:lnTo>
                    <a:pt x="4800" y="11664"/>
                  </a:lnTo>
                  <a:lnTo>
                    <a:pt x="4794" y="11670"/>
                  </a:lnTo>
                  <a:lnTo>
                    <a:pt x="4776" y="11652"/>
                  </a:lnTo>
                  <a:lnTo>
                    <a:pt x="4764" y="11652"/>
                  </a:lnTo>
                  <a:lnTo>
                    <a:pt x="4740" y="11628"/>
                  </a:lnTo>
                  <a:lnTo>
                    <a:pt x="4728" y="11622"/>
                  </a:lnTo>
                  <a:lnTo>
                    <a:pt x="4722" y="11616"/>
                  </a:lnTo>
                  <a:lnTo>
                    <a:pt x="4722" y="11604"/>
                  </a:lnTo>
                  <a:lnTo>
                    <a:pt x="4728" y="11592"/>
                  </a:lnTo>
                  <a:lnTo>
                    <a:pt x="4734" y="11586"/>
                  </a:lnTo>
                  <a:lnTo>
                    <a:pt x="4734" y="11580"/>
                  </a:lnTo>
                  <a:lnTo>
                    <a:pt x="4740" y="11580"/>
                  </a:lnTo>
                  <a:lnTo>
                    <a:pt x="4734" y="11574"/>
                  </a:lnTo>
                  <a:lnTo>
                    <a:pt x="4728" y="11562"/>
                  </a:lnTo>
                  <a:lnTo>
                    <a:pt x="4722" y="11556"/>
                  </a:lnTo>
                  <a:lnTo>
                    <a:pt x="4704" y="11556"/>
                  </a:lnTo>
                  <a:lnTo>
                    <a:pt x="4704" y="11544"/>
                  </a:lnTo>
                  <a:lnTo>
                    <a:pt x="4698" y="11520"/>
                  </a:lnTo>
                  <a:lnTo>
                    <a:pt x="4698" y="11484"/>
                  </a:lnTo>
                  <a:lnTo>
                    <a:pt x="4668" y="11484"/>
                  </a:lnTo>
                  <a:lnTo>
                    <a:pt x="4668" y="11478"/>
                  </a:lnTo>
                  <a:lnTo>
                    <a:pt x="4662" y="11472"/>
                  </a:lnTo>
                  <a:lnTo>
                    <a:pt x="4626" y="11454"/>
                  </a:lnTo>
                  <a:lnTo>
                    <a:pt x="4608" y="11448"/>
                  </a:lnTo>
                  <a:lnTo>
                    <a:pt x="4602" y="11442"/>
                  </a:lnTo>
                  <a:lnTo>
                    <a:pt x="4590" y="11436"/>
                  </a:lnTo>
                  <a:lnTo>
                    <a:pt x="4590" y="11388"/>
                  </a:lnTo>
                  <a:lnTo>
                    <a:pt x="4578" y="11376"/>
                  </a:lnTo>
                  <a:lnTo>
                    <a:pt x="4566" y="11370"/>
                  </a:lnTo>
                  <a:lnTo>
                    <a:pt x="4554" y="11358"/>
                  </a:lnTo>
                  <a:lnTo>
                    <a:pt x="4548" y="11358"/>
                  </a:lnTo>
                  <a:lnTo>
                    <a:pt x="4536" y="11346"/>
                  </a:lnTo>
                  <a:lnTo>
                    <a:pt x="4524" y="11346"/>
                  </a:lnTo>
                  <a:lnTo>
                    <a:pt x="4518" y="11352"/>
                  </a:lnTo>
                  <a:lnTo>
                    <a:pt x="4506" y="11352"/>
                  </a:lnTo>
                  <a:lnTo>
                    <a:pt x="4494" y="11358"/>
                  </a:lnTo>
                  <a:lnTo>
                    <a:pt x="4488" y="11358"/>
                  </a:lnTo>
                  <a:lnTo>
                    <a:pt x="4482" y="11352"/>
                  </a:lnTo>
                  <a:lnTo>
                    <a:pt x="4458" y="11340"/>
                  </a:lnTo>
                  <a:lnTo>
                    <a:pt x="4440" y="11334"/>
                  </a:lnTo>
                  <a:lnTo>
                    <a:pt x="4416" y="11334"/>
                  </a:lnTo>
                  <a:lnTo>
                    <a:pt x="4392" y="11346"/>
                  </a:lnTo>
                  <a:lnTo>
                    <a:pt x="4380" y="11346"/>
                  </a:lnTo>
                  <a:lnTo>
                    <a:pt x="4374" y="11352"/>
                  </a:lnTo>
                  <a:lnTo>
                    <a:pt x="4362" y="11352"/>
                  </a:lnTo>
                  <a:lnTo>
                    <a:pt x="4350" y="11346"/>
                  </a:lnTo>
                  <a:lnTo>
                    <a:pt x="4344" y="11340"/>
                  </a:lnTo>
                  <a:lnTo>
                    <a:pt x="4344" y="11328"/>
                  </a:lnTo>
                  <a:lnTo>
                    <a:pt x="4338" y="11322"/>
                  </a:lnTo>
                  <a:lnTo>
                    <a:pt x="4320" y="11322"/>
                  </a:lnTo>
                  <a:lnTo>
                    <a:pt x="4302" y="11316"/>
                  </a:lnTo>
                  <a:lnTo>
                    <a:pt x="4218" y="11316"/>
                  </a:lnTo>
                  <a:lnTo>
                    <a:pt x="4200" y="11304"/>
                  </a:lnTo>
                  <a:lnTo>
                    <a:pt x="4194" y="11292"/>
                  </a:lnTo>
                  <a:lnTo>
                    <a:pt x="4164" y="11262"/>
                  </a:lnTo>
                  <a:lnTo>
                    <a:pt x="4146" y="11262"/>
                  </a:lnTo>
                  <a:lnTo>
                    <a:pt x="4128" y="11256"/>
                  </a:lnTo>
                  <a:lnTo>
                    <a:pt x="4110" y="11256"/>
                  </a:lnTo>
                  <a:lnTo>
                    <a:pt x="4098" y="11250"/>
                  </a:lnTo>
                  <a:lnTo>
                    <a:pt x="4086" y="11250"/>
                  </a:lnTo>
                  <a:lnTo>
                    <a:pt x="4074" y="11244"/>
                  </a:lnTo>
                  <a:lnTo>
                    <a:pt x="4068" y="11232"/>
                  </a:lnTo>
                  <a:lnTo>
                    <a:pt x="4056" y="11226"/>
                  </a:lnTo>
                  <a:lnTo>
                    <a:pt x="4050" y="11214"/>
                  </a:lnTo>
                  <a:lnTo>
                    <a:pt x="4044" y="11208"/>
                  </a:lnTo>
                  <a:lnTo>
                    <a:pt x="4032" y="11208"/>
                  </a:lnTo>
                  <a:lnTo>
                    <a:pt x="4026" y="11214"/>
                  </a:lnTo>
                  <a:lnTo>
                    <a:pt x="4014" y="11220"/>
                  </a:lnTo>
                  <a:lnTo>
                    <a:pt x="3984" y="11220"/>
                  </a:lnTo>
                  <a:lnTo>
                    <a:pt x="3972" y="11214"/>
                  </a:lnTo>
                  <a:lnTo>
                    <a:pt x="3942" y="11184"/>
                  </a:lnTo>
                  <a:lnTo>
                    <a:pt x="3936" y="11184"/>
                  </a:lnTo>
                  <a:lnTo>
                    <a:pt x="3924" y="11172"/>
                  </a:lnTo>
                  <a:lnTo>
                    <a:pt x="3912" y="11166"/>
                  </a:lnTo>
                  <a:lnTo>
                    <a:pt x="3894" y="11166"/>
                  </a:lnTo>
                  <a:lnTo>
                    <a:pt x="3882" y="11160"/>
                  </a:lnTo>
                  <a:lnTo>
                    <a:pt x="3870" y="11160"/>
                  </a:lnTo>
                  <a:lnTo>
                    <a:pt x="3852" y="11136"/>
                  </a:lnTo>
                  <a:lnTo>
                    <a:pt x="3852" y="11124"/>
                  </a:lnTo>
                  <a:lnTo>
                    <a:pt x="3846" y="11118"/>
                  </a:lnTo>
                  <a:lnTo>
                    <a:pt x="3846" y="11112"/>
                  </a:lnTo>
                  <a:lnTo>
                    <a:pt x="3840" y="11100"/>
                  </a:lnTo>
                  <a:lnTo>
                    <a:pt x="3810" y="11100"/>
                  </a:lnTo>
                  <a:lnTo>
                    <a:pt x="3798" y="11106"/>
                  </a:lnTo>
                  <a:lnTo>
                    <a:pt x="3792" y="11106"/>
                  </a:lnTo>
                  <a:lnTo>
                    <a:pt x="3786" y="11094"/>
                  </a:lnTo>
                  <a:lnTo>
                    <a:pt x="3774" y="11088"/>
                  </a:lnTo>
                  <a:lnTo>
                    <a:pt x="3768" y="11082"/>
                  </a:lnTo>
                  <a:lnTo>
                    <a:pt x="3756" y="11082"/>
                  </a:lnTo>
                  <a:lnTo>
                    <a:pt x="3744" y="11076"/>
                  </a:lnTo>
                  <a:lnTo>
                    <a:pt x="3732" y="11076"/>
                  </a:lnTo>
                  <a:lnTo>
                    <a:pt x="3720" y="11064"/>
                  </a:lnTo>
                  <a:lnTo>
                    <a:pt x="3702" y="11052"/>
                  </a:lnTo>
                  <a:lnTo>
                    <a:pt x="3666" y="11040"/>
                  </a:lnTo>
                  <a:lnTo>
                    <a:pt x="3636" y="11034"/>
                  </a:lnTo>
                  <a:lnTo>
                    <a:pt x="3618" y="11028"/>
                  </a:lnTo>
                  <a:lnTo>
                    <a:pt x="3570" y="11028"/>
                  </a:lnTo>
                  <a:lnTo>
                    <a:pt x="3558" y="11022"/>
                  </a:lnTo>
                  <a:lnTo>
                    <a:pt x="3552" y="11010"/>
                  </a:lnTo>
                  <a:lnTo>
                    <a:pt x="3552" y="10962"/>
                  </a:lnTo>
                  <a:lnTo>
                    <a:pt x="3498" y="10962"/>
                  </a:lnTo>
                  <a:lnTo>
                    <a:pt x="3486" y="10950"/>
                  </a:lnTo>
                  <a:lnTo>
                    <a:pt x="3486" y="10944"/>
                  </a:lnTo>
                  <a:lnTo>
                    <a:pt x="3480" y="10944"/>
                  </a:lnTo>
                  <a:lnTo>
                    <a:pt x="3474" y="10938"/>
                  </a:lnTo>
                  <a:lnTo>
                    <a:pt x="3468" y="10926"/>
                  </a:lnTo>
                  <a:lnTo>
                    <a:pt x="3450" y="10908"/>
                  </a:lnTo>
                  <a:lnTo>
                    <a:pt x="3432" y="10902"/>
                  </a:lnTo>
                  <a:lnTo>
                    <a:pt x="3420" y="10902"/>
                  </a:lnTo>
                  <a:lnTo>
                    <a:pt x="3408" y="10890"/>
                  </a:lnTo>
                  <a:lnTo>
                    <a:pt x="3402" y="10878"/>
                  </a:lnTo>
                  <a:lnTo>
                    <a:pt x="3402" y="10866"/>
                  </a:lnTo>
                  <a:lnTo>
                    <a:pt x="3396" y="10860"/>
                  </a:lnTo>
                  <a:lnTo>
                    <a:pt x="3384" y="10836"/>
                  </a:lnTo>
                  <a:lnTo>
                    <a:pt x="3372" y="10836"/>
                  </a:lnTo>
                  <a:lnTo>
                    <a:pt x="3366" y="10830"/>
                  </a:lnTo>
                  <a:lnTo>
                    <a:pt x="3366" y="10824"/>
                  </a:lnTo>
                  <a:lnTo>
                    <a:pt x="3018" y="10782"/>
                  </a:lnTo>
                  <a:lnTo>
                    <a:pt x="2682" y="10710"/>
                  </a:lnTo>
                  <a:lnTo>
                    <a:pt x="2358" y="10608"/>
                  </a:lnTo>
                  <a:lnTo>
                    <a:pt x="2046" y="10476"/>
                  </a:lnTo>
                  <a:lnTo>
                    <a:pt x="1752" y="10320"/>
                  </a:lnTo>
                  <a:lnTo>
                    <a:pt x="1476" y="10134"/>
                  </a:lnTo>
                  <a:lnTo>
                    <a:pt x="1218" y="9930"/>
                  </a:lnTo>
                  <a:lnTo>
                    <a:pt x="978" y="9702"/>
                  </a:lnTo>
                  <a:lnTo>
                    <a:pt x="762" y="9450"/>
                  </a:lnTo>
                  <a:lnTo>
                    <a:pt x="570" y="9186"/>
                  </a:lnTo>
                  <a:lnTo>
                    <a:pt x="402" y="8898"/>
                  </a:lnTo>
                  <a:lnTo>
                    <a:pt x="264" y="8598"/>
                  </a:lnTo>
                  <a:lnTo>
                    <a:pt x="150" y="8280"/>
                  </a:lnTo>
                  <a:lnTo>
                    <a:pt x="66" y="7956"/>
                  </a:lnTo>
                  <a:lnTo>
                    <a:pt x="18" y="7614"/>
                  </a:lnTo>
                  <a:lnTo>
                    <a:pt x="0" y="7266"/>
                  </a:lnTo>
                  <a:lnTo>
                    <a:pt x="18" y="6924"/>
                  </a:lnTo>
                  <a:lnTo>
                    <a:pt x="66" y="6588"/>
                  </a:lnTo>
                  <a:lnTo>
                    <a:pt x="144" y="6264"/>
                  </a:lnTo>
                  <a:lnTo>
                    <a:pt x="258" y="5958"/>
                  </a:lnTo>
                  <a:lnTo>
                    <a:pt x="258" y="5952"/>
                  </a:lnTo>
                  <a:lnTo>
                    <a:pt x="270" y="5940"/>
                  </a:lnTo>
                  <a:lnTo>
                    <a:pt x="276" y="5928"/>
                  </a:lnTo>
                  <a:lnTo>
                    <a:pt x="276" y="5916"/>
                  </a:lnTo>
                  <a:lnTo>
                    <a:pt x="270" y="5916"/>
                  </a:lnTo>
                  <a:lnTo>
                    <a:pt x="276" y="5892"/>
                  </a:lnTo>
                  <a:lnTo>
                    <a:pt x="288" y="5874"/>
                  </a:lnTo>
                  <a:lnTo>
                    <a:pt x="294" y="5874"/>
                  </a:lnTo>
                  <a:lnTo>
                    <a:pt x="312" y="5856"/>
                  </a:lnTo>
                  <a:lnTo>
                    <a:pt x="324" y="5856"/>
                  </a:lnTo>
                  <a:lnTo>
                    <a:pt x="330" y="5862"/>
                  </a:lnTo>
                  <a:lnTo>
                    <a:pt x="336" y="5862"/>
                  </a:lnTo>
                  <a:lnTo>
                    <a:pt x="336" y="5868"/>
                  </a:lnTo>
                  <a:lnTo>
                    <a:pt x="342" y="5862"/>
                  </a:lnTo>
                  <a:lnTo>
                    <a:pt x="354" y="5856"/>
                  </a:lnTo>
                  <a:lnTo>
                    <a:pt x="366" y="5844"/>
                  </a:lnTo>
                  <a:lnTo>
                    <a:pt x="372" y="5844"/>
                  </a:lnTo>
                  <a:lnTo>
                    <a:pt x="390" y="5838"/>
                  </a:lnTo>
                  <a:lnTo>
                    <a:pt x="420" y="5838"/>
                  </a:lnTo>
                  <a:lnTo>
                    <a:pt x="420" y="5820"/>
                  </a:lnTo>
                  <a:lnTo>
                    <a:pt x="426" y="5820"/>
                  </a:lnTo>
                  <a:lnTo>
                    <a:pt x="432" y="5814"/>
                  </a:lnTo>
                  <a:lnTo>
                    <a:pt x="438" y="5802"/>
                  </a:lnTo>
                  <a:lnTo>
                    <a:pt x="450" y="5790"/>
                  </a:lnTo>
                  <a:lnTo>
                    <a:pt x="456" y="5778"/>
                  </a:lnTo>
                  <a:lnTo>
                    <a:pt x="462" y="5772"/>
                  </a:lnTo>
                  <a:lnTo>
                    <a:pt x="462" y="5766"/>
                  </a:lnTo>
                  <a:lnTo>
                    <a:pt x="498" y="5766"/>
                  </a:lnTo>
                  <a:lnTo>
                    <a:pt x="504" y="5760"/>
                  </a:lnTo>
                  <a:lnTo>
                    <a:pt x="510" y="5760"/>
                  </a:lnTo>
                  <a:lnTo>
                    <a:pt x="522" y="5748"/>
                  </a:lnTo>
                  <a:lnTo>
                    <a:pt x="522" y="5742"/>
                  </a:lnTo>
                  <a:lnTo>
                    <a:pt x="540" y="5724"/>
                  </a:lnTo>
                  <a:lnTo>
                    <a:pt x="540" y="5718"/>
                  </a:lnTo>
                  <a:lnTo>
                    <a:pt x="534" y="5706"/>
                  </a:lnTo>
                  <a:lnTo>
                    <a:pt x="534" y="5694"/>
                  </a:lnTo>
                  <a:lnTo>
                    <a:pt x="540" y="5688"/>
                  </a:lnTo>
                  <a:lnTo>
                    <a:pt x="546" y="5676"/>
                  </a:lnTo>
                  <a:lnTo>
                    <a:pt x="552" y="5670"/>
                  </a:lnTo>
                  <a:lnTo>
                    <a:pt x="552" y="5652"/>
                  </a:lnTo>
                  <a:lnTo>
                    <a:pt x="546" y="5646"/>
                  </a:lnTo>
                  <a:lnTo>
                    <a:pt x="546" y="5640"/>
                  </a:lnTo>
                  <a:lnTo>
                    <a:pt x="540" y="5628"/>
                  </a:lnTo>
                  <a:lnTo>
                    <a:pt x="540" y="5616"/>
                  </a:lnTo>
                  <a:lnTo>
                    <a:pt x="552" y="5604"/>
                  </a:lnTo>
                  <a:lnTo>
                    <a:pt x="564" y="5604"/>
                  </a:lnTo>
                  <a:lnTo>
                    <a:pt x="564" y="5586"/>
                  </a:lnTo>
                  <a:lnTo>
                    <a:pt x="570" y="5574"/>
                  </a:lnTo>
                  <a:lnTo>
                    <a:pt x="570" y="5532"/>
                  </a:lnTo>
                  <a:lnTo>
                    <a:pt x="564" y="5520"/>
                  </a:lnTo>
                  <a:lnTo>
                    <a:pt x="576" y="5508"/>
                  </a:lnTo>
                  <a:lnTo>
                    <a:pt x="594" y="5496"/>
                  </a:lnTo>
                  <a:lnTo>
                    <a:pt x="606" y="5490"/>
                  </a:lnTo>
                  <a:lnTo>
                    <a:pt x="618" y="5478"/>
                  </a:lnTo>
                  <a:lnTo>
                    <a:pt x="618" y="5466"/>
                  </a:lnTo>
                  <a:lnTo>
                    <a:pt x="624" y="5454"/>
                  </a:lnTo>
                  <a:lnTo>
                    <a:pt x="624" y="5442"/>
                  </a:lnTo>
                  <a:lnTo>
                    <a:pt x="630" y="5430"/>
                  </a:lnTo>
                  <a:lnTo>
                    <a:pt x="666" y="5394"/>
                  </a:lnTo>
                  <a:lnTo>
                    <a:pt x="654" y="5382"/>
                  </a:lnTo>
                  <a:lnTo>
                    <a:pt x="654" y="5370"/>
                  </a:lnTo>
                  <a:lnTo>
                    <a:pt x="660" y="5364"/>
                  </a:lnTo>
                  <a:lnTo>
                    <a:pt x="666" y="5352"/>
                  </a:lnTo>
                  <a:lnTo>
                    <a:pt x="672" y="5346"/>
                  </a:lnTo>
                  <a:lnTo>
                    <a:pt x="678" y="5346"/>
                  </a:lnTo>
                  <a:lnTo>
                    <a:pt x="684" y="5340"/>
                  </a:lnTo>
                  <a:lnTo>
                    <a:pt x="684" y="5334"/>
                  </a:lnTo>
                  <a:lnTo>
                    <a:pt x="690" y="5334"/>
                  </a:lnTo>
                  <a:lnTo>
                    <a:pt x="690" y="5328"/>
                  </a:lnTo>
                  <a:lnTo>
                    <a:pt x="696" y="5322"/>
                  </a:lnTo>
                  <a:lnTo>
                    <a:pt x="708" y="5298"/>
                  </a:lnTo>
                  <a:lnTo>
                    <a:pt x="708" y="5286"/>
                  </a:lnTo>
                  <a:lnTo>
                    <a:pt x="720" y="5286"/>
                  </a:lnTo>
                  <a:lnTo>
                    <a:pt x="732" y="5274"/>
                  </a:lnTo>
                  <a:lnTo>
                    <a:pt x="750" y="5274"/>
                  </a:lnTo>
                  <a:lnTo>
                    <a:pt x="762" y="5262"/>
                  </a:lnTo>
                  <a:lnTo>
                    <a:pt x="762" y="5250"/>
                  </a:lnTo>
                  <a:lnTo>
                    <a:pt x="756" y="5244"/>
                  </a:lnTo>
                  <a:lnTo>
                    <a:pt x="774" y="5226"/>
                  </a:lnTo>
                  <a:lnTo>
                    <a:pt x="780" y="5214"/>
                  </a:lnTo>
                  <a:lnTo>
                    <a:pt x="780" y="5196"/>
                  </a:lnTo>
                  <a:lnTo>
                    <a:pt x="786" y="5190"/>
                  </a:lnTo>
                  <a:lnTo>
                    <a:pt x="792" y="5190"/>
                  </a:lnTo>
                  <a:lnTo>
                    <a:pt x="810" y="5172"/>
                  </a:lnTo>
                  <a:lnTo>
                    <a:pt x="828" y="5136"/>
                  </a:lnTo>
                  <a:lnTo>
                    <a:pt x="834" y="5130"/>
                  </a:lnTo>
                  <a:lnTo>
                    <a:pt x="834" y="5088"/>
                  </a:lnTo>
                  <a:lnTo>
                    <a:pt x="846" y="5076"/>
                  </a:lnTo>
                  <a:lnTo>
                    <a:pt x="882" y="5076"/>
                  </a:lnTo>
                  <a:lnTo>
                    <a:pt x="888" y="5070"/>
                  </a:lnTo>
                  <a:lnTo>
                    <a:pt x="888" y="5040"/>
                  </a:lnTo>
                  <a:lnTo>
                    <a:pt x="894" y="5040"/>
                  </a:lnTo>
                  <a:lnTo>
                    <a:pt x="906" y="5028"/>
                  </a:lnTo>
                  <a:lnTo>
                    <a:pt x="912" y="5028"/>
                  </a:lnTo>
                  <a:lnTo>
                    <a:pt x="918" y="5022"/>
                  </a:lnTo>
                  <a:lnTo>
                    <a:pt x="930" y="5016"/>
                  </a:lnTo>
                  <a:lnTo>
                    <a:pt x="936" y="5004"/>
                  </a:lnTo>
                  <a:lnTo>
                    <a:pt x="948" y="4992"/>
                  </a:lnTo>
                  <a:lnTo>
                    <a:pt x="948" y="4986"/>
                  </a:lnTo>
                  <a:lnTo>
                    <a:pt x="954" y="4986"/>
                  </a:lnTo>
                  <a:lnTo>
                    <a:pt x="990" y="4968"/>
                  </a:lnTo>
                  <a:lnTo>
                    <a:pt x="1002" y="4968"/>
                  </a:lnTo>
                  <a:lnTo>
                    <a:pt x="1002" y="4938"/>
                  </a:lnTo>
                  <a:lnTo>
                    <a:pt x="990" y="4926"/>
                  </a:lnTo>
                  <a:lnTo>
                    <a:pt x="990" y="4920"/>
                  </a:lnTo>
                  <a:lnTo>
                    <a:pt x="996" y="4914"/>
                  </a:lnTo>
                  <a:lnTo>
                    <a:pt x="1008" y="4908"/>
                  </a:lnTo>
                  <a:lnTo>
                    <a:pt x="1026" y="4902"/>
                  </a:lnTo>
                  <a:lnTo>
                    <a:pt x="1038" y="4896"/>
                  </a:lnTo>
                  <a:lnTo>
                    <a:pt x="1044" y="4890"/>
                  </a:lnTo>
                  <a:lnTo>
                    <a:pt x="1044" y="4884"/>
                  </a:lnTo>
                  <a:lnTo>
                    <a:pt x="1050" y="4878"/>
                  </a:lnTo>
                  <a:lnTo>
                    <a:pt x="1062" y="4872"/>
                  </a:lnTo>
                  <a:lnTo>
                    <a:pt x="1068" y="4860"/>
                  </a:lnTo>
                  <a:lnTo>
                    <a:pt x="1080" y="4848"/>
                  </a:lnTo>
                  <a:lnTo>
                    <a:pt x="1092" y="4842"/>
                  </a:lnTo>
                  <a:lnTo>
                    <a:pt x="1098" y="4836"/>
                  </a:lnTo>
                  <a:lnTo>
                    <a:pt x="1104" y="4824"/>
                  </a:lnTo>
                  <a:lnTo>
                    <a:pt x="1116" y="4818"/>
                  </a:lnTo>
                  <a:lnTo>
                    <a:pt x="1128" y="4794"/>
                  </a:lnTo>
                  <a:lnTo>
                    <a:pt x="1128" y="4782"/>
                  </a:lnTo>
                  <a:lnTo>
                    <a:pt x="1134" y="4776"/>
                  </a:lnTo>
                  <a:lnTo>
                    <a:pt x="1140" y="4764"/>
                  </a:lnTo>
                  <a:lnTo>
                    <a:pt x="1152" y="4764"/>
                  </a:lnTo>
                  <a:lnTo>
                    <a:pt x="1158" y="4758"/>
                  </a:lnTo>
                  <a:lnTo>
                    <a:pt x="1158" y="4734"/>
                  </a:lnTo>
                  <a:lnTo>
                    <a:pt x="1134" y="4710"/>
                  </a:lnTo>
                  <a:lnTo>
                    <a:pt x="1134" y="4704"/>
                  </a:lnTo>
                  <a:lnTo>
                    <a:pt x="1140" y="4698"/>
                  </a:lnTo>
                  <a:lnTo>
                    <a:pt x="1152" y="4698"/>
                  </a:lnTo>
                  <a:lnTo>
                    <a:pt x="1188" y="4680"/>
                  </a:lnTo>
                  <a:lnTo>
                    <a:pt x="1206" y="4662"/>
                  </a:lnTo>
                  <a:lnTo>
                    <a:pt x="1218" y="4638"/>
                  </a:lnTo>
                  <a:lnTo>
                    <a:pt x="1242" y="4626"/>
                  </a:lnTo>
                  <a:lnTo>
                    <a:pt x="1254" y="4614"/>
                  </a:lnTo>
                  <a:lnTo>
                    <a:pt x="1260" y="4602"/>
                  </a:lnTo>
                  <a:lnTo>
                    <a:pt x="1272" y="4596"/>
                  </a:lnTo>
                  <a:lnTo>
                    <a:pt x="1284" y="4584"/>
                  </a:lnTo>
                  <a:lnTo>
                    <a:pt x="1296" y="4584"/>
                  </a:lnTo>
                  <a:lnTo>
                    <a:pt x="1302" y="4578"/>
                  </a:lnTo>
                  <a:lnTo>
                    <a:pt x="1314" y="4578"/>
                  </a:lnTo>
                  <a:lnTo>
                    <a:pt x="1338" y="4566"/>
                  </a:lnTo>
                  <a:lnTo>
                    <a:pt x="1344" y="4554"/>
                  </a:lnTo>
                  <a:lnTo>
                    <a:pt x="1344" y="4542"/>
                  </a:lnTo>
                  <a:lnTo>
                    <a:pt x="1350" y="4536"/>
                  </a:lnTo>
                  <a:lnTo>
                    <a:pt x="1362" y="4530"/>
                  </a:lnTo>
                  <a:lnTo>
                    <a:pt x="1386" y="4506"/>
                  </a:lnTo>
                  <a:lnTo>
                    <a:pt x="1398" y="4500"/>
                  </a:lnTo>
                  <a:lnTo>
                    <a:pt x="1404" y="4500"/>
                  </a:lnTo>
                  <a:lnTo>
                    <a:pt x="1416" y="4506"/>
                  </a:lnTo>
                  <a:lnTo>
                    <a:pt x="1422" y="4512"/>
                  </a:lnTo>
                  <a:lnTo>
                    <a:pt x="1428" y="4512"/>
                  </a:lnTo>
                  <a:lnTo>
                    <a:pt x="1428" y="4506"/>
                  </a:lnTo>
                  <a:lnTo>
                    <a:pt x="1434" y="4494"/>
                  </a:lnTo>
                  <a:lnTo>
                    <a:pt x="1452" y="4440"/>
                  </a:lnTo>
                  <a:lnTo>
                    <a:pt x="1452" y="4428"/>
                  </a:lnTo>
                  <a:lnTo>
                    <a:pt x="1446" y="4422"/>
                  </a:lnTo>
                  <a:lnTo>
                    <a:pt x="1464" y="4404"/>
                  </a:lnTo>
                  <a:lnTo>
                    <a:pt x="1482" y="4392"/>
                  </a:lnTo>
                  <a:lnTo>
                    <a:pt x="1494" y="4386"/>
                  </a:lnTo>
                  <a:lnTo>
                    <a:pt x="1506" y="4386"/>
                  </a:lnTo>
                  <a:lnTo>
                    <a:pt x="1518" y="4380"/>
                  </a:lnTo>
                  <a:lnTo>
                    <a:pt x="1524" y="4380"/>
                  </a:lnTo>
                  <a:lnTo>
                    <a:pt x="1524" y="4362"/>
                  </a:lnTo>
                  <a:lnTo>
                    <a:pt x="1788" y="4194"/>
                  </a:lnTo>
                  <a:lnTo>
                    <a:pt x="2070" y="4044"/>
                  </a:lnTo>
                  <a:lnTo>
                    <a:pt x="2370" y="3924"/>
                  </a:lnTo>
                  <a:lnTo>
                    <a:pt x="2478" y="3636"/>
                  </a:lnTo>
                  <a:lnTo>
                    <a:pt x="2616" y="3360"/>
                  </a:lnTo>
                  <a:lnTo>
                    <a:pt x="2784" y="3102"/>
                  </a:lnTo>
                  <a:lnTo>
                    <a:pt x="2976" y="2862"/>
                  </a:lnTo>
                  <a:lnTo>
                    <a:pt x="3192" y="2646"/>
                  </a:lnTo>
                  <a:lnTo>
                    <a:pt x="3432" y="2454"/>
                  </a:lnTo>
                  <a:lnTo>
                    <a:pt x="3690" y="2280"/>
                  </a:lnTo>
                  <a:lnTo>
                    <a:pt x="3966" y="2142"/>
                  </a:lnTo>
                  <a:lnTo>
                    <a:pt x="4254" y="2028"/>
                  </a:lnTo>
                  <a:lnTo>
                    <a:pt x="4560" y="1944"/>
                  </a:lnTo>
                  <a:lnTo>
                    <a:pt x="4878" y="1890"/>
                  </a:lnTo>
                  <a:lnTo>
                    <a:pt x="5208" y="1872"/>
                  </a:lnTo>
                  <a:lnTo>
                    <a:pt x="5250" y="1872"/>
                  </a:lnTo>
                  <a:lnTo>
                    <a:pt x="5298" y="1878"/>
                  </a:lnTo>
                  <a:lnTo>
                    <a:pt x="5436" y="1584"/>
                  </a:lnTo>
                  <a:lnTo>
                    <a:pt x="5610" y="1314"/>
                  </a:lnTo>
                  <a:lnTo>
                    <a:pt x="5802" y="1056"/>
                  </a:lnTo>
                  <a:lnTo>
                    <a:pt x="6024" y="828"/>
                  </a:lnTo>
                  <a:lnTo>
                    <a:pt x="6270" y="618"/>
                  </a:lnTo>
                  <a:lnTo>
                    <a:pt x="6540" y="438"/>
                  </a:lnTo>
                  <a:lnTo>
                    <a:pt x="6828" y="288"/>
                  </a:lnTo>
                  <a:lnTo>
                    <a:pt x="7128" y="162"/>
                  </a:lnTo>
                  <a:lnTo>
                    <a:pt x="7446" y="72"/>
                  </a:lnTo>
                  <a:lnTo>
                    <a:pt x="7782" y="18"/>
                  </a:lnTo>
                  <a:lnTo>
                    <a:pt x="8124" y="0"/>
                  </a:lnTo>
                  <a:close/>
                </a:path>
              </a:pathLst>
            </a:custGeom>
            <a:gradFill>
              <a:gsLst>
                <a:gs pos="45000">
                  <a:schemeClr val="bg1"/>
                </a:gs>
                <a:gs pos="81000">
                  <a:schemeClr val="bg1">
                    <a:lumMod val="85000"/>
                  </a:schemeClr>
                </a:gs>
              </a:gsLst>
              <a:lin ang="6600000" scaled="0"/>
            </a:gradFill>
            <a:ln w="0">
              <a:solidFill>
                <a:schemeClr val="bg1">
                  <a:lumMod val="85000"/>
                </a:schemeClr>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1983902" y="562311"/>
              <a:ext cx="2253928" cy="1819708"/>
            </a:xfrm>
            <a:custGeom>
              <a:avLst/>
              <a:gdLst/>
              <a:ahLst/>
              <a:cxnLst>
                <a:cxn ang="0">
                  <a:pos x="4590" y="120"/>
                </a:cxn>
                <a:cxn ang="0">
                  <a:pos x="4674" y="138"/>
                </a:cxn>
                <a:cxn ang="0">
                  <a:pos x="4698" y="156"/>
                </a:cxn>
                <a:cxn ang="0">
                  <a:pos x="4740" y="174"/>
                </a:cxn>
                <a:cxn ang="0">
                  <a:pos x="4764" y="186"/>
                </a:cxn>
                <a:cxn ang="0">
                  <a:pos x="4782" y="204"/>
                </a:cxn>
                <a:cxn ang="0">
                  <a:pos x="4830" y="222"/>
                </a:cxn>
                <a:cxn ang="0">
                  <a:pos x="4872" y="282"/>
                </a:cxn>
                <a:cxn ang="0">
                  <a:pos x="4908" y="282"/>
                </a:cxn>
                <a:cxn ang="0">
                  <a:pos x="5154" y="432"/>
                </a:cxn>
                <a:cxn ang="0">
                  <a:pos x="5178" y="450"/>
                </a:cxn>
                <a:cxn ang="0">
                  <a:pos x="5184" y="504"/>
                </a:cxn>
                <a:cxn ang="0">
                  <a:pos x="5226" y="534"/>
                </a:cxn>
                <a:cxn ang="0">
                  <a:pos x="5256" y="570"/>
                </a:cxn>
                <a:cxn ang="0">
                  <a:pos x="5304" y="588"/>
                </a:cxn>
                <a:cxn ang="0">
                  <a:pos x="5328" y="594"/>
                </a:cxn>
                <a:cxn ang="0">
                  <a:pos x="5394" y="624"/>
                </a:cxn>
                <a:cxn ang="0">
                  <a:pos x="5442" y="648"/>
                </a:cxn>
                <a:cxn ang="0">
                  <a:pos x="5478" y="660"/>
                </a:cxn>
                <a:cxn ang="0">
                  <a:pos x="5520" y="690"/>
                </a:cxn>
                <a:cxn ang="0">
                  <a:pos x="5544" y="714"/>
                </a:cxn>
                <a:cxn ang="0">
                  <a:pos x="5574" y="732"/>
                </a:cxn>
                <a:cxn ang="0">
                  <a:pos x="5598" y="750"/>
                </a:cxn>
                <a:cxn ang="0">
                  <a:pos x="5652" y="792"/>
                </a:cxn>
                <a:cxn ang="0">
                  <a:pos x="5688" y="816"/>
                </a:cxn>
                <a:cxn ang="0">
                  <a:pos x="5712" y="852"/>
                </a:cxn>
                <a:cxn ang="0">
                  <a:pos x="5748" y="858"/>
                </a:cxn>
                <a:cxn ang="0">
                  <a:pos x="5826" y="924"/>
                </a:cxn>
                <a:cxn ang="0">
                  <a:pos x="5868" y="930"/>
                </a:cxn>
                <a:cxn ang="0">
                  <a:pos x="5886" y="966"/>
                </a:cxn>
                <a:cxn ang="0">
                  <a:pos x="5940" y="1002"/>
                </a:cxn>
                <a:cxn ang="0">
                  <a:pos x="5964" y="1044"/>
                </a:cxn>
                <a:cxn ang="0">
                  <a:pos x="5994" y="1080"/>
                </a:cxn>
                <a:cxn ang="0">
                  <a:pos x="6012" y="1098"/>
                </a:cxn>
                <a:cxn ang="0">
                  <a:pos x="6054" y="1098"/>
                </a:cxn>
                <a:cxn ang="0">
                  <a:pos x="6078" y="1140"/>
                </a:cxn>
                <a:cxn ang="0">
                  <a:pos x="6144" y="1194"/>
                </a:cxn>
                <a:cxn ang="0">
                  <a:pos x="6240" y="1260"/>
                </a:cxn>
                <a:cxn ang="0">
                  <a:pos x="6288" y="1284"/>
                </a:cxn>
                <a:cxn ang="0">
                  <a:pos x="7824" y="1392"/>
                </a:cxn>
                <a:cxn ang="0">
                  <a:pos x="9198" y="2208"/>
                </a:cxn>
                <a:cxn ang="0">
                  <a:pos x="10032" y="3564"/>
                </a:cxn>
                <a:cxn ang="0">
                  <a:pos x="10128" y="5148"/>
                </a:cxn>
                <a:cxn ang="0">
                  <a:pos x="10638" y="6564"/>
                </a:cxn>
                <a:cxn ang="0">
                  <a:pos x="10746" y="8016"/>
                </a:cxn>
                <a:cxn ang="0">
                  <a:pos x="9078" y="8688"/>
                </a:cxn>
                <a:cxn ang="0">
                  <a:pos x="7068" y="8406"/>
                </a:cxn>
                <a:cxn ang="0">
                  <a:pos x="5160" y="7452"/>
                </a:cxn>
                <a:cxn ang="0">
                  <a:pos x="3420" y="6060"/>
                </a:cxn>
                <a:cxn ang="0">
                  <a:pos x="1908" y="4488"/>
                </a:cxn>
                <a:cxn ang="0">
                  <a:pos x="702" y="2982"/>
                </a:cxn>
                <a:cxn ang="0">
                  <a:pos x="276" y="1926"/>
                </a:cxn>
                <a:cxn ang="0">
                  <a:pos x="1074" y="1584"/>
                </a:cxn>
                <a:cxn ang="0">
                  <a:pos x="2178" y="438"/>
                </a:cxn>
                <a:cxn ang="0">
                  <a:pos x="3762" y="0"/>
                </a:cxn>
              </a:cxnLst>
              <a:rect l="0" t="0" r="r" b="b"/>
              <a:pathLst>
                <a:path w="10776" h="8700">
                  <a:moveTo>
                    <a:pt x="3762" y="0"/>
                  </a:moveTo>
                  <a:lnTo>
                    <a:pt x="4044" y="12"/>
                  </a:lnTo>
                  <a:lnTo>
                    <a:pt x="4320" y="54"/>
                  </a:lnTo>
                  <a:lnTo>
                    <a:pt x="4584" y="114"/>
                  </a:lnTo>
                  <a:lnTo>
                    <a:pt x="4590" y="120"/>
                  </a:lnTo>
                  <a:lnTo>
                    <a:pt x="4596" y="114"/>
                  </a:lnTo>
                  <a:lnTo>
                    <a:pt x="4596" y="120"/>
                  </a:lnTo>
                  <a:lnTo>
                    <a:pt x="4608" y="120"/>
                  </a:lnTo>
                  <a:lnTo>
                    <a:pt x="4662" y="138"/>
                  </a:lnTo>
                  <a:lnTo>
                    <a:pt x="4674" y="138"/>
                  </a:lnTo>
                  <a:lnTo>
                    <a:pt x="4674" y="144"/>
                  </a:lnTo>
                  <a:lnTo>
                    <a:pt x="4680" y="144"/>
                  </a:lnTo>
                  <a:lnTo>
                    <a:pt x="4686" y="150"/>
                  </a:lnTo>
                  <a:lnTo>
                    <a:pt x="4692" y="150"/>
                  </a:lnTo>
                  <a:lnTo>
                    <a:pt x="4698" y="156"/>
                  </a:lnTo>
                  <a:lnTo>
                    <a:pt x="4704" y="156"/>
                  </a:lnTo>
                  <a:lnTo>
                    <a:pt x="4716" y="162"/>
                  </a:lnTo>
                  <a:lnTo>
                    <a:pt x="4722" y="168"/>
                  </a:lnTo>
                  <a:lnTo>
                    <a:pt x="4728" y="168"/>
                  </a:lnTo>
                  <a:lnTo>
                    <a:pt x="4740" y="174"/>
                  </a:lnTo>
                  <a:lnTo>
                    <a:pt x="4752" y="174"/>
                  </a:lnTo>
                  <a:lnTo>
                    <a:pt x="4752" y="180"/>
                  </a:lnTo>
                  <a:lnTo>
                    <a:pt x="4758" y="180"/>
                  </a:lnTo>
                  <a:lnTo>
                    <a:pt x="4758" y="186"/>
                  </a:lnTo>
                  <a:lnTo>
                    <a:pt x="4764" y="186"/>
                  </a:lnTo>
                  <a:lnTo>
                    <a:pt x="4764" y="192"/>
                  </a:lnTo>
                  <a:lnTo>
                    <a:pt x="4770" y="192"/>
                  </a:lnTo>
                  <a:lnTo>
                    <a:pt x="4776" y="198"/>
                  </a:lnTo>
                  <a:lnTo>
                    <a:pt x="4782" y="198"/>
                  </a:lnTo>
                  <a:lnTo>
                    <a:pt x="4782" y="204"/>
                  </a:lnTo>
                  <a:lnTo>
                    <a:pt x="4794" y="204"/>
                  </a:lnTo>
                  <a:lnTo>
                    <a:pt x="4800" y="210"/>
                  </a:lnTo>
                  <a:lnTo>
                    <a:pt x="4812" y="216"/>
                  </a:lnTo>
                  <a:lnTo>
                    <a:pt x="4818" y="222"/>
                  </a:lnTo>
                  <a:lnTo>
                    <a:pt x="4830" y="222"/>
                  </a:lnTo>
                  <a:lnTo>
                    <a:pt x="4836" y="228"/>
                  </a:lnTo>
                  <a:lnTo>
                    <a:pt x="4860" y="240"/>
                  </a:lnTo>
                  <a:lnTo>
                    <a:pt x="4866" y="246"/>
                  </a:lnTo>
                  <a:lnTo>
                    <a:pt x="4872" y="246"/>
                  </a:lnTo>
                  <a:lnTo>
                    <a:pt x="4872" y="282"/>
                  </a:lnTo>
                  <a:lnTo>
                    <a:pt x="4884" y="282"/>
                  </a:lnTo>
                  <a:lnTo>
                    <a:pt x="4884" y="276"/>
                  </a:lnTo>
                  <a:lnTo>
                    <a:pt x="4896" y="276"/>
                  </a:lnTo>
                  <a:lnTo>
                    <a:pt x="4902" y="282"/>
                  </a:lnTo>
                  <a:lnTo>
                    <a:pt x="4908" y="282"/>
                  </a:lnTo>
                  <a:lnTo>
                    <a:pt x="4920" y="294"/>
                  </a:lnTo>
                  <a:lnTo>
                    <a:pt x="5124" y="420"/>
                  </a:lnTo>
                  <a:lnTo>
                    <a:pt x="5130" y="426"/>
                  </a:lnTo>
                  <a:lnTo>
                    <a:pt x="5154" y="426"/>
                  </a:lnTo>
                  <a:lnTo>
                    <a:pt x="5154" y="432"/>
                  </a:lnTo>
                  <a:lnTo>
                    <a:pt x="5166" y="432"/>
                  </a:lnTo>
                  <a:lnTo>
                    <a:pt x="5166" y="438"/>
                  </a:lnTo>
                  <a:lnTo>
                    <a:pt x="5172" y="438"/>
                  </a:lnTo>
                  <a:lnTo>
                    <a:pt x="5172" y="444"/>
                  </a:lnTo>
                  <a:lnTo>
                    <a:pt x="5178" y="450"/>
                  </a:lnTo>
                  <a:lnTo>
                    <a:pt x="5178" y="456"/>
                  </a:lnTo>
                  <a:lnTo>
                    <a:pt x="5172" y="462"/>
                  </a:lnTo>
                  <a:lnTo>
                    <a:pt x="5172" y="474"/>
                  </a:lnTo>
                  <a:lnTo>
                    <a:pt x="5184" y="474"/>
                  </a:lnTo>
                  <a:lnTo>
                    <a:pt x="5184" y="504"/>
                  </a:lnTo>
                  <a:lnTo>
                    <a:pt x="5196" y="504"/>
                  </a:lnTo>
                  <a:lnTo>
                    <a:pt x="5196" y="516"/>
                  </a:lnTo>
                  <a:lnTo>
                    <a:pt x="5208" y="522"/>
                  </a:lnTo>
                  <a:lnTo>
                    <a:pt x="5220" y="534"/>
                  </a:lnTo>
                  <a:lnTo>
                    <a:pt x="5226" y="534"/>
                  </a:lnTo>
                  <a:lnTo>
                    <a:pt x="5226" y="558"/>
                  </a:lnTo>
                  <a:lnTo>
                    <a:pt x="5232" y="564"/>
                  </a:lnTo>
                  <a:lnTo>
                    <a:pt x="5238" y="564"/>
                  </a:lnTo>
                  <a:lnTo>
                    <a:pt x="5238" y="570"/>
                  </a:lnTo>
                  <a:lnTo>
                    <a:pt x="5256" y="570"/>
                  </a:lnTo>
                  <a:lnTo>
                    <a:pt x="5268" y="576"/>
                  </a:lnTo>
                  <a:lnTo>
                    <a:pt x="5274" y="582"/>
                  </a:lnTo>
                  <a:lnTo>
                    <a:pt x="5280" y="582"/>
                  </a:lnTo>
                  <a:lnTo>
                    <a:pt x="5292" y="588"/>
                  </a:lnTo>
                  <a:lnTo>
                    <a:pt x="5304" y="588"/>
                  </a:lnTo>
                  <a:lnTo>
                    <a:pt x="5310" y="582"/>
                  </a:lnTo>
                  <a:lnTo>
                    <a:pt x="5316" y="582"/>
                  </a:lnTo>
                  <a:lnTo>
                    <a:pt x="5322" y="588"/>
                  </a:lnTo>
                  <a:lnTo>
                    <a:pt x="5322" y="594"/>
                  </a:lnTo>
                  <a:lnTo>
                    <a:pt x="5328" y="594"/>
                  </a:lnTo>
                  <a:lnTo>
                    <a:pt x="5328" y="600"/>
                  </a:lnTo>
                  <a:lnTo>
                    <a:pt x="5376" y="600"/>
                  </a:lnTo>
                  <a:lnTo>
                    <a:pt x="5388" y="612"/>
                  </a:lnTo>
                  <a:lnTo>
                    <a:pt x="5388" y="618"/>
                  </a:lnTo>
                  <a:lnTo>
                    <a:pt x="5394" y="624"/>
                  </a:lnTo>
                  <a:lnTo>
                    <a:pt x="5418" y="636"/>
                  </a:lnTo>
                  <a:lnTo>
                    <a:pt x="5424" y="636"/>
                  </a:lnTo>
                  <a:lnTo>
                    <a:pt x="5436" y="642"/>
                  </a:lnTo>
                  <a:lnTo>
                    <a:pt x="5442" y="642"/>
                  </a:lnTo>
                  <a:lnTo>
                    <a:pt x="5442" y="648"/>
                  </a:lnTo>
                  <a:lnTo>
                    <a:pt x="5454" y="660"/>
                  </a:lnTo>
                  <a:lnTo>
                    <a:pt x="5460" y="660"/>
                  </a:lnTo>
                  <a:lnTo>
                    <a:pt x="5466" y="654"/>
                  </a:lnTo>
                  <a:lnTo>
                    <a:pt x="5472" y="654"/>
                  </a:lnTo>
                  <a:lnTo>
                    <a:pt x="5478" y="660"/>
                  </a:lnTo>
                  <a:lnTo>
                    <a:pt x="5484" y="660"/>
                  </a:lnTo>
                  <a:lnTo>
                    <a:pt x="5484" y="666"/>
                  </a:lnTo>
                  <a:lnTo>
                    <a:pt x="5502" y="684"/>
                  </a:lnTo>
                  <a:lnTo>
                    <a:pt x="5508" y="684"/>
                  </a:lnTo>
                  <a:lnTo>
                    <a:pt x="5520" y="690"/>
                  </a:lnTo>
                  <a:lnTo>
                    <a:pt x="5526" y="702"/>
                  </a:lnTo>
                  <a:lnTo>
                    <a:pt x="5526" y="714"/>
                  </a:lnTo>
                  <a:lnTo>
                    <a:pt x="5532" y="720"/>
                  </a:lnTo>
                  <a:lnTo>
                    <a:pt x="5538" y="720"/>
                  </a:lnTo>
                  <a:lnTo>
                    <a:pt x="5544" y="714"/>
                  </a:lnTo>
                  <a:lnTo>
                    <a:pt x="5550" y="714"/>
                  </a:lnTo>
                  <a:lnTo>
                    <a:pt x="5556" y="720"/>
                  </a:lnTo>
                  <a:lnTo>
                    <a:pt x="5556" y="726"/>
                  </a:lnTo>
                  <a:lnTo>
                    <a:pt x="5562" y="726"/>
                  </a:lnTo>
                  <a:lnTo>
                    <a:pt x="5574" y="732"/>
                  </a:lnTo>
                  <a:lnTo>
                    <a:pt x="5580" y="732"/>
                  </a:lnTo>
                  <a:lnTo>
                    <a:pt x="5580" y="738"/>
                  </a:lnTo>
                  <a:lnTo>
                    <a:pt x="5586" y="744"/>
                  </a:lnTo>
                  <a:lnTo>
                    <a:pt x="5592" y="744"/>
                  </a:lnTo>
                  <a:lnTo>
                    <a:pt x="5598" y="750"/>
                  </a:lnTo>
                  <a:lnTo>
                    <a:pt x="5610" y="756"/>
                  </a:lnTo>
                  <a:lnTo>
                    <a:pt x="5616" y="762"/>
                  </a:lnTo>
                  <a:lnTo>
                    <a:pt x="5646" y="762"/>
                  </a:lnTo>
                  <a:lnTo>
                    <a:pt x="5646" y="786"/>
                  </a:lnTo>
                  <a:lnTo>
                    <a:pt x="5652" y="792"/>
                  </a:lnTo>
                  <a:lnTo>
                    <a:pt x="5670" y="792"/>
                  </a:lnTo>
                  <a:lnTo>
                    <a:pt x="5670" y="798"/>
                  </a:lnTo>
                  <a:lnTo>
                    <a:pt x="5676" y="798"/>
                  </a:lnTo>
                  <a:lnTo>
                    <a:pt x="5676" y="804"/>
                  </a:lnTo>
                  <a:lnTo>
                    <a:pt x="5688" y="816"/>
                  </a:lnTo>
                  <a:lnTo>
                    <a:pt x="5694" y="816"/>
                  </a:lnTo>
                  <a:lnTo>
                    <a:pt x="5700" y="822"/>
                  </a:lnTo>
                  <a:lnTo>
                    <a:pt x="5706" y="822"/>
                  </a:lnTo>
                  <a:lnTo>
                    <a:pt x="5706" y="840"/>
                  </a:lnTo>
                  <a:lnTo>
                    <a:pt x="5712" y="852"/>
                  </a:lnTo>
                  <a:lnTo>
                    <a:pt x="5718" y="858"/>
                  </a:lnTo>
                  <a:lnTo>
                    <a:pt x="5730" y="858"/>
                  </a:lnTo>
                  <a:lnTo>
                    <a:pt x="5736" y="852"/>
                  </a:lnTo>
                  <a:lnTo>
                    <a:pt x="5742" y="852"/>
                  </a:lnTo>
                  <a:lnTo>
                    <a:pt x="5748" y="858"/>
                  </a:lnTo>
                  <a:lnTo>
                    <a:pt x="5754" y="870"/>
                  </a:lnTo>
                  <a:lnTo>
                    <a:pt x="5754" y="876"/>
                  </a:lnTo>
                  <a:lnTo>
                    <a:pt x="5760" y="876"/>
                  </a:lnTo>
                  <a:lnTo>
                    <a:pt x="5808" y="924"/>
                  </a:lnTo>
                  <a:lnTo>
                    <a:pt x="5826" y="924"/>
                  </a:lnTo>
                  <a:lnTo>
                    <a:pt x="5838" y="936"/>
                  </a:lnTo>
                  <a:lnTo>
                    <a:pt x="5838" y="942"/>
                  </a:lnTo>
                  <a:lnTo>
                    <a:pt x="5862" y="942"/>
                  </a:lnTo>
                  <a:lnTo>
                    <a:pt x="5868" y="936"/>
                  </a:lnTo>
                  <a:lnTo>
                    <a:pt x="5868" y="930"/>
                  </a:lnTo>
                  <a:lnTo>
                    <a:pt x="5874" y="930"/>
                  </a:lnTo>
                  <a:lnTo>
                    <a:pt x="5880" y="936"/>
                  </a:lnTo>
                  <a:lnTo>
                    <a:pt x="5880" y="948"/>
                  </a:lnTo>
                  <a:lnTo>
                    <a:pt x="5886" y="960"/>
                  </a:lnTo>
                  <a:lnTo>
                    <a:pt x="5886" y="966"/>
                  </a:lnTo>
                  <a:lnTo>
                    <a:pt x="5892" y="966"/>
                  </a:lnTo>
                  <a:lnTo>
                    <a:pt x="5904" y="978"/>
                  </a:lnTo>
                  <a:lnTo>
                    <a:pt x="5910" y="978"/>
                  </a:lnTo>
                  <a:lnTo>
                    <a:pt x="5928" y="996"/>
                  </a:lnTo>
                  <a:lnTo>
                    <a:pt x="5940" y="1002"/>
                  </a:lnTo>
                  <a:lnTo>
                    <a:pt x="5940" y="1008"/>
                  </a:lnTo>
                  <a:lnTo>
                    <a:pt x="5946" y="1014"/>
                  </a:lnTo>
                  <a:lnTo>
                    <a:pt x="5952" y="1026"/>
                  </a:lnTo>
                  <a:lnTo>
                    <a:pt x="5952" y="1044"/>
                  </a:lnTo>
                  <a:lnTo>
                    <a:pt x="5964" y="1044"/>
                  </a:lnTo>
                  <a:lnTo>
                    <a:pt x="5976" y="1056"/>
                  </a:lnTo>
                  <a:lnTo>
                    <a:pt x="5976" y="1062"/>
                  </a:lnTo>
                  <a:lnTo>
                    <a:pt x="5982" y="1062"/>
                  </a:lnTo>
                  <a:lnTo>
                    <a:pt x="5994" y="1068"/>
                  </a:lnTo>
                  <a:lnTo>
                    <a:pt x="5994" y="1080"/>
                  </a:lnTo>
                  <a:lnTo>
                    <a:pt x="5982" y="1080"/>
                  </a:lnTo>
                  <a:lnTo>
                    <a:pt x="5982" y="1086"/>
                  </a:lnTo>
                  <a:lnTo>
                    <a:pt x="5988" y="1086"/>
                  </a:lnTo>
                  <a:lnTo>
                    <a:pt x="5994" y="1092"/>
                  </a:lnTo>
                  <a:lnTo>
                    <a:pt x="6012" y="1098"/>
                  </a:lnTo>
                  <a:lnTo>
                    <a:pt x="6024" y="1098"/>
                  </a:lnTo>
                  <a:lnTo>
                    <a:pt x="6036" y="1104"/>
                  </a:lnTo>
                  <a:lnTo>
                    <a:pt x="6042" y="1104"/>
                  </a:lnTo>
                  <a:lnTo>
                    <a:pt x="6048" y="1098"/>
                  </a:lnTo>
                  <a:lnTo>
                    <a:pt x="6054" y="1098"/>
                  </a:lnTo>
                  <a:lnTo>
                    <a:pt x="6060" y="1110"/>
                  </a:lnTo>
                  <a:lnTo>
                    <a:pt x="6060" y="1128"/>
                  </a:lnTo>
                  <a:lnTo>
                    <a:pt x="6066" y="1134"/>
                  </a:lnTo>
                  <a:lnTo>
                    <a:pt x="6066" y="1140"/>
                  </a:lnTo>
                  <a:lnTo>
                    <a:pt x="6078" y="1140"/>
                  </a:lnTo>
                  <a:lnTo>
                    <a:pt x="6090" y="1152"/>
                  </a:lnTo>
                  <a:lnTo>
                    <a:pt x="6108" y="1152"/>
                  </a:lnTo>
                  <a:lnTo>
                    <a:pt x="6114" y="1158"/>
                  </a:lnTo>
                  <a:lnTo>
                    <a:pt x="6120" y="1170"/>
                  </a:lnTo>
                  <a:lnTo>
                    <a:pt x="6144" y="1194"/>
                  </a:lnTo>
                  <a:lnTo>
                    <a:pt x="6156" y="1200"/>
                  </a:lnTo>
                  <a:lnTo>
                    <a:pt x="6168" y="1212"/>
                  </a:lnTo>
                  <a:lnTo>
                    <a:pt x="6192" y="1224"/>
                  </a:lnTo>
                  <a:lnTo>
                    <a:pt x="6204" y="1236"/>
                  </a:lnTo>
                  <a:lnTo>
                    <a:pt x="6240" y="1260"/>
                  </a:lnTo>
                  <a:lnTo>
                    <a:pt x="6270" y="1290"/>
                  </a:lnTo>
                  <a:lnTo>
                    <a:pt x="6270" y="1284"/>
                  </a:lnTo>
                  <a:lnTo>
                    <a:pt x="6276" y="1284"/>
                  </a:lnTo>
                  <a:lnTo>
                    <a:pt x="6282" y="1290"/>
                  </a:lnTo>
                  <a:lnTo>
                    <a:pt x="6288" y="1284"/>
                  </a:lnTo>
                  <a:lnTo>
                    <a:pt x="6558" y="1254"/>
                  </a:lnTo>
                  <a:lnTo>
                    <a:pt x="6828" y="1242"/>
                  </a:lnTo>
                  <a:lnTo>
                    <a:pt x="7170" y="1260"/>
                  </a:lnTo>
                  <a:lnTo>
                    <a:pt x="7506" y="1308"/>
                  </a:lnTo>
                  <a:lnTo>
                    <a:pt x="7824" y="1392"/>
                  </a:lnTo>
                  <a:lnTo>
                    <a:pt x="8136" y="1500"/>
                  </a:lnTo>
                  <a:lnTo>
                    <a:pt x="8430" y="1638"/>
                  </a:lnTo>
                  <a:lnTo>
                    <a:pt x="8706" y="1806"/>
                  </a:lnTo>
                  <a:lnTo>
                    <a:pt x="8964" y="1998"/>
                  </a:lnTo>
                  <a:lnTo>
                    <a:pt x="9198" y="2208"/>
                  </a:lnTo>
                  <a:lnTo>
                    <a:pt x="9414" y="2442"/>
                  </a:lnTo>
                  <a:lnTo>
                    <a:pt x="9612" y="2700"/>
                  </a:lnTo>
                  <a:lnTo>
                    <a:pt x="9780" y="2970"/>
                  </a:lnTo>
                  <a:lnTo>
                    <a:pt x="9918" y="3258"/>
                  </a:lnTo>
                  <a:lnTo>
                    <a:pt x="10032" y="3564"/>
                  </a:lnTo>
                  <a:lnTo>
                    <a:pt x="10116" y="3882"/>
                  </a:lnTo>
                  <a:lnTo>
                    <a:pt x="10164" y="4212"/>
                  </a:lnTo>
                  <a:lnTo>
                    <a:pt x="10182" y="4548"/>
                  </a:lnTo>
                  <a:lnTo>
                    <a:pt x="10170" y="4854"/>
                  </a:lnTo>
                  <a:lnTo>
                    <a:pt x="10128" y="5148"/>
                  </a:lnTo>
                  <a:lnTo>
                    <a:pt x="10062" y="5436"/>
                  </a:lnTo>
                  <a:lnTo>
                    <a:pt x="10242" y="5694"/>
                  </a:lnTo>
                  <a:lnTo>
                    <a:pt x="10398" y="5970"/>
                  </a:lnTo>
                  <a:lnTo>
                    <a:pt x="10530" y="6264"/>
                  </a:lnTo>
                  <a:lnTo>
                    <a:pt x="10638" y="6564"/>
                  </a:lnTo>
                  <a:lnTo>
                    <a:pt x="10716" y="6882"/>
                  </a:lnTo>
                  <a:lnTo>
                    <a:pt x="10758" y="7206"/>
                  </a:lnTo>
                  <a:lnTo>
                    <a:pt x="10776" y="7542"/>
                  </a:lnTo>
                  <a:lnTo>
                    <a:pt x="10770" y="7782"/>
                  </a:lnTo>
                  <a:lnTo>
                    <a:pt x="10746" y="8016"/>
                  </a:lnTo>
                  <a:lnTo>
                    <a:pt x="10704" y="8250"/>
                  </a:lnTo>
                  <a:lnTo>
                    <a:pt x="10296" y="8424"/>
                  </a:lnTo>
                  <a:lnTo>
                    <a:pt x="9888" y="8550"/>
                  </a:lnTo>
                  <a:lnTo>
                    <a:pt x="9480" y="8640"/>
                  </a:lnTo>
                  <a:lnTo>
                    <a:pt x="9078" y="8688"/>
                  </a:lnTo>
                  <a:lnTo>
                    <a:pt x="8670" y="8700"/>
                  </a:lnTo>
                  <a:lnTo>
                    <a:pt x="8268" y="8670"/>
                  </a:lnTo>
                  <a:lnTo>
                    <a:pt x="7866" y="8616"/>
                  </a:lnTo>
                  <a:lnTo>
                    <a:pt x="7464" y="8526"/>
                  </a:lnTo>
                  <a:lnTo>
                    <a:pt x="7068" y="8406"/>
                  </a:lnTo>
                  <a:lnTo>
                    <a:pt x="6678" y="8262"/>
                  </a:lnTo>
                  <a:lnTo>
                    <a:pt x="6294" y="8094"/>
                  </a:lnTo>
                  <a:lnTo>
                    <a:pt x="5910" y="7902"/>
                  </a:lnTo>
                  <a:lnTo>
                    <a:pt x="5532" y="7686"/>
                  </a:lnTo>
                  <a:lnTo>
                    <a:pt x="5160" y="7452"/>
                  </a:lnTo>
                  <a:lnTo>
                    <a:pt x="4800" y="7200"/>
                  </a:lnTo>
                  <a:lnTo>
                    <a:pt x="4440" y="6930"/>
                  </a:lnTo>
                  <a:lnTo>
                    <a:pt x="4092" y="6654"/>
                  </a:lnTo>
                  <a:lnTo>
                    <a:pt x="3750" y="6360"/>
                  </a:lnTo>
                  <a:lnTo>
                    <a:pt x="3420" y="6060"/>
                  </a:lnTo>
                  <a:lnTo>
                    <a:pt x="3096" y="5748"/>
                  </a:lnTo>
                  <a:lnTo>
                    <a:pt x="2784" y="5436"/>
                  </a:lnTo>
                  <a:lnTo>
                    <a:pt x="2478" y="5124"/>
                  </a:lnTo>
                  <a:lnTo>
                    <a:pt x="2190" y="4806"/>
                  </a:lnTo>
                  <a:lnTo>
                    <a:pt x="1908" y="4488"/>
                  </a:lnTo>
                  <a:lnTo>
                    <a:pt x="1644" y="4170"/>
                  </a:lnTo>
                  <a:lnTo>
                    <a:pt x="1386" y="3864"/>
                  </a:lnTo>
                  <a:lnTo>
                    <a:pt x="1146" y="3558"/>
                  </a:lnTo>
                  <a:lnTo>
                    <a:pt x="918" y="3264"/>
                  </a:lnTo>
                  <a:lnTo>
                    <a:pt x="702" y="2982"/>
                  </a:lnTo>
                  <a:lnTo>
                    <a:pt x="504" y="2712"/>
                  </a:lnTo>
                  <a:lnTo>
                    <a:pt x="318" y="2454"/>
                  </a:lnTo>
                  <a:lnTo>
                    <a:pt x="150" y="2214"/>
                  </a:lnTo>
                  <a:lnTo>
                    <a:pt x="0" y="1992"/>
                  </a:lnTo>
                  <a:lnTo>
                    <a:pt x="276" y="1926"/>
                  </a:lnTo>
                  <a:lnTo>
                    <a:pt x="558" y="1884"/>
                  </a:lnTo>
                  <a:lnTo>
                    <a:pt x="846" y="1872"/>
                  </a:lnTo>
                  <a:lnTo>
                    <a:pt x="888" y="1872"/>
                  </a:lnTo>
                  <a:lnTo>
                    <a:pt x="936" y="1878"/>
                  </a:lnTo>
                  <a:lnTo>
                    <a:pt x="1074" y="1584"/>
                  </a:lnTo>
                  <a:lnTo>
                    <a:pt x="1248" y="1314"/>
                  </a:lnTo>
                  <a:lnTo>
                    <a:pt x="1440" y="1056"/>
                  </a:lnTo>
                  <a:lnTo>
                    <a:pt x="1662" y="828"/>
                  </a:lnTo>
                  <a:lnTo>
                    <a:pt x="1908" y="618"/>
                  </a:lnTo>
                  <a:lnTo>
                    <a:pt x="2178" y="438"/>
                  </a:lnTo>
                  <a:lnTo>
                    <a:pt x="2466" y="288"/>
                  </a:lnTo>
                  <a:lnTo>
                    <a:pt x="2766" y="162"/>
                  </a:lnTo>
                  <a:lnTo>
                    <a:pt x="3084" y="72"/>
                  </a:lnTo>
                  <a:lnTo>
                    <a:pt x="3420" y="18"/>
                  </a:lnTo>
                  <a:lnTo>
                    <a:pt x="3762" y="0"/>
                  </a:lnTo>
                  <a:close/>
                </a:path>
              </a:pathLst>
            </a:custGeom>
            <a:gradFill>
              <a:gsLst>
                <a:gs pos="57000">
                  <a:schemeClr val="bg1"/>
                </a:gs>
                <a:gs pos="100000">
                  <a:schemeClr val="bg1">
                    <a:lumMod val="85000"/>
                  </a:schemeClr>
                </a:gs>
              </a:gsLst>
              <a:lin ang="17400000" scaled="0"/>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1888524" y="691573"/>
              <a:ext cx="618701" cy="752983"/>
            </a:xfrm>
            <a:custGeom>
              <a:avLst/>
              <a:gdLst/>
              <a:ahLst/>
              <a:cxnLst>
                <a:cxn ang="0">
                  <a:pos x="2370" y="0"/>
                </a:cxn>
                <a:cxn ang="0">
                  <a:pos x="2460" y="186"/>
                </a:cxn>
                <a:cxn ang="0">
                  <a:pos x="2556" y="396"/>
                </a:cxn>
                <a:cxn ang="0">
                  <a:pos x="2646" y="636"/>
                </a:cxn>
                <a:cxn ang="0">
                  <a:pos x="2736" y="900"/>
                </a:cxn>
                <a:cxn ang="0">
                  <a:pos x="2814" y="1182"/>
                </a:cxn>
                <a:cxn ang="0">
                  <a:pos x="2880" y="1482"/>
                </a:cxn>
                <a:cxn ang="0">
                  <a:pos x="2928" y="1806"/>
                </a:cxn>
                <a:cxn ang="0">
                  <a:pos x="2958" y="2142"/>
                </a:cxn>
                <a:cxn ang="0">
                  <a:pos x="2958" y="2490"/>
                </a:cxn>
                <a:cxn ang="0">
                  <a:pos x="2934" y="2856"/>
                </a:cxn>
                <a:cxn ang="0">
                  <a:pos x="2874" y="3222"/>
                </a:cxn>
                <a:cxn ang="0">
                  <a:pos x="2772" y="3600"/>
                </a:cxn>
                <a:cxn ang="0">
                  <a:pos x="2754" y="3594"/>
                </a:cxn>
                <a:cxn ang="0">
                  <a:pos x="2700" y="3582"/>
                </a:cxn>
                <a:cxn ang="0">
                  <a:pos x="2616" y="3558"/>
                </a:cxn>
                <a:cxn ang="0">
                  <a:pos x="2502" y="3528"/>
                </a:cxn>
                <a:cxn ang="0">
                  <a:pos x="2364" y="3480"/>
                </a:cxn>
                <a:cxn ang="0">
                  <a:pos x="2208" y="3426"/>
                </a:cxn>
                <a:cxn ang="0">
                  <a:pos x="2034" y="3354"/>
                </a:cxn>
                <a:cxn ang="0">
                  <a:pos x="1842" y="3276"/>
                </a:cxn>
                <a:cxn ang="0">
                  <a:pos x="1644" y="3180"/>
                </a:cxn>
                <a:cxn ang="0">
                  <a:pos x="1440" y="3066"/>
                </a:cxn>
                <a:cxn ang="0">
                  <a:pos x="1230" y="2940"/>
                </a:cxn>
                <a:cxn ang="0">
                  <a:pos x="1026" y="2796"/>
                </a:cxn>
                <a:cxn ang="0">
                  <a:pos x="822" y="2634"/>
                </a:cxn>
                <a:cxn ang="0">
                  <a:pos x="630" y="2460"/>
                </a:cxn>
                <a:cxn ang="0">
                  <a:pos x="444" y="2262"/>
                </a:cxn>
                <a:cxn ang="0">
                  <a:pos x="276" y="2046"/>
                </a:cxn>
                <a:cxn ang="0">
                  <a:pos x="126" y="1812"/>
                </a:cxn>
                <a:cxn ang="0">
                  <a:pos x="0" y="1554"/>
                </a:cxn>
                <a:cxn ang="0">
                  <a:pos x="240" y="1452"/>
                </a:cxn>
                <a:cxn ang="0">
                  <a:pos x="492" y="1368"/>
                </a:cxn>
                <a:cxn ang="0">
                  <a:pos x="756" y="1302"/>
                </a:cxn>
                <a:cxn ang="0">
                  <a:pos x="1026" y="1266"/>
                </a:cxn>
                <a:cxn ang="0">
                  <a:pos x="1302" y="1254"/>
                </a:cxn>
                <a:cxn ang="0">
                  <a:pos x="1344" y="1254"/>
                </a:cxn>
                <a:cxn ang="0">
                  <a:pos x="1392" y="1260"/>
                </a:cxn>
                <a:cxn ang="0">
                  <a:pos x="1506" y="1014"/>
                </a:cxn>
                <a:cxn ang="0">
                  <a:pos x="1638" y="780"/>
                </a:cxn>
                <a:cxn ang="0">
                  <a:pos x="1794" y="558"/>
                </a:cxn>
                <a:cxn ang="0">
                  <a:pos x="1968" y="354"/>
                </a:cxn>
                <a:cxn ang="0">
                  <a:pos x="2160" y="168"/>
                </a:cxn>
                <a:cxn ang="0">
                  <a:pos x="2370" y="0"/>
                </a:cxn>
              </a:cxnLst>
              <a:rect l="0" t="0" r="r" b="b"/>
              <a:pathLst>
                <a:path w="2958" h="3600">
                  <a:moveTo>
                    <a:pt x="2370" y="0"/>
                  </a:moveTo>
                  <a:lnTo>
                    <a:pt x="2460" y="186"/>
                  </a:lnTo>
                  <a:lnTo>
                    <a:pt x="2556" y="396"/>
                  </a:lnTo>
                  <a:lnTo>
                    <a:pt x="2646" y="636"/>
                  </a:lnTo>
                  <a:lnTo>
                    <a:pt x="2736" y="900"/>
                  </a:lnTo>
                  <a:lnTo>
                    <a:pt x="2814" y="1182"/>
                  </a:lnTo>
                  <a:lnTo>
                    <a:pt x="2880" y="1482"/>
                  </a:lnTo>
                  <a:lnTo>
                    <a:pt x="2928" y="1806"/>
                  </a:lnTo>
                  <a:lnTo>
                    <a:pt x="2958" y="2142"/>
                  </a:lnTo>
                  <a:lnTo>
                    <a:pt x="2958" y="2490"/>
                  </a:lnTo>
                  <a:lnTo>
                    <a:pt x="2934" y="2856"/>
                  </a:lnTo>
                  <a:lnTo>
                    <a:pt x="2874" y="3222"/>
                  </a:lnTo>
                  <a:lnTo>
                    <a:pt x="2772" y="3600"/>
                  </a:lnTo>
                  <a:lnTo>
                    <a:pt x="2754" y="3594"/>
                  </a:lnTo>
                  <a:lnTo>
                    <a:pt x="2700" y="3582"/>
                  </a:lnTo>
                  <a:lnTo>
                    <a:pt x="2616" y="3558"/>
                  </a:lnTo>
                  <a:lnTo>
                    <a:pt x="2502" y="3528"/>
                  </a:lnTo>
                  <a:lnTo>
                    <a:pt x="2364" y="3480"/>
                  </a:lnTo>
                  <a:lnTo>
                    <a:pt x="2208" y="3426"/>
                  </a:lnTo>
                  <a:lnTo>
                    <a:pt x="2034" y="3354"/>
                  </a:lnTo>
                  <a:lnTo>
                    <a:pt x="1842" y="3276"/>
                  </a:lnTo>
                  <a:lnTo>
                    <a:pt x="1644" y="3180"/>
                  </a:lnTo>
                  <a:lnTo>
                    <a:pt x="1440" y="3066"/>
                  </a:lnTo>
                  <a:lnTo>
                    <a:pt x="1230" y="2940"/>
                  </a:lnTo>
                  <a:lnTo>
                    <a:pt x="1026" y="2796"/>
                  </a:lnTo>
                  <a:lnTo>
                    <a:pt x="822" y="2634"/>
                  </a:lnTo>
                  <a:lnTo>
                    <a:pt x="630" y="2460"/>
                  </a:lnTo>
                  <a:lnTo>
                    <a:pt x="444" y="2262"/>
                  </a:lnTo>
                  <a:lnTo>
                    <a:pt x="276" y="2046"/>
                  </a:lnTo>
                  <a:lnTo>
                    <a:pt x="126" y="1812"/>
                  </a:lnTo>
                  <a:lnTo>
                    <a:pt x="0" y="1554"/>
                  </a:lnTo>
                  <a:lnTo>
                    <a:pt x="240" y="1452"/>
                  </a:lnTo>
                  <a:lnTo>
                    <a:pt x="492" y="1368"/>
                  </a:lnTo>
                  <a:lnTo>
                    <a:pt x="756" y="1302"/>
                  </a:lnTo>
                  <a:lnTo>
                    <a:pt x="1026" y="1266"/>
                  </a:lnTo>
                  <a:lnTo>
                    <a:pt x="1302" y="1254"/>
                  </a:lnTo>
                  <a:lnTo>
                    <a:pt x="1344" y="1254"/>
                  </a:lnTo>
                  <a:lnTo>
                    <a:pt x="1392" y="1260"/>
                  </a:lnTo>
                  <a:lnTo>
                    <a:pt x="1506" y="1014"/>
                  </a:lnTo>
                  <a:lnTo>
                    <a:pt x="1638" y="780"/>
                  </a:lnTo>
                  <a:lnTo>
                    <a:pt x="1794" y="558"/>
                  </a:lnTo>
                  <a:lnTo>
                    <a:pt x="1968" y="354"/>
                  </a:lnTo>
                  <a:lnTo>
                    <a:pt x="2160" y="168"/>
                  </a:lnTo>
                  <a:lnTo>
                    <a:pt x="2370" y="0"/>
                  </a:lnTo>
                  <a:close/>
                </a:path>
              </a:pathLst>
            </a:custGeom>
            <a:gradFill>
              <a:gsLst>
                <a:gs pos="19000">
                  <a:schemeClr val="bg1"/>
                </a:gs>
                <a:gs pos="81000">
                  <a:schemeClr val="bg1">
                    <a:lumMod val="85000"/>
                  </a:schemeClr>
                </a:gs>
              </a:gsLst>
              <a:lin ang="9600000" scaled="0"/>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p:nvSpPr>
          <p:spPr bwMode="auto">
            <a:xfrm>
              <a:off x="3305387" y="1699315"/>
              <a:ext cx="932444" cy="542147"/>
            </a:xfrm>
            <a:custGeom>
              <a:avLst/>
              <a:gdLst/>
              <a:ahLst/>
              <a:cxnLst>
                <a:cxn ang="0">
                  <a:pos x="3744" y="0"/>
                </a:cxn>
                <a:cxn ang="0">
                  <a:pos x="3924" y="258"/>
                </a:cxn>
                <a:cxn ang="0">
                  <a:pos x="4080" y="534"/>
                </a:cxn>
                <a:cxn ang="0">
                  <a:pos x="4212" y="828"/>
                </a:cxn>
                <a:cxn ang="0">
                  <a:pos x="4320" y="1128"/>
                </a:cxn>
                <a:cxn ang="0">
                  <a:pos x="4398" y="1446"/>
                </a:cxn>
                <a:cxn ang="0">
                  <a:pos x="4440" y="1770"/>
                </a:cxn>
                <a:cxn ang="0">
                  <a:pos x="4458" y="2106"/>
                </a:cxn>
                <a:cxn ang="0">
                  <a:pos x="4446" y="2352"/>
                </a:cxn>
                <a:cxn ang="0">
                  <a:pos x="4422" y="2592"/>
                </a:cxn>
                <a:cxn ang="0">
                  <a:pos x="4230" y="2586"/>
                </a:cxn>
                <a:cxn ang="0">
                  <a:pos x="4014" y="2574"/>
                </a:cxn>
                <a:cxn ang="0">
                  <a:pos x="3792" y="2550"/>
                </a:cxn>
                <a:cxn ang="0">
                  <a:pos x="3558" y="2520"/>
                </a:cxn>
                <a:cxn ang="0">
                  <a:pos x="3318" y="2484"/>
                </a:cxn>
                <a:cxn ang="0">
                  <a:pos x="3066" y="2442"/>
                </a:cxn>
                <a:cxn ang="0">
                  <a:pos x="2814" y="2394"/>
                </a:cxn>
                <a:cxn ang="0">
                  <a:pos x="2556" y="2346"/>
                </a:cxn>
                <a:cxn ang="0">
                  <a:pos x="2298" y="2292"/>
                </a:cxn>
                <a:cxn ang="0">
                  <a:pos x="2046" y="2238"/>
                </a:cxn>
                <a:cxn ang="0">
                  <a:pos x="1800" y="2178"/>
                </a:cxn>
                <a:cxn ang="0">
                  <a:pos x="1554" y="2124"/>
                </a:cxn>
                <a:cxn ang="0">
                  <a:pos x="1326" y="2064"/>
                </a:cxn>
                <a:cxn ang="0">
                  <a:pos x="1104" y="2010"/>
                </a:cxn>
                <a:cxn ang="0">
                  <a:pos x="894" y="1956"/>
                </a:cxn>
                <a:cxn ang="0">
                  <a:pos x="702" y="1908"/>
                </a:cxn>
                <a:cxn ang="0">
                  <a:pos x="528" y="1860"/>
                </a:cxn>
                <a:cxn ang="0">
                  <a:pos x="378" y="1818"/>
                </a:cxn>
                <a:cxn ang="0">
                  <a:pos x="246" y="1782"/>
                </a:cxn>
                <a:cxn ang="0">
                  <a:pos x="144" y="1752"/>
                </a:cxn>
                <a:cxn ang="0">
                  <a:pos x="66" y="1728"/>
                </a:cxn>
                <a:cxn ang="0">
                  <a:pos x="18" y="1716"/>
                </a:cxn>
                <a:cxn ang="0">
                  <a:pos x="0" y="1710"/>
                </a:cxn>
                <a:cxn ang="0">
                  <a:pos x="3744" y="0"/>
                </a:cxn>
              </a:cxnLst>
              <a:rect l="0" t="0" r="r" b="b"/>
              <a:pathLst>
                <a:path w="4458" h="2592">
                  <a:moveTo>
                    <a:pt x="3744" y="0"/>
                  </a:moveTo>
                  <a:lnTo>
                    <a:pt x="3924" y="258"/>
                  </a:lnTo>
                  <a:lnTo>
                    <a:pt x="4080" y="534"/>
                  </a:lnTo>
                  <a:lnTo>
                    <a:pt x="4212" y="828"/>
                  </a:lnTo>
                  <a:lnTo>
                    <a:pt x="4320" y="1128"/>
                  </a:lnTo>
                  <a:lnTo>
                    <a:pt x="4398" y="1446"/>
                  </a:lnTo>
                  <a:lnTo>
                    <a:pt x="4440" y="1770"/>
                  </a:lnTo>
                  <a:lnTo>
                    <a:pt x="4458" y="2106"/>
                  </a:lnTo>
                  <a:lnTo>
                    <a:pt x="4446" y="2352"/>
                  </a:lnTo>
                  <a:lnTo>
                    <a:pt x="4422" y="2592"/>
                  </a:lnTo>
                  <a:lnTo>
                    <a:pt x="4230" y="2586"/>
                  </a:lnTo>
                  <a:lnTo>
                    <a:pt x="4014" y="2574"/>
                  </a:lnTo>
                  <a:lnTo>
                    <a:pt x="3792" y="2550"/>
                  </a:lnTo>
                  <a:lnTo>
                    <a:pt x="3558" y="2520"/>
                  </a:lnTo>
                  <a:lnTo>
                    <a:pt x="3318" y="2484"/>
                  </a:lnTo>
                  <a:lnTo>
                    <a:pt x="3066" y="2442"/>
                  </a:lnTo>
                  <a:lnTo>
                    <a:pt x="2814" y="2394"/>
                  </a:lnTo>
                  <a:lnTo>
                    <a:pt x="2556" y="2346"/>
                  </a:lnTo>
                  <a:lnTo>
                    <a:pt x="2298" y="2292"/>
                  </a:lnTo>
                  <a:lnTo>
                    <a:pt x="2046" y="2238"/>
                  </a:lnTo>
                  <a:lnTo>
                    <a:pt x="1800" y="2178"/>
                  </a:lnTo>
                  <a:lnTo>
                    <a:pt x="1554" y="2124"/>
                  </a:lnTo>
                  <a:lnTo>
                    <a:pt x="1326" y="2064"/>
                  </a:lnTo>
                  <a:lnTo>
                    <a:pt x="1104" y="2010"/>
                  </a:lnTo>
                  <a:lnTo>
                    <a:pt x="894" y="1956"/>
                  </a:lnTo>
                  <a:lnTo>
                    <a:pt x="702" y="1908"/>
                  </a:lnTo>
                  <a:lnTo>
                    <a:pt x="528" y="1860"/>
                  </a:lnTo>
                  <a:lnTo>
                    <a:pt x="378" y="1818"/>
                  </a:lnTo>
                  <a:lnTo>
                    <a:pt x="246" y="1782"/>
                  </a:lnTo>
                  <a:lnTo>
                    <a:pt x="144" y="1752"/>
                  </a:lnTo>
                  <a:lnTo>
                    <a:pt x="66" y="1728"/>
                  </a:lnTo>
                  <a:lnTo>
                    <a:pt x="18" y="1716"/>
                  </a:lnTo>
                  <a:lnTo>
                    <a:pt x="0" y="1710"/>
                  </a:lnTo>
                  <a:lnTo>
                    <a:pt x="3744" y="0"/>
                  </a:lnTo>
                  <a:close/>
                </a:path>
              </a:pathLst>
            </a:custGeom>
            <a:gradFill>
              <a:gsLst>
                <a:gs pos="13000">
                  <a:schemeClr val="bg1"/>
                </a:gs>
                <a:gs pos="81000">
                  <a:schemeClr val="bg1">
                    <a:lumMod val="85000"/>
                  </a:schemeClr>
                </a:gs>
              </a:gsLst>
              <a:lin ang="16200000" scaled="0"/>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noEditPoints="1"/>
            </p:cNvSpPr>
            <p:nvPr/>
          </p:nvSpPr>
          <p:spPr bwMode="auto">
            <a:xfrm>
              <a:off x="1126757" y="1474675"/>
              <a:ext cx="264799" cy="330057"/>
            </a:xfrm>
            <a:custGeom>
              <a:avLst/>
              <a:gdLst/>
              <a:ahLst/>
              <a:cxnLst>
                <a:cxn ang="0">
                  <a:pos x="1128" y="396"/>
                </a:cxn>
                <a:cxn ang="0">
                  <a:pos x="1104" y="456"/>
                </a:cxn>
                <a:cxn ang="0">
                  <a:pos x="1074" y="522"/>
                </a:cxn>
                <a:cxn ang="0">
                  <a:pos x="1050" y="552"/>
                </a:cxn>
                <a:cxn ang="0">
                  <a:pos x="1026" y="606"/>
                </a:cxn>
                <a:cxn ang="0">
                  <a:pos x="996" y="636"/>
                </a:cxn>
                <a:cxn ang="0">
                  <a:pos x="978" y="684"/>
                </a:cxn>
                <a:cxn ang="0">
                  <a:pos x="954" y="726"/>
                </a:cxn>
                <a:cxn ang="0">
                  <a:pos x="924" y="804"/>
                </a:cxn>
                <a:cxn ang="0">
                  <a:pos x="894" y="870"/>
                </a:cxn>
                <a:cxn ang="0">
                  <a:pos x="876" y="960"/>
                </a:cxn>
                <a:cxn ang="0">
                  <a:pos x="834" y="1008"/>
                </a:cxn>
                <a:cxn ang="0">
                  <a:pos x="792" y="1086"/>
                </a:cxn>
                <a:cxn ang="0">
                  <a:pos x="696" y="1254"/>
                </a:cxn>
                <a:cxn ang="0">
                  <a:pos x="642" y="1308"/>
                </a:cxn>
                <a:cxn ang="0">
                  <a:pos x="576" y="1344"/>
                </a:cxn>
                <a:cxn ang="0">
                  <a:pos x="510" y="1410"/>
                </a:cxn>
                <a:cxn ang="0">
                  <a:pos x="438" y="1440"/>
                </a:cxn>
                <a:cxn ang="0">
                  <a:pos x="114" y="1542"/>
                </a:cxn>
                <a:cxn ang="0">
                  <a:pos x="12" y="1554"/>
                </a:cxn>
                <a:cxn ang="0">
                  <a:pos x="48" y="1494"/>
                </a:cxn>
                <a:cxn ang="0">
                  <a:pos x="78" y="1500"/>
                </a:cxn>
                <a:cxn ang="0">
                  <a:pos x="156" y="1476"/>
                </a:cxn>
                <a:cxn ang="0">
                  <a:pos x="186" y="1428"/>
                </a:cxn>
                <a:cxn ang="0">
                  <a:pos x="240" y="1398"/>
                </a:cxn>
                <a:cxn ang="0">
                  <a:pos x="276" y="1356"/>
                </a:cxn>
                <a:cxn ang="0">
                  <a:pos x="288" y="1308"/>
                </a:cxn>
                <a:cxn ang="0">
                  <a:pos x="276" y="1254"/>
                </a:cxn>
                <a:cxn ang="0">
                  <a:pos x="306" y="1170"/>
                </a:cxn>
                <a:cxn ang="0">
                  <a:pos x="354" y="1116"/>
                </a:cxn>
                <a:cxn ang="0">
                  <a:pos x="402" y="1032"/>
                </a:cxn>
                <a:cxn ang="0">
                  <a:pos x="408" y="984"/>
                </a:cxn>
                <a:cxn ang="0">
                  <a:pos x="426" y="966"/>
                </a:cxn>
                <a:cxn ang="0">
                  <a:pos x="468" y="912"/>
                </a:cxn>
                <a:cxn ang="0">
                  <a:pos x="510" y="864"/>
                </a:cxn>
                <a:cxn ang="0">
                  <a:pos x="546" y="810"/>
                </a:cxn>
                <a:cxn ang="0">
                  <a:pos x="618" y="714"/>
                </a:cxn>
                <a:cxn ang="0">
                  <a:pos x="648" y="666"/>
                </a:cxn>
                <a:cxn ang="0">
                  <a:pos x="684" y="624"/>
                </a:cxn>
                <a:cxn ang="0">
                  <a:pos x="726" y="564"/>
                </a:cxn>
                <a:cxn ang="0">
                  <a:pos x="774" y="534"/>
                </a:cxn>
                <a:cxn ang="0">
                  <a:pos x="804" y="498"/>
                </a:cxn>
                <a:cxn ang="0">
                  <a:pos x="852" y="456"/>
                </a:cxn>
                <a:cxn ang="0">
                  <a:pos x="888" y="402"/>
                </a:cxn>
                <a:cxn ang="0">
                  <a:pos x="876" y="336"/>
                </a:cxn>
                <a:cxn ang="0">
                  <a:pos x="978" y="264"/>
                </a:cxn>
                <a:cxn ang="0">
                  <a:pos x="1032" y="222"/>
                </a:cxn>
                <a:cxn ang="0">
                  <a:pos x="1080" y="180"/>
                </a:cxn>
                <a:cxn ang="0">
                  <a:pos x="1140" y="138"/>
                </a:cxn>
                <a:cxn ang="0">
                  <a:pos x="1170" y="132"/>
                </a:cxn>
                <a:cxn ang="0">
                  <a:pos x="1218" y="30"/>
                </a:cxn>
                <a:cxn ang="0">
                  <a:pos x="1260" y="18"/>
                </a:cxn>
                <a:cxn ang="0">
                  <a:pos x="1260" y="0"/>
                </a:cxn>
              </a:cxnLst>
              <a:rect l="0" t="0" r="r" b="b"/>
              <a:pathLst>
                <a:path w="1266" h="1578">
                  <a:moveTo>
                    <a:pt x="1254" y="18"/>
                  </a:moveTo>
                  <a:lnTo>
                    <a:pt x="1260" y="18"/>
                  </a:lnTo>
                  <a:lnTo>
                    <a:pt x="1146" y="366"/>
                  </a:lnTo>
                  <a:lnTo>
                    <a:pt x="1128" y="384"/>
                  </a:lnTo>
                  <a:lnTo>
                    <a:pt x="1128" y="396"/>
                  </a:lnTo>
                  <a:lnTo>
                    <a:pt x="1134" y="402"/>
                  </a:lnTo>
                  <a:lnTo>
                    <a:pt x="1134" y="414"/>
                  </a:lnTo>
                  <a:lnTo>
                    <a:pt x="1128" y="420"/>
                  </a:lnTo>
                  <a:lnTo>
                    <a:pt x="1116" y="444"/>
                  </a:lnTo>
                  <a:lnTo>
                    <a:pt x="1104" y="456"/>
                  </a:lnTo>
                  <a:lnTo>
                    <a:pt x="1104" y="492"/>
                  </a:lnTo>
                  <a:lnTo>
                    <a:pt x="1092" y="504"/>
                  </a:lnTo>
                  <a:lnTo>
                    <a:pt x="1080" y="504"/>
                  </a:lnTo>
                  <a:lnTo>
                    <a:pt x="1074" y="510"/>
                  </a:lnTo>
                  <a:lnTo>
                    <a:pt x="1074" y="522"/>
                  </a:lnTo>
                  <a:lnTo>
                    <a:pt x="1062" y="534"/>
                  </a:lnTo>
                  <a:lnTo>
                    <a:pt x="1062" y="540"/>
                  </a:lnTo>
                  <a:lnTo>
                    <a:pt x="1056" y="540"/>
                  </a:lnTo>
                  <a:lnTo>
                    <a:pt x="1056" y="552"/>
                  </a:lnTo>
                  <a:lnTo>
                    <a:pt x="1050" y="552"/>
                  </a:lnTo>
                  <a:lnTo>
                    <a:pt x="1050" y="564"/>
                  </a:lnTo>
                  <a:lnTo>
                    <a:pt x="1044" y="582"/>
                  </a:lnTo>
                  <a:lnTo>
                    <a:pt x="1038" y="588"/>
                  </a:lnTo>
                  <a:lnTo>
                    <a:pt x="1032" y="600"/>
                  </a:lnTo>
                  <a:lnTo>
                    <a:pt x="1026" y="606"/>
                  </a:lnTo>
                  <a:lnTo>
                    <a:pt x="1026" y="612"/>
                  </a:lnTo>
                  <a:lnTo>
                    <a:pt x="1020" y="618"/>
                  </a:lnTo>
                  <a:lnTo>
                    <a:pt x="1002" y="618"/>
                  </a:lnTo>
                  <a:lnTo>
                    <a:pt x="1002" y="624"/>
                  </a:lnTo>
                  <a:lnTo>
                    <a:pt x="996" y="636"/>
                  </a:lnTo>
                  <a:lnTo>
                    <a:pt x="996" y="648"/>
                  </a:lnTo>
                  <a:lnTo>
                    <a:pt x="990" y="654"/>
                  </a:lnTo>
                  <a:lnTo>
                    <a:pt x="984" y="654"/>
                  </a:lnTo>
                  <a:lnTo>
                    <a:pt x="978" y="660"/>
                  </a:lnTo>
                  <a:lnTo>
                    <a:pt x="978" y="684"/>
                  </a:lnTo>
                  <a:lnTo>
                    <a:pt x="984" y="690"/>
                  </a:lnTo>
                  <a:lnTo>
                    <a:pt x="984" y="696"/>
                  </a:lnTo>
                  <a:lnTo>
                    <a:pt x="978" y="696"/>
                  </a:lnTo>
                  <a:lnTo>
                    <a:pt x="960" y="714"/>
                  </a:lnTo>
                  <a:lnTo>
                    <a:pt x="954" y="726"/>
                  </a:lnTo>
                  <a:lnTo>
                    <a:pt x="948" y="732"/>
                  </a:lnTo>
                  <a:lnTo>
                    <a:pt x="948" y="756"/>
                  </a:lnTo>
                  <a:lnTo>
                    <a:pt x="942" y="768"/>
                  </a:lnTo>
                  <a:lnTo>
                    <a:pt x="942" y="780"/>
                  </a:lnTo>
                  <a:lnTo>
                    <a:pt x="924" y="804"/>
                  </a:lnTo>
                  <a:lnTo>
                    <a:pt x="924" y="822"/>
                  </a:lnTo>
                  <a:lnTo>
                    <a:pt x="918" y="834"/>
                  </a:lnTo>
                  <a:lnTo>
                    <a:pt x="900" y="852"/>
                  </a:lnTo>
                  <a:lnTo>
                    <a:pt x="900" y="858"/>
                  </a:lnTo>
                  <a:lnTo>
                    <a:pt x="894" y="870"/>
                  </a:lnTo>
                  <a:lnTo>
                    <a:pt x="894" y="930"/>
                  </a:lnTo>
                  <a:lnTo>
                    <a:pt x="888" y="936"/>
                  </a:lnTo>
                  <a:lnTo>
                    <a:pt x="882" y="948"/>
                  </a:lnTo>
                  <a:lnTo>
                    <a:pt x="882" y="954"/>
                  </a:lnTo>
                  <a:lnTo>
                    <a:pt x="876" y="960"/>
                  </a:lnTo>
                  <a:lnTo>
                    <a:pt x="876" y="966"/>
                  </a:lnTo>
                  <a:lnTo>
                    <a:pt x="870" y="966"/>
                  </a:lnTo>
                  <a:lnTo>
                    <a:pt x="852" y="984"/>
                  </a:lnTo>
                  <a:lnTo>
                    <a:pt x="846" y="996"/>
                  </a:lnTo>
                  <a:lnTo>
                    <a:pt x="834" y="1008"/>
                  </a:lnTo>
                  <a:lnTo>
                    <a:pt x="828" y="1026"/>
                  </a:lnTo>
                  <a:lnTo>
                    <a:pt x="822" y="1038"/>
                  </a:lnTo>
                  <a:lnTo>
                    <a:pt x="816" y="1044"/>
                  </a:lnTo>
                  <a:lnTo>
                    <a:pt x="810" y="1056"/>
                  </a:lnTo>
                  <a:lnTo>
                    <a:pt x="792" y="1086"/>
                  </a:lnTo>
                  <a:lnTo>
                    <a:pt x="768" y="1128"/>
                  </a:lnTo>
                  <a:lnTo>
                    <a:pt x="744" y="1176"/>
                  </a:lnTo>
                  <a:lnTo>
                    <a:pt x="720" y="1212"/>
                  </a:lnTo>
                  <a:lnTo>
                    <a:pt x="702" y="1242"/>
                  </a:lnTo>
                  <a:lnTo>
                    <a:pt x="696" y="1254"/>
                  </a:lnTo>
                  <a:lnTo>
                    <a:pt x="696" y="1278"/>
                  </a:lnTo>
                  <a:lnTo>
                    <a:pt x="666" y="1278"/>
                  </a:lnTo>
                  <a:lnTo>
                    <a:pt x="660" y="1284"/>
                  </a:lnTo>
                  <a:lnTo>
                    <a:pt x="654" y="1296"/>
                  </a:lnTo>
                  <a:lnTo>
                    <a:pt x="642" y="1308"/>
                  </a:lnTo>
                  <a:lnTo>
                    <a:pt x="606" y="1314"/>
                  </a:lnTo>
                  <a:lnTo>
                    <a:pt x="600" y="1320"/>
                  </a:lnTo>
                  <a:lnTo>
                    <a:pt x="600" y="1332"/>
                  </a:lnTo>
                  <a:lnTo>
                    <a:pt x="588" y="1344"/>
                  </a:lnTo>
                  <a:lnTo>
                    <a:pt x="576" y="1344"/>
                  </a:lnTo>
                  <a:lnTo>
                    <a:pt x="570" y="1350"/>
                  </a:lnTo>
                  <a:lnTo>
                    <a:pt x="558" y="1356"/>
                  </a:lnTo>
                  <a:lnTo>
                    <a:pt x="552" y="1362"/>
                  </a:lnTo>
                  <a:lnTo>
                    <a:pt x="534" y="1362"/>
                  </a:lnTo>
                  <a:lnTo>
                    <a:pt x="510" y="1410"/>
                  </a:lnTo>
                  <a:lnTo>
                    <a:pt x="504" y="1410"/>
                  </a:lnTo>
                  <a:lnTo>
                    <a:pt x="456" y="1434"/>
                  </a:lnTo>
                  <a:lnTo>
                    <a:pt x="450" y="1434"/>
                  </a:lnTo>
                  <a:lnTo>
                    <a:pt x="444" y="1440"/>
                  </a:lnTo>
                  <a:lnTo>
                    <a:pt x="438" y="1440"/>
                  </a:lnTo>
                  <a:lnTo>
                    <a:pt x="426" y="1446"/>
                  </a:lnTo>
                  <a:lnTo>
                    <a:pt x="396" y="1458"/>
                  </a:lnTo>
                  <a:lnTo>
                    <a:pt x="342" y="1476"/>
                  </a:lnTo>
                  <a:lnTo>
                    <a:pt x="270" y="1494"/>
                  </a:lnTo>
                  <a:lnTo>
                    <a:pt x="114" y="1542"/>
                  </a:lnTo>
                  <a:lnTo>
                    <a:pt x="48" y="1566"/>
                  </a:lnTo>
                  <a:lnTo>
                    <a:pt x="0" y="1578"/>
                  </a:lnTo>
                  <a:lnTo>
                    <a:pt x="6" y="1566"/>
                  </a:lnTo>
                  <a:lnTo>
                    <a:pt x="12" y="1560"/>
                  </a:lnTo>
                  <a:lnTo>
                    <a:pt x="12" y="1554"/>
                  </a:lnTo>
                  <a:lnTo>
                    <a:pt x="6" y="1554"/>
                  </a:lnTo>
                  <a:lnTo>
                    <a:pt x="12" y="1530"/>
                  </a:lnTo>
                  <a:lnTo>
                    <a:pt x="24" y="1512"/>
                  </a:lnTo>
                  <a:lnTo>
                    <a:pt x="30" y="1512"/>
                  </a:lnTo>
                  <a:lnTo>
                    <a:pt x="48" y="1494"/>
                  </a:lnTo>
                  <a:lnTo>
                    <a:pt x="60" y="1494"/>
                  </a:lnTo>
                  <a:lnTo>
                    <a:pt x="66" y="1500"/>
                  </a:lnTo>
                  <a:lnTo>
                    <a:pt x="72" y="1500"/>
                  </a:lnTo>
                  <a:lnTo>
                    <a:pt x="72" y="1506"/>
                  </a:lnTo>
                  <a:lnTo>
                    <a:pt x="78" y="1500"/>
                  </a:lnTo>
                  <a:lnTo>
                    <a:pt x="90" y="1494"/>
                  </a:lnTo>
                  <a:lnTo>
                    <a:pt x="102" y="1482"/>
                  </a:lnTo>
                  <a:lnTo>
                    <a:pt x="108" y="1482"/>
                  </a:lnTo>
                  <a:lnTo>
                    <a:pt x="126" y="1476"/>
                  </a:lnTo>
                  <a:lnTo>
                    <a:pt x="156" y="1476"/>
                  </a:lnTo>
                  <a:lnTo>
                    <a:pt x="156" y="1458"/>
                  </a:lnTo>
                  <a:lnTo>
                    <a:pt x="162" y="1458"/>
                  </a:lnTo>
                  <a:lnTo>
                    <a:pt x="168" y="1452"/>
                  </a:lnTo>
                  <a:lnTo>
                    <a:pt x="174" y="1440"/>
                  </a:lnTo>
                  <a:lnTo>
                    <a:pt x="186" y="1428"/>
                  </a:lnTo>
                  <a:lnTo>
                    <a:pt x="192" y="1416"/>
                  </a:lnTo>
                  <a:lnTo>
                    <a:pt x="198" y="1410"/>
                  </a:lnTo>
                  <a:lnTo>
                    <a:pt x="198" y="1404"/>
                  </a:lnTo>
                  <a:lnTo>
                    <a:pt x="234" y="1404"/>
                  </a:lnTo>
                  <a:lnTo>
                    <a:pt x="240" y="1398"/>
                  </a:lnTo>
                  <a:lnTo>
                    <a:pt x="246" y="1398"/>
                  </a:lnTo>
                  <a:lnTo>
                    <a:pt x="258" y="1386"/>
                  </a:lnTo>
                  <a:lnTo>
                    <a:pt x="258" y="1380"/>
                  </a:lnTo>
                  <a:lnTo>
                    <a:pt x="276" y="1362"/>
                  </a:lnTo>
                  <a:lnTo>
                    <a:pt x="276" y="1356"/>
                  </a:lnTo>
                  <a:lnTo>
                    <a:pt x="270" y="1344"/>
                  </a:lnTo>
                  <a:lnTo>
                    <a:pt x="270" y="1332"/>
                  </a:lnTo>
                  <a:lnTo>
                    <a:pt x="276" y="1326"/>
                  </a:lnTo>
                  <a:lnTo>
                    <a:pt x="282" y="1314"/>
                  </a:lnTo>
                  <a:lnTo>
                    <a:pt x="288" y="1308"/>
                  </a:lnTo>
                  <a:lnTo>
                    <a:pt x="288" y="1290"/>
                  </a:lnTo>
                  <a:lnTo>
                    <a:pt x="282" y="1284"/>
                  </a:lnTo>
                  <a:lnTo>
                    <a:pt x="282" y="1278"/>
                  </a:lnTo>
                  <a:lnTo>
                    <a:pt x="276" y="1266"/>
                  </a:lnTo>
                  <a:lnTo>
                    <a:pt x="276" y="1254"/>
                  </a:lnTo>
                  <a:lnTo>
                    <a:pt x="288" y="1242"/>
                  </a:lnTo>
                  <a:lnTo>
                    <a:pt x="300" y="1242"/>
                  </a:lnTo>
                  <a:lnTo>
                    <a:pt x="300" y="1224"/>
                  </a:lnTo>
                  <a:lnTo>
                    <a:pt x="306" y="1212"/>
                  </a:lnTo>
                  <a:lnTo>
                    <a:pt x="306" y="1170"/>
                  </a:lnTo>
                  <a:lnTo>
                    <a:pt x="300" y="1158"/>
                  </a:lnTo>
                  <a:lnTo>
                    <a:pt x="312" y="1146"/>
                  </a:lnTo>
                  <a:lnTo>
                    <a:pt x="330" y="1134"/>
                  </a:lnTo>
                  <a:lnTo>
                    <a:pt x="342" y="1128"/>
                  </a:lnTo>
                  <a:lnTo>
                    <a:pt x="354" y="1116"/>
                  </a:lnTo>
                  <a:lnTo>
                    <a:pt x="354" y="1104"/>
                  </a:lnTo>
                  <a:lnTo>
                    <a:pt x="360" y="1092"/>
                  </a:lnTo>
                  <a:lnTo>
                    <a:pt x="360" y="1080"/>
                  </a:lnTo>
                  <a:lnTo>
                    <a:pt x="366" y="1068"/>
                  </a:lnTo>
                  <a:lnTo>
                    <a:pt x="402" y="1032"/>
                  </a:lnTo>
                  <a:lnTo>
                    <a:pt x="390" y="1020"/>
                  </a:lnTo>
                  <a:lnTo>
                    <a:pt x="390" y="1008"/>
                  </a:lnTo>
                  <a:lnTo>
                    <a:pt x="396" y="1002"/>
                  </a:lnTo>
                  <a:lnTo>
                    <a:pt x="402" y="990"/>
                  </a:lnTo>
                  <a:lnTo>
                    <a:pt x="408" y="984"/>
                  </a:lnTo>
                  <a:lnTo>
                    <a:pt x="414" y="984"/>
                  </a:lnTo>
                  <a:lnTo>
                    <a:pt x="420" y="978"/>
                  </a:lnTo>
                  <a:lnTo>
                    <a:pt x="420" y="972"/>
                  </a:lnTo>
                  <a:lnTo>
                    <a:pt x="426" y="972"/>
                  </a:lnTo>
                  <a:lnTo>
                    <a:pt x="426" y="966"/>
                  </a:lnTo>
                  <a:lnTo>
                    <a:pt x="432" y="960"/>
                  </a:lnTo>
                  <a:lnTo>
                    <a:pt x="444" y="936"/>
                  </a:lnTo>
                  <a:lnTo>
                    <a:pt x="444" y="924"/>
                  </a:lnTo>
                  <a:lnTo>
                    <a:pt x="456" y="924"/>
                  </a:lnTo>
                  <a:lnTo>
                    <a:pt x="468" y="912"/>
                  </a:lnTo>
                  <a:lnTo>
                    <a:pt x="486" y="912"/>
                  </a:lnTo>
                  <a:lnTo>
                    <a:pt x="498" y="900"/>
                  </a:lnTo>
                  <a:lnTo>
                    <a:pt x="498" y="888"/>
                  </a:lnTo>
                  <a:lnTo>
                    <a:pt x="492" y="882"/>
                  </a:lnTo>
                  <a:lnTo>
                    <a:pt x="510" y="864"/>
                  </a:lnTo>
                  <a:lnTo>
                    <a:pt x="516" y="852"/>
                  </a:lnTo>
                  <a:lnTo>
                    <a:pt x="516" y="834"/>
                  </a:lnTo>
                  <a:lnTo>
                    <a:pt x="522" y="828"/>
                  </a:lnTo>
                  <a:lnTo>
                    <a:pt x="528" y="828"/>
                  </a:lnTo>
                  <a:lnTo>
                    <a:pt x="546" y="810"/>
                  </a:lnTo>
                  <a:lnTo>
                    <a:pt x="564" y="774"/>
                  </a:lnTo>
                  <a:lnTo>
                    <a:pt x="570" y="768"/>
                  </a:lnTo>
                  <a:lnTo>
                    <a:pt x="570" y="726"/>
                  </a:lnTo>
                  <a:lnTo>
                    <a:pt x="582" y="714"/>
                  </a:lnTo>
                  <a:lnTo>
                    <a:pt x="618" y="714"/>
                  </a:lnTo>
                  <a:lnTo>
                    <a:pt x="624" y="708"/>
                  </a:lnTo>
                  <a:lnTo>
                    <a:pt x="624" y="678"/>
                  </a:lnTo>
                  <a:lnTo>
                    <a:pt x="630" y="678"/>
                  </a:lnTo>
                  <a:lnTo>
                    <a:pt x="642" y="666"/>
                  </a:lnTo>
                  <a:lnTo>
                    <a:pt x="648" y="666"/>
                  </a:lnTo>
                  <a:lnTo>
                    <a:pt x="654" y="660"/>
                  </a:lnTo>
                  <a:lnTo>
                    <a:pt x="666" y="654"/>
                  </a:lnTo>
                  <a:lnTo>
                    <a:pt x="672" y="642"/>
                  </a:lnTo>
                  <a:lnTo>
                    <a:pt x="684" y="630"/>
                  </a:lnTo>
                  <a:lnTo>
                    <a:pt x="684" y="624"/>
                  </a:lnTo>
                  <a:lnTo>
                    <a:pt x="690" y="624"/>
                  </a:lnTo>
                  <a:lnTo>
                    <a:pt x="726" y="606"/>
                  </a:lnTo>
                  <a:lnTo>
                    <a:pt x="738" y="606"/>
                  </a:lnTo>
                  <a:lnTo>
                    <a:pt x="738" y="576"/>
                  </a:lnTo>
                  <a:lnTo>
                    <a:pt x="726" y="564"/>
                  </a:lnTo>
                  <a:lnTo>
                    <a:pt x="726" y="558"/>
                  </a:lnTo>
                  <a:lnTo>
                    <a:pt x="732" y="552"/>
                  </a:lnTo>
                  <a:lnTo>
                    <a:pt x="744" y="546"/>
                  </a:lnTo>
                  <a:lnTo>
                    <a:pt x="762" y="540"/>
                  </a:lnTo>
                  <a:lnTo>
                    <a:pt x="774" y="534"/>
                  </a:lnTo>
                  <a:lnTo>
                    <a:pt x="780" y="528"/>
                  </a:lnTo>
                  <a:lnTo>
                    <a:pt x="780" y="522"/>
                  </a:lnTo>
                  <a:lnTo>
                    <a:pt x="786" y="516"/>
                  </a:lnTo>
                  <a:lnTo>
                    <a:pt x="798" y="510"/>
                  </a:lnTo>
                  <a:lnTo>
                    <a:pt x="804" y="498"/>
                  </a:lnTo>
                  <a:lnTo>
                    <a:pt x="816" y="486"/>
                  </a:lnTo>
                  <a:lnTo>
                    <a:pt x="828" y="480"/>
                  </a:lnTo>
                  <a:lnTo>
                    <a:pt x="834" y="474"/>
                  </a:lnTo>
                  <a:lnTo>
                    <a:pt x="840" y="462"/>
                  </a:lnTo>
                  <a:lnTo>
                    <a:pt x="852" y="456"/>
                  </a:lnTo>
                  <a:lnTo>
                    <a:pt x="864" y="432"/>
                  </a:lnTo>
                  <a:lnTo>
                    <a:pt x="864" y="420"/>
                  </a:lnTo>
                  <a:lnTo>
                    <a:pt x="870" y="414"/>
                  </a:lnTo>
                  <a:lnTo>
                    <a:pt x="876" y="402"/>
                  </a:lnTo>
                  <a:lnTo>
                    <a:pt x="888" y="402"/>
                  </a:lnTo>
                  <a:lnTo>
                    <a:pt x="894" y="396"/>
                  </a:lnTo>
                  <a:lnTo>
                    <a:pt x="894" y="372"/>
                  </a:lnTo>
                  <a:lnTo>
                    <a:pt x="870" y="348"/>
                  </a:lnTo>
                  <a:lnTo>
                    <a:pt x="870" y="342"/>
                  </a:lnTo>
                  <a:lnTo>
                    <a:pt x="876" y="336"/>
                  </a:lnTo>
                  <a:lnTo>
                    <a:pt x="888" y="336"/>
                  </a:lnTo>
                  <a:lnTo>
                    <a:pt x="924" y="318"/>
                  </a:lnTo>
                  <a:lnTo>
                    <a:pt x="942" y="300"/>
                  </a:lnTo>
                  <a:lnTo>
                    <a:pt x="954" y="276"/>
                  </a:lnTo>
                  <a:lnTo>
                    <a:pt x="978" y="264"/>
                  </a:lnTo>
                  <a:lnTo>
                    <a:pt x="990" y="252"/>
                  </a:lnTo>
                  <a:lnTo>
                    <a:pt x="996" y="240"/>
                  </a:lnTo>
                  <a:lnTo>
                    <a:pt x="1008" y="234"/>
                  </a:lnTo>
                  <a:lnTo>
                    <a:pt x="1020" y="222"/>
                  </a:lnTo>
                  <a:lnTo>
                    <a:pt x="1032" y="222"/>
                  </a:lnTo>
                  <a:lnTo>
                    <a:pt x="1038" y="216"/>
                  </a:lnTo>
                  <a:lnTo>
                    <a:pt x="1050" y="216"/>
                  </a:lnTo>
                  <a:lnTo>
                    <a:pt x="1074" y="204"/>
                  </a:lnTo>
                  <a:lnTo>
                    <a:pt x="1080" y="192"/>
                  </a:lnTo>
                  <a:lnTo>
                    <a:pt x="1080" y="180"/>
                  </a:lnTo>
                  <a:lnTo>
                    <a:pt x="1086" y="174"/>
                  </a:lnTo>
                  <a:lnTo>
                    <a:pt x="1098" y="168"/>
                  </a:lnTo>
                  <a:lnTo>
                    <a:pt x="1122" y="144"/>
                  </a:lnTo>
                  <a:lnTo>
                    <a:pt x="1134" y="138"/>
                  </a:lnTo>
                  <a:lnTo>
                    <a:pt x="1140" y="138"/>
                  </a:lnTo>
                  <a:lnTo>
                    <a:pt x="1152" y="144"/>
                  </a:lnTo>
                  <a:lnTo>
                    <a:pt x="1158" y="150"/>
                  </a:lnTo>
                  <a:lnTo>
                    <a:pt x="1164" y="150"/>
                  </a:lnTo>
                  <a:lnTo>
                    <a:pt x="1164" y="144"/>
                  </a:lnTo>
                  <a:lnTo>
                    <a:pt x="1170" y="132"/>
                  </a:lnTo>
                  <a:lnTo>
                    <a:pt x="1188" y="78"/>
                  </a:lnTo>
                  <a:lnTo>
                    <a:pt x="1188" y="66"/>
                  </a:lnTo>
                  <a:lnTo>
                    <a:pt x="1182" y="60"/>
                  </a:lnTo>
                  <a:lnTo>
                    <a:pt x="1200" y="42"/>
                  </a:lnTo>
                  <a:lnTo>
                    <a:pt x="1218" y="30"/>
                  </a:lnTo>
                  <a:lnTo>
                    <a:pt x="1230" y="24"/>
                  </a:lnTo>
                  <a:lnTo>
                    <a:pt x="1242" y="24"/>
                  </a:lnTo>
                  <a:lnTo>
                    <a:pt x="1254" y="18"/>
                  </a:lnTo>
                  <a:close/>
                  <a:moveTo>
                    <a:pt x="1260" y="12"/>
                  </a:moveTo>
                  <a:lnTo>
                    <a:pt x="1260" y="18"/>
                  </a:lnTo>
                  <a:lnTo>
                    <a:pt x="1260" y="12"/>
                  </a:lnTo>
                  <a:close/>
                  <a:moveTo>
                    <a:pt x="1260" y="0"/>
                  </a:moveTo>
                  <a:lnTo>
                    <a:pt x="1266" y="0"/>
                  </a:lnTo>
                  <a:lnTo>
                    <a:pt x="1260" y="6"/>
                  </a:lnTo>
                  <a:lnTo>
                    <a:pt x="1260" y="0"/>
                  </a:lnTo>
                  <a:close/>
                </a:path>
              </a:pathLst>
            </a:custGeom>
            <a:gradFill>
              <a:gsLst>
                <a:gs pos="45000">
                  <a:schemeClr val="bg1"/>
                </a:gs>
                <a:gs pos="81000">
                  <a:schemeClr val="bg1">
                    <a:lumMod val="85000"/>
                  </a:schemeClr>
                </a:gs>
              </a:gsLst>
              <a:lin ang="4200000" scaled="0"/>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p:nvSpPr>
          <p:spPr bwMode="auto">
            <a:xfrm>
              <a:off x="3476063" y="3147552"/>
              <a:ext cx="505753" cy="276094"/>
            </a:xfrm>
            <a:custGeom>
              <a:avLst/>
              <a:gdLst/>
              <a:ahLst/>
              <a:cxnLst>
                <a:cxn ang="0">
                  <a:pos x="168" y="42"/>
                </a:cxn>
                <a:cxn ang="0">
                  <a:pos x="324" y="90"/>
                </a:cxn>
                <a:cxn ang="0">
                  <a:pos x="414" y="126"/>
                </a:cxn>
                <a:cxn ang="0">
                  <a:pos x="522" y="150"/>
                </a:cxn>
                <a:cxn ang="0">
                  <a:pos x="600" y="168"/>
                </a:cxn>
                <a:cxn ang="0">
                  <a:pos x="660" y="222"/>
                </a:cxn>
                <a:cxn ang="0">
                  <a:pos x="846" y="360"/>
                </a:cxn>
                <a:cxn ang="0">
                  <a:pos x="1020" y="492"/>
                </a:cxn>
                <a:cxn ang="0">
                  <a:pos x="1098" y="546"/>
                </a:cxn>
                <a:cxn ang="0">
                  <a:pos x="1182" y="594"/>
                </a:cxn>
                <a:cxn ang="0">
                  <a:pos x="1254" y="636"/>
                </a:cxn>
                <a:cxn ang="0">
                  <a:pos x="1368" y="678"/>
                </a:cxn>
                <a:cxn ang="0">
                  <a:pos x="1452" y="696"/>
                </a:cxn>
                <a:cxn ang="0">
                  <a:pos x="1680" y="852"/>
                </a:cxn>
                <a:cxn ang="0">
                  <a:pos x="1842" y="960"/>
                </a:cxn>
                <a:cxn ang="0">
                  <a:pos x="1944" y="1002"/>
                </a:cxn>
                <a:cxn ang="0">
                  <a:pos x="2034" y="1038"/>
                </a:cxn>
                <a:cxn ang="0">
                  <a:pos x="2118" y="1074"/>
                </a:cxn>
                <a:cxn ang="0">
                  <a:pos x="2208" y="1086"/>
                </a:cxn>
                <a:cxn ang="0">
                  <a:pos x="2304" y="1188"/>
                </a:cxn>
                <a:cxn ang="0">
                  <a:pos x="2376" y="1296"/>
                </a:cxn>
                <a:cxn ang="0">
                  <a:pos x="2310" y="1242"/>
                </a:cxn>
                <a:cxn ang="0">
                  <a:pos x="2256" y="1176"/>
                </a:cxn>
                <a:cxn ang="0">
                  <a:pos x="2166" y="1164"/>
                </a:cxn>
                <a:cxn ang="0">
                  <a:pos x="2094" y="1188"/>
                </a:cxn>
                <a:cxn ang="0">
                  <a:pos x="2046" y="1152"/>
                </a:cxn>
                <a:cxn ang="0">
                  <a:pos x="1914" y="1122"/>
                </a:cxn>
                <a:cxn ang="0">
                  <a:pos x="1830" y="1092"/>
                </a:cxn>
                <a:cxn ang="0">
                  <a:pos x="1764" y="1044"/>
                </a:cxn>
                <a:cxn ang="0">
                  <a:pos x="1698" y="1050"/>
                </a:cxn>
                <a:cxn ang="0">
                  <a:pos x="1656" y="1014"/>
                </a:cxn>
                <a:cxn ang="0">
                  <a:pos x="1596" y="990"/>
                </a:cxn>
                <a:cxn ang="0">
                  <a:pos x="1536" y="930"/>
                </a:cxn>
                <a:cxn ang="0">
                  <a:pos x="1422" y="882"/>
                </a:cxn>
                <a:cxn ang="0">
                  <a:pos x="1278" y="804"/>
                </a:cxn>
                <a:cxn ang="0">
                  <a:pos x="1188" y="750"/>
                </a:cxn>
                <a:cxn ang="0">
                  <a:pos x="1128" y="714"/>
                </a:cxn>
                <a:cxn ang="0">
                  <a:pos x="1032" y="684"/>
                </a:cxn>
                <a:cxn ang="0">
                  <a:pos x="978" y="612"/>
                </a:cxn>
                <a:cxn ang="0">
                  <a:pos x="858" y="540"/>
                </a:cxn>
                <a:cxn ang="0">
                  <a:pos x="798" y="516"/>
                </a:cxn>
                <a:cxn ang="0">
                  <a:pos x="738" y="510"/>
                </a:cxn>
                <a:cxn ang="0">
                  <a:pos x="702" y="516"/>
                </a:cxn>
                <a:cxn ang="0">
                  <a:pos x="666" y="462"/>
                </a:cxn>
                <a:cxn ang="0">
                  <a:pos x="570" y="396"/>
                </a:cxn>
                <a:cxn ang="0">
                  <a:pos x="486" y="300"/>
                </a:cxn>
                <a:cxn ang="0">
                  <a:pos x="426" y="264"/>
                </a:cxn>
                <a:cxn ang="0">
                  <a:pos x="414" y="210"/>
                </a:cxn>
                <a:cxn ang="0">
                  <a:pos x="282" y="180"/>
                </a:cxn>
                <a:cxn ang="0">
                  <a:pos x="228" y="144"/>
                </a:cxn>
                <a:cxn ang="0">
                  <a:pos x="192" y="102"/>
                </a:cxn>
                <a:cxn ang="0">
                  <a:pos x="126" y="84"/>
                </a:cxn>
                <a:cxn ang="0">
                  <a:pos x="60" y="42"/>
                </a:cxn>
              </a:cxnLst>
              <a:rect l="0" t="0" r="r" b="b"/>
              <a:pathLst>
                <a:path w="2418" h="1320">
                  <a:moveTo>
                    <a:pt x="0" y="0"/>
                  </a:moveTo>
                  <a:lnTo>
                    <a:pt x="36" y="12"/>
                  </a:lnTo>
                  <a:lnTo>
                    <a:pt x="78" y="24"/>
                  </a:lnTo>
                  <a:lnTo>
                    <a:pt x="102" y="30"/>
                  </a:lnTo>
                  <a:lnTo>
                    <a:pt x="156" y="30"/>
                  </a:lnTo>
                  <a:lnTo>
                    <a:pt x="168" y="42"/>
                  </a:lnTo>
                  <a:lnTo>
                    <a:pt x="180" y="60"/>
                  </a:lnTo>
                  <a:lnTo>
                    <a:pt x="192" y="72"/>
                  </a:lnTo>
                  <a:lnTo>
                    <a:pt x="204" y="78"/>
                  </a:lnTo>
                  <a:lnTo>
                    <a:pt x="222" y="84"/>
                  </a:lnTo>
                  <a:lnTo>
                    <a:pt x="276" y="84"/>
                  </a:lnTo>
                  <a:lnTo>
                    <a:pt x="324" y="90"/>
                  </a:lnTo>
                  <a:lnTo>
                    <a:pt x="336" y="96"/>
                  </a:lnTo>
                  <a:lnTo>
                    <a:pt x="354" y="114"/>
                  </a:lnTo>
                  <a:lnTo>
                    <a:pt x="366" y="114"/>
                  </a:lnTo>
                  <a:lnTo>
                    <a:pt x="378" y="120"/>
                  </a:lnTo>
                  <a:lnTo>
                    <a:pt x="396" y="120"/>
                  </a:lnTo>
                  <a:lnTo>
                    <a:pt x="414" y="126"/>
                  </a:lnTo>
                  <a:lnTo>
                    <a:pt x="432" y="126"/>
                  </a:lnTo>
                  <a:lnTo>
                    <a:pt x="444" y="132"/>
                  </a:lnTo>
                  <a:lnTo>
                    <a:pt x="462" y="132"/>
                  </a:lnTo>
                  <a:lnTo>
                    <a:pt x="486" y="144"/>
                  </a:lnTo>
                  <a:lnTo>
                    <a:pt x="504" y="150"/>
                  </a:lnTo>
                  <a:lnTo>
                    <a:pt x="522" y="150"/>
                  </a:lnTo>
                  <a:lnTo>
                    <a:pt x="534" y="144"/>
                  </a:lnTo>
                  <a:lnTo>
                    <a:pt x="546" y="144"/>
                  </a:lnTo>
                  <a:lnTo>
                    <a:pt x="570" y="168"/>
                  </a:lnTo>
                  <a:lnTo>
                    <a:pt x="582" y="174"/>
                  </a:lnTo>
                  <a:lnTo>
                    <a:pt x="594" y="174"/>
                  </a:lnTo>
                  <a:lnTo>
                    <a:pt x="600" y="168"/>
                  </a:lnTo>
                  <a:lnTo>
                    <a:pt x="606" y="174"/>
                  </a:lnTo>
                  <a:lnTo>
                    <a:pt x="612" y="174"/>
                  </a:lnTo>
                  <a:lnTo>
                    <a:pt x="636" y="198"/>
                  </a:lnTo>
                  <a:lnTo>
                    <a:pt x="642" y="210"/>
                  </a:lnTo>
                  <a:lnTo>
                    <a:pt x="648" y="210"/>
                  </a:lnTo>
                  <a:lnTo>
                    <a:pt x="660" y="222"/>
                  </a:lnTo>
                  <a:lnTo>
                    <a:pt x="672" y="228"/>
                  </a:lnTo>
                  <a:lnTo>
                    <a:pt x="678" y="234"/>
                  </a:lnTo>
                  <a:lnTo>
                    <a:pt x="702" y="252"/>
                  </a:lnTo>
                  <a:lnTo>
                    <a:pt x="738" y="282"/>
                  </a:lnTo>
                  <a:lnTo>
                    <a:pt x="792" y="318"/>
                  </a:lnTo>
                  <a:lnTo>
                    <a:pt x="846" y="360"/>
                  </a:lnTo>
                  <a:lnTo>
                    <a:pt x="900" y="408"/>
                  </a:lnTo>
                  <a:lnTo>
                    <a:pt x="948" y="444"/>
                  </a:lnTo>
                  <a:lnTo>
                    <a:pt x="984" y="474"/>
                  </a:lnTo>
                  <a:lnTo>
                    <a:pt x="1002" y="486"/>
                  </a:lnTo>
                  <a:lnTo>
                    <a:pt x="1008" y="492"/>
                  </a:lnTo>
                  <a:lnTo>
                    <a:pt x="1020" y="492"/>
                  </a:lnTo>
                  <a:lnTo>
                    <a:pt x="1044" y="504"/>
                  </a:lnTo>
                  <a:lnTo>
                    <a:pt x="1050" y="510"/>
                  </a:lnTo>
                  <a:lnTo>
                    <a:pt x="1062" y="516"/>
                  </a:lnTo>
                  <a:lnTo>
                    <a:pt x="1062" y="522"/>
                  </a:lnTo>
                  <a:lnTo>
                    <a:pt x="1074" y="534"/>
                  </a:lnTo>
                  <a:lnTo>
                    <a:pt x="1098" y="546"/>
                  </a:lnTo>
                  <a:lnTo>
                    <a:pt x="1128" y="546"/>
                  </a:lnTo>
                  <a:lnTo>
                    <a:pt x="1140" y="558"/>
                  </a:lnTo>
                  <a:lnTo>
                    <a:pt x="1140" y="570"/>
                  </a:lnTo>
                  <a:lnTo>
                    <a:pt x="1152" y="570"/>
                  </a:lnTo>
                  <a:lnTo>
                    <a:pt x="1164" y="582"/>
                  </a:lnTo>
                  <a:lnTo>
                    <a:pt x="1182" y="594"/>
                  </a:lnTo>
                  <a:lnTo>
                    <a:pt x="1194" y="606"/>
                  </a:lnTo>
                  <a:lnTo>
                    <a:pt x="1206" y="606"/>
                  </a:lnTo>
                  <a:lnTo>
                    <a:pt x="1218" y="618"/>
                  </a:lnTo>
                  <a:lnTo>
                    <a:pt x="1230" y="618"/>
                  </a:lnTo>
                  <a:lnTo>
                    <a:pt x="1242" y="624"/>
                  </a:lnTo>
                  <a:lnTo>
                    <a:pt x="1254" y="636"/>
                  </a:lnTo>
                  <a:lnTo>
                    <a:pt x="1314" y="636"/>
                  </a:lnTo>
                  <a:lnTo>
                    <a:pt x="1320" y="642"/>
                  </a:lnTo>
                  <a:lnTo>
                    <a:pt x="1332" y="666"/>
                  </a:lnTo>
                  <a:lnTo>
                    <a:pt x="1344" y="672"/>
                  </a:lnTo>
                  <a:lnTo>
                    <a:pt x="1356" y="672"/>
                  </a:lnTo>
                  <a:lnTo>
                    <a:pt x="1368" y="678"/>
                  </a:lnTo>
                  <a:lnTo>
                    <a:pt x="1380" y="678"/>
                  </a:lnTo>
                  <a:lnTo>
                    <a:pt x="1392" y="684"/>
                  </a:lnTo>
                  <a:lnTo>
                    <a:pt x="1404" y="684"/>
                  </a:lnTo>
                  <a:lnTo>
                    <a:pt x="1422" y="690"/>
                  </a:lnTo>
                  <a:lnTo>
                    <a:pt x="1440" y="690"/>
                  </a:lnTo>
                  <a:lnTo>
                    <a:pt x="1452" y="696"/>
                  </a:lnTo>
                  <a:lnTo>
                    <a:pt x="1464" y="696"/>
                  </a:lnTo>
                  <a:lnTo>
                    <a:pt x="1482" y="714"/>
                  </a:lnTo>
                  <a:lnTo>
                    <a:pt x="1518" y="744"/>
                  </a:lnTo>
                  <a:lnTo>
                    <a:pt x="1566" y="774"/>
                  </a:lnTo>
                  <a:lnTo>
                    <a:pt x="1620" y="816"/>
                  </a:lnTo>
                  <a:lnTo>
                    <a:pt x="1680" y="852"/>
                  </a:lnTo>
                  <a:lnTo>
                    <a:pt x="1740" y="894"/>
                  </a:lnTo>
                  <a:lnTo>
                    <a:pt x="1788" y="924"/>
                  </a:lnTo>
                  <a:lnTo>
                    <a:pt x="1818" y="948"/>
                  </a:lnTo>
                  <a:lnTo>
                    <a:pt x="1830" y="954"/>
                  </a:lnTo>
                  <a:lnTo>
                    <a:pt x="1836" y="954"/>
                  </a:lnTo>
                  <a:lnTo>
                    <a:pt x="1842" y="960"/>
                  </a:lnTo>
                  <a:lnTo>
                    <a:pt x="1866" y="972"/>
                  </a:lnTo>
                  <a:lnTo>
                    <a:pt x="1890" y="972"/>
                  </a:lnTo>
                  <a:lnTo>
                    <a:pt x="1902" y="978"/>
                  </a:lnTo>
                  <a:lnTo>
                    <a:pt x="1914" y="978"/>
                  </a:lnTo>
                  <a:lnTo>
                    <a:pt x="1926" y="984"/>
                  </a:lnTo>
                  <a:lnTo>
                    <a:pt x="1944" y="1002"/>
                  </a:lnTo>
                  <a:lnTo>
                    <a:pt x="1956" y="1008"/>
                  </a:lnTo>
                  <a:lnTo>
                    <a:pt x="1962" y="1014"/>
                  </a:lnTo>
                  <a:lnTo>
                    <a:pt x="1998" y="1026"/>
                  </a:lnTo>
                  <a:lnTo>
                    <a:pt x="2010" y="1032"/>
                  </a:lnTo>
                  <a:lnTo>
                    <a:pt x="2028" y="1032"/>
                  </a:lnTo>
                  <a:lnTo>
                    <a:pt x="2034" y="1038"/>
                  </a:lnTo>
                  <a:lnTo>
                    <a:pt x="2040" y="1038"/>
                  </a:lnTo>
                  <a:lnTo>
                    <a:pt x="2052" y="1044"/>
                  </a:lnTo>
                  <a:lnTo>
                    <a:pt x="2070" y="1050"/>
                  </a:lnTo>
                  <a:lnTo>
                    <a:pt x="2088" y="1062"/>
                  </a:lnTo>
                  <a:lnTo>
                    <a:pt x="2100" y="1068"/>
                  </a:lnTo>
                  <a:lnTo>
                    <a:pt x="2118" y="1074"/>
                  </a:lnTo>
                  <a:lnTo>
                    <a:pt x="2124" y="1080"/>
                  </a:lnTo>
                  <a:lnTo>
                    <a:pt x="2130" y="1080"/>
                  </a:lnTo>
                  <a:lnTo>
                    <a:pt x="2166" y="1074"/>
                  </a:lnTo>
                  <a:lnTo>
                    <a:pt x="2178" y="1074"/>
                  </a:lnTo>
                  <a:lnTo>
                    <a:pt x="2190" y="1080"/>
                  </a:lnTo>
                  <a:lnTo>
                    <a:pt x="2208" y="1086"/>
                  </a:lnTo>
                  <a:lnTo>
                    <a:pt x="2220" y="1092"/>
                  </a:lnTo>
                  <a:lnTo>
                    <a:pt x="2232" y="1110"/>
                  </a:lnTo>
                  <a:lnTo>
                    <a:pt x="2244" y="1134"/>
                  </a:lnTo>
                  <a:lnTo>
                    <a:pt x="2280" y="1158"/>
                  </a:lnTo>
                  <a:lnTo>
                    <a:pt x="2292" y="1170"/>
                  </a:lnTo>
                  <a:lnTo>
                    <a:pt x="2304" y="1188"/>
                  </a:lnTo>
                  <a:lnTo>
                    <a:pt x="2328" y="1212"/>
                  </a:lnTo>
                  <a:lnTo>
                    <a:pt x="2418" y="1320"/>
                  </a:lnTo>
                  <a:lnTo>
                    <a:pt x="2394" y="1320"/>
                  </a:lnTo>
                  <a:lnTo>
                    <a:pt x="2394" y="1308"/>
                  </a:lnTo>
                  <a:lnTo>
                    <a:pt x="2388" y="1302"/>
                  </a:lnTo>
                  <a:lnTo>
                    <a:pt x="2376" y="1296"/>
                  </a:lnTo>
                  <a:lnTo>
                    <a:pt x="2340" y="1284"/>
                  </a:lnTo>
                  <a:lnTo>
                    <a:pt x="2328" y="1278"/>
                  </a:lnTo>
                  <a:lnTo>
                    <a:pt x="2322" y="1272"/>
                  </a:lnTo>
                  <a:lnTo>
                    <a:pt x="2316" y="1272"/>
                  </a:lnTo>
                  <a:lnTo>
                    <a:pt x="2316" y="1260"/>
                  </a:lnTo>
                  <a:lnTo>
                    <a:pt x="2310" y="1242"/>
                  </a:lnTo>
                  <a:lnTo>
                    <a:pt x="2310" y="1212"/>
                  </a:lnTo>
                  <a:lnTo>
                    <a:pt x="2286" y="1200"/>
                  </a:lnTo>
                  <a:lnTo>
                    <a:pt x="2280" y="1194"/>
                  </a:lnTo>
                  <a:lnTo>
                    <a:pt x="2268" y="1194"/>
                  </a:lnTo>
                  <a:lnTo>
                    <a:pt x="2262" y="1182"/>
                  </a:lnTo>
                  <a:lnTo>
                    <a:pt x="2256" y="1176"/>
                  </a:lnTo>
                  <a:lnTo>
                    <a:pt x="2244" y="1182"/>
                  </a:lnTo>
                  <a:lnTo>
                    <a:pt x="2220" y="1182"/>
                  </a:lnTo>
                  <a:lnTo>
                    <a:pt x="2208" y="1188"/>
                  </a:lnTo>
                  <a:lnTo>
                    <a:pt x="2196" y="1176"/>
                  </a:lnTo>
                  <a:lnTo>
                    <a:pt x="2184" y="1170"/>
                  </a:lnTo>
                  <a:lnTo>
                    <a:pt x="2166" y="1164"/>
                  </a:lnTo>
                  <a:lnTo>
                    <a:pt x="2136" y="1164"/>
                  </a:lnTo>
                  <a:lnTo>
                    <a:pt x="2130" y="1170"/>
                  </a:lnTo>
                  <a:lnTo>
                    <a:pt x="2118" y="1176"/>
                  </a:lnTo>
                  <a:lnTo>
                    <a:pt x="2112" y="1176"/>
                  </a:lnTo>
                  <a:lnTo>
                    <a:pt x="2100" y="1182"/>
                  </a:lnTo>
                  <a:lnTo>
                    <a:pt x="2094" y="1188"/>
                  </a:lnTo>
                  <a:lnTo>
                    <a:pt x="2082" y="1182"/>
                  </a:lnTo>
                  <a:lnTo>
                    <a:pt x="2070" y="1170"/>
                  </a:lnTo>
                  <a:lnTo>
                    <a:pt x="2070" y="1158"/>
                  </a:lnTo>
                  <a:lnTo>
                    <a:pt x="2064" y="1158"/>
                  </a:lnTo>
                  <a:lnTo>
                    <a:pt x="2058" y="1152"/>
                  </a:lnTo>
                  <a:lnTo>
                    <a:pt x="2046" y="1152"/>
                  </a:lnTo>
                  <a:lnTo>
                    <a:pt x="2028" y="1146"/>
                  </a:lnTo>
                  <a:lnTo>
                    <a:pt x="1986" y="1146"/>
                  </a:lnTo>
                  <a:lnTo>
                    <a:pt x="1956" y="1152"/>
                  </a:lnTo>
                  <a:lnTo>
                    <a:pt x="1938" y="1152"/>
                  </a:lnTo>
                  <a:lnTo>
                    <a:pt x="1926" y="1140"/>
                  </a:lnTo>
                  <a:lnTo>
                    <a:pt x="1914" y="1122"/>
                  </a:lnTo>
                  <a:lnTo>
                    <a:pt x="1902" y="1110"/>
                  </a:lnTo>
                  <a:lnTo>
                    <a:pt x="1890" y="1104"/>
                  </a:lnTo>
                  <a:lnTo>
                    <a:pt x="1884" y="1098"/>
                  </a:lnTo>
                  <a:lnTo>
                    <a:pt x="1866" y="1098"/>
                  </a:lnTo>
                  <a:lnTo>
                    <a:pt x="1848" y="1092"/>
                  </a:lnTo>
                  <a:lnTo>
                    <a:pt x="1830" y="1092"/>
                  </a:lnTo>
                  <a:lnTo>
                    <a:pt x="1806" y="1080"/>
                  </a:lnTo>
                  <a:lnTo>
                    <a:pt x="1800" y="1074"/>
                  </a:lnTo>
                  <a:lnTo>
                    <a:pt x="1788" y="1068"/>
                  </a:lnTo>
                  <a:lnTo>
                    <a:pt x="1782" y="1056"/>
                  </a:lnTo>
                  <a:lnTo>
                    <a:pt x="1770" y="1050"/>
                  </a:lnTo>
                  <a:lnTo>
                    <a:pt x="1764" y="1044"/>
                  </a:lnTo>
                  <a:lnTo>
                    <a:pt x="1752" y="1038"/>
                  </a:lnTo>
                  <a:lnTo>
                    <a:pt x="1746" y="1044"/>
                  </a:lnTo>
                  <a:lnTo>
                    <a:pt x="1734" y="1050"/>
                  </a:lnTo>
                  <a:lnTo>
                    <a:pt x="1728" y="1056"/>
                  </a:lnTo>
                  <a:lnTo>
                    <a:pt x="1710" y="1056"/>
                  </a:lnTo>
                  <a:lnTo>
                    <a:pt x="1698" y="1050"/>
                  </a:lnTo>
                  <a:lnTo>
                    <a:pt x="1692" y="1044"/>
                  </a:lnTo>
                  <a:lnTo>
                    <a:pt x="1680" y="1038"/>
                  </a:lnTo>
                  <a:lnTo>
                    <a:pt x="1680" y="1032"/>
                  </a:lnTo>
                  <a:lnTo>
                    <a:pt x="1674" y="1020"/>
                  </a:lnTo>
                  <a:lnTo>
                    <a:pt x="1668" y="1020"/>
                  </a:lnTo>
                  <a:lnTo>
                    <a:pt x="1656" y="1014"/>
                  </a:lnTo>
                  <a:lnTo>
                    <a:pt x="1644" y="1002"/>
                  </a:lnTo>
                  <a:lnTo>
                    <a:pt x="1632" y="1002"/>
                  </a:lnTo>
                  <a:lnTo>
                    <a:pt x="1620" y="996"/>
                  </a:lnTo>
                  <a:lnTo>
                    <a:pt x="1608" y="996"/>
                  </a:lnTo>
                  <a:lnTo>
                    <a:pt x="1602" y="990"/>
                  </a:lnTo>
                  <a:lnTo>
                    <a:pt x="1596" y="990"/>
                  </a:lnTo>
                  <a:lnTo>
                    <a:pt x="1572" y="966"/>
                  </a:lnTo>
                  <a:lnTo>
                    <a:pt x="1572" y="954"/>
                  </a:lnTo>
                  <a:lnTo>
                    <a:pt x="1566" y="948"/>
                  </a:lnTo>
                  <a:lnTo>
                    <a:pt x="1560" y="936"/>
                  </a:lnTo>
                  <a:lnTo>
                    <a:pt x="1554" y="930"/>
                  </a:lnTo>
                  <a:lnTo>
                    <a:pt x="1536" y="930"/>
                  </a:lnTo>
                  <a:lnTo>
                    <a:pt x="1524" y="942"/>
                  </a:lnTo>
                  <a:lnTo>
                    <a:pt x="1512" y="936"/>
                  </a:lnTo>
                  <a:lnTo>
                    <a:pt x="1500" y="924"/>
                  </a:lnTo>
                  <a:lnTo>
                    <a:pt x="1476" y="912"/>
                  </a:lnTo>
                  <a:lnTo>
                    <a:pt x="1452" y="912"/>
                  </a:lnTo>
                  <a:lnTo>
                    <a:pt x="1422" y="882"/>
                  </a:lnTo>
                  <a:lnTo>
                    <a:pt x="1392" y="870"/>
                  </a:lnTo>
                  <a:lnTo>
                    <a:pt x="1356" y="864"/>
                  </a:lnTo>
                  <a:lnTo>
                    <a:pt x="1344" y="858"/>
                  </a:lnTo>
                  <a:lnTo>
                    <a:pt x="1290" y="858"/>
                  </a:lnTo>
                  <a:lnTo>
                    <a:pt x="1278" y="852"/>
                  </a:lnTo>
                  <a:lnTo>
                    <a:pt x="1278" y="804"/>
                  </a:lnTo>
                  <a:lnTo>
                    <a:pt x="1266" y="792"/>
                  </a:lnTo>
                  <a:lnTo>
                    <a:pt x="1218" y="792"/>
                  </a:lnTo>
                  <a:lnTo>
                    <a:pt x="1200" y="774"/>
                  </a:lnTo>
                  <a:lnTo>
                    <a:pt x="1200" y="768"/>
                  </a:lnTo>
                  <a:lnTo>
                    <a:pt x="1194" y="762"/>
                  </a:lnTo>
                  <a:lnTo>
                    <a:pt x="1188" y="750"/>
                  </a:lnTo>
                  <a:lnTo>
                    <a:pt x="1176" y="744"/>
                  </a:lnTo>
                  <a:lnTo>
                    <a:pt x="1158" y="738"/>
                  </a:lnTo>
                  <a:lnTo>
                    <a:pt x="1146" y="732"/>
                  </a:lnTo>
                  <a:lnTo>
                    <a:pt x="1134" y="732"/>
                  </a:lnTo>
                  <a:lnTo>
                    <a:pt x="1134" y="720"/>
                  </a:lnTo>
                  <a:lnTo>
                    <a:pt x="1128" y="714"/>
                  </a:lnTo>
                  <a:lnTo>
                    <a:pt x="1116" y="678"/>
                  </a:lnTo>
                  <a:lnTo>
                    <a:pt x="1104" y="672"/>
                  </a:lnTo>
                  <a:lnTo>
                    <a:pt x="1098" y="666"/>
                  </a:lnTo>
                  <a:lnTo>
                    <a:pt x="1056" y="666"/>
                  </a:lnTo>
                  <a:lnTo>
                    <a:pt x="1038" y="684"/>
                  </a:lnTo>
                  <a:lnTo>
                    <a:pt x="1032" y="684"/>
                  </a:lnTo>
                  <a:lnTo>
                    <a:pt x="1026" y="678"/>
                  </a:lnTo>
                  <a:lnTo>
                    <a:pt x="1020" y="666"/>
                  </a:lnTo>
                  <a:lnTo>
                    <a:pt x="1008" y="648"/>
                  </a:lnTo>
                  <a:lnTo>
                    <a:pt x="1002" y="630"/>
                  </a:lnTo>
                  <a:lnTo>
                    <a:pt x="990" y="624"/>
                  </a:lnTo>
                  <a:lnTo>
                    <a:pt x="978" y="612"/>
                  </a:lnTo>
                  <a:lnTo>
                    <a:pt x="960" y="600"/>
                  </a:lnTo>
                  <a:lnTo>
                    <a:pt x="948" y="594"/>
                  </a:lnTo>
                  <a:lnTo>
                    <a:pt x="930" y="582"/>
                  </a:lnTo>
                  <a:lnTo>
                    <a:pt x="918" y="570"/>
                  </a:lnTo>
                  <a:lnTo>
                    <a:pt x="882" y="546"/>
                  </a:lnTo>
                  <a:lnTo>
                    <a:pt x="858" y="540"/>
                  </a:lnTo>
                  <a:lnTo>
                    <a:pt x="852" y="534"/>
                  </a:lnTo>
                  <a:lnTo>
                    <a:pt x="840" y="534"/>
                  </a:lnTo>
                  <a:lnTo>
                    <a:pt x="828" y="528"/>
                  </a:lnTo>
                  <a:lnTo>
                    <a:pt x="816" y="528"/>
                  </a:lnTo>
                  <a:lnTo>
                    <a:pt x="804" y="522"/>
                  </a:lnTo>
                  <a:lnTo>
                    <a:pt x="798" y="516"/>
                  </a:lnTo>
                  <a:lnTo>
                    <a:pt x="798" y="510"/>
                  </a:lnTo>
                  <a:lnTo>
                    <a:pt x="786" y="498"/>
                  </a:lnTo>
                  <a:lnTo>
                    <a:pt x="762" y="498"/>
                  </a:lnTo>
                  <a:lnTo>
                    <a:pt x="756" y="504"/>
                  </a:lnTo>
                  <a:lnTo>
                    <a:pt x="750" y="504"/>
                  </a:lnTo>
                  <a:lnTo>
                    <a:pt x="738" y="510"/>
                  </a:lnTo>
                  <a:lnTo>
                    <a:pt x="732" y="516"/>
                  </a:lnTo>
                  <a:lnTo>
                    <a:pt x="720" y="522"/>
                  </a:lnTo>
                  <a:lnTo>
                    <a:pt x="714" y="528"/>
                  </a:lnTo>
                  <a:lnTo>
                    <a:pt x="708" y="528"/>
                  </a:lnTo>
                  <a:lnTo>
                    <a:pt x="702" y="522"/>
                  </a:lnTo>
                  <a:lnTo>
                    <a:pt x="702" y="516"/>
                  </a:lnTo>
                  <a:lnTo>
                    <a:pt x="696" y="510"/>
                  </a:lnTo>
                  <a:lnTo>
                    <a:pt x="702" y="510"/>
                  </a:lnTo>
                  <a:lnTo>
                    <a:pt x="696" y="504"/>
                  </a:lnTo>
                  <a:lnTo>
                    <a:pt x="690" y="492"/>
                  </a:lnTo>
                  <a:lnTo>
                    <a:pt x="678" y="474"/>
                  </a:lnTo>
                  <a:lnTo>
                    <a:pt x="666" y="462"/>
                  </a:lnTo>
                  <a:lnTo>
                    <a:pt x="666" y="456"/>
                  </a:lnTo>
                  <a:lnTo>
                    <a:pt x="660" y="450"/>
                  </a:lnTo>
                  <a:lnTo>
                    <a:pt x="648" y="450"/>
                  </a:lnTo>
                  <a:lnTo>
                    <a:pt x="624" y="438"/>
                  </a:lnTo>
                  <a:lnTo>
                    <a:pt x="606" y="432"/>
                  </a:lnTo>
                  <a:lnTo>
                    <a:pt x="570" y="396"/>
                  </a:lnTo>
                  <a:lnTo>
                    <a:pt x="552" y="390"/>
                  </a:lnTo>
                  <a:lnTo>
                    <a:pt x="534" y="372"/>
                  </a:lnTo>
                  <a:lnTo>
                    <a:pt x="522" y="348"/>
                  </a:lnTo>
                  <a:lnTo>
                    <a:pt x="516" y="342"/>
                  </a:lnTo>
                  <a:lnTo>
                    <a:pt x="504" y="318"/>
                  </a:lnTo>
                  <a:lnTo>
                    <a:pt x="486" y="300"/>
                  </a:lnTo>
                  <a:lnTo>
                    <a:pt x="468" y="300"/>
                  </a:lnTo>
                  <a:lnTo>
                    <a:pt x="462" y="294"/>
                  </a:lnTo>
                  <a:lnTo>
                    <a:pt x="450" y="288"/>
                  </a:lnTo>
                  <a:lnTo>
                    <a:pt x="444" y="276"/>
                  </a:lnTo>
                  <a:lnTo>
                    <a:pt x="438" y="270"/>
                  </a:lnTo>
                  <a:lnTo>
                    <a:pt x="426" y="264"/>
                  </a:lnTo>
                  <a:lnTo>
                    <a:pt x="420" y="264"/>
                  </a:lnTo>
                  <a:lnTo>
                    <a:pt x="408" y="258"/>
                  </a:lnTo>
                  <a:lnTo>
                    <a:pt x="402" y="252"/>
                  </a:lnTo>
                  <a:lnTo>
                    <a:pt x="396" y="240"/>
                  </a:lnTo>
                  <a:lnTo>
                    <a:pt x="396" y="228"/>
                  </a:lnTo>
                  <a:lnTo>
                    <a:pt x="414" y="210"/>
                  </a:lnTo>
                  <a:lnTo>
                    <a:pt x="414" y="204"/>
                  </a:lnTo>
                  <a:lnTo>
                    <a:pt x="402" y="204"/>
                  </a:lnTo>
                  <a:lnTo>
                    <a:pt x="384" y="198"/>
                  </a:lnTo>
                  <a:lnTo>
                    <a:pt x="330" y="186"/>
                  </a:lnTo>
                  <a:lnTo>
                    <a:pt x="294" y="180"/>
                  </a:lnTo>
                  <a:lnTo>
                    <a:pt x="282" y="180"/>
                  </a:lnTo>
                  <a:lnTo>
                    <a:pt x="270" y="192"/>
                  </a:lnTo>
                  <a:lnTo>
                    <a:pt x="264" y="192"/>
                  </a:lnTo>
                  <a:lnTo>
                    <a:pt x="258" y="198"/>
                  </a:lnTo>
                  <a:lnTo>
                    <a:pt x="252" y="198"/>
                  </a:lnTo>
                  <a:lnTo>
                    <a:pt x="240" y="174"/>
                  </a:lnTo>
                  <a:lnTo>
                    <a:pt x="228" y="144"/>
                  </a:lnTo>
                  <a:lnTo>
                    <a:pt x="222" y="126"/>
                  </a:lnTo>
                  <a:lnTo>
                    <a:pt x="210" y="114"/>
                  </a:lnTo>
                  <a:lnTo>
                    <a:pt x="204" y="102"/>
                  </a:lnTo>
                  <a:lnTo>
                    <a:pt x="204" y="96"/>
                  </a:lnTo>
                  <a:lnTo>
                    <a:pt x="198" y="96"/>
                  </a:lnTo>
                  <a:lnTo>
                    <a:pt x="192" y="102"/>
                  </a:lnTo>
                  <a:lnTo>
                    <a:pt x="186" y="102"/>
                  </a:lnTo>
                  <a:lnTo>
                    <a:pt x="162" y="90"/>
                  </a:lnTo>
                  <a:lnTo>
                    <a:pt x="156" y="84"/>
                  </a:lnTo>
                  <a:lnTo>
                    <a:pt x="144" y="78"/>
                  </a:lnTo>
                  <a:lnTo>
                    <a:pt x="138" y="84"/>
                  </a:lnTo>
                  <a:lnTo>
                    <a:pt x="126" y="84"/>
                  </a:lnTo>
                  <a:lnTo>
                    <a:pt x="120" y="90"/>
                  </a:lnTo>
                  <a:lnTo>
                    <a:pt x="108" y="84"/>
                  </a:lnTo>
                  <a:lnTo>
                    <a:pt x="102" y="78"/>
                  </a:lnTo>
                  <a:lnTo>
                    <a:pt x="90" y="60"/>
                  </a:lnTo>
                  <a:lnTo>
                    <a:pt x="72" y="48"/>
                  </a:lnTo>
                  <a:lnTo>
                    <a:pt x="60" y="42"/>
                  </a:lnTo>
                  <a:lnTo>
                    <a:pt x="42" y="24"/>
                  </a:lnTo>
                  <a:lnTo>
                    <a:pt x="30" y="18"/>
                  </a:lnTo>
                  <a:lnTo>
                    <a:pt x="12" y="6"/>
                  </a:lnTo>
                  <a:lnTo>
                    <a:pt x="0"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 name="文本框 6"/>
          <p:cNvSpPr txBox="1"/>
          <p:nvPr/>
        </p:nvSpPr>
        <p:spPr>
          <a:xfrm>
            <a:off x="1336077" y="2780928"/>
            <a:ext cx="4089868" cy="1477328"/>
          </a:xfrm>
          <a:prstGeom prst="rect">
            <a:avLst/>
          </a:prstGeom>
          <a:noFill/>
        </p:spPr>
        <p:txBody>
          <a:bodyPr wrap="square">
            <a:spAutoFit/>
          </a:bodyPr>
          <a:lstStyle/>
          <a:p>
            <a:pPr>
              <a:lnSpc>
                <a:spcPct val="150000"/>
              </a:lnSpc>
              <a:buFont typeface="Wingdings" pitchFamily="2" charset="2"/>
              <a:buChar char="Ø"/>
              <a:defRPr/>
            </a:pPr>
            <a:r>
              <a:rPr lang="zh-CN" altLang="en-US" sz="2000" b="1" dirty="0">
                <a:solidFill>
                  <a:schemeClr val="tx2"/>
                </a:solidFill>
                <a:latin typeface="微软雅黑" panose="020B0503020204020204" pitchFamily="34" charset="-122"/>
                <a:ea typeface="微软雅黑" panose="020B0503020204020204" pitchFamily="34" charset="-122"/>
              </a:rPr>
              <a:t>高血压的主要治疗目标是最大限度地降低心血管并发症的发生与死亡的总体危险</a:t>
            </a:r>
            <a:r>
              <a:rPr lang="zh-CN" altLang="en-US" sz="2000" b="1" dirty="0" smtClean="0">
                <a:solidFill>
                  <a:schemeClr val="tx2"/>
                </a:solidFill>
                <a:latin typeface="微软雅黑" panose="020B0503020204020204" pitchFamily="34" charset="-122"/>
                <a:ea typeface="微软雅黑" panose="020B0503020204020204" pitchFamily="34" charset="-122"/>
              </a:rPr>
              <a:t>。</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1" y="6460408"/>
            <a:ext cx="8788906" cy="397592"/>
          </a:xfrm>
          <a:prstGeom prst="rect">
            <a:avLst/>
          </a:prstGeom>
          <a:noFill/>
        </p:spPr>
        <p:txBody>
          <a:bodyPr wrap="square" rtlCol="0" anchor="ctr">
            <a:noAutofit/>
          </a:bodyPr>
          <a:lstStyle/>
          <a:p>
            <a:pPr>
              <a:defRPr/>
            </a:pPr>
            <a:r>
              <a:rPr kumimoji="0" lang="zh-CN" altLang="en-US" sz="10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中国</a:t>
            </a:r>
            <a:r>
              <a:rPr kumimoji="0" lang="zh-CN" altLang="en-US"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高血压防治指南</a:t>
            </a:r>
            <a:r>
              <a:rPr kumimoji="0" lang="en-US" altLang="zh-CN"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2010. </a:t>
            </a:r>
            <a:r>
              <a:rPr kumimoji="0" lang="zh-CN" altLang="en-US"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中华心血管病杂志</a:t>
            </a:r>
            <a:r>
              <a:rPr kumimoji="0" lang="en-US" altLang="zh-CN"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 2011, 39(7):</a:t>
            </a:r>
            <a:r>
              <a:rPr kumimoji="0" lang="en-US" altLang="zh-CN" sz="10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579-616</a:t>
            </a:r>
            <a:endParaRPr kumimoji="0" lang="en-US" altLang="zh-CN"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006178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7976" y="2007158"/>
            <a:ext cx="1800262" cy="2085465"/>
          </a:xfrm>
          <a:prstGeom prst="round2DiagRect">
            <a:avLst>
              <a:gd name="adj1" fmla="val 0"/>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grpSp>
        <p:nvGrpSpPr>
          <p:cNvPr id="2" name="Group 39"/>
          <p:cNvGrpSpPr>
            <a:grpSpLocks noChangeAspect="1"/>
          </p:cNvGrpSpPr>
          <p:nvPr/>
        </p:nvGrpSpPr>
        <p:grpSpPr bwMode="auto">
          <a:xfrm>
            <a:off x="4312069" y="1986120"/>
            <a:ext cx="5392681" cy="4103837"/>
            <a:chOff x="240" y="720"/>
            <a:chExt cx="3261" cy="3143"/>
          </a:xfrm>
        </p:grpSpPr>
        <p:sp>
          <p:nvSpPr>
            <p:cNvPr id="41" name="Freeform 40"/>
            <p:cNvSpPr>
              <a:spLocks/>
            </p:cNvSpPr>
            <p:nvPr/>
          </p:nvSpPr>
          <p:spPr bwMode="auto">
            <a:xfrm>
              <a:off x="240" y="720"/>
              <a:ext cx="3261" cy="3143"/>
            </a:xfrm>
            <a:custGeom>
              <a:avLst/>
              <a:gdLst>
                <a:gd name="T0" fmla="*/ 0 w 3261"/>
                <a:gd name="T1" fmla="*/ 60 h 3143"/>
                <a:gd name="T2" fmla="*/ 3196 w 3261"/>
                <a:gd name="T3" fmla="*/ 0 h 3143"/>
                <a:gd name="T4" fmla="*/ 3261 w 3261"/>
                <a:gd name="T5" fmla="*/ 3105 h 3143"/>
                <a:gd name="T6" fmla="*/ 33 w 3261"/>
                <a:gd name="T7" fmla="*/ 3143 h 3143"/>
                <a:gd name="T8" fmla="*/ 0 w 3261"/>
                <a:gd name="T9" fmla="*/ 60 h 3143"/>
                <a:gd name="T10" fmla="*/ 0 60000 65536"/>
                <a:gd name="T11" fmla="*/ 0 60000 65536"/>
                <a:gd name="T12" fmla="*/ 0 60000 65536"/>
                <a:gd name="T13" fmla="*/ 0 60000 65536"/>
                <a:gd name="T14" fmla="*/ 0 60000 65536"/>
                <a:gd name="T15" fmla="*/ 0 w 3261"/>
                <a:gd name="T16" fmla="*/ 0 h 3143"/>
                <a:gd name="T17" fmla="*/ 3261 w 3261"/>
                <a:gd name="T18" fmla="*/ 3143 h 3143"/>
              </a:gdLst>
              <a:ahLst/>
              <a:cxnLst>
                <a:cxn ang="T10">
                  <a:pos x="T0" y="T1"/>
                </a:cxn>
                <a:cxn ang="T11">
                  <a:pos x="T2" y="T3"/>
                </a:cxn>
                <a:cxn ang="T12">
                  <a:pos x="T4" y="T5"/>
                </a:cxn>
                <a:cxn ang="T13">
                  <a:pos x="T6" y="T7"/>
                </a:cxn>
                <a:cxn ang="T14">
                  <a:pos x="T8" y="T9"/>
                </a:cxn>
              </a:cxnLst>
              <a:rect l="T15" t="T16" r="T17" b="T18"/>
              <a:pathLst>
                <a:path w="3261" h="3143">
                  <a:moveTo>
                    <a:pt x="0" y="60"/>
                  </a:moveTo>
                  <a:lnTo>
                    <a:pt x="3196" y="0"/>
                  </a:lnTo>
                  <a:lnTo>
                    <a:pt x="3261" y="3105"/>
                  </a:lnTo>
                  <a:lnTo>
                    <a:pt x="33" y="3143"/>
                  </a:lnTo>
                  <a:lnTo>
                    <a:pt x="0" y="60"/>
                  </a:lnTo>
                  <a:close/>
                </a:path>
              </a:pathLst>
            </a:custGeom>
            <a:solidFill>
              <a:srgbClr val="37609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chemeClr val="tx2"/>
                </a:solidFill>
              </a:endParaRPr>
            </a:p>
          </p:txBody>
        </p:sp>
        <p:sp>
          <p:nvSpPr>
            <p:cNvPr id="42" name="Freeform 41"/>
            <p:cNvSpPr>
              <a:spLocks/>
            </p:cNvSpPr>
            <p:nvPr/>
          </p:nvSpPr>
          <p:spPr bwMode="auto">
            <a:xfrm>
              <a:off x="308" y="761"/>
              <a:ext cx="3100" cy="3015"/>
            </a:xfrm>
            <a:custGeom>
              <a:avLst/>
              <a:gdLst>
                <a:gd name="T0" fmla="*/ 0 w 3100"/>
                <a:gd name="T1" fmla="*/ 85 h 3015"/>
                <a:gd name="T2" fmla="*/ 255 w 3100"/>
                <a:gd name="T3" fmla="*/ 77 h 3015"/>
                <a:gd name="T4" fmla="*/ 537 w 3100"/>
                <a:gd name="T5" fmla="*/ 68 h 3015"/>
                <a:gd name="T6" fmla="*/ 887 w 3100"/>
                <a:gd name="T7" fmla="*/ 60 h 3015"/>
                <a:gd name="T8" fmla="*/ 1284 w 3100"/>
                <a:gd name="T9" fmla="*/ 55 h 3015"/>
                <a:gd name="T10" fmla="*/ 1699 w 3100"/>
                <a:gd name="T11" fmla="*/ 52 h 3015"/>
                <a:gd name="T12" fmla="*/ 2107 w 3100"/>
                <a:gd name="T13" fmla="*/ 55 h 3015"/>
                <a:gd name="T14" fmla="*/ 2304 w 3100"/>
                <a:gd name="T15" fmla="*/ 57 h 3015"/>
                <a:gd name="T16" fmla="*/ 2487 w 3100"/>
                <a:gd name="T17" fmla="*/ 63 h 3015"/>
                <a:gd name="T18" fmla="*/ 2569 w 3100"/>
                <a:gd name="T19" fmla="*/ 60 h 3015"/>
                <a:gd name="T20" fmla="*/ 2654 w 3100"/>
                <a:gd name="T21" fmla="*/ 57 h 3015"/>
                <a:gd name="T22" fmla="*/ 2753 w 3100"/>
                <a:gd name="T23" fmla="*/ 52 h 3015"/>
                <a:gd name="T24" fmla="*/ 2854 w 3100"/>
                <a:gd name="T25" fmla="*/ 44 h 3015"/>
                <a:gd name="T26" fmla="*/ 2947 w 3100"/>
                <a:gd name="T27" fmla="*/ 33 h 3015"/>
                <a:gd name="T28" fmla="*/ 2985 w 3100"/>
                <a:gd name="T29" fmla="*/ 27 h 3015"/>
                <a:gd name="T30" fmla="*/ 3018 w 3100"/>
                <a:gd name="T31" fmla="*/ 19 h 3015"/>
                <a:gd name="T32" fmla="*/ 3043 w 3100"/>
                <a:gd name="T33" fmla="*/ 8 h 3015"/>
                <a:gd name="T34" fmla="*/ 3051 w 3100"/>
                <a:gd name="T35" fmla="*/ 6 h 3015"/>
                <a:gd name="T36" fmla="*/ 3056 w 3100"/>
                <a:gd name="T37" fmla="*/ 0 h 3015"/>
                <a:gd name="T38" fmla="*/ 3048 w 3100"/>
                <a:gd name="T39" fmla="*/ 358 h 3015"/>
                <a:gd name="T40" fmla="*/ 3040 w 3100"/>
                <a:gd name="T41" fmla="*/ 733 h 3015"/>
                <a:gd name="T42" fmla="*/ 3032 w 3100"/>
                <a:gd name="T43" fmla="*/ 1176 h 3015"/>
                <a:gd name="T44" fmla="*/ 3026 w 3100"/>
                <a:gd name="T45" fmla="*/ 1636 h 3015"/>
                <a:gd name="T46" fmla="*/ 3026 w 3100"/>
                <a:gd name="T47" fmla="*/ 1858 h 3015"/>
                <a:gd name="T48" fmla="*/ 3029 w 3100"/>
                <a:gd name="T49" fmla="*/ 2063 h 3015"/>
                <a:gd name="T50" fmla="*/ 3032 w 3100"/>
                <a:gd name="T51" fmla="*/ 2251 h 3015"/>
                <a:gd name="T52" fmla="*/ 3037 w 3100"/>
                <a:gd name="T53" fmla="*/ 2413 h 3015"/>
                <a:gd name="T54" fmla="*/ 3046 w 3100"/>
                <a:gd name="T55" fmla="*/ 2541 h 3015"/>
                <a:gd name="T56" fmla="*/ 3051 w 3100"/>
                <a:gd name="T57" fmla="*/ 2591 h 3015"/>
                <a:gd name="T58" fmla="*/ 3056 w 3100"/>
                <a:gd name="T59" fmla="*/ 2632 h 3015"/>
                <a:gd name="T60" fmla="*/ 3059 w 3100"/>
                <a:gd name="T61" fmla="*/ 2665 h 3015"/>
                <a:gd name="T62" fmla="*/ 3067 w 3100"/>
                <a:gd name="T63" fmla="*/ 2744 h 3015"/>
                <a:gd name="T64" fmla="*/ 3081 w 3100"/>
                <a:gd name="T65" fmla="*/ 2840 h 3015"/>
                <a:gd name="T66" fmla="*/ 3089 w 3100"/>
                <a:gd name="T67" fmla="*/ 2881 h 3015"/>
                <a:gd name="T68" fmla="*/ 3100 w 3100"/>
                <a:gd name="T69" fmla="*/ 2916 h 3015"/>
                <a:gd name="T70" fmla="*/ 2673 w 3100"/>
                <a:gd name="T71" fmla="*/ 2919 h 3015"/>
                <a:gd name="T72" fmla="*/ 2227 w 3100"/>
                <a:gd name="T73" fmla="*/ 2924 h 3015"/>
                <a:gd name="T74" fmla="*/ 1705 w 3100"/>
                <a:gd name="T75" fmla="*/ 2933 h 3015"/>
                <a:gd name="T76" fmla="*/ 1169 w 3100"/>
                <a:gd name="T77" fmla="*/ 2946 h 3015"/>
                <a:gd name="T78" fmla="*/ 911 w 3100"/>
                <a:gd name="T79" fmla="*/ 2955 h 3015"/>
                <a:gd name="T80" fmla="*/ 676 w 3100"/>
                <a:gd name="T81" fmla="*/ 2963 h 3015"/>
                <a:gd name="T82" fmla="*/ 463 w 3100"/>
                <a:gd name="T83" fmla="*/ 2974 h 3015"/>
                <a:gd name="T84" fmla="*/ 285 w 3100"/>
                <a:gd name="T85" fmla="*/ 2987 h 3015"/>
                <a:gd name="T86" fmla="*/ 148 w 3100"/>
                <a:gd name="T87" fmla="*/ 3001 h 3015"/>
                <a:gd name="T88" fmla="*/ 96 w 3100"/>
                <a:gd name="T89" fmla="*/ 3007 h 3015"/>
                <a:gd name="T90" fmla="*/ 58 w 3100"/>
                <a:gd name="T91" fmla="*/ 3015 h 3015"/>
                <a:gd name="T92" fmla="*/ 61 w 3100"/>
                <a:gd name="T93" fmla="*/ 2632 h 3015"/>
                <a:gd name="T94" fmla="*/ 61 w 3100"/>
                <a:gd name="T95" fmla="*/ 2230 h 3015"/>
                <a:gd name="T96" fmla="*/ 58 w 3100"/>
                <a:gd name="T97" fmla="*/ 1751 h 3015"/>
                <a:gd name="T98" fmla="*/ 52 w 3100"/>
                <a:gd name="T99" fmla="*/ 1247 h 3015"/>
                <a:gd name="T100" fmla="*/ 50 w 3100"/>
                <a:gd name="T101" fmla="*/ 1001 h 3015"/>
                <a:gd name="T102" fmla="*/ 41 w 3100"/>
                <a:gd name="T103" fmla="*/ 769 h 3015"/>
                <a:gd name="T104" fmla="*/ 36 w 3100"/>
                <a:gd name="T105" fmla="*/ 553 h 3015"/>
                <a:gd name="T106" fmla="*/ 25 w 3100"/>
                <a:gd name="T107" fmla="*/ 364 h 3015"/>
                <a:gd name="T108" fmla="*/ 14 w 3100"/>
                <a:gd name="T109" fmla="*/ 205 h 3015"/>
                <a:gd name="T110" fmla="*/ 6 w 3100"/>
                <a:gd name="T111" fmla="*/ 140 h 3015"/>
                <a:gd name="T112" fmla="*/ 0 w 3100"/>
                <a:gd name="T113" fmla="*/ 85 h 30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00"/>
                <a:gd name="T172" fmla="*/ 0 h 3015"/>
                <a:gd name="T173" fmla="*/ 3100 w 3100"/>
                <a:gd name="T174" fmla="*/ 3015 h 30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00" h="3015">
                  <a:moveTo>
                    <a:pt x="0" y="85"/>
                  </a:moveTo>
                  <a:lnTo>
                    <a:pt x="255" y="77"/>
                  </a:lnTo>
                  <a:lnTo>
                    <a:pt x="537" y="68"/>
                  </a:lnTo>
                  <a:lnTo>
                    <a:pt x="887" y="60"/>
                  </a:lnTo>
                  <a:lnTo>
                    <a:pt x="1284" y="55"/>
                  </a:lnTo>
                  <a:lnTo>
                    <a:pt x="1699" y="52"/>
                  </a:lnTo>
                  <a:lnTo>
                    <a:pt x="2107" y="55"/>
                  </a:lnTo>
                  <a:lnTo>
                    <a:pt x="2304" y="57"/>
                  </a:lnTo>
                  <a:lnTo>
                    <a:pt x="2487" y="63"/>
                  </a:lnTo>
                  <a:lnTo>
                    <a:pt x="2569" y="60"/>
                  </a:lnTo>
                  <a:lnTo>
                    <a:pt x="2654" y="57"/>
                  </a:lnTo>
                  <a:lnTo>
                    <a:pt x="2753" y="52"/>
                  </a:lnTo>
                  <a:lnTo>
                    <a:pt x="2854" y="44"/>
                  </a:lnTo>
                  <a:lnTo>
                    <a:pt x="2947" y="33"/>
                  </a:lnTo>
                  <a:lnTo>
                    <a:pt x="2985" y="27"/>
                  </a:lnTo>
                  <a:lnTo>
                    <a:pt x="3018" y="19"/>
                  </a:lnTo>
                  <a:lnTo>
                    <a:pt x="3043" y="8"/>
                  </a:lnTo>
                  <a:lnTo>
                    <a:pt x="3051" y="6"/>
                  </a:lnTo>
                  <a:lnTo>
                    <a:pt x="3056" y="0"/>
                  </a:lnTo>
                  <a:lnTo>
                    <a:pt x="3048" y="358"/>
                  </a:lnTo>
                  <a:lnTo>
                    <a:pt x="3040" y="733"/>
                  </a:lnTo>
                  <a:lnTo>
                    <a:pt x="3032" y="1176"/>
                  </a:lnTo>
                  <a:lnTo>
                    <a:pt x="3026" y="1636"/>
                  </a:lnTo>
                  <a:lnTo>
                    <a:pt x="3026" y="1858"/>
                  </a:lnTo>
                  <a:lnTo>
                    <a:pt x="3029" y="2063"/>
                  </a:lnTo>
                  <a:lnTo>
                    <a:pt x="3032" y="2251"/>
                  </a:lnTo>
                  <a:lnTo>
                    <a:pt x="3037" y="2413"/>
                  </a:lnTo>
                  <a:lnTo>
                    <a:pt x="3046" y="2541"/>
                  </a:lnTo>
                  <a:lnTo>
                    <a:pt x="3051" y="2591"/>
                  </a:lnTo>
                  <a:lnTo>
                    <a:pt x="3056" y="2632"/>
                  </a:lnTo>
                  <a:lnTo>
                    <a:pt x="3059" y="2665"/>
                  </a:lnTo>
                  <a:lnTo>
                    <a:pt x="3067" y="2744"/>
                  </a:lnTo>
                  <a:lnTo>
                    <a:pt x="3081" y="2840"/>
                  </a:lnTo>
                  <a:lnTo>
                    <a:pt x="3089" y="2881"/>
                  </a:lnTo>
                  <a:lnTo>
                    <a:pt x="3100" y="2916"/>
                  </a:lnTo>
                  <a:lnTo>
                    <a:pt x="2673" y="2919"/>
                  </a:lnTo>
                  <a:lnTo>
                    <a:pt x="2227" y="2924"/>
                  </a:lnTo>
                  <a:lnTo>
                    <a:pt x="1705" y="2933"/>
                  </a:lnTo>
                  <a:lnTo>
                    <a:pt x="1169" y="2946"/>
                  </a:lnTo>
                  <a:lnTo>
                    <a:pt x="911" y="2955"/>
                  </a:lnTo>
                  <a:lnTo>
                    <a:pt x="676" y="2963"/>
                  </a:lnTo>
                  <a:lnTo>
                    <a:pt x="463" y="2974"/>
                  </a:lnTo>
                  <a:lnTo>
                    <a:pt x="285" y="2987"/>
                  </a:lnTo>
                  <a:lnTo>
                    <a:pt x="148" y="3001"/>
                  </a:lnTo>
                  <a:lnTo>
                    <a:pt x="96" y="3007"/>
                  </a:lnTo>
                  <a:lnTo>
                    <a:pt x="58" y="3015"/>
                  </a:lnTo>
                  <a:lnTo>
                    <a:pt x="61" y="2632"/>
                  </a:lnTo>
                  <a:lnTo>
                    <a:pt x="61" y="2230"/>
                  </a:lnTo>
                  <a:lnTo>
                    <a:pt x="58" y="1751"/>
                  </a:lnTo>
                  <a:lnTo>
                    <a:pt x="52" y="1247"/>
                  </a:lnTo>
                  <a:lnTo>
                    <a:pt x="50" y="1001"/>
                  </a:lnTo>
                  <a:lnTo>
                    <a:pt x="41" y="769"/>
                  </a:lnTo>
                  <a:lnTo>
                    <a:pt x="36" y="553"/>
                  </a:lnTo>
                  <a:lnTo>
                    <a:pt x="25" y="364"/>
                  </a:lnTo>
                  <a:lnTo>
                    <a:pt x="14" y="205"/>
                  </a:lnTo>
                  <a:lnTo>
                    <a:pt x="6" y="140"/>
                  </a:lnTo>
                  <a:lnTo>
                    <a:pt x="0" y="85"/>
                  </a:lnTo>
                  <a:close/>
                </a:path>
              </a:pathLst>
            </a:custGeom>
            <a:solidFill>
              <a:srgbClr val="1025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chemeClr val="tx2"/>
                </a:solidFill>
              </a:endParaRPr>
            </a:p>
          </p:txBody>
        </p:sp>
        <p:sp>
          <p:nvSpPr>
            <p:cNvPr id="43" name="Freeform 42"/>
            <p:cNvSpPr>
              <a:spLocks/>
            </p:cNvSpPr>
            <p:nvPr/>
          </p:nvSpPr>
          <p:spPr bwMode="auto">
            <a:xfrm>
              <a:off x="374" y="827"/>
              <a:ext cx="2977" cy="2889"/>
            </a:xfrm>
            <a:custGeom>
              <a:avLst/>
              <a:gdLst>
                <a:gd name="T0" fmla="*/ 0 w 2977"/>
                <a:gd name="T1" fmla="*/ 65 h 2889"/>
                <a:gd name="T2" fmla="*/ 246 w 2977"/>
                <a:gd name="T3" fmla="*/ 57 h 2889"/>
                <a:gd name="T4" fmla="*/ 854 w 2977"/>
                <a:gd name="T5" fmla="*/ 41 h 2889"/>
                <a:gd name="T6" fmla="*/ 1237 w 2977"/>
                <a:gd name="T7" fmla="*/ 33 h 2889"/>
                <a:gd name="T8" fmla="*/ 1636 w 2977"/>
                <a:gd name="T9" fmla="*/ 27 h 2889"/>
                <a:gd name="T10" fmla="*/ 2033 w 2977"/>
                <a:gd name="T11" fmla="*/ 24 h 2889"/>
                <a:gd name="T12" fmla="*/ 2399 w 2977"/>
                <a:gd name="T13" fmla="*/ 24 h 2889"/>
                <a:gd name="T14" fmla="*/ 2476 w 2977"/>
                <a:gd name="T15" fmla="*/ 27 h 2889"/>
                <a:gd name="T16" fmla="*/ 2646 w 2977"/>
                <a:gd name="T17" fmla="*/ 30 h 2889"/>
                <a:gd name="T18" fmla="*/ 2741 w 2977"/>
                <a:gd name="T19" fmla="*/ 27 h 2889"/>
                <a:gd name="T20" fmla="*/ 2832 w 2977"/>
                <a:gd name="T21" fmla="*/ 22 h 2889"/>
                <a:gd name="T22" fmla="*/ 2870 w 2977"/>
                <a:gd name="T23" fmla="*/ 19 h 2889"/>
                <a:gd name="T24" fmla="*/ 2906 w 2977"/>
                <a:gd name="T25" fmla="*/ 13 h 2889"/>
                <a:gd name="T26" fmla="*/ 2933 w 2977"/>
                <a:gd name="T27" fmla="*/ 8 h 2889"/>
                <a:gd name="T28" fmla="*/ 2955 w 2977"/>
                <a:gd name="T29" fmla="*/ 0 h 2889"/>
                <a:gd name="T30" fmla="*/ 2941 w 2977"/>
                <a:gd name="T31" fmla="*/ 344 h 2889"/>
                <a:gd name="T32" fmla="*/ 2930 w 2977"/>
                <a:gd name="T33" fmla="*/ 703 h 2889"/>
                <a:gd name="T34" fmla="*/ 2919 w 2977"/>
                <a:gd name="T35" fmla="*/ 1127 h 2889"/>
                <a:gd name="T36" fmla="*/ 2911 w 2977"/>
                <a:gd name="T37" fmla="*/ 1567 h 2889"/>
                <a:gd name="T38" fmla="*/ 2908 w 2977"/>
                <a:gd name="T39" fmla="*/ 1778 h 2889"/>
                <a:gd name="T40" fmla="*/ 2908 w 2977"/>
                <a:gd name="T41" fmla="*/ 1978 h 2889"/>
                <a:gd name="T42" fmla="*/ 2911 w 2977"/>
                <a:gd name="T43" fmla="*/ 2158 h 2889"/>
                <a:gd name="T44" fmla="*/ 2914 w 2977"/>
                <a:gd name="T45" fmla="*/ 2311 h 2889"/>
                <a:gd name="T46" fmla="*/ 2922 w 2977"/>
                <a:gd name="T47" fmla="*/ 2437 h 2889"/>
                <a:gd name="T48" fmla="*/ 2928 w 2977"/>
                <a:gd name="T49" fmla="*/ 2484 h 2889"/>
                <a:gd name="T50" fmla="*/ 2933 w 2977"/>
                <a:gd name="T51" fmla="*/ 2525 h 2889"/>
                <a:gd name="T52" fmla="*/ 2936 w 2977"/>
                <a:gd name="T53" fmla="*/ 2558 h 2889"/>
                <a:gd name="T54" fmla="*/ 2944 w 2977"/>
                <a:gd name="T55" fmla="*/ 2634 h 2889"/>
                <a:gd name="T56" fmla="*/ 2958 w 2977"/>
                <a:gd name="T57" fmla="*/ 2724 h 2889"/>
                <a:gd name="T58" fmla="*/ 2966 w 2977"/>
                <a:gd name="T59" fmla="*/ 2768 h 2889"/>
                <a:gd name="T60" fmla="*/ 2977 w 2977"/>
                <a:gd name="T61" fmla="*/ 2801 h 2889"/>
                <a:gd name="T62" fmla="*/ 2564 w 2977"/>
                <a:gd name="T63" fmla="*/ 2804 h 2889"/>
                <a:gd name="T64" fmla="*/ 2134 w 2977"/>
                <a:gd name="T65" fmla="*/ 2806 h 2889"/>
                <a:gd name="T66" fmla="*/ 1631 w 2977"/>
                <a:gd name="T67" fmla="*/ 2815 h 2889"/>
                <a:gd name="T68" fmla="*/ 1114 w 2977"/>
                <a:gd name="T69" fmla="*/ 2826 h 2889"/>
                <a:gd name="T70" fmla="*/ 867 w 2977"/>
                <a:gd name="T71" fmla="*/ 2831 h 2889"/>
                <a:gd name="T72" fmla="*/ 640 w 2977"/>
                <a:gd name="T73" fmla="*/ 2839 h 2889"/>
                <a:gd name="T74" fmla="*/ 435 w 2977"/>
                <a:gd name="T75" fmla="*/ 2850 h 2889"/>
                <a:gd name="T76" fmla="*/ 263 w 2977"/>
                <a:gd name="T77" fmla="*/ 2861 h 2889"/>
                <a:gd name="T78" fmla="*/ 129 w 2977"/>
                <a:gd name="T79" fmla="*/ 2875 h 2889"/>
                <a:gd name="T80" fmla="*/ 79 w 2977"/>
                <a:gd name="T81" fmla="*/ 2880 h 2889"/>
                <a:gd name="T82" fmla="*/ 44 w 2977"/>
                <a:gd name="T83" fmla="*/ 2889 h 2889"/>
                <a:gd name="T84" fmla="*/ 47 w 2977"/>
                <a:gd name="T85" fmla="*/ 2522 h 2889"/>
                <a:gd name="T86" fmla="*/ 49 w 2977"/>
                <a:gd name="T87" fmla="*/ 2133 h 2889"/>
                <a:gd name="T88" fmla="*/ 49 w 2977"/>
                <a:gd name="T89" fmla="*/ 1671 h 2889"/>
                <a:gd name="T90" fmla="*/ 47 w 2977"/>
                <a:gd name="T91" fmla="*/ 1187 h 2889"/>
                <a:gd name="T92" fmla="*/ 44 w 2977"/>
                <a:gd name="T93" fmla="*/ 952 h 2889"/>
                <a:gd name="T94" fmla="*/ 38 w 2977"/>
                <a:gd name="T95" fmla="*/ 727 h 2889"/>
                <a:gd name="T96" fmla="*/ 33 w 2977"/>
                <a:gd name="T97" fmla="*/ 519 h 2889"/>
                <a:gd name="T98" fmla="*/ 25 w 2977"/>
                <a:gd name="T99" fmla="*/ 336 h 2889"/>
                <a:gd name="T100" fmla="*/ 14 w 2977"/>
                <a:gd name="T101" fmla="*/ 183 h 2889"/>
                <a:gd name="T102" fmla="*/ 6 w 2977"/>
                <a:gd name="T103" fmla="*/ 120 h 2889"/>
                <a:gd name="T104" fmla="*/ 0 w 2977"/>
                <a:gd name="T105" fmla="*/ 65 h 288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77"/>
                <a:gd name="T160" fmla="*/ 0 h 2889"/>
                <a:gd name="T161" fmla="*/ 2977 w 2977"/>
                <a:gd name="T162" fmla="*/ 2889 h 288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77" h="2889">
                  <a:moveTo>
                    <a:pt x="0" y="65"/>
                  </a:moveTo>
                  <a:lnTo>
                    <a:pt x="246" y="57"/>
                  </a:lnTo>
                  <a:lnTo>
                    <a:pt x="854" y="41"/>
                  </a:lnTo>
                  <a:lnTo>
                    <a:pt x="1237" y="33"/>
                  </a:lnTo>
                  <a:lnTo>
                    <a:pt x="1636" y="27"/>
                  </a:lnTo>
                  <a:lnTo>
                    <a:pt x="2033" y="24"/>
                  </a:lnTo>
                  <a:lnTo>
                    <a:pt x="2399" y="24"/>
                  </a:lnTo>
                  <a:lnTo>
                    <a:pt x="2476" y="27"/>
                  </a:lnTo>
                  <a:lnTo>
                    <a:pt x="2646" y="30"/>
                  </a:lnTo>
                  <a:lnTo>
                    <a:pt x="2741" y="27"/>
                  </a:lnTo>
                  <a:lnTo>
                    <a:pt x="2832" y="22"/>
                  </a:lnTo>
                  <a:lnTo>
                    <a:pt x="2870" y="19"/>
                  </a:lnTo>
                  <a:lnTo>
                    <a:pt x="2906" y="13"/>
                  </a:lnTo>
                  <a:lnTo>
                    <a:pt x="2933" y="8"/>
                  </a:lnTo>
                  <a:lnTo>
                    <a:pt x="2955" y="0"/>
                  </a:lnTo>
                  <a:lnTo>
                    <a:pt x="2941" y="344"/>
                  </a:lnTo>
                  <a:lnTo>
                    <a:pt x="2930" y="703"/>
                  </a:lnTo>
                  <a:lnTo>
                    <a:pt x="2919" y="1127"/>
                  </a:lnTo>
                  <a:lnTo>
                    <a:pt x="2911" y="1567"/>
                  </a:lnTo>
                  <a:lnTo>
                    <a:pt x="2908" y="1778"/>
                  </a:lnTo>
                  <a:lnTo>
                    <a:pt x="2908" y="1978"/>
                  </a:lnTo>
                  <a:lnTo>
                    <a:pt x="2911" y="2158"/>
                  </a:lnTo>
                  <a:lnTo>
                    <a:pt x="2914" y="2311"/>
                  </a:lnTo>
                  <a:lnTo>
                    <a:pt x="2922" y="2437"/>
                  </a:lnTo>
                  <a:lnTo>
                    <a:pt x="2928" y="2484"/>
                  </a:lnTo>
                  <a:lnTo>
                    <a:pt x="2933" y="2525"/>
                  </a:lnTo>
                  <a:lnTo>
                    <a:pt x="2936" y="2558"/>
                  </a:lnTo>
                  <a:lnTo>
                    <a:pt x="2944" y="2634"/>
                  </a:lnTo>
                  <a:lnTo>
                    <a:pt x="2958" y="2724"/>
                  </a:lnTo>
                  <a:lnTo>
                    <a:pt x="2966" y="2768"/>
                  </a:lnTo>
                  <a:lnTo>
                    <a:pt x="2977" y="2801"/>
                  </a:lnTo>
                  <a:lnTo>
                    <a:pt x="2564" y="2804"/>
                  </a:lnTo>
                  <a:lnTo>
                    <a:pt x="2134" y="2806"/>
                  </a:lnTo>
                  <a:lnTo>
                    <a:pt x="1631" y="2815"/>
                  </a:lnTo>
                  <a:lnTo>
                    <a:pt x="1114" y="2826"/>
                  </a:lnTo>
                  <a:lnTo>
                    <a:pt x="867" y="2831"/>
                  </a:lnTo>
                  <a:lnTo>
                    <a:pt x="640" y="2839"/>
                  </a:lnTo>
                  <a:lnTo>
                    <a:pt x="435" y="2850"/>
                  </a:lnTo>
                  <a:lnTo>
                    <a:pt x="263" y="2861"/>
                  </a:lnTo>
                  <a:lnTo>
                    <a:pt x="129" y="2875"/>
                  </a:lnTo>
                  <a:lnTo>
                    <a:pt x="79" y="2880"/>
                  </a:lnTo>
                  <a:lnTo>
                    <a:pt x="44" y="2889"/>
                  </a:lnTo>
                  <a:lnTo>
                    <a:pt x="47" y="2522"/>
                  </a:lnTo>
                  <a:lnTo>
                    <a:pt x="49" y="2133"/>
                  </a:lnTo>
                  <a:lnTo>
                    <a:pt x="49" y="1671"/>
                  </a:lnTo>
                  <a:lnTo>
                    <a:pt x="47" y="1187"/>
                  </a:lnTo>
                  <a:lnTo>
                    <a:pt x="44" y="952"/>
                  </a:lnTo>
                  <a:lnTo>
                    <a:pt x="38" y="727"/>
                  </a:lnTo>
                  <a:lnTo>
                    <a:pt x="33" y="519"/>
                  </a:lnTo>
                  <a:lnTo>
                    <a:pt x="25" y="336"/>
                  </a:lnTo>
                  <a:lnTo>
                    <a:pt x="14" y="183"/>
                  </a:lnTo>
                  <a:lnTo>
                    <a:pt x="6" y="120"/>
                  </a:lnTo>
                  <a:lnTo>
                    <a:pt x="0" y="6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r>
                <a:rPr lang="zh-CN" altLang="en-US" dirty="0" smtClean="0">
                  <a:solidFill>
                    <a:schemeClr val="tx2"/>
                  </a:solidFill>
                </a:rPr>
                <a:t>                                                                                                              </a:t>
              </a:r>
              <a:endParaRPr lang="zh-CN" altLang="en-US" dirty="0">
                <a:solidFill>
                  <a:schemeClr val="tx2"/>
                </a:solidFill>
              </a:endParaRPr>
            </a:p>
          </p:txBody>
        </p:sp>
        <p:sp>
          <p:nvSpPr>
            <p:cNvPr id="44" name="Freeform 43"/>
            <p:cNvSpPr>
              <a:spLocks/>
            </p:cNvSpPr>
            <p:nvPr/>
          </p:nvSpPr>
          <p:spPr bwMode="auto">
            <a:xfrm>
              <a:off x="2782" y="1015"/>
              <a:ext cx="139" cy="137"/>
            </a:xfrm>
            <a:custGeom>
              <a:avLst/>
              <a:gdLst>
                <a:gd name="T0" fmla="*/ 16 w 139"/>
                <a:gd name="T1" fmla="*/ 137 h 137"/>
                <a:gd name="T2" fmla="*/ 0 w 139"/>
                <a:gd name="T3" fmla="*/ 118 h 137"/>
                <a:gd name="T4" fmla="*/ 79 w 139"/>
                <a:gd name="T5" fmla="*/ 0 h 137"/>
                <a:gd name="T6" fmla="*/ 139 w 139"/>
                <a:gd name="T7" fmla="*/ 31 h 137"/>
                <a:gd name="T8" fmla="*/ 16 w 139"/>
                <a:gd name="T9" fmla="*/ 137 h 137"/>
                <a:gd name="T10" fmla="*/ 0 60000 65536"/>
                <a:gd name="T11" fmla="*/ 0 60000 65536"/>
                <a:gd name="T12" fmla="*/ 0 60000 65536"/>
                <a:gd name="T13" fmla="*/ 0 60000 65536"/>
                <a:gd name="T14" fmla="*/ 0 60000 65536"/>
                <a:gd name="T15" fmla="*/ 0 w 139"/>
                <a:gd name="T16" fmla="*/ 0 h 137"/>
                <a:gd name="T17" fmla="*/ 139 w 139"/>
                <a:gd name="T18" fmla="*/ 137 h 137"/>
              </a:gdLst>
              <a:ahLst/>
              <a:cxnLst>
                <a:cxn ang="T10">
                  <a:pos x="T0" y="T1"/>
                </a:cxn>
                <a:cxn ang="T11">
                  <a:pos x="T2" y="T3"/>
                </a:cxn>
                <a:cxn ang="T12">
                  <a:pos x="T4" y="T5"/>
                </a:cxn>
                <a:cxn ang="T13">
                  <a:pos x="T6" y="T7"/>
                </a:cxn>
                <a:cxn ang="T14">
                  <a:pos x="T8" y="T9"/>
                </a:cxn>
              </a:cxnLst>
              <a:rect l="T15" t="T16" r="T17" b="T18"/>
              <a:pathLst>
                <a:path w="139" h="137">
                  <a:moveTo>
                    <a:pt x="16" y="137"/>
                  </a:moveTo>
                  <a:lnTo>
                    <a:pt x="0" y="118"/>
                  </a:lnTo>
                  <a:lnTo>
                    <a:pt x="79" y="0"/>
                  </a:lnTo>
                  <a:lnTo>
                    <a:pt x="139" y="31"/>
                  </a:lnTo>
                  <a:lnTo>
                    <a:pt x="16" y="137"/>
                  </a:lnTo>
                  <a:close/>
                </a:path>
              </a:pathLst>
            </a:custGeom>
            <a:solidFill>
              <a:srgbClr val="1025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chemeClr val="tx2"/>
                </a:solidFill>
              </a:endParaRPr>
            </a:p>
          </p:txBody>
        </p:sp>
        <p:sp>
          <p:nvSpPr>
            <p:cNvPr id="45" name="Freeform 44"/>
            <p:cNvSpPr>
              <a:spLocks/>
            </p:cNvSpPr>
            <p:nvPr/>
          </p:nvSpPr>
          <p:spPr bwMode="auto">
            <a:xfrm>
              <a:off x="2815" y="857"/>
              <a:ext cx="246" cy="249"/>
            </a:xfrm>
            <a:custGeom>
              <a:avLst/>
              <a:gdLst>
                <a:gd name="T0" fmla="*/ 246 w 246"/>
                <a:gd name="T1" fmla="*/ 126 h 249"/>
                <a:gd name="T2" fmla="*/ 243 w 246"/>
                <a:gd name="T3" fmla="*/ 150 h 249"/>
                <a:gd name="T4" fmla="*/ 238 w 246"/>
                <a:gd name="T5" fmla="*/ 172 h 249"/>
                <a:gd name="T6" fmla="*/ 227 w 246"/>
                <a:gd name="T7" fmla="*/ 194 h 249"/>
                <a:gd name="T8" fmla="*/ 210 w 246"/>
                <a:gd name="T9" fmla="*/ 213 h 249"/>
                <a:gd name="T10" fmla="*/ 191 w 246"/>
                <a:gd name="T11" fmla="*/ 227 h 249"/>
                <a:gd name="T12" fmla="*/ 172 w 246"/>
                <a:gd name="T13" fmla="*/ 241 h 249"/>
                <a:gd name="T14" fmla="*/ 147 w 246"/>
                <a:gd name="T15" fmla="*/ 246 h 249"/>
                <a:gd name="T16" fmla="*/ 123 w 246"/>
                <a:gd name="T17" fmla="*/ 249 h 249"/>
                <a:gd name="T18" fmla="*/ 98 w 246"/>
                <a:gd name="T19" fmla="*/ 246 h 249"/>
                <a:gd name="T20" fmla="*/ 73 w 246"/>
                <a:gd name="T21" fmla="*/ 241 h 249"/>
                <a:gd name="T22" fmla="*/ 54 w 246"/>
                <a:gd name="T23" fmla="*/ 227 h 249"/>
                <a:gd name="T24" fmla="*/ 35 w 246"/>
                <a:gd name="T25" fmla="*/ 213 h 249"/>
                <a:gd name="T26" fmla="*/ 19 w 246"/>
                <a:gd name="T27" fmla="*/ 194 h 249"/>
                <a:gd name="T28" fmla="*/ 8 w 246"/>
                <a:gd name="T29" fmla="*/ 172 h 249"/>
                <a:gd name="T30" fmla="*/ 2 w 246"/>
                <a:gd name="T31" fmla="*/ 150 h 249"/>
                <a:gd name="T32" fmla="*/ 0 w 246"/>
                <a:gd name="T33" fmla="*/ 126 h 249"/>
                <a:gd name="T34" fmla="*/ 2 w 246"/>
                <a:gd name="T35" fmla="*/ 101 h 249"/>
                <a:gd name="T36" fmla="*/ 8 w 246"/>
                <a:gd name="T37" fmla="*/ 76 h 249"/>
                <a:gd name="T38" fmla="*/ 19 w 246"/>
                <a:gd name="T39" fmla="*/ 54 h 249"/>
                <a:gd name="T40" fmla="*/ 35 w 246"/>
                <a:gd name="T41" fmla="*/ 38 h 249"/>
                <a:gd name="T42" fmla="*/ 54 w 246"/>
                <a:gd name="T43" fmla="*/ 22 h 249"/>
                <a:gd name="T44" fmla="*/ 73 w 246"/>
                <a:gd name="T45" fmla="*/ 11 h 249"/>
                <a:gd name="T46" fmla="*/ 98 w 246"/>
                <a:gd name="T47" fmla="*/ 3 h 249"/>
                <a:gd name="T48" fmla="*/ 123 w 246"/>
                <a:gd name="T49" fmla="*/ 0 h 249"/>
                <a:gd name="T50" fmla="*/ 147 w 246"/>
                <a:gd name="T51" fmla="*/ 3 h 249"/>
                <a:gd name="T52" fmla="*/ 172 w 246"/>
                <a:gd name="T53" fmla="*/ 11 h 249"/>
                <a:gd name="T54" fmla="*/ 191 w 246"/>
                <a:gd name="T55" fmla="*/ 22 h 249"/>
                <a:gd name="T56" fmla="*/ 210 w 246"/>
                <a:gd name="T57" fmla="*/ 38 h 249"/>
                <a:gd name="T58" fmla="*/ 227 w 246"/>
                <a:gd name="T59" fmla="*/ 54 h 249"/>
                <a:gd name="T60" fmla="*/ 238 w 246"/>
                <a:gd name="T61" fmla="*/ 76 h 249"/>
                <a:gd name="T62" fmla="*/ 243 w 246"/>
                <a:gd name="T63" fmla="*/ 101 h 249"/>
                <a:gd name="T64" fmla="*/ 246 w 246"/>
                <a:gd name="T65" fmla="*/ 126 h 2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6"/>
                <a:gd name="T100" fmla="*/ 0 h 249"/>
                <a:gd name="T101" fmla="*/ 246 w 246"/>
                <a:gd name="T102" fmla="*/ 249 h 2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6" h="249">
                  <a:moveTo>
                    <a:pt x="246" y="126"/>
                  </a:moveTo>
                  <a:lnTo>
                    <a:pt x="243" y="150"/>
                  </a:lnTo>
                  <a:lnTo>
                    <a:pt x="238" y="172"/>
                  </a:lnTo>
                  <a:lnTo>
                    <a:pt x="227" y="194"/>
                  </a:lnTo>
                  <a:lnTo>
                    <a:pt x="210" y="213"/>
                  </a:lnTo>
                  <a:lnTo>
                    <a:pt x="191" y="227"/>
                  </a:lnTo>
                  <a:lnTo>
                    <a:pt x="172" y="241"/>
                  </a:lnTo>
                  <a:lnTo>
                    <a:pt x="147" y="246"/>
                  </a:lnTo>
                  <a:lnTo>
                    <a:pt x="123" y="249"/>
                  </a:lnTo>
                  <a:lnTo>
                    <a:pt x="98" y="246"/>
                  </a:lnTo>
                  <a:lnTo>
                    <a:pt x="73" y="241"/>
                  </a:lnTo>
                  <a:lnTo>
                    <a:pt x="54" y="227"/>
                  </a:lnTo>
                  <a:lnTo>
                    <a:pt x="35" y="213"/>
                  </a:lnTo>
                  <a:lnTo>
                    <a:pt x="19" y="194"/>
                  </a:lnTo>
                  <a:lnTo>
                    <a:pt x="8" y="172"/>
                  </a:lnTo>
                  <a:lnTo>
                    <a:pt x="2" y="150"/>
                  </a:lnTo>
                  <a:lnTo>
                    <a:pt x="0" y="126"/>
                  </a:lnTo>
                  <a:lnTo>
                    <a:pt x="2" y="101"/>
                  </a:lnTo>
                  <a:lnTo>
                    <a:pt x="8" y="76"/>
                  </a:lnTo>
                  <a:lnTo>
                    <a:pt x="19" y="54"/>
                  </a:lnTo>
                  <a:lnTo>
                    <a:pt x="35" y="38"/>
                  </a:lnTo>
                  <a:lnTo>
                    <a:pt x="54" y="22"/>
                  </a:lnTo>
                  <a:lnTo>
                    <a:pt x="73" y="11"/>
                  </a:lnTo>
                  <a:lnTo>
                    <a:pt x="98" y="3"/>
                  </a:lnTo>
                  <a:lnTo>
                    <a:pt x="123" y="0"/>
                  </a:lnTo>
                  <a:lnTo>
                    <a:pt x="147" y="3"/>
                  </a:lnTo>
                  <a:lnTo>
                    <a:pt x="172" y="11"/>
                  </a:lnTo>
                  <a:lnTo>
                    <a:pt x="191" y="22"/>
                  </a:lnTo>
                  <a:lnTo>
                    <a:pt x="210" y="38"/>
                  </a:lnTo>
                  <a:lnTo>
                    <a:pt x="227" y="54"/>
                  </a:lnTo>
                  <a:lnTo>
                    <a:pt x="238" y="76"/>
                  </a:lnTo>
                  <a:lnTo>
                    <a:pt x="243" y="101"/>
                  </a:lnTo>
                  <a:lnTo>
                    <a:pt x="246" y="126"/>
                  </a:lnTo>
                  <a:close/>
                </a:path>
              </a:pathLst>
            </a:custGeom>
            <a:solidFill>
              <a:srgbClr val="1025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chemeClr val="tx2"/>
                </a:solidFill>
              </a:endParaRPr>
            </a:p>
          </p:txBody>
        </p:sp>
        <p:sp>
          <p:nvSpPr>
            <p:cNvPr id="46" name="Freeform 45"/>
            <p:cNvSpPr>
              <a:spLocks/>
            </p:cNvSpPr>
            <p:nvPr/>
          </p:nvSpPr>
          <p:spPr bwMode="auto">
            <a:xfrm>
              <a:off x="2839" y="1005"/>
              <a:ext cx="178" cy="79"/>
            </a:xfrm>
            <a:custGeom>
              <a:avLst/>
              <a:gdLst>
                <a:gd name="T0" fmla="*/ 44 w 178"/>
                <a:gd name="T1" fmla="*/ 27 h 79"/>
                <a:gd name="T2" fmla="*/ 58 w 178"/>
                <a:gd name="T3" fmla="*/ 35 h 79"/>
                <a:gd name="T4" fmla="*/ 71 w 178"/>
                <a:gd name="T5" fmla="*/ 41 h 79"/>
                <a:gd name="T6" fmla="*/ 90 w 178"/>
                <a:gd name="T7" fmla="*/ 46 h 79"/>
                <a:gd name="T8" fmla="*/ 112 w 178"/>
                <a:gd name="T9" fmla="*/ 49 h 79"/>
                <a:gd name="T10" fmla="*/ 134 w 178"/>
                <a:gd name="T11" fmla="*/ 49 h 79"/>
                <a:gd name="T12" fmla="*/ 156 w 178"/>
                <a:gd name="T13" fmla="*/ 43 h 79"/>
                <a:gd name="T14" fmla="*/ 167 w 178"/>
                <a:gd name="T15" fmla="*/ 41 h 79"/>
                <a:gd name="T16" fmla="*/ 178 w 178"/>
                <a:gd name="T17" fmla="*/ 32 h 79"/>
                <a:gd name="T18" fmla="*/ 173 w 178"/>
                <a:gd name="T19" fmla="*/ 41 h 79"/>
                <a:gd name="T20" fmla="*/ 159 w 178"/>
                <a:gd name="T21" fmla="*/ 60 h 79"/>
                <a:gd name="T22" fmla="*/ 148 w 178"/>
                <a:gd name="T23" fmla="*/ 68 h 79"/>
                <a:gd name="T24" fmla="*/ 134 w 178"/>
                <a:gd name="T25" fmla="*/ 73 h 79"/>
                <a:gd name="T26" fmla="*/ 118 w 178"/>
                <a:gd name="T27" fmla="*/ 79 h 79"/>
                <a:gd name="T28" fmla="*/ 101 w 178"/>
                <a:gd name="T29" fmla="*/ 76 h 79"/>
                <a:gd name="T30" fmla="*/ 82 w 178"/>
                <a:gd name="T31" fmla="*/ 73 h 79"/>
                <a:gd name="T32" fmla="*/ 66 w 178"/>
                <a:gd name="T33" fmla="*/ 65 h 79"/>
                <a:gd name="T34" fmla="*/ 47 w 178"/>
                <a:gd name="T35" fmla="*/ 57 h 79"/>
                <a:gd name="T36" fmla="*/ 33 w 178"/>
                <a:gd name="T37" fmla="*/ 46 h 79"/>
                <a:gd name="T38" fmla="*/ 19 w 178"/>
                <a:gd name="T39" fmla="*/ 35 h 79"/>
                <a:gd name="T40" fmla="*/ 8 w 178"/>
                <a:gd name="T41" fmla="*/ 24 h 79"/>
                <a:gd name="T42" fmla="*/ 3 w 178"/>
                <a:gd name="T43" fmla="*/ 10 h 79"/>
                <a:gd name="T44" fmla="*/ 0 w 178"/>
                <a:gd name="T45" fmla="*/ 0 h 79"/>
                <a:gd name="T46" fmla="*/ 44 w 178"/>
                <a:gd name="T47" fmla="*/ 27 h 7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8"/>
                <a:gd name="T73" fmla="*/ 0 h 79"/>
                <a:gd name="T74" fmla="*/ 178 w 178"/>
                <a:gd name="T75" fmla="*/ 79 h 7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8" h="79">
                  <a:moveTo>
                    <a:pt x="44" y="27"/>
                  </a:moveTo>
                  <a:lnTo>
                    <a:pt x="58" y="35"/>
                  </a:lnTo>
                  <a:lnTo>
                    <a:pt x="71" y="41"/>
                  </a:lnTo>
                  <a:lnTo>
                    <a:pt x="90" y="46"/>
                  </a:lnTo>
                  <a:lnTo>
                    <a:pt x="112" y="49"/>
                  </a:lnTo>
                  <a:lnTo>
                    <a:pt x="134" y="49"/>
                  </a:lnTo>
                  <a:lnTo>
                    <a:pt x="156" y="43"/>
                  </a:lnTo>
                  <a:lnTo>
                    <a:pt x="167" y="41"/>
                  </a:lnTo>
                  <a:lnTo>
                    <a:pt x="178" y="32"/>
                  </a:lnTo>
                  <a:lnTo>
                    <a:pt x="173" y="41"/>
                  </a:lnTo>
                  <a:lnTo>
                    <a:pt x="159" y="60"/>
                  </a:lnTo>
                  <a:lnTo>
                    <a:pt x="148" y="68"/>
                  </a:lnTo>
                  <a:lnTo>
                    <a:pt x="134" y="73"/>
                  </a:lnTo>
                  <a:lnTo>
                    <a:pt x="118" y="79"/>
                  </a:lnTo>
                  <a:lnTo>
                    <a:pt x="101" y="76"/>
                  </a:lnTo>
                  <a:lnTo>
                    <a:pt x="82" y="73"/>
                  </a:lnTo>
                  <a:lnTo>
                    <a:pt x="66" y="65"/>
                  </a:lnTo>
                  <a:lnTo>
                    <a:pt x="47" y="57"/>
                  </a:lnTo>
                  <a:lnTo>
                    <a:pt x="33" y="46"/>
                  </a:lnTo>
                  <a:lnTo>
                    <a:pt x="19" y="35"/>
                  </a:lnTo>
                  <a:lnTo>
                    <a:pt x="8" y="24"/>
                  </a:lnTo>
                  <a:lnTo>
                    <a:pt x="3" y="10"/>
                  </a:lnTo>
                  <a:lnTo>
                    <a:pt x="0" y="0"/>
                  </a:lnTo>
                  <a:lnTo>
                    <a:pt x="44" y="27"/>
                  </a:lnTo>
                  <a:close/>
                </a:path>
              </a:pathLst>
            </a:custGeom>
            <a:solidFill>
              <a:srgbClr val="37609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chemeClr val="tx2"/>
                </a:solidFill>
              </a:endParaRPr>
            </a:p>
          </p:txBody>
        </p:sp>
        <p:sp>
          <p:nvSpPr>
            <p:cNvPr id="47" name="Freeform 46"/>
            <p:cNvSpPr>
              <a:spLocks/>
            </p:cNvSpPr>
            <p:nvPr/>
          </p:nvSpPr>
          <p:spPr bwMode="auto">
            <a:xfrm>
              <a:off x="768" y="1043"/>
              <a:ext cx="140" cy="137"/>
            </a:xfrm>
            <a:custGeom>
              <a:avLst/>
              <a:gdLst>
                <a:gd name="T0" fmla="*/ 16 w 140"/>
                <a:gd name="T1" fmla="*/ 137 h 137"/>
                <a:gd name="T2" fmla="*/ 0 w 140"/>
                <a:gd name="T3" fmla="*/ 117 h 137"/>
                <a:gd name="T4" fmla="*/ 79 w 140"/>
                <a:gd name="T5" fmla="*/ 0 h 137"/>
                <a:gd name="T6" fmla="*/ 140 w 140"/>
                <a:gd name="T7" fmla="*/ 30 h 137"/>
                <a:gd name="T8" fmla="*/ 16 w 140"/>
                <a:gd name="T9" fmla="*/ 137 h 137"/>
                <a:gd name="T10" fmla="*/ 0 60000 65536"/>
                <a:gd name="T11" fmla="*/ 0 60000 65536"/>
                <a:gd name="T12" fmla="*/ 0 60000 65536"/>
                <a:gd name="T13" fmla="*/ 0 60000 65536"/>
                <a:gd name="T14" fmla="*/ 0 60000 65536"/>
                <a:gd name="T15" fmla="*/ 0 w 140"/>
                <a:gd name="T16" fmla="*/ 0 h 137"/>
                <a:gd name="T17" fmla="*/ 140 w 140"/>
                <a:gd name="T18" fmla="*/ 137 h 137"/>
              </a:gdLst>
              <a:ahLst/>
              <a:cxnLst>
                <a:cxn ang="T10">
                  <a:pos x="T0" y="T1"/>
                </a:cxn>
                <a:cxn ang="T11">
                  <a:pos x="T2" y="T3"/>
                </a:cxn>
                <a:cxn ang="T12">
                  <a:pos x="T4" y="T5"/>
                </a:cxn>
                <a:cxn ang="T13">
                  <a:pos x="T6" y="T7"/>
                </a:cxn>
                <a:cxn ang="T14">
                  <a:pos x="T8" y="T9"/>
                </a:cxn>
              </a:cxnLst>
              <a:rect l="T15" t="T16" r="T17" b="T18"/>
              <a:pathLst>
                <a:path w="140" h="137">
                  <a:moveTo>
                    <a:pt x="16" y="137"/>
                  </a:moveTo>
                  <a:lnTo>
                    <a:pt x="0" y="117"/>
                  </a:lnTo>
                  <a:lnTo>
                    <a:pt x="79" y="0"/>
                  </a:lnTo>
                  <a:lnTo>
                    <a:pt x="140" y="30"/>
                  </a:lnTo>
                  <a:lnTo>
                    <a:pt x="16" y="137"/>
                  </a:lnTo>
                  <a:close/>
                </a:path>
              </a:pathLst>
            </a:custGeom>
            <a:solidFill>
              <a:srgbClr val="1025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chemeClr val="tx2"/>
                </a:solidFill>
              </a:endParaRPr>
            </a:p>
          </p:txBody>
        </p:sp>
        <p:sp>
          <p:nvSpPr>
            <p:cNvPr id="48" name="Freeform 47"/>
            <p:cNvSpPr>
              <a:spLocks/>
            </p:cNvSpPr>
            <p:nvPr/>
          </p:nvSpPr>
          <p:spPr bwMode="auto">
            <a:xfrm>
              <a:off x="801" y="884"/>
              <a:ext cx="246" cy="249"/>
            </a:xfrm>
            <a:custGeom>
              <a:avLst/>
              <a:gdLst>
                <a:gd name="T0" fmla="*/ 246 w 246"/>
                <a:gd name="T1" fmla="*/ 126 h 249"/>
                <a:gd name="T2" fmla="*/ 243 w 246"/>
                <a:gd name="T3" fmla="*/ 151 h 249"/>
                <a:gd name="T4" fmla="*/ 238 w 246"/>
                <a:gd name="T5" fmla="*/ 172 h 249"/>
                <a:gd name="T6" fmla="*/ 227 w 246"/>
                <a:gd name="T7" fmla="*/ 194 h 249"/>
                <a:gd name="T8" fmla="*/ 211 w 246"/>
                <a:gd name="T9" fmla="*/ 214 h 249"/>
                <a:gd name="T10" fmla="*/ 191 w 246"/>
                <a:gd name="T11" fmla="*/ 227 h 249"/>
                <a:gd name="T12" fmla="*/ 172 w 246"/>
                <a:gd name="T13" fmla="*/ 241 h 249"/>
                <a:gd name="T14" fmla="*/ 148 w 246"/>
                <a:gd name="T15" fmla="*/ 246 h 249"/>
                <a:gd name="T16" fmla="*/ 123 w 246"/>
                <a:gd name="T17" fmla="*/ 249 h 249"/>
                <a:gd name="T18" fmla="*/ 98 w 246"/>
                <a:gd name="T19" fmla="*/ 246 h 249"/>
                <a:gd name="T20" fmla="*/ 74 w 246"/>
                <a:gd name="T21" fmla="*/ 241 h 249"/>
                <a:gd name="T22" fmla="*/ 55 w 246"/>
                <a:gd name="T23" fmla="*/ 227 h 249"/>
                <a:gd name="T24" fmla="*/ 35 w 246"/>
                <a:gd name="T25" fmla="*/ 214 h 249"/>
                <a:gd name="T26" fmla="*/ 19 w 246"/>
                <a:gd name="T27" fmla="*/ 194 h 249"/>
                <a:gd name="T28" fmla="*/ 8 w 246"/>
                <a:gd name="T29" fmla="*/ 172 h 249"/>
                <a:gd name="T30" fmla="*/ 3 w 246"/>
                <a:gd name="T31" fmla="*/ 151 h 249"/>
                <a:gd name="T32" fmla="*/ 0 w 246"/>
                <a:gd name="T33" fmla="*/ 126 h 249"/>
                <a:gd name="T34" fmla="*/ 3 w 246"/>
                <a:gd name="T35" fmla="*/ 101 h 249"/>
                <a:gd name="T36" fmla="*/ 8 w 246"/>
                <a:gd name="T37" fmla="*/ 77 h 249"/>
                <a:gd name="T38" fmla="*/ 19 w 246"/>
                <a:gd name="T39" fmla="*/ 55 h 249"/>
                <a:gd name="T40" fmla="*/ 35 w 246"/>
                <a:gd name="T41" fmla="*/ 38 h 249"/>
                <a:gd name="T42" fmla="*/ 55 w 246"/>
                <a:gd name="T43" fmla="*/ 22 h 249"/>
                <a:gd name="T44" fmla="*/ 74 w 246"/>
                <a:gd name="T45" fmla="*/ 11 h 249"/>
                <a:gd name="T46" fmla="*/ 98 w 246"/>
                <a:gd name="T47" fmla="*/ 3 h 249"/>
                <a:gd name="T48" fmla="*/ 123 w 246"/>
                <a:gd name="T49" fmla="*/ 0 h 249"/>
                <a:gd name="T50" fmla="*/ 148 w 246"/>
                <a:gd name="T51" fmla="*/ 3 h 249"/>
                <a:gd name="T52" fmla="*/ 172 w 246"/>
                <a:gd name="T53" fmla="*/ 11 h 249"/>
                <a:gd name="T54" fmla="*/ 191 w 246"/>
                <a:gd name="T55" fmla="*/ 22 h 249"/>
                <a:gd name="T56" fmla="*/ 211 w 246"/>
                <a:gd name="T57" fmla="*/ 38 h 249"/>
                <a:gd name="T58" fmla="*/ 227 w 246"/>
                <a:gd name="T59" fmla="*/ 55 h 249"/>
                <a:gd name="T60" fmla="*/ 238 w 246"/>
                <a:gd name="T61" fmla="*/ 77 h 249"/>
                <a:gd name="T62" fmla="*/ 243 w 246"/>
                <a:gd name="T63" fmla="*/ 101 h 249"/>
                <a:gd name="T64" fmla="*/ 246 w 246"/>
                <a:gd name="T65" fmla="*/ 126 h 2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6"/>
                <a:gd name="T100" fmla="*/ 0 h 249"/>
                <a:gd name="T101" fmla="*/ 246 w 246"/>
                <a:gd name="T102" fmla="*/ 249 h 2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6" h="249">
                  <a:moveTo>
                    <a:pt x="246" y="126"/>
                  </a:moveTo>
                  <a:lnTo>
                    <a:pt x="243" y="151"/>
                  </a:lnTo>
                  <a:lnTo>
                    <a:pt x="238" y="172"/>
                  </a:lnTo>
                  <a:lnTo>
                    <a:pt x="227" y="194"/>
                  </a:lnTo>
                  <a:lnTo>
                    <a:pt x="211" y="214"/>
                  </a:lnTo>
                  <a:lnTo>
                    <a:pt x="191" y="227"/>
                  </a:lnTo>
                  <a:lnTo>
                    <a:pt x="172" y="241"/>
                  </a:lnTo>
                  <a:lnTo>
                    <a:pt x="148" y="246"/>
                  </a:lnTo>
                  <a:lnTo>
                    <a:pt x="123" y="249"/>
                  </a:lnTo>
                  <a:lnTo>
                    <a:pt x="98" y="246"/>
                  </a:lnTo>
                  <a:lnTo>
                    <a:pt x="74" y="241"/>
                  </a:lnTo>
                  <a:lnTo>
                    <a:pt x="55" y="227"/>
                  </a:lnTo>
                  <a:lnTo>
                    <a:pt x="35" y="214"/>
                  </a:lnTo>
                  <a:lnTo>
                    <a:pt x="19" y="194"/>
                  </a:lnTo>
                  <a:lnTo>
                    <a:pt x="8" y="172"/>
                  </a:lnTo>
                  <a:lnTo>
                    <a:pt x="3" y="151"/>
                  </a:lnTo>
                  <a:lnTo>
                    <a:pt x="0" y="126"/>
                  </a:lnTo>
                  <a:lnTo>
                    <a:pt x="3" y="101"/>
                  </a:lnTo>
                  <a:lnTo>
                    <a:pt x="8" y="77"/>
                  </a:lnTo>
                  <a:lnTo>
                    <a:pt x="19" y="55"/>
                  </a:lnTo>
                  <a:lnTo>
                    <a:pt x="35" y="38"/>
                  </a:lnTo>
                  <a:lnTo>
                    <a:pt x="55" y="22"/>
                  </a:lnTo>
                  <a:lnTo>
                    <a:pt x="74" y="11"/>
                  </a:lnTo>
                  <a:lnTo>
                    <a:pt x="98" y="3"/>
                  </a:lnTo>
                  <a:lnTo>
                    <a:pt x="123" y="0"/>
                  </a:lnTo>
                  <a:lnTo>
                    <a:pt x="148" y="3"/>
                  </a:lnTo>
                  <a:lnTo>
                    <a:pt x="172" y="11"/>
                  </a:lnTo>
                  <a:lnTo>
                    <a:pt x="191" y="22"/>
                  </a:lnTo>
                  <a:lnTo>
                    <a:pt x="211" y="38"/>
                  </a:lnTo>
                  <a:lnTo>
                    <a:pt x="227" y="55"/>
                  </a:lnTo>
                  <a:lnTo>
                    <a:pt x="238" y="77"/>
                  </a:lnTo>
                  <a:lnTo>
                    <a:pt x="243" y="101"/>
                  </a:lnTo>
                  <a:lnTo>
                    <a:pt x="246" y="126"/>
                  </a:lnTo>
                  <a:close/>
                </a:path>
              </a:pathLst>
            </a:custGeom>
            <a:solidFill>
              <a:srgbClr val="1025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chemeClr val="tx2"/>
                </a:solidFill>
              </a:endParaRPr>
            </a:p>
          </p:txBody>
        </p:sp>
        <p:sp>
          <p:nvSpPr>
            <p:cNvPr id="49" name="Freeform 48"/>
            <p:cNvSpPr>
              <a:spLocks/>
            </p:cNvSpPr>
            <p:nvPr/>
          </p:nvSpPr>
          <p:spPr bwMode="auto">
            <a:xfrm>
              <a:off x="825" y="1032"/>
              <a:ext cx="178" cy="79"/>
            </a:xfrm>
            <a:custGeom>
              <a:avLst/>
              <a:gdLst>
                <a:gd name="T0" fmla="*/ 44 w 178"/>
                <a:gd name="T1" fmla="*/ 27 h 79"/>
                <a:gd name="T2" fmla="*/ 58 w 178"/>
                <a:gd name="T3" fmla="*/ 35 h 79"/>
                <a:gd name="T4" fmla="*/ 72 w 178"/>
                <a:gd name="T5" fmla="*/ 41 h 79"/>
                <a:gd name="T6" fmla="*/ 91 w 178"/>
                <a:gd name="T7" fmla="*/ 46 h 79"/>
                <a:gd name="T8" fmla="*/ 113 w 178"/>
                <a:gd name="T9" fmla="*/ 49 h 79"/>
                <a:gd name="T10" fmla="*/ 135 w 178"/>
                <a:gd name="T11" fmla="*/ 49 h 79"/>
                <a:gd name="T12" fmla="*/ 156 w 178"/>
                <a:gd name="T13" fmla="*/ 44 h 79"/>
                <a:gd name="T14" fmla="*/ 167 w 178"/>
                <a:gd name="T15" fmla="*/ 41 h 79"/>
                <a:gd name="T16" fmla="*/ 178 w 178"/>
                <a:gd name="T17" fmla="*/ 33 h 79"/>
                <a:gd name="T18" fmla="*/ 173 w 178"/>
                <a:gd name="T19" fmla="*/ 41 h 79"/>
                <a:gd name="T20" fmla="*/ 159 w 178"/>
                <a:gd name="T21" fmla="*/ 60 h 79"/>
                <a:gd name="T22" fmla="*/ 148 w 178"/>
                <a:gd name="T23" fmla="*/ 68 h 79"/>
                <a:gd name="T24" fmla="*/ 135 w 178"/>
                <a:gd name="T25" fmla="*/ 74 h 79"/>
                <a:gd name="T26" fmla="*/ 118 w 178"/>
                <a:gd name="T27" fmla="*/ 79 h 79"/>
                <a:gd name="T28" fmla="*/ 102 w 178"/>
                <a:gd name="T29" fmla="*/ 76 h 79"/>
                <a:gd name="T30" fmla="*/ 83 w 178"/>
                <a:gd name="T31" fmla="*/ 74 h 79"/>
                <a:gd name="T32" fmla="*/ 66 w 178"/>
                <a:gd name="T33" fmla="*/ 66 h 79"/>
                <a:gd name="T34" fmla="*/ 47 w 178"/>
                <a:gd name="T35" fmla="*/ 57 h 79"/>
                <a:gd name="T36" fmla="*/ 33 w 178"/>
                <a:gd name="T37" fmla="*/ 46 h 79"/>
                <a:gd name="T38" fmla="*/ 20 w 178"/>
                <a:gd name="T39" fmla="*/ 35 h 79"/>
                <a:gd name="T40" fmla="*/ 9 w 178"/>
                <a:gd name="T41" fmla="*/ 24 h 79"/>
                <a:gd name="T42" fmla="*/ 3 w 178"/>
                <a:gd name="T43" fmla="*/ 11 h 79"/>
                <a:gd name="T44" fmla="*/ 0 w 178"/>
                <a:gd name="T45" fmla="*/ 0 h 79"/>
                <a:gd name="T46" fmla="*/ 44 w 178"/>
                <a:gd name="T47" fmla="*/ 27 h 7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8"/>
                <a:gd name="T73" fmla="*/ 0 h 79"/>
                <a:gd name="T74" fmla="*/ 178 w 178"/>
                <a:gd name="T75" fmla="*/ 79 h 7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8" h="79">
                  <a:moveTo>
                    <a:pt x="44" y="27"/>
                  </a:moveTo>
                  <a:lnTo>
                    <a:pt x="58" y="35"/>
                  </a:lnTo>
                  <a:lnTo>
                    <a:pt x="72" y="41"/>
                  </a:lnTo>
                  <a:lnTo>
                    <a:pt x="91" y="46"/>
                  </a:lnTo>
                  <a:lnTo>
                    <a:pt x="113" y="49"/>
                  </a:lnTo>
                  <a:lnTo>
                    <a:pt x="135" y="49"/>
                  </a:lnTo>
                  <a:lnTo>
                    <a:pt x="156" y="44"/>
                  </a:lnTo>
                  <a:lnTo>
                    <a:pt x="167" y="41"/>
                  </a:lnTo>
                  <a:lnTo>
                    <a:pt x="178" y="33"/>
                  </a:lnTo>
                  <a:lnTo>
                    <a:pt x="173" y="41"/>
                  </a:lnTo>
                  <a:lnTo>
                    <a:pt x="159" y="60"/>
                  </a:lnTo>
                  <a:lnTo>
                    <a:pt x="148" y="68"/>
                  </a:lnTo>
                  <a:lnTo>
                    <a:pt x="135" y="74"/>
                  </a:lnTo>
                  <a:lnTo>
                    <a:pt x="118" y="79"/>
                  </a:lnTo>
                  <a:lnTo>
                    <a:pt x="102" y="76"/>
                  </a:lnTo>
                  <a:lnTo>
                    <a:pt x="83" y="74"/>
                  </a:lnTo>
                  <a:lnTo>
                    <a:pt x="66" y="66"/>
                  </a:lnTo>
                  <a:lnTo>
                    <a:pt x="47" y="57"/>
                  </a:lnTo>
                  <a:lnTo>
                    <a:pt x="33" y="46"/>
                  </a:lnTo>
                  <a:lnTo>
                    <a:pt x="20" y="35"/>
                  </a:lnTo>
                  <a:lnTo>
                    <a:pt x="9" y="24"/>
                  </a:lnTo>
                  <a:lnTo>
                    <a:pt x="3" y="11"/>
                  </a:lnTo>
                  <a:lnTo>
                    <a:pt x="0" y="0"/>
                  </a:lnTo>
                  <a:lnTo>
                    <a:pt x="44" y="27"/>
                  </a:lnTo>
                  <a:close/>
                </a:path>
              </a:pathLst>
            </a:custGeom>
            <a:solidFill>
              <a:srgbClr val="37609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chemeClr val="tx2"/>
                </a:solidFill>
              </a:endParaRPr>
            </a:p>
          </p:txBody>
        </p:sp>
      </p:grpSp>
      <p:sp>
        <p:nvSpPr>
          <p:cNvPr id="50" name="标题 49"/>
          <p:cNvSpPr>
            <a:spLocks noGrp="1"/>
          </p:cNvSpPr>
          <p:nvPr>
            <p:ph type="title"/>
          </p:nvPr>
        </p:nvSpPr>
        <p:spPr/>
        <p:txBody>
          <a:bodyPr vert="horz" lIns="91440" tIns="45720" rIns="91440" bIns="45720" rtlCol="0" anchor="ctr" anchorCtr="0">
            <a:noAutofit/>
          </a:bodyPr>
          <a:lstStyle/>
          <a:p>
            <a:r>
              <a:rPr lang="zh-CN" altLang="en-US" sz="3200" b="1" dirty="0" smtClean="0">
                <a:latin typeface="微软雅黑" panose="020B0503020204020204" pitchFamily="34" charset="-122"/>
                <a:ea typeface="微软雅黑" panose="020B0503020204020204" pitchFamily="34" charset="-122"/>
                <a:cs typeface="Arial" charset="0"/>
              </a:rPr>
              <a:t>高血压合并靶器官损害的评估意义重大</a:t>
            </a:r>
            <a:endParaRPr lang="zh-CN" altLang="en-US" sz="3200" b="1" dirty="0">
              <a:latin typeface="微软雅黑" panose="020B0503020204020204" pitchFamily="34" charset="-122"/>
              <a:ea typeface="微软雅黑" panose="020B0503020204020204" pitchFamily="34" charset="-122"/>
              <a:cs typeface="Arial" charset="0"/>
            </a:endParaRPr>
          </a:p>
        </p:txBody>
      </p:sp>
      <p:sp>
        <p:nvSpPr>
          <p:cNvPr id="53" name="矩形 6"/>
          <p:cNvSpPr>
            <a:spLocks noChangeArrowheads="1"/>
          </p:cNvSpPr>
          <p:nvPr/>
        </p:nvSpPr>
        <p:spPr bwMode="auto">
          <a:xfrm>
            <a:off x="4656757" y="2401635"/>
            <a:ext cx="4959572" cy="2862322"/>
          </a:xfrm>
          <a:prstGeom prst="rect">
            <a:avLst/>
          </a:prstGeom>
          <a:noFill/>
          <a:ln w="9525">
            <a:noFill/>
            <a:miter lim="800000"/>
            <a:headEnd/>
            <a:tailEnd/>
          </a:ln>
        </p:spPr>
        <p:txBody>
          <a:bodyPr wrap="square">
            <a:spAutoFit/>
          </a:bodyPr>
          <a:lstStyle/>
          <a:p>
            <a:pPr>
              <a:lnSpc>
                <a:spcPct val="150000"/>
              </a:lnSpc>
              <a:buFont typeface="Wingdings" pitchFamily="2" charset="2"/>
              <a:buChar char="Ø"/>
            </a:pPr>
            <a:r>
              <a:rPr lang="zh-CN" altLang="en-US" sz="2000" b="1" dirty="0" smtClean="0">
                <a:solidFill>
                  <a:schemeClr val="tx2"/>
                </a:solidFill>
                <a:latin typeface="微软雅黑" pitchFamily="34" charset="-122"/>
                <a:ea typeface="微软雅黑" pitchFamily="34" charset="-122"/>
              </a:rPr>
              <a:t>高血压患者靶器官损害（心、脑、肾、血管等）的识别，对于评估患者心血管风险，早期积极治疗具有重要意义。采用相对简便、花费较少、易于推广的检查手段，在高血压患者中检出无症状性靶器官损害是诊断评估的重要内容</a:t>
            </a:r>
            <a:endParaRPr lang="zh-CN" altLang="en-US" sz="2000" b="1" dirty="0">
              <a:solidFill>
                <a:schemeClr val="tx2"/>
              </a:solidFill>
              <a:latin typeface="微软雅黑" pitchFamily="34" charset="-122"/>
              <a:ea typeface="微软雅黑" pitchFamily="34" charset="-122"/>
            </a:endParaRPr>
          </a:p>
        </p:txBody>
      </p:sp>
      <p:pic>
        <p:nvPicPr>
          <p:cNvPr id="5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12042" y="2627621"/>
            <a:ext cx="1880252" cy="2317795"/>
          </a:xfrm>
          <a:prstGeom prst="round2DiagRect">
            <a:avLst>
              <a:gd name="adj1" fmla="val 0"/>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grpSp>
        <p:nvGrpSpPr>
          <p:cNvPr id="3" name="组合 2"/>
          <p:cNvGrpSpPr>
            <a:grpSpLocks/>
          </p:cNvGrpSpPr>
          <p:nvPr/>
        </p:nvGrpSpPr>
        <p:grpSpPr bwMode="auto">
          <a:xfrm>
            <a:off x="1617295" y="3266414"/>
            <a:ext cx="1904749" cy="2462168"/>
            <a:chOff x="6052457" y="1461640"/>
            <a:chExt cx="2793997" cy="3485114"/>
          </a:xfrm>
        </p:grpSpPr>
        <p:sp>
          <p:nvSpPr>
            <p:cNvPr id="36" name="Rounded Rectangle 50"/>
            <p:cNvSpPr/>
            <p:nvPr/>
          </p:nvSpPr>
          <p:spPr bwMode="auto">
            <a:xfrm>
              <a:off x="6052457" y="1461640"/>
              <a:ext cx="2793997" cy="3485114"/>
            </a:xfrm>
            <a:prstGeom prst="roundRect">
              <a:avLst>
                <a:gd name="adj" fmla="val 0"/>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a:outerShdw blurRad="50800" dir="16200000">
                <a:schemeClr val="bg1">
                  <a:lumMod val="85000"/>
                  <a:alpha val="43000"/>
                </a:scheme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dirty="0"/>
            </a:p>
          </p:txBody>
        </p:sp>
        <p:pic>
          <p:nvPicPr>
            <p:cNvPr id="37" name="Picture 2"/>
            <p:cNvPicPr>
              <a:picLocks noChangeAspect="1" noChangeArrowheads="1"/>
            </p:cNvPicPr>
            <p:nvPr/>
          </p:nvPicPr>
          <p:blipFill>
            <a:blip r:embed="rId5" cstate="print"/>
            <a:srcRect/>
            <a:stretch>
              <a:fillRect/>
            </a:stretch>
          </p:blipFill>
          <p:spPr bwMode="auto">
            <a:xfrm>
              <a:off x="6241699" y="1576706"/>
              <a:ext cx="2438722" cy="3209652"/>
            </a:xfrm>
            <a:prstGeom prst="rect">
              <a:avLst/>
            </a:prstGeom>
            <a:ln>
              <a:noFill/>
            </a:ln>
            <a:effectLst>
              <a:outerShdw blurRad="292100" dist="139700" dir="2700000" algn="tl" rotWithShape="0">
                <a:srgbClr val="333333">
                  <a:alpha val="65000"/>
                </a:srgbClr>
              </a:outerShdw>
            </a:effectLst>
            <a:extLst/>
          </p:spPr>
        </p:pic>
      </p:grpSp>
      <p:sp>
        <p:nvSpPr>
          <p:cNvPr id="57" name="TextBox 56"/>
          <p:cNvSpPr txBox="1"/>
          <p:nvPr/>
        </p:nvSpPr>
        <p:spPr>
          <a:xfrm>
            <a:off x="-1" y="6460408"/>
            <a:ext cx="8788906" cy="397592"/>
          </a:xfrm>
          <a:prstGeom prst="rect">
            <a:avLst/>
          </a:prstGeom>
          <a:noFill/>
        </p:spPr>
        <p:txBody>
          <a:bodyPr wrap="square" rtlCol="0" anchor="ctr">
            <a:noAutofit/>
          </a:bodyPr>
          <a:lstStyle/>
          <a:p>
            <a:pPr>
              <a:defRPr/>
            </a:pPr>
            <a:r>
              <a:rPr kumimoji="0" lang="zh-CN" altLang="en-US" sz="10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中国</a:t>
            </a:r>
            <a:r>
              <a:rPr kumimoji="0" lang="zh-CN" altLang="en-US"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高血压防治指南</a:t>
            </a:r>
            <a:r>
              <a:rPr kumimoji="0" lang="en-US" altLang="zh-CN"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2010. </a:t>
            </a:r>
            <a:r>
              <a:rPr kumimoji="0" lang="zh-CN" altLang="en-US"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中华心血管病杂志</a:t>
            </a:r>
            <a:r>
              <a:rPr kumimoji="0" lang="en-US" altLang="zh-CN"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 2011, 39(7):</a:t>
            </a:r>
            <a:r>
              <a:rPr kumimoji="0" lang="en-US" altLang="zh-CN" sz="10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579-616 4.</a:t>
            </a:r>
            <a:r>
              <a:rPr lang="zh-CN" altLang="en-US" sz="1000" dirty="0">
                <a:latin typeface="微软雅黑" panose="020B0503020204020204" pitchFamily="34" charset="-122"/>
                <a:ea typeface="微软雅黑" panose="020B0503020204020204" pitchFamily="34" charset="-122"/>
              </a:rPr>
              <a:t>中国高血压患者教育</a:t>
            </a:r>
            <a:r>
              <a:rPr lang="zh-CN" altLang="en-US" sz="1000" dirty="0" smtClean="0">
                <a:latin typeface="微软雅黑" panose="020B0503020204020204" pitchFamily="34" charset="-122"/>
                <a:ea typeface="微软雅黑" panose="020B0503020204020204" pitchFamily="34" charset="-122"/>
              </a:rPr>
              <a:t>指南</a:t>
            </a:r>
            <a:r>
              <a:rPr lang="en-US" altLang="zh-CN" sz="1000" dirty="0" smtClean="0">
                <a:latin typeface="微软雅黑" panose="020B0503020204020204" pitchFamily="34" charset="-122"/>
                <a:ea typeface="微软雅黑" panose="020B0503020204020204" pitchFamily="34" charset="-122"/>
              </a:rPr>
              <a:t>. 5.</a:t>
            </a:r>
            <a:r>
              <a:rPr lang="zh-CN" altLang="en-US" sz="1000" dirty="0">
                <a:latin typeface="微软雅黑" panose="020B0503020204020204" pitchFamily="34" charset="-122"/>
                <a:ea typeface="微软雅黑" panose="020B0503020204020204" pitchFamily="34" charset="-122"/>
              </a:rPr>
              <a:t>中国高血压基层管理</a:t>
            </a:r>
            <a:r>
              <a:rPr lang="zh-CN" altLang="en-US" sz="1000" dirty="0" smtClean="0">
                <a:latin typeface="微软雅黑" panose="020B0503020204020204" pitchFamily="34" charset="-122"/>
                <a:ea typeface="微软雅黑" panose="020B0503020204020204" pitchFamily="34" charset="-122"/>
              </a:rPr>
              <a:t>指南</a:t>
            </a:r>
            <a:r>
              <a:rPr kumimoji="0" lang="en-US" altLang="zh-CN" sz="10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a:t>
            </a:r>
            <a:endParaRPr kumimoji="0" lang="en-US" altLang="zh-CN"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569986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1440" tIns="45720" rIns="91440" bIns="45720" rtlCol="0" anchor="ctr" anchorCtr="0">
            <a:noAutofit/>
          </a:bodyPr>
          <a:lstStyle/>
          <a:p>
            <a:r>
              <a:rPr lang="zh-CN" altLang="en-US" sz="3200" b="1" dirty="0">
                <a:latin typeface="微软雅黑" panose="020B0503020204020204" pitchFamily="34" charset="-122"/>
                <a:ea typeface="微软雅黑" panose="020B0503020204020204" pitchFamily="34" charset="-122"/>
                <a:cs typeface="Arial" charset="0"/>
              </a:rPr>
              <a:t>权威指南</a:t>
            </a:r>
            <a:r>
              <a:rPr lang="zh-CN" altLang="en-US" sz="3200" b="1" dirty="0" smtClean="0">
                <a:latin typeface="微软雅黑" panose="020B0503020204020204" pitchFamily="34" charset="-122"/>
                <a:ea typeface="微软雅黑" panose="020B0503020204020204" pitchFamily="34" charset="-122"/>
                <a:cs typeface="Arial" charset="0"/>
              </a:rPr>
              <a:t>强调：降压是基础，</a:t>
            </a:r>
            <a:r>
              <a:rPr lang="en-US" altLang="zh-CN" sz="3200" b="1" dirty="0" smtClean="0">
                <a:latin typeface="微软雅黑" panose="020B0503020204020204" pitchFamily="34" charset="-122"/>
                <a:ea typeface="微软雅黑" panose="020B0503020204020204" pitchFamily="34" charset="-122"/>
                <a:cs typeface="Arial" charset="0"/>
              </a:rPr>
              <a:t/>
            </a:r>
            <a:br>
              <a:rPr lang="en-US" altLang="zh-CN" sz="3200" b="1" dirty="0" smtClean="0">
                <a:latin typeface="微软雅黑" panose="020B0503020204020204" pitchFamily="34" charset="-122"/>
                <a:ea typeface="微软雅黑" panose="020B0503020204020204" pitchFamily="34" charset="-122"/>
                <a:cs typeface="Arial" charset="0"/>
              </a:rPr>
            </a:br>
            <a:r>
              <a:rPr lang="zh-CN" altLang="en-US" sz="3200" b="1" dirty="0" smtClean="0">
                <a:latin typeface="微软雅黑" panose="020B0503020204020204" pitchFamily="34" charset="-122"/>
                <a:ea typeface="微软雅黑" panose="020B0503020204020204" pitchFamily="34" charset="-122"/>
                <a:cs typeface="Arial" charset="0"/>
              </a:rPr>
              <a:t>干预靶器官损害以</a:t>
            </a:r>
            <a:r>
              <a:rPr lang="zh-CN" altLang="en-US" sz="3200" b="1" dirty="0">
                <a:latin typeface="微软雅黑" panose="020B0503020204020204" pitchFamily="34" charset="-122"/>
                <a:ea typeface="微软雅黑" panose="020B0503020204020204" pitchFamily="34" charset="-122"/>
                <a:cs typeface="Arial" charset="0"/>
              </a:rPr>
              <a:t>实现最大化</a:t>
            </a:r>
            <a:r>
              <a:rPr lang="zh-CN" altLang="en-US" sz="3200" b="1" dirty="0" smtClean="0">
                <a:latin typeface="微软雅黑" panose="020B0503020204020204" pitchFamily="34" charset="-122"/>
                <a:ea typeface="微软雅黑" panose="020B0503020204020204" pitchFamily="34" charset="-122"/>
                <a:cs typeface="Arial" charset="0"/>
              </a:rPr>
              <a:t>获益</a:t>
            </a:r>
            <a:endParaRPr lang="zh-CN" altLang="en-US" sz="3200" b="1" dirty="0">
              <a:latin typeface="微软雅黑" panose="020B0503020204020204" pitchFamily="34" charset="-122"/>
              <a:ea typeface="微软雅黑" panose="020B0503020204020204" pitchFamily="34" charset="-122"/>
              <a:cs typeface="Arial"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0371" y="2395102"/>
            <a:ext cx="3127994" cy="3727428"/>
          </a:xfrm>
          <a:prstGeom prst="round2DiagRect">
            <a:avLst>
              <a:gd name="adj1" fmla="val 0"/>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5" name="Picture 8" descr="C:\Users\Apple\Cloud\My Work\百度云\我的工作\相关LOGO\ESH.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2723" y="1899060"/>
            <a:ext cx="431336" cy="37781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093050" y="1969096"/>
            <a:ext cx="3159351" cy="307777"/>
          </a:xfrm>
          <a:prstGeom prst="rect">
            <a:avLst/>
          </a:prstGeom>
          <a:noFill/>
        </p:spPr>
        <p:txBody>
          <a:bodyPr wrap="square" rtlCol="0">
            <a:spAutoFit/>
          </a:bodyPr>
          <a:lstStyle/>
          <a:p>
            <a:r>
              <a:rPr lang="en-US" altLang="zh-CN" sz="1400" b="1" dirty="0" smtClean="0">
                <a:latin typeface="微软雅黑" panose="020B0503020204020204" pitchFamily="34" charset="-122"/>
                <a:ea typeface="微软雅黑" panose="020B0503020204020204" pitchFamily="34" charset="-122"/>
              </a:rPr>
              <a:t>2013 ESH/ESC</a:t>
            </a:r>
            <a:r>
              <a:rPr lang="zh-CN" altLang="en-US" sz="1400" b="1" dirty="0" smtClean="0">
                <a:latin typeface="微软雅黑" panose="020B0503020204020204" pitchFamily="34" charset="-122"/>
                <a:ea typeface="微软雅黑" panose="020B0503020204020204" pitchFamily="34" charset="-122"/>
              </a:rPr>
              <a:t>高血压管理指南</a:t>
            </a:r>
            <a:endParaRPr lang="zh-CN" altLang="en-US" sz="1400" b="1" dirty="0">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4252401" y="2087966"/>
            <a:ext cx="0" cy="407048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内容占位符 3"/>
          <p:cNvSpPr>
            <a:spLocks noGrp="1"/>
          </p:cNvSpPr>
          <p:nvPr>
            <p:ph sz="half" idx="1"/>
          </p:nvPr>
        </p:nvSpPr>
        <p:spPr>
          <a:xfrm>
            <a:off x="4981482" y="2031614"/>
            <a:ext cx="5022558" cy="4781762"/>
          </a:xfrm>
        </p:spPr>
        <p:txBody>
          <a:bodyPr>
            <a:noAutofit/>
          </a:bodyPr>
          <a:lstStyle/>
          <a:p>
            <a:pPr marL="0" indent="0">
              <a:spcAft>
                <a:spcPts val="1800"/>
              </a:spcAft>
              <a:buNone/>
            </a:pPr>
            <a:r>
              <a:rPr lang="zh-CN" altLang="en-US" sz="1600" b="1" dirty="0">
                <a:latin typeface="微软雅黑" panose="020B0503020204020204" pitchFamily="34" charset="-122"/>
                <a:ea typeface="微软雅黑" panose="020B0503020204020204" pitchFamily="34" charset="-122"/>
              </a:rPr>
              <a:t>高血压治疗应当考虑总体心血管风险，而不是单单考虑血压水平，以实现最大化</a:t>
            </a:r>
            <a:r>
              <a:rPr lang="zh-CN" altLang="en-US" sz="1600" b="1" dirty="0" smtClean="0">
                <a:latin typeface="微软雅黑" panose="020B0503020204020204" pitchFamily="34" charset="-122"/>
                <a:ea typeface="微软雅黑" panose="020B0503020204020204" pitchFamily="34" charset="-122"/>
              </a:rPr>
              <a:t>获益</a:t>
            </a:r>
            <a:endParaRPr lang="en-US" altLang="zh-CN" sz="1600" b="1" dirty="0" smtClean="0">
              <a:latin typeface="微软雅黑" panose="020B0503020204020204" pitchFamily="34" charset="-122"/>
              <a:ea typeface="微软雅黑" panose="020B0503020204020204" pitchFamily="34" charset="-122"/>
            </a:endParaRPr>
          </a:p>
          <a:p>
            <a:pPr marL="0" indent="0">
              <a:spcAft>
                <a:spcPts val="1800"/>
              </a:spcAft>
              <a:buNone/>
            </a:pPr>
            <a:r>
              <a:rPr lang="zh-CN" altLang="en-US" sz="1600" b="1" dirty="0" smtClean="0">
                <a:latin typeface="微软雅黑" panose="020B0503020204020204" pitchFamily="34" charset="-122"/>
                <a:ea typeface="微软雅黑" panose="020B0503020204020204" pitchFamily="34" charset="-122"/>
              </a:rPr>
              <a:t>无论患者血压水平如何，</a:t>
            </a:r>
            <a:r>
              <a:rPr lang="zh-CN" altLang="en-US" sz="1600" b="1" dirty="0" smtClean="0">
                <a:solidFill>
                  <a:srgbClr val="C00000"/>
                </a:solidFill>
                <a:latin typeface="微软雅黑" panose="020B0503020204020204" pitchFamily="34" charset="-122"/>
                <a:ea typeface="微软雅黑" panose="020B0503020204020204" pitchFamily="34" charset="-122"/>
              </a:rPr>
              <a:t>无症状性靶器官损害</a:t>
            </a:r>
            <a:r>
              <a:rPr lang="zh-CN" altLang="en-US" sz="1600" b="1" dirty="0" smtClean="0">
                <a:latin typeface="微软雅黑" panose="020B0503020204020204" pitchFamily="34" charset="-122"/>
                <a:ea typeface="微软雅黑" panose="020B0503020204020204" pitchFamily="34" charset="-122"/>
              </a:rPr>
              <a:t>在决定个体心血管风险水平上具有关键意义</a:t>
            </a:r>
          </a:p>
          <a:p>
            <a:pPr marL="0" indent="0">
              <a:spcAft>
                <a:spcPts val="1800"/>
              </a:spcAft>
              <a:buNone/>
            </a:pPr>
            <a:r>
              <a:rPr lang="zh-CN" altLang="en-US" sz="1600" b="1" dirty="0" smtClean="0">
                <a:latin typeface="微软雅黑" panose="020B0503020204020204" pitchFamily="34" charset="-122"/>
                <a:ea typeface="微软雅黑" panose="020B0503020204020204" pitchFamily="34" charset="-122"/>
              </a:rPr>
              <a:t>四个</a:t>
            </a:r>
            <a:r>
              <a:rPr lang="zh-CN" altLang="en-US" sz="1600" b="1" dirty="0" smtClean="0">
                <a:solidFill>
                  <a:srgbClr val="C00000"/>
                </a:solidFill>
                <a:latin typeface="微软雅黑" panose="020B0503020204020204" pitchFamily="34" charset="-122"/>
                <a:ea typeface="微软雅黑" panose="020B0503020204020204" pitchFamily="34" charset="-122"/>
              </a:rPr>
              <a:t>靶器官损伤标记物</a:t>
            </a:r>
            <a:r>
              <a:rPr lang="zh-CN" altLang="en-US" sz="1600" b="1" dirty="0">
                <a:latin typeface="微软雅黑" panose="020B0503020204020204" pitchFamily="34" charset="-122"/>
                <a:ea typeface="微软雅黑" panose="020B0503020204020204" pitchFamily="34" charset="-122"/>
              </a:rPr>
              <a:t>（左心室</a:t>
            </a:r>
            <a:r>
              <a:rPr lang="zh-CN" altLang="en-US" sz="1600" b="1" dirty="0" smtClean="0">
                <a:latin typeface="微软雅黑" panose="020B0503020204020204" pitchFamily="34" charset="-122"/>
                <a:ea typeface="微软雅黑" panose="020B0503020204020204" pitchFamily="34" charset="-122"/>
              </a:rPr>
              <a:t>肥厚</a:t>
            </a:r>
            <a:r>
              <a:rPr lang="zh-CN" altLang="en-US" sz="1600" b="1" dirty="0">
                <a:latin typeface="微软雅黑" panose="020B0503020204020204" pitchFamily="34" charset="-122"/>
                <a:ea typeface="微软雅黑" panose="020B0503020204020204" pitchFamily="34" charset="-122"/>
              </a:rPr>
              <a:t>、</a:t>
            </a:r>
            <a:r>
              <a:rPr lang="zh-CN" altLang="en-US" sz="1600" b="1" dirty="0" smtClean="0">
                <a:latin typeface="微软雅黑" panose="020B0503020204020204" pitchFamily="34" charset="-122"/>
                <a:ea typeface="微软雅黑" panose="020B0503020204020204" pitchFamily="34" charset="-122"/>
              </a:rPr>
              <a:t>微量白蛋白尿、增加的脉搏波传导速度及颈动脉斑块）中任意一个都可独立预测心血管死亡</a:t>
            </a:r>
            <a:endParaRPr lang="en-US" altLang="zh-CN" sz="1600" b="1" dirty="0" smtClean="0">
              <a:latin typeface="微软雅黑" panose="020B0503020204020204" pitchFamily="34" charset="-122"/>
              <a:ea typeface="微软雅黑" panose="020B0503020204020204" pitchFamily="34" charset="-122"/>
            </a:endParaRPr>
          </a:p>
          <a:p>
            <a:pPr marL="0" indent="0">
              <a:spcAft>
                <a:spcPts val="1800"/>
              </a:spcAft>
              <a:buNone/>
            </a:pPr>
            <a:r>
              <a:rPr lang="zh-CN" altLang="en-US" sz="1600" b="1" dirty="0" smtClean="0">
                <a:solidFill>
                  <a:srgbClr val="C00000"/>
                </a:solidFill>
                <a:latin typeface="微软雅黑" panose="020B0503020204020204" pitchFamily="34" charset="-122"/>
                <a:ea typeface="微软雅黑" panose="020B0503020204020204" pitchFamily="34" charset="-122"/>
              </a:rPr>
              <a:t>逆转靶器官损伤</a:t>
            </a:r>
            <a:r>
              <a:rPr lang="zh-CN" altLang="en-US" sz="1600" b="1" dirty="0" smtClean="0">
                <a:latin typeface="微软雅黑" panose="020B0503020204020204" pitchFamily="34" charset="-122"/>
                <a:ea typeface="微软雅黑" panose="020B0503020204020204" pitchFamily="34" charset="-122"/>
              </a:rPr>
              <a:t>可以反应治疗产生的心血管事件发病率及死亡率获益</a:t>
            </a:r>
          </a:p>
          <a:p>
            <a:pPr marL="0" indent="0">
              <a:spcAft>
                <a:spcPts val="1800"/>
              </a:spcAft>
              <a:buNone/>
            </a:pPr>
            <a:r>
              <a:rPr lang="zh-CN" altLang="en-US" sz="1600" b="1" dirty="0" smtClean="0">
                <a:latin typeface="微软雅黑" panose="020B0503020204020204" pitchFamily="34" charset="-122"/>
                <a:ea typeface="微软雅黑" panose="020B0503020204020204" pitchFamily="34" charset="-122"/>
              </a:rPr>
              <a:t>总体来说，无论在起始的心血管危险分层还是在随访期间，对</a:t>
            </a:r>
            <a:r>
              <a:rPr lang="zh-CN" altLang="en-US" sz="1600" b="1" dirty="0" smtClean="0">
                <a:solidFill>
                  <a:srgbClr val="C00000"/>
                </a:solidFill>
                <a:latin typeface="微软雅黑" panose="020B0503020204020204" pitchFamily="34" charset="-122"/>
                <a:ea typeface="微软雅黑" panose="020B0503020204020204" pitchFamily="34" charset="-122"/>
              </a:rPr>
              <a:t>无症状性靶器官损害</a:t>
            </a:r>
            <a:r>
              <a:rPr lang="zh-CN" altLang="en-US" sz="1600" b="1" dirty="0" smtClean="0">
                <a:latin typeface="微软雅黑" panose="020B0503020204020204" pitchFamily="34" charset="-122"/>
                <a:ea typeface="微软雅黑" panose="020B0503020204020204" pitchFamily="34" charset="-122"/>
              </a:rPr>
              <a:t>进行的筛查都是合理的</a:t>
            </a:r>
          </a:p>
          <a:p>
            <a:pPr marL="0" indent="0">
              <a:spcAft>
                <a:spcPts val="1800"/>
              </a:spcAft>
              <a:buNone/>
            </a:pPr>
            <a:endParaRPr lang="en-US" altLang="zh-CN" sz="1600" b="1" dirty="0" smtClean="0">
              <a:latin typeface="微软雅黑" panose="020B0503020204020204" pitchFamily="34" charset="-122"/>
              <a:ea typeface="微软雅黑" panose="020B0503020204020204" pitchFamily="34" charset="-122"/>
            </a:endParaRPr>
          </a:p>
          <a:p>
            <a:pPr marL="0" indent="0">
              <a:spcAft>
                <a:spcPts val="1800"/>
              </a:spcAft>
              <a:buNone/>
            </a:pPr>
            <a:endParaRPr lang="zh-CN" altLang="en-US" sz="1600" b="1" dirty="0" smtClean="0">
              <a:latin typeface="微软雅黑" panose="020B0503020204020204" pitchFamily="34" charset="-122"/>
              <a:ea typeface="微软雅黑" panose="020B0503020204020204" pitchFamily="34" charset="-122"/>
            </a:endParaRPr>
          </a:p>
        </p:txBody>
      </p:sp>
      <p:sp>
        <p:nvSpPr>
          <p:cNvPr id="9" name="Freeform 17"/>
          <p:cNvSpPr>
            <a:spLocks noChangeAspect="1" noEditPoints="1"/>
          </p:cNvSpPr>
          <p:nvPr/>
        </p:nvSpPr>
        <p:spPr bwMode="auto">
          <a:xfrm>
            <a:off x="4515389" y="2046238"/>
            <a:ext cx="361474" cy="374650"/>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rgbClr val="FFC000">
              <a:alpha val="50000"/>
            </a:srgbClr>
          </a:solidFill>
          <a:ln w="9525">
            <a:noFill/>
            <a:round/>
            <a:headEnd/>
            <a:tailEnd/>
          </a:ln>
        </p:spPr>
        <p:txBody>
          <a:bodyPr/>
          <a:lstStyle/>
          <a:p>
            <a:pPr fontAlgn="auto">
              <a:spcBef>
                <a:spcPts val="0"/>
              </a:spcBef>
              <a:spcAft>
                <a:spcPts val="0"/>
              </a:spcAft>
              <a:defRPr/>
            </a:pPr>
            <a:endParaRPr lang="en-US" kern="0" dirty="0">
              <a:solidFill>
                <a:sysClr val="windowText" lastClr="000000"/>
              </a:solidFill>
              <a:latin typeface="Arial" charset="0"/>
              <a:ea typeface="ＭＳ Ｐゴシック" pitchFamily="-97" charset="-128"/>
            </a:endParaRPr>
          </a:p>
        </p:txBody>
      </p:sp>
      <p:sp>
        <p:nvSpPr>
          <p:cNvPr id="10" name="Freeform 17"/>
          <p:cNvSpPr>
            <a:spLocks noChangeAspect="1" noEditPoints="1"/>
          </p:cNvSpPr>
          <p:nvPr/>
        </p:nvSpPr>
        <p:spPr bwMode="auto">
          <a:xfrm>
            <a:off x="4515754" y="2852936"/>
            <a:ext cx="361474" cy="374650"/>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rgbClr val="FFC000">
              <a:alpha val="50000"/>
            </a:srgbClr>
          </a:solidFill>
          <a:ln w="9525">
            <a:noFill/>
            <a:round/>
            <a:headEnd/>
            <a:tailEnd/>
          </a:ln>
        </p:spPr>
        <p:txBody>
          <a:bodyPr/>
          <a:lstStyle/>
          <a:p>
            <a:pPr fontAlgn="auto">
              <a:spcBef>
                <a:spcPts val="0"/>
              </a:spcBef>
              <a:spcAft>
                <a:spcPts val="0"/>
              </a:spcAft>
              <a:defRPr/>
            </a:pPr>
            <a:endParaRPr lang="en-US" kern="0" dirty="0">
              <a:solidFill>
                <a:sysClr val="windowText" lastClr="000000"/>
              </a:solidFill>
              <a:latin typeface="Arial" charset="0"/>
              <a:ea typeface="ＭＳ Ｐゴシック" pitchFamily="-97" charset="-128"/>
            </a:endParaRPr>
          </a:p>
        </p:txBody>
      </p:sp>
      <p:sp>
        <p:nvSpPr>
          <p:cNvPr id="11" name="Freeform 17"/>
          <p:cNvSpPr>
            <a:spLocks noChangeAspect="1" noEditPoints="1"/>
          </p:cNvSpPr>
          <p:nvPr/>
        </p:nvSpPr>
        <p:spPr bwMode="auto">
          <a:xfrm>
            <a:off x="4515389" y="3645024"/>
            <a:ext cx="361474" cy="374650"/>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rgbClr val="FFC000">
              <a:alpha val="50000"/>
            </a:srgbClr>
          </a:solidFill>
          <a:ln w="9525">
            <a:noFill/>
            <a:round/>
            <a:headEnd/>
            <a:tailEnd/>
          </a:ln>
        </p:spPr>
        <p:txBody>
          <a:bodyPr/>
          <a:lstStyle/>
          <a:p>
            <a:pPr fontAlgn="auto">
              <a:spcBef>
                <a:spcPts val="0"/>
              </a:spcBef>
              <a:spcAft>
                <a:spcPts val="0"/>
              </a:spcAft>
              <a:defRPr/>
            </a:pPr>
            <a:endParaRPr lang="en-US" kern="0" dirty="0">
              <a:solidFill>
                <a:sysClr val="windowText" lastClr="000000"/>
              </a:solidFill>
              <a:latin typeface="Arial" charset="0"/>
              <a:ea typeface="ＭＳ Ｐゴシック" pitchFamily="-97" charset="-128"/>
            </a:endParaRPr>
          </a:p>
        </p:txBody>
      </p:sp>
      <p:sp>
        <p:nvSpPr>
          <p:cNvPr id="12" name="Freeform 17"/>
          <p:cNvSpPr>
            <a:spLocks noChangeAspect="1" noEditPoints="1"/>
          </p:cNvSpPr>
          <p:nvPr/>
        </p:nvSpPr>
        <p:spPr bwMode="auto">
          <a:xfrm>
            <a:off x="4515981" y="4509120"/>
            <a:ext cx="361474" cy="374650"/>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rgbClr val="FFC000">
              <a:alpha val="50000"/>
            </a:srgbClr>
          </a:solidFill>
          <a:ln w="9525">
            <a:noFill/>
            <a:round/>
            <a:headEnd/>
            <a:tailEnd/>
          </a:ln>
        </p:spPr>
        <p:txBody>
          <a:bodyPr/>
          <a:lstStyle/>
          <a:p>
            <a:pPr fontAlgn="auto">
              <a:spcBef>
                <a:spcPts val="0"/>
              </a:spcBef>
              <a:spcAft>
                <a:spcPts val="0"/>
              </a:spcAft>
              <a:defRPr/>
            </a:pPr>
            <a:endParaRPr lang="en-US" kern="0" dirty="0">
              <a:solidFill>
                <a:sysClr val="windowText" lastClr="000000"/>
              </a:solidFill>
              <a:latin typeface="Arial" charset="0"/>
              <a:ea typeface="ＭＳ Ｐゴシック" pitchFamily="-97" charset="-128"/>
            </a:endParaRPr>
          </a:p>
        </p:txBody>
      </p:sp>
      <p:sp>
        <p:nvSpPr>
          <p:cNvPr id="13" name="TextBox 3"/>
          <p:cNvSpPr txBox="1">
            <a:spLocks noChangeArrowheads="1"/>
          </p:cNvSpPr>
          <p:nvPr/>
        </p:nvSpPr>
        <p:spPr bwMode="auto">
          <a:xfrm>
            <a:off x="0" y="6639164"/>
            <a:ext cx="7723674" cy="246221"/>
          </a:xfrm>
          <a:prstGeom prst="rect">
            <a:avLst/>
          </a:prstGeom>
          <a:noFill/>
          <a:ln w="9525">
            <a:noFill/>
            <a:miter lim="800000"/>
            <a:headEnd/>
            <a:tailEnd/>
          </a:ln>
        </p:spPr>
        <p:txBody>
          <a:bodyPr wrap="square">
            <a:spAutoFit/>
          </a:bodyPr>
          <a:lstStyle/>
          <a:p>
            <a:pPr lvl="0" algn="l"/>
            <a:r>
              <a:rPr lang="en-US" altLang="zh-CN" sz="1000" dirty="0" err="1" smtClean="0">
                <a:latin typeface="微软雅黑" panose="020B0503020204020204" pitchFamily="34" charset="-122"/>
                <a:ea typeface="微软雅黑" panose="020B0503020204020204" pitchFamily="34" charset="-122"/>
                <a:cs typeface="Arial" charset="0"/>
              </a:rPr>
              <a:t>Mancia</a:t>
            </a:r>
            <a:r>
              <a:rPr lang="en-US" altLang="zh-CN" sz="1000" dirty="0" smtClean="0">
                <a:latin typeface="微软雅黑" panose="020B0503020204020204" pitchFamily="34" charset="-122"/>
                <a:ea typeface="微软雅黑" panose="020B0503020204020204" pitchFamily="34" charset="-122"/>
                <a:cs typeface="Arial" charset="0"/>
              </a:rPr>
              <a:t> G, et al. </a:t>
            </a:r>
            <a:r>
              <a:rPr lang="en-US" altLang="zh-CN" sz="1000" dirty="0" err="1" smtClean="0">
                <a:latin typeface="微软雅黑" panose="020B0503020204020204" pitchFamily="34" charset="-122"/>
                <a:ea typeface="微软雅黑" panose="020B0503020204020204" pitchFamily="34" charset="-122"/>
                <a:cs typeface="Arial" charset="0"/>
              </a:rPr>
              <a:t>Eur</a:t>
            </a:r>
            <a:r>
              <a:rPr lang="en-US" altLang="zh-CN" sz="1000" dirty="0" smtClean="0">
                <a:latin typeface="微软雅黑" panose="020B0503020204020204" pitchFamily="34" charset="-122"/>
                <a:ea typeface="微软雅黑" panose="020B0503020204020204" pitchFamily="34" charset="-122"/>
                <a:cs typeface="Arial" charset="0"/>
              </a:rPr>
              <a:t> Heart J 2013;34(28):2159-2219.</a:t>
            </a:r>
          </a:p>
        </p:txBody>
      </p:sp>
      <p:sp>
        <p:nvSpPr>
          <p:cNvPr id="14" name="Freeform 17"/>
          <p:cNvSpPr>
            <a:spLocks noChangeAspect="1" noEditPoints="1"/>
          </p:cNvSpPr>
          <p:nvPr/>
        </p:nvSpPr>
        <p:spPr bwMode="auto">
          <a:xfrm>
            <a:off x="4515981" y="5517232"/>
            <a:ext cx="361474" cy="374650"/>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rgbClr val="FFC000">
              <a:alpha val="50000"/>
            </a:srgbClr>
          </a:solidFill>
          <a:ln w="9525">
            <a:noFill/>
            <a:round/>
            <a:headEnd/>
            <a:tailEnd/>
          </a:ln>
        </p:spPr>
        <p:txBody>
          <a:bodyPr/>
          <a:lstStyle/>
          <a:p>
            <a:pPr fontAlgn="auto">
              <a:spcBef>
                <a:spcPts val="0"/>
              </a:spcBef>
              <a:spcAft>
                <a:spcPts val="0"/>
              </a:spcAft>
              <a:defRPr/>
            </a:pPr>
            <a:endParaRPr lang="en-US" kern="0" dirty="0">
              <a:solidFill>
                <a:sysClr val="windowText" lastClr="000000"/>
              </a:solidFill>
              <a:latin typeface="Arial" charset="0"/>
              <a:ea typeface="ＭＳ Ｐゴシック" pitchFamily="-97" charset="-128"/>
            </a:endParaRPr>
          </a:p>
        </p:txBody>
      </p:sp>
    </p:spTree>
    <p:extLst>
      <p:ext uri="{BB962C8B-B14F-4D97-AF65-F5344CB8AC3E}">
        <p14:creationId xmlns:p14="http://schemas.microsoft.com/office/powerpoint/2010/main" xmlns="" val="2545547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1440" tIns="45720" rIns="91440" bIns="45720" rtlCol="0" anchor="ctr" anchorCtr="0">
            <a:noAutofit/>
          </a:bodyPr>
          <a:lstStyle/>
          <a:p>
            <a:r>
              <a:rPr lang="zh-CN" altLang="en-US" sz="3200" b="1" dirty="0" smtClean="0">
                <a:latin typeface="微软雅黑" panose="020B0503020204020204" pitchFamily="34" charset="-122"/>
                <a:ea typeface="微软雅黑" panose="020B0503020204020204" pitchFamily="34" charset="-122"/>
                <a:cs typeface="Arial" charset="0"/>
              </a:rPr>
              <a:t>高血压引起的靶器官</a:t>
            </a:r>
            <a:r>
              <a:rPr lang="zh-CN" altLang="en-US" sz="3200" b="1" dirty="0">
                <a:latin typeface="微软雅黑" panose="020B0503020204020204" pitchFamily="34" charset="-122"/>
                <a:ea typeface="微软雅黑" panose="020B0503020204020204" pitchFamily="34" charset="-122"/>
                <a:cs typeface="Arial" charset="0"/>
              </a:rPr>
              <a:t>损害</a:t>
            </a:r>
          </a:p>
        </p:txBody>
      </p:sp>
      <p:grpSp>
        <p:nvGrpSpPr>
          <p:cNvPr id="3" name="组合 36"/>
          <p:cNvGrpSpPr/>
          <p:nvPr/>
        </p:nvGrpSpPr>
        <p:grpSpPr>
          <a:xfrm>
            <a:off x="931032" y="1828252"/>
            <a:ext cx="8910990" cy="3424080"/>
            <a:chOff x="877260" y="1755083"/>
            <a:chExt cx="7416667" cy="3739648"/>
          </a:xfrm>
        </p:grpSpPr>
        <p:sp>
          <p:nvSpPr>
            <p:cNvPr id="38" name="Donut 8"/>
            <p:cNvSpPr>
              <a:spLocks noChangeArrowheads="1"/>
            </p:cNvSpPr>
            <p:nvPr/>
          </p:nvSpPr>
          <p:spPr bwMode="auto">
            <a:xfrm>
              <a:off x="877260" y="2617514"/>
              <a:ext cx="2145550" cy="2380087"/>
            </a:xfrm>
            <a:custGeom>
              <a:avLst/>
              <a:gdLst>
                <a:gd name="T0" fmla="*/ 1097280 w 2194560"/>
                <a:gd name="T1" fmla="*/ 0 h 2194560"/>
                <a:gd name="T2" fmla="*/ 321386 w 2194560"/>
                <a:gd name="T3" fmla="*/ 321386 h 2194560"/>
                <a:gd name="T4" fmla="*/ 0 w 2194560"/>
                <a:gd name="T5" fmla="*/ 1097280 h 2194560"/>
                <a:gd name="T6" fmla="*/ 321386 w 2194560"/>
                <a:gd name="T7" fmla="*/ 1873174 h 2194560"/>
                <a:gd name="T8" fmla="*/ 1097280 w 2194560"/>
                <a:gd name="T9" fmla="*/ 2194560 h 2194560"/>
                <a:gd name="T10" fmla="*/ 1873174 w 2194560"/>
                <a:gd name="T11" fmla="*/ 1873174 h 2194560"/>
                <a:gd name="T12" fmla="*/ 2194560 w 2194560"/>
                <a:gd name="T13" fmla="*/ 1097280 h 2194560"/>
                <a:gd name="T14" fmla="*/ 1873174 w 2194560"/>
                <a:gd name="T15" fmla="*/ 321386 h 219456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321386 w 2194560"/>
                <a:gd name="T25" fmla="*/ 321386 h 2194560"/>
                <a:gd name="T26" fmla="*/ 1873174 w 2194560"/>
                <a:gd name="T27" fmla="*/ 1873174 h 21945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4560" h="2194560">
                  <a:moveTo>
                    <a:pt x="0" y="1097280"/>
                  </a:moveTo>
                  <a:lnTo>
                    <a:pt x="0" y="1097280"/>
                  </a:lnTo>
                  <a:cubicBezTo>
                    <a:pt x="0" y="491269"/>
                    <a:pt x="491269" y="0"/>
                    <a:pt x="1097280" y="0"/>
                  </a:cubicBezTo>
                  <a:cubicBezTo>
                    <a:pt x="1097280" y="0"/>
                    <a:pt x="1097281" y="1"/>
                    <a:pt x="1097281" y="1"/>
                  </a:cubicBezTo>
                  <a:cubicBezTo>
                    <a:pt x="1703292" y="1"/>
                    <a:pt x="2194561" y="491270"/>
                    <a:pt x="2194561" y="1097281"/>
                  </a:cubicBezTo>
                  <a:cubicBezTo>
                    <a:pt x="2194561" y="1097281"/>
                    <a:pt x="2194560" y="1097282"/>
                    <a:pt x="2194560" y="1097282"/>
                  </a:cubicBezTo>
                  <a:lnTo>
                    <a:pt x="2194561" y="1097283"/>
                  </a:lnTo>
                  <a:cubicBezTo>
                    <a:pt x="2194561" y="1703294"/>
                    <a:pt x="1703292" y="2194563"/>
                    <a:pt x="1097281" y="2194563"/>
                  </a:cubicBezTo>
                  <a:cubicBezTo>
                    <a:pt x="1097280" y="2194562"/>
                    <a:pt x="1097280" y="2194562"/>
                    <a:pt x="1097280" y="2194562"/>
                  </a:cubicBezTo>
                  <a:cubicBezTo>
                    <a:pt x="491269" y="2194562"/>
                    <a:pt x="1" y="1703293"/>
                    <a:pt x="1" y="1097283"/>
                  </a:cubicBezTo>
                  <a:cubicBezTo>
                    <a:pt x="1" y="1097282"/>
                    <a:pt x="1" y="1097282"/>
                    <a:pt x="1" y="1097282"/>
                  </a:cubicBezTo>
                  <a:close/>
                  <a:moveTo>
                    <a:pt x="262974" y="1097280"/>
                  </a:moveTo>
                  <a:lnTo>
                    <a:pt x="262974" y="1097280"/>
                  </a:lnTo>
                  <a:cubicBezTo>
                    <a:pt x="262974" y="1097280"/>
                    <a:pt x="262973" y="1097280"/>
                    <a:pt x="262973" y="1097280"/>
                  </a:cubicBezTo>
                  <a:cubicBezTo>
                    <a:pt x="262973" y="1558055"/>
                    <a:pt x="636504" y="1931586"/>
                    <a:pt x="1097279" y="1931586"/>
                  </a:cubicBezTo>
                  <a:cubicBezTo>
                    <a:pt x="1558053" y="1931586"/>
                    <a:pt x="1931585" y="1558055"/>
                    <a:pt x="1931585" y="1097281"/>
                  </a:cubicBezTo>
                  <a:cubicBezTo>
                    <a:pt x="1931585" y="636506"/>
                    <a:pt x="1558053" y="262975"/>
                    <a:pt x="1097279" y="262975"/>
                  </a:cubicBezTo>
                  <a:lnTo>
                    <a:pt x="1097278" y="262975"/>
                  </a:lnTo>
                  <a:cubicBezTo>
                    <a:pt x="1097278" y="262975"/>
                    <a:pt x="1097278" y="262974"/>
                    <a:pt x="1097278" y="262974"/>
                  </a:cubicBezTo>
                  <a:cubicBezTo>
                    <a:pt x="636503" y="262974"/>
                    <a:pt x="262972" y="636505"/>
                    <a:pt x="262972" y="1097280"/>
                  </a:cubicBezTo>
                  <a:close/>
                </a:path>
              </a:pathLst>
            </a:custGeom>
            <a:solidFill>
              <a:srgbClr val="0070C0"/>
            </a:solidFill>
            <a:ln w="9525">
              <a:noFill/>
              <a:miter lim="800000"/>
              <a:headEnd/>
              <a:tailEnd/>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39" name="Donut 34"/>
            <p:cNvSpPr>
              <a:spLocks noChangeArrowheads="1"/>
            </p:cNvSpPr>
            <p:nvPr/>
          </p:nvSpPr>
          <p:spPr bwMode="auto">
            <a:xfrm>
              <a:off x="3102260" y="3424714"/>
              <a:ext cx="698019" cy="727093"/>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rgbClr val="FF0000"/>
            </a:solidFill>
            <a:ln w="9525">
              <a:noFill/>
              <a:miter lim="800000"/>
              <a:headEnd/>
              <a:tailEnd/>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40" name="Donut 12"/>
            <p:cNvSpPr>
              <a:spLocks noChangeArrowheads="1"/>
            </p:cNvSpPr>
            <p:nvPr/>
          </p:nvSpPr>
          <p:spPr bwMode="auto">
            <a:xfrm flipV="1">
              <a:off x="1989760" y="1755083"/>
              <a:ext cx="696874" cy="725899"/>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rgbClr val="C00000"/>
            </a:solidFill>
            <a:ln w="9525">
              <a:noFill/>
              <a:miter lim="800000"/>
              <a:headEnd/>
              <a:tailEnd/>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41" name="Donut 13"/>
            <p:cNvSpPr>
              <a:spLocks noChangeArrowheads="1"/>
            </p:cNvSpPr>
            <p:nvPr/>
          </p:nvSpPr>
          <p:spPr bwMode="auto">
            <a:xfrm flipV="1">
              <a:off x="2805593" y="2480982"/>
              <a:ext cx="698019" cy="728285"/>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rgbClr val="C00000"/>
            </a:solidFill>
            <a:ln w="9525">
              <a:noFill/>
              <a:miter lim="800000"/>
              <a:headEnd/>
              <a:tailEnd/>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42" name="Rektangel 76"/>
            <p:cNvSpPr>
              <a:spLocks noChangeArrowheads="1"/>
            </p:cNvSpPr>
            <p:nvPr/>
          </p:nvSpPr>
          <p:spPr bwMode="auto">
            <a:xfrm>
              <a:off x="1101534" y="3476923"/>
              <a:ext cx="1704060" cy="907583"/>
            </a:xfrm>
            <a:prstGeom prst="rect">
              <a:avLst/>
            </a:prstGeom>
            <a:noFill/>
            <a:ln w="9525">
              <a:noFill/>
              <a:miter lim="800000"/>
              <a:headEnd/>
              <a:tailEnd/>
            </a:ln>
          </p:spPr>
          <p:txBody>
            <a:bodyPr wrap="square">
              <a:spAutoFit/>
            </a:bodyPr>
            <a:lstStyle/>
            <a:p>
              <a:pPr algn="ctr"/>
              <a:r>
                <a:rPr lang="zh-CN" altLang="en-US" b="1" noProof="1" smtClean="0">
                  <a:solidFill>
                    <a:srgbClr val="FFFF00"/>
                  </a:solidFill>
                  <a:latin typeface="微软雅黑" panose="020B0503020204020204" pitchFamily="34" charset="-122"/>
                  <a:ea typeface="微软雅黑" panose="020B0503020204020204" pitchFamily="34" charset="-122"/>
                  <a:cs typeface="Arial" charset="0"/>
                </a:rPr>
                <a:t>高血压合并</a:t>
              </a:r>
              <a:endParaRPr lang="en-US" altLang="zh-CN" b="1" noProof="1" smtClean="0">
                <a:solidFill>
                  <a:srgbClr val="FFFF00"/>
                </a:solidFill>
                <a:latin typeface="微软雅黑" panose="020B0503020204020204" pitchFamily="34" charset="-122"/>
                <a:ea typeface="微软雅黑" panose="020B0503020204020204" pitchFamily="34" charset="-122"/>
                <a:cs typeface="Arial" charset="0"/>
              </a:endParaRPr>
            </a:p>
            <a:p>
              <a:pPr algn="ctr"/>
              <a:r>
                <a:rPr lang="zh-CN" altLang="en-US" b="1" noProof="1" smtClean="0">
                  <a:solidFill>
                    <a:srgbClr val="FFFF00"/>
                  </a:solidFill>
                  <a:latin typeface="微软雅黑" panose="020B0503020204020204" pitchFamily="34" charset="-122"/>
                  <a:ea typeface="微软雅黑" panose="020B0503020204020204" pitchFamily="34" charset="-122"/>
                  <a:cs typeface="Arial" charset="0"/>
                </a:rPr>
                <a:t>靶器官损害</a:t>
              </a:r>
            </a:p>
          </p:txBody>
        </p:sp>
        <p:cxnSp>
          <p:nvCxnSpPr>
            <p:cNvPr id="43" name="直接连接符 42"/>
            <p:cNvCxnSpPr>
              <a:stCxn id="40" idx="6"/>
              <a:endCxn id="44" idx="1"/>
            </p:cNvCxnSpPr>
            <p:nvPr/>
          </p:nvCxnSpPr>
          <p:spPr>
            <a:xfrm>
              <a:off x="2686634" y="2118032"/>
              <a:ext cx="1592296" cy="95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278930" y="1773182"/>
              <a:ext cx="3740872" cy="708699"/>
            </a:xfrm>
            <a:prstGeom prst="rect">
              <a:avLst/>
            </a:prstGeom>
            <a:noFill/>
          </p:spPr>
          <p:txBody>
            <a:bodyPr wrap="square" rtlCol="0">
              <a:spAutoFit/>
            </a:bodyPr>
            <a:lstStyle/>
            <a:p>
              <a:pPr>
                <a:spcAft>
                  <a:spcPts val="500"/>
                </a:spcAft>
              </a:pPr>
              <a:r>
                <a:rPr lang="zh-CN" altLang="en-US" sz="1600" b="1" dirty="0" smtClean="0">
                  <a:solidFill>
                    <a:srgbClr val="C00000"/>
                  </a:solidFill>
                  <a:latin typeface="微软雅黑" panose="020B0503020204020204" pitchFamily="34" charset="-122"/>
                  <a:ea typeface="微软雅黑" panose="020B0503020204020204" pitchFamily="34" charset="-122"/>
                </a:rPr>
                <a:t>心脏</a:t>
              </a:r>
              <a:endParaRPr lang="en-US" altLang="zh-CN" sz="1600" b="1" dirty="0" smtClean="0">
                <a:solidFill>
                  <a:srgbClr val="C00000"/>
                </a:solidFill>
                <a:latin typeface="微软雅黑" panose="020B0503020204020204" pitchFamily="34" charset="-122"/>
                <a:ea typeface="微软雅黑" panose="020B0503020204020204" pitchFamily="34" charset="-122"/>
              </a:endParaRPr>
            </a:p>
            <a:p>
              <a:pPr>
                <a:spcAft>
                  <a:spcPts val="500"/>
                </a:spcAft>
              </a:pPr>
              <a:r>
                <a:rPr lang="zh-CN" altLang="en-US" sz="1600" b="1" dirty="0" smtClean="0">
                  <a:solidFill>
                    <a:srgbClr val="C00000"/>
                  </a:solidFill>
                  <a:latin typeface="微软雅黑" panose="020B0503020204020204" pitchFamily="34" charset="-122"/>
                  <a:ea typeface="微软雅黑" panose="020B0503020204020204" pitchFamily="34" charset="-122"/>
                </a:rPr>
                <a:t>左心室肥厚、心肌缺血等</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4303221" y="2547310"/>
              <a:ext cx="3853138" cy="708699"/>
            </a:xfrm>
            <a:prstGeom prst="rect">
              <a:avLst/>
            </a:prstGeom>
            <a:noFill/>
          </p:spPr>
          <p:txBody>
            <a:bodyPr wrap="square" rtlCol="0">
              <a:spAutoFit/>
            </a:bodyPr>
            <a:lstStyle/>
            <a:p>
              <a:pPr>
                <a:spcAft>
                  <a:spcPts val="500"/>
                </a:spcAft>
              </a:pPr>
              <a:r>
                <a:rPr lang="zh-CN" altLang="en-US" sz="1600" b="1" dirty="0" smtClean="0">
                  <a:solidFill>
                    <a:srgbClr val="C00000"/>
                  </a:solidFill>
                  <a:latin typeface="微软雅黑" panose="020B0503020204020204" pitchFamily="34" charset="-122"/>
                  <a:ea typeface="微软雅黑" panose="020B0503020204020204" pitchFamily="34" charset="-122"/>
                </a:rPr>
                <a:t>肾脏</a:t>
              </a:r>
              <a:endParaRPr lang="en-US" altLang="zh-CN" sz="1600" b="1" dirty="0" smtClean="0">
                <a:solidFill>
                  <a:srgbClr val="C00000"/>
                </a:solidFill>
                <a:latin typeface="微软雅黑" panose="020B0503020204020204" pitchFamily="34" charset="-122"/>
                <a:ea typeface="微软雅黑" panose="020B0503020204020204" pitchFamily="34" charset="-122"/>
              </a:endParaRPr>
            </a:p>
            <a:p>
              <a:pPr>
                <a:spcAft>
                  <a:spcPts val="500"/>
                </a:spcAft>
              </a:pPr>
              <a:r>
                <a:rPr lang="zh-CN" altLang="en-US" sz="1600" b="1" dirty="0" smtClean="0">
                  <a:solidFill>
                    <a:srgbClr val="C00000"/>
                  </a:solidFill>
                  <a:latin typeface="微软雅黑" panose="020B0503020204020204" pitchFamily="34" charset="-122"/>
                  <a:ea typeface="微软雅黑" panose="020B0503020204020204" pitchFamily="34" charset="-122"/>
                </a:rPr>
                <a:t>蛋白尿，微量蛋白尿等</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cxnSp>
          <p:nvCxnSpPr>
            <p:cNvPr id="46" name="直接连接符 45"/>
            <p:cNvCxnSpPr>
              <a:stCxn id="41" idx="6"/>
            </p:cNvCxnSpPr>
            <p:nvPr/>
          </p:nvCxnSpPr>
          <p:spPr>
            <a:xfrm>
              <a:off x="3503613" y="2845124"/>
              <a:ext cx="79960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7" name="TextBox 67"/>
            <p:cNvSpPr txBox="1"/>
            <p:nvPr/>
          </p:nvSpPr>
          <p:spPr>
            <a:xfrm>
              <a:off x="4303221" y="3424714"/>
              <a:ext cx="3990706" cy="708699"/>
            </a:xfrm>
            <a:prstGeom prst="rect">
              <a:avLst/>
            </a:prstGeom>
            <a:noFill/>
          </p:spPr>
          <p:txBody>
            <a:bodyPr wrap="square" rtlCol="0">
              <a:spAutoFit/>
            </a:bodyPr>
            <a:ls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Aft>
                  <a:spcPts val="500"/>
                </a:spcAft>
              </a:pPr>
              <a:r>
                <a:rPr lang="zh-CN" altLang="en-US" sz="1600" b="1" dirty="0">
                  <a:latin typeface="微软雅黑" panose="020B0503020204020204" pitchFamily="34" charset="-122"/>
                  <a:ea typeface="微软雅黑" panose="020B0503020204020204" pitchFamily="34" charset="-122"/>
                </a:rPr>
                <a:t>血管</a:t>
              </a:r>
              <a:endParaRPr lang="en-US" altLang="zh-CN" sz="1600" b="1" dirty="0">
                <a:latin typeface="微软雅黑" panose="020B0503020204020204" pitchFamily="34" charset="-122"/>
                <a:ea typeface="微软雅黑" panose="020B0503020204020204" pitchFamily="34" charset="-122"/>
              </a:endParaRPr>
            </a:p>
            <a:p>
              <a:pPr>
                <a:spcAft>
                  <a:spcPts val="500"/>
                </a:spcAft>
              </a:pPr>
              <a:r>
                <a:rPr lang="zh-CN" altLang="en-US" sz="1600" b="1" dirty="0">
                  <a:latin typeface="微软雅黑" panose="020B0503020204020204" pitchFamily="34" charset="-122"/>
                  <a:ea typeface="微软雅黑" panose="020B0503020204020204" pitchFamily="34" charset="-122"/>
                </a:rPr>
                <a:t>颈动脉斑块</a:t>
              </a:r>
              <a:endParaRPr lang="en-US" altLang="zh-CN" sz="1600" b="1" dirty="0" smtClean="0">
                <a:latin typeface="微软雅黑" panose="020B0503020204020204" pitchFamily="34" charset="-122"/>
                <a:ea typeface="微软雅黑" panose="020B0503020204020204" pitchFamily="34" charset="-122"/>
              </a:endParaRPr>
            </a:p>
          </p:txBody>
        </p:sp>
        <p:cxnSp>
          <p:nvCxnSpPr>
            <p:cNvPr id="48" name="直接连接符 47"/>
            <p:cNvCxnSpPr>
              <a:stCxn id="39" idx="6"/>
              <a:endCxn id="47" idx="1"/>
            </p:cNvCxnSpPr>
            <p:nvPr/>
          </p:nvCxnSpPr>
          <p:spPr>
            <a:xfrm flipV="1">
              <a:off x="3800279" y="3779064"/>
              <a:ext cx="502941" cy="91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Donut 34"/>
            <p:cNvSpPr>
              <a:spLocks noChangeArrowheads="1"/>
            </p:cNvSpPr>
            <p:nvPr/>
          </p:nvSpPr>
          <p:spPr bwMode="auto">
            <a:xfrm>
              <a:off x="2805593" y="4447090"/>
              <a:ext cx="698019" cy="727093"/>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rgbClr val="FFC000"/>
            </a:solidFill>
            <a:ln w="9525">
              <a:noFill/>
              <a:miter lim="800000"/>
              <a:headEnd/>
              <a:tailEnd/>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50" name="TextBox 67"/>
            <p:cNvSpPr txBox="1"/>
            <p:nvPr/>
          </p:nvSpPr>
          <p:spPr>
            <a:xfrm>
              <a:off x="4303220" y="4447090"/>
              <a:ext cx="3600400" cy="1047641"/>
            </a:xfrm>
            <a:prstGeom prst="rect">
              <a:avLst/>
            </a:prstGeom>
            <a:noFill/>
          </p:spPr>
          <p:txBody>
            <a:bodyPr wrap="square" rtlCol="0">
              <a:spAutoFit/>
            </a:bodyPr>
            <a:ls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Aft>
                  <a:spcPts val="500"/>
                </a:spcAft>
              </a:pPr>
              <a:r>
                <a:rPr lang="zh-CN" altLang="en-US" sz="1600" b="1" dirty="0" smtClean="0">
                  <a:latin typeface="微软雅黑" panose="020B0503020204020204" pitchFamily="34" charset="-122"/>
                  <a:ea typeface="微软雅黑" panose="020B0503020204020204" pitchFamily="34" charset="-122"/>
                </a:rPr>
                <a:t>眼底</a:t>
              </a:r>
              <a:endParaRPr lang="en-US" altLang="zh-CN" sz="1600" b="1" dirty="0">
                <a:latin typeface="微软雅黑" panose="020B0503020204020204" pitchFamily="34" charset="-122"/>
                <a:ea typeface="微软雅黑" panose="020B0503020204020204" pitchFamily="34" charset="-122"/>
              </a:endParaRPr>
            </a:p>
            <a:p>
              <a:pPr>
                <a:spcAft>
                  <a:spcPts val="500"/>
                </a:spcAft>
              </a:pPr>
              <a:r>
                <a:rPr lang="zh-CN" altLang="en-US" sz="1600" b="1" dirty="0">
                  <a:latin typeface="微软雅黑" panose="020B0503020204020204" pitchFamily="34" charset="-122"/>
                  <a:ea typeface="微软雅黑" panose="020B0503020204020204" pitchFamily="34" charset="-122"/>
                </a:rPr>
                <a:t>视网膜动脉病变</a:t>
              </a:r>
              <a:endParaRPr lang="en-US" altLang="zh-CN" sz="1600" b="1" dirty="0">
                <a:latin typeface="微软雅黑" panose="020B0503020204020204" pitchFamily="34" charset="-122"/>
                <a:ea typeface="微软雅黑" panose="020B0503020204020204" pitchFamily="34" charset="-122"/>
              </a:endParaRPr>
            </a:p>
            <a:p>
              <a:pPr>
                <a:spcAft>
                  <a:spcPts val="500"/>
                </a:spcAft>
              </a:pPr>
              <a:endParaRPr lang="zh-CN" altLang="en-US" sz="1600" b="1" dirty="0" smtClean="0">
                <a:latin typeface="微软雅黑" panose="020B0503020204020204" pitchFamily="34" charset="-122"/>
                <a:ea typeface="微软雅黑" panose="020B0503020204020204" pitchFamily="34" charset="-122"/>
              </a:endParaRPr>
            </a:p>
          </p:txBody>
        </p:sp>
        <p:cxnSp>
          <p:nvCxnSpPr>
            <p:cNvPr id="51" name="直接连接符 50"/>
            <p:cNvCxnSpPr>
              <a:stCxn id="49" idx="6"/>
            </p:cNvCxnSpPr>
            <p:nvPr/>
          </p:nvCxnSpPr>
          <p:spPr>
            <a:xfrm>
              <a:off x="3503613" y="4810636"/>
              <a:ext cx="79960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52" name="Donut 34"/>
          <p:cNvSpPr>
            <a:spLocks noChangeArrowheads="1"/>
          </p:cNvSpPr>
          <p:nvPr/>
        </p:nvSpPr>
        <p:spPr bwMode="auto">
          <a:xfrm>
            <a:off x="2144917" y="5041425"/>
            <a:ext cx="762416" cy="5790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rgbClr val="FFC000"/>
          </a:solidFill>
          <a:ln w="9525">
            <a:noFill/>
            <a:miter lim="800000"/>
            <a:headEnd/>
            <a:tailEnd/>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cxnSp>
        <p:nvCxnSpPr>
          <p:cNvPr id="64" name="直接连接符 63"/>
          <p:cNvCxnSpPr>
            <a:stCxn id="52" idx="6"/>
            <a:endCxn id="67" idx="1"/>
          </p:cNvCxnSpPr>
          <p:nvPr/>
        </p:nvCxnSpPr>
        <p:spPr>
          <a:xfrm>
            <a:off x="2907333" y="5330970"/>
            <a:ext cx="2155159" cy="583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67" name="TextBox 67"/>
          <p:cNvSpPr txBox="1"/>
          <p:nvPr/>
        </p:nvSpPr>
        <p:spPr>
          <a:xfrm>
            <a:off x="5062491" y="5012352"/>
            <a:ext cx="4536504" cy="648896"/>
          </a:xfrm>
          <a:prstGeom prst="rect">
            <a:avLst/>
          </a:prstGeom>
          <a:noFill/>
        </p:spPr>
        <p:txBody>
          <a:bodyPr wrap="square" rtlCol="0">
            <a:spAutoFit/>
          </a:bodyPr>
          <a:ls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Aft>
                <a:spcPts val="500"/>
              </a:spcAft>
            </a:pPr>
            <a:r>
              <a:rPr lang="zh-CN" altLang="en-US" sz="1600" b="1" dirty="0" smtClean="0">
                <a:latin typeface="微软雅黑" panose="020B0503020204020204" pitchFamily="34" charset="-122"/>
                <a:ea typeface="微软雅黑" panose="020B0503020204020204" pitchFamily="34" charset="-122"/>
              </a:rPr>
              <a:t>大脑</a:t>
            </a:r>
            <a:endParaRPr lang="en-US" altLang="zh-CN" sz="1600" b="1" dirty="0" smtClean="0">
              <a:latin typeface="微软雅黑" panose="020B0503020204020204" pitchFamily="34" charset="-122"/>
              <a:ea typeface="微软雅黑" panose="020B0503020204020204" pitchFamily="34" charset="-122"/>
            </a:endParaRPr>
          </a:p>
          <a:p>
            <a:pPr>
              <a:spcAft>
                <a:spcPts val="500"/>
              </a:spcAft>
            </a:pPr>
            <a:r>
              <a:rPr lang="zh-CN" altLang="en-US" sz="1600" b="1" dirty="0" smtClean="0">
                <a:latin typeface="微软雅黑" panose="020B0503020204020204" pitchFamily="34" charset="-122"/>
                <a:ea typeface="微软雅黑" panose="020B0503020204020204" pitchFamily="34" charset="-122"/>
              </a:rPr>
              <a:t>脑血管狭窄、斑块病变</a:t>
            </a:r>
          </a:p>
        </p:txBody>
      </p:sp>
      <p:sp>
        <p:nvSpPr>
          <p:cNvPr id="72" name="TextBox 4"/>
          <p:cNvSpPr txBox="1">
            <a:spLocks noChangeArrowheads="1"/>
          </p:cNvSpPr>
          <p:nvPr/>
        </p:nvSpPr>
        <p:spPr bwMode="auto">
          <a:xfrm>
            <a:off x="0" y="6608386"/>
            <a:ext cx="6520653" cy="246221"/>
          </a:xfrm>
          <a:prstGeom prst="rect">
            <a:avLst/>
          </a:prstGeom>
          <a:noFill/>
          <a:ln w="9525">
            <a:noFill/>
            <a:miter lim="800000"/>
            <a:headEnd/>
            <a:tailEnd/>
          </a:ln>
        </p:spPr>
        <p:txBody>
          <a:bodyPr wrap="square">
            <a:spAutoFit/>
          </a:bodyPr>
          <a:lstStyle>
            <a:defPPr>
              <a:defRPr lang="zh-CN"/>
            </a:defPPr>
            <a:lvl1pPr>
              <a:defRPr sz="1200">
                <a:solidFill>
                  <a:srgbClr val="000000"/>
                </a:solidFill>
              </a:defRPr>
            </a:lvl1pPr>
          </a:lstStyle>
          <a:p>
            <a:r>
              <a:rPr lang="zh-CN" altLang="en-US" sz="1000" dirty="0" smtClean="0">
                <a:latin typeface="微软雅黑" panose="020B0503020204020204" pitchFamily="34" charset="-122"/>
                <a:ea typeface="微软雅黑" panose="020B0503020204020204" pitchFamily="34" charset="-122"/>
              </a:rPr>
              <a:t>中国</a:t>
            </a:r>
            <a:r>
              <a:rPr lang="zh-CN" altLang="en-US" sz="1000" dirty="0">
                <a:latin typeface="微软雅黑" panose="020B0503020204020204" pitchFamily="34" charset="-122"/>
                <a:ea typeface="微软雅黑" panose="020B0503020204020204" pitchFamily="34" charset="-122"/>
              </a:rPr>
              <a:t>高血压防治指南修订委员会</a:t>
            </a:r>
            <a:r>
              <a:rPr lang="en-US" altLang="zh-CN" sz="1000" dirty="0">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中华心血管杂志 </a:t>
            </a:r>
            <a:r>
              <a:rPr lang="en-US" altLang="zh-CN" sz="1000" dirty="0">
                <a:latin typeface="微软雅黑" panose="020B0503020204020204" pitchFamily="34" charset="-122"/>
                <a:ea typeface="微软雅黑" panose="020B0503020204020204" pitchFamily="34" charset="-122"/>
              </a:rPr>
              <a:t>2011;39(7):579-616.</a:t>
            </a:r>
          </a:p>
        </p:txBody>
      </p:sp>
    </p:spTree>
    <p:extLst>
      <p:ext uri="{BB962C8B-B14F-4D97-AF65-F5344CB8AC3E}">
        <p14:creationId xmlns:p14="http://schemas.microsoft.com/office/powerpoint/2010/main" xmlns="" val="1492049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vert="horz" lIns="91440" tIns="45720" rIns="91440" bIns="45720" rtlCol="0" anchor="ctr" anchorCtr="0">
            <a:noAutofit/>
          </a:bodyPr>
          <a:lstStyle/>
          <a:p>
            <a:r>
              <a:rPr lang="zh-CN" altLang="en-US" sz="3200" b="1" dirty="0" smtClean="0">
                <a:latin typeface="微软雅黑" panose="020B0503020204020204" pitchFamily="34" charset="-122"/>
                <a:ea typeface="微软雅黑" panose="020B0503020204020204" pitchFamily="34" charset="-122"/>
                <a:cs typeface="Arial" charset="0"/>
              </a:rPr>
              <a:t>靶器官损害为何需要引起重视？</a:t>
            </a:r>
            <a:endParaRPr lang="zh-CN" altLang="en-US" sz="3200" b="1" dirty="0">
              <a:latin typeface="微软雅黑" panose="020B0503020204020204" pitchFamily="34" charset="-122"/>
              <a:ea typeface="微软雅黑" panose="020B0503020204020204" pitchFamily="34" charset="-122"/>
              <a:cs typeface="Arial" charset="0"/>
            </a:endParaRPr>
          </a:p>
        </p:txBody>
      </p:sp>
      <p:grpSp>
        <p:nvGrpSpPr>
          <p:cNvPr id="2" name="01"/>
          <p:cNvGrpSpPr/>
          <p:nvPr/>
        </p:nvGrpSpPr>
        <p:grpSpPr>
          <a:xfrm>
            <a:off x="1417087" y="2204863"/>
            <a:ext cx="977779" cy="1337511"/>
            <a:chOff x="2105064" y="1655414"/>
            <a:chExt cx="1158849" cy="1783346"/>
          </a:xfrm>
          <a:solidFill>
            <a:schemeClr val="accent2">
              <a:lumMod val="40000"/>
              <a:lumOff val="60000"/>
            </a:schemeClr>
          </a:solidFill>
        </p:grpSpPr>
        <p:sp>
          <p:nvSpPr>
            <p:cNvPr id="7" name="任意多边形 6"/>
            <p:cNvSpPr/>
            <p:nvPr/>
          </p:nvSpPr>
          <p:spPr>
            <a:xfrm rot="10907324">
              <a:off x="2144623" y="2501569"/>
              <a:ext cx="1033133" cy="937191"/>
            </a:xfrm>
            <a:custGeom>
              <a:avLst/>
              <a:gdLst>
                <a:gd name="connsiteX0" fmla="*/ 1411103 w 1411103"/>
                <a:gd name="connsiteY0" fmla="*/ 1280061 h 1280061"/>
                <a:gd name="connsiteX1" fmla="*/ 1293333 w 1411103"/>
                <a:gd name="connsiteY1" fmla="*/ 1280061 h 1280061"/>
                <a:gd name="connsiteX2" fmla="*/ 1240269 w 1411103"/>
                <a:gd name="connsiteY2" fmla="*/ 1201530 h 1280061"/>
                <a:gd name="connsiteX3" fmla="*/ 1025475 w 1411103"/>
                <a:gd name="connsiteY3" fmla="*/ 1028373 h 1280061"/>
                <a:gd name="connsiteX4" fmla="*/ 165678 w 1411103"/>
                <a:gd name="connsiteY4" fmla="*/ 1206750 h 1280061"/>
                <a:gd name="connsiteX5" fmla="*/ 117674 w 1411103"/>
                <a:gd name="connsiteY5" fmla="*/ 1280061 h 1280061"/>
                <a:gd name="connsiteX6" fmla="*/ 0 w 1411103"/>
                <a:gd name="connsiteY6" fmla="*/ 1280061 h 1280061"/>
                <a:gd name="connsiteX7" fmla="*/ 705552 w 1411103"/>
                <a:gd name="connsiteY7" fmla="*/ 0 h 128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103" h="1280061">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close/>
                </a:path>
              </a:pathLst>
            </a:custGeom>
            <a:grpFill/>
            <a:ln>
              <a:solidFill>
                <a:schemeClr val="bg1"/>
              </a:solidFill>
            </a:ln>
            <a:extLst/>
          </p:spPr>
          <p:txBody>
            <a:bodyPr/>
            <a:lstStyle/>
            <a:p>
              <a:endParaRPr lang="zh-CN" altLang="en-US" sz="1100" dirty="0">
                <a:latin typeface="Calibri" pitchFamily="34" charset="0"/>
                <a:ea typeface="宋体" pitchFamily="2" charset="-122"/>
              </a:endParaRPr>
            </a:p>
          </p:txBody>
        </p:sp>
        <p:sp>
          <p:nvSpPr>
            <p:cNvPr id="8" name="任意多边形 7"/>
            <p:cNvSpPr/>
            <p:nvPr/>
          </p:nvSpPr>
          <p:spPr>
            <a:xfrm rot="17954939">
              <a:off x="2105070" y="1655416"/>
              <a:ext cx="1158851" cy="1158851"/>
            </a:xfrm>
            <a:custGeom>
              <a:avLst/>
              <a:gdLst>
                <a:gd name="connsiteX0" fmla="*/ 791407 w 1582814"/>
                <a:gd name="connsiteY0" fmla="*/ 96623 h 1582814"/>
                <a:gd name="connsiteX1" fmla="*/ 96623 w 1582814"/>
                <a:gd name="connsiteY1" fmla="*/ 791407 h 1582814"/>
                <a:gd name="connsiteX2" fmla="*/ 791407 w 1582814"/>
                <a:gd name="connsiteY2" fmla="*/ 1486191 h 1582814"/>
                <a:gd name="connsiteX3" fmla="*/ 1486191 w 1582814"/>
                <a:gd name="connsiteY3" fmla="*/ 791407 h 1582814"/>
                <a:gd name="connsiteX4" fmla="*/ 791407 w 1582814"/>
                <a:gd name="connsiteY4" fmla="*/ 96623 h 1582814"/>
                <a:gd name="connsiteX5" fmla="*/ 791407 w 1582814"/>
                <a:gd name="connsiteY5" fmla="*/ 0 h 1582814"/>
                <a:gd name="connsiteX6" fmla="*/ 1582814 w 1582814"/>
                <a:gd name="connsiteY6" fmla="*/ 791407 h 1582814"/>
                <a:gd name="connsiteX7" fmla="*/ 791407 w 1582814"/>
                <a:gd name="connsiteY7" fmla="*/ 1582814 h 1582814"/>
                <a:gd name="connsiteX8" fmla="*/ 0 w 1582814"/>
                <a:gd name="connsiteY8" fmla="*/ 791407 h 1582814"/>
                <a:gd name="connsiteX9" fmla="*/ 791407 w 1582814"/>
                <a:gd name="connsiteY9" fmla="*/ 0 h 158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2814" h="1582814">
                  <a:moveTo>
                    <a:pt x="791407" y="96623"/>
                  </a:moveTo>
                  <a:cubicBezTo>
                    <a:pt x="407688" y="96623"/>
                    <a:pt x="96623" y="407688"/>
                    <a:pt x="96623" y="791407"/>
                  </a:cubicBezTo>
                  <a:cubicBezTo>
                    <a:pt x="96623" y="1175126"/>
                    <a:pt x="407688" y="1486191"/>
                    <a:pt x="791407" y="1486191"/>
                  </a:cubicBezTo>
                  <a:cubicBezTo>
                    <a:pt x="1175126" y="1486191"/>
                    <a:pt x="1486191" y="1175126"/>
                    <a:pt x="1486191" y="791407"/>
                  </a:cubicBezTo>
                  <a:cubicBezTo>
                    <a:pt x="1486191" y="407688"/>
                    <a:pt x="1175126" y="96623"/>
                    <a:pt x="791407" y="96623"/>
                  </a:cubicBezTo>
                  <a:close/>
                  <a:moveTo>
                    <a:pt x="791407" y="0"/>
                  </a:moveTo>
                  <a:cubicBezTo>
                    <a:pt x="1228489" y="0"/>
                    <a:pt x="1582814" y="354325"/>
                    <a:pt x="1582814" y="791407"/>
                  </a:cubicBezTo>
                  <a:cubicBezTo>
                    <a:pt x="1582814" y="1228489"/>
                    <a:pt x="1228489" y="1582814"/>
                    <a:pt x="791407" y="1582814"/>
                  </a:cubicBezTo>
                  <a:cubicBezTo>
                    <a:pt x="354325" y="1582814"/>
                    <a:pt x="0" y="1228489"/>
                    <a:pt x="0" y="791407"/>
                  </a:cubicBezTo>
                  <a:cubicBezTo>
                    <a:pt x="0" y="354325"/>
                    <a:pt x="354325" y="0"/>
                    <a:pt x="791407" y="0"/>
                  </a:cubicBezTo>
                  <a:close/>
                </a:path>
              </a:pathLst>
            </a:custGeom>
            <a:grpFill/>
            <a:ln w="38100">
              <a:solidFill>
                <a:schemeClr val="bg1"/>
              </a:solidFill>
            </a:ln>
            <a:extLst/>
          </p:spPr>
          <p:txBody>
            <a:bodyPr/>
            <a:lstStyle/>
            <a:p>
              <a:endParaRPr lang="zh-CN" altLang="en-US" sz="1100" dirty="0">
                <a:latin typeface="Calibri" pitchFamily="34" charset="0"/>
                <a:ea typeface="宋体" pitchFamily="2" charset="-122"/>
              </a:endParaRPr>
            </a:p>
          </p:txBody>
        </p:sp>
      </p:grpSp>
      <p:grpSp>
        <p:nvGrpSpPr>
          <p:cNvPr id="3" name="01"/>
          <p:cNvGrpSpPr/>
          <p:nvPr/>
        </p:nvGrpSpPr>
        <p:grpSpPr>
          <a:xfrm>
            <a:off x="4570672" y="2204865"/>
            <a:ext cx="977781" cy="1337509"/>
            <a:chOff x="2125508" y="1655417"/>
            <a:chExt cx="1158851" cy="1783344"/>
          </a:xfrm>
          <a:solidFill>
            <a:srgbClr val="FFC000"/>
          </a:solidFill>
        </p:grpSpPr>
        <p:sp>
          <p:nvSpPr>
            <p:cNvPr id="10" name="任意多边形 9"/>
            <p:cNvSpPr/>
            <p:nvPr/>
          </p:nvSpPr>
          <p:spPr>
            <a:xfrm rot="10907324">
              <a:off x="2167928" y="2501570"/>
              <a:ext cx="1033132" cy="937191"/>
            </a:xfrm>
            <a:custGeom>
              <a:avLst/>
              <a:gdLst>
                <a:gd name="connsiteX0" fmla="*/ 1411103 w 1411103"/>
                <a:gd name="connsiteY0" fmla="*/ 1280061 h 1280061"/>
                <a:gd name="connsiteX1" fmla="*/ 1293333 w 1411103"/>
                <a:gd name="connsiteY1" fmla="*/ 1280061 h 1280061"/>
                <a:gd name="connsiteX2" fmla="*/ 1240269 w 1411103"/>
                <a:gd name="connsiteY2" fmla="*/ 1201530 h 1280061"/>
                <a:gd name="connsiteX3" fmla="*/ 1025475 w 1411103"/>
                <a:gd name="connsiteY3" fmla="*/ 1028373 h 1280061"/>
                <a:gd name="connsiteX4" fmla="*/ 165678 w 1411103"/>
                <a:gd name="connsiteY4" fmla="*/ 1206750 h 1280061"/>
                <a:gd name="connsiteX5" fmla="*/ 117674 w 1411103"/>
                <a:gd name="connsiteY5" fmla="*/ 1280061 h 1280061"/>
                <a:gd name="connsiteX6" fmla="*/ 0 w 1411103"/>
                <a:gd name="connsiteY6" fmla="*/ 1280061 h 1280061"/>
                <a:gd name="connsiteX7" fmla="*/ 705552 w 1411103"/>
                <a:gd name="connsiteY7" fmla="*/ 0 h 128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103" h="1280061">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close/>
                </a:path>
              </a:pathLst>
            </a:custGeom>
            <a:grpFill/>
            <a:ln>
              <a:solidFill>
                <a:srgbClr val="FFC000"/>
              </a:solidFill>
            </a:ln>
            <a:extLst/>
          </p:spPr>
          <p:txBody>
            <a:bodyPr/>
            <a:lstStyle/>
            <a:p>
              <a:endParaRPr lang="zh-CN" altLang="en-US" sz="1100" dirty="0">
                <a:latin typeface="Calibri" pitchFamily="34" charset="0"/>
                <a:ea typeface="宋体" pitchFamily="2" charset="-122"/>
              </a:endParaRPr>
            </a:p>
          </p:txBody>
        </p:sp>
        <p:sp>
          <p:nvSpPr>
            <p:cNvPr id="11" name="任意多边形 10"/>
            <p:cNvSpPr/>
            <p:nvPr/>
          </p:nvSpPr>
          <p:spPr>
            <a:xfrm rot="17954939">
              <a:off x="2125508" y="1655417"/>
              <a:ext cx="1158851" cy="1158851"/>
            </a:xfrm>
            <a:custGeom>
              <a:avLst/>
              <a:gdLst>
                <a:gd name="connsiteX0" fmla="*/ 791407 w 1582814"/>
                <a:gd name="connsiteY0" fmla="*/ 96623 h 1582814"/>
                <a:gd name="connsiteX1" fmla="*/ 96623 w 1582814"/>
                <a:gd name="connsiteY1" fmla="*/ 791407 h 1582814"/>
                <a:gd name="connsiteX2" fmla="*/ 791407 w 1582814"/>
                <a:gd name="connsiteY2" fmla="*/ 1486191 h 1582814"/>
                <a:gd name="connsiteX3" fmla="*/ 1486191 w 1582814"/>
                <a:gd name="connsiteY3" fmla="*/ 791407 h 1582814"/>
                <a:gd name="connsiteX4" fmla="*/ 791407 w 1582814"/>
                <a:gd name="connsiteY4" fmla="*/ 96623 h 1582814"/>
                <a:gd name="connsiteX5" fmla="*/ 791407 w 1582814"/>
                <a:gd name="connsiteY5" fmla="*/ 0 h 1582814"/>
                <a:gd name="connsiteX6" fmla="*/ 1582814 w 1582814"/>
                <a:gd name="connsiteY6" fmla="*/ 791407 h 1582814"/>
                <a:gd name="connsiteX7" fmla="*/ 791407 w 1582814"/>
                <a:gd name="connsiteY7" fmla="*/ 1582814 h 1582814"/>
                <a:gd name="connsiteX8" fmla="*/ 0 w 1582814"/>
                <a:gd name="connsiteY8" fmla="*/ 791407 h 1582814"/>
                <a:gd name="connsiteX9" fmla="*/ 791407 w 1582814"/>
                <a:gd name="connsiteY9" fmla="*/ 0 h 158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2814" h="1582814">
                  <a:moveTo>
                    <a:pt x="791407" y="96623"/>
                  </a:moveTo>
                  <a:cubicBezTo>
                    <a:pt x="407688" y="96623"/>
                    <a:pt x="96623" y="407688"/>
                    <a:pt x="96623" y="791407"/>
                  </a:cubicBezTo>
                  <a:cubicBezTo>
                    <a:pt x="96623" y="1175126"/>
                    <a:pt x="407688" y="1486191"/>
                    <a:pt x="791407" y="1486191"/>
                  </a:cubicBezTo>
                  <a:cubicBezTo>
                    <a:pt x="1175126" y="1486191"/>
                    <a:pt x="1486191" y="1175126"/>
                    <a:pt x="1486191" y="791407"/>
                  </a:cubicBezTo>
                  <a:cubicBezTo>
                    <a:pt x="1486191" y="407688"/>
                    <a:pt x="1175126" y="96623"/>
                    <a:pt x="791407" y="96623"/>
                  </a:cubicBezTo>
                  <a:close/>
                  <a:moveTo>
                    <a:pt x="791407" y="0"/>
                  </a:moveTo>
                  <a:cubicBezTo>
                    <a:pt x="1228489" y="0"/>
                    <a:pt x="1582814" y="354325"/>
                    <a:pt x="1582814" y="791407"/>
                  </a:cubicBezTo>
                  <a:cubicBezTo>
                    <a:pt x="1582814" y="1228489"/>
                    <a:pt x="1228489" y="1582814"/>
                    <a:pt x="791407" y="1582814"/>
                  </a:cubicBezTo>
                  <a:cubicBezTo>
                    <a:pt x="354325" y="1582814"/>
                    <a:pt x="0" y="1228489"/>
                    <a:pt x="0" y="791407"/>
                  </a:cubicBezTo>
                  <a:cubicBezTo>
                    <a:pt x="0" y="354325"/>
                    <a:pt x="354325" y="0"/>
                    <a:pt x="791407" y="0"/>
                  </a:cubicBezTo>
                  <a:close/>
                </a:path>
              </a:pathLst>
            </a:custGeom>
            <a:grpFill/>
            <a:ln w="38100">
              <a:solidFill>
                <a:srgbClr val="FFC000"/>
              </a:solidFill>
            </a:ln>
            <a:extLst/>
          </p:spPr>
          <p:txBody>
            <a:bodyPr/>
            <a:lstStyle/>
            <a:p>
              <a:endParaRPr lang="zh-CN" altLang="en-US" sz="1100" dirty="0">
                <a:latin typeface="Calibri" pitchFamily="34" charset="0"/>
                <a:ea typeface="宋体" pitchFamily="2" charset="-122"/>
              </a:endParaRPr>
            </a:p>
          </p:txBody>
        </p:sp>
      </p:grpSp>
      <p:grpSp>
        <p:nvGrpSpPr>
          <p:cNvPr id="4" name="01"/>
          <p:cNvGrpSpPr/>
          <p:nvPr/>
        </p:nvGrpSpPr>
        <p:grpSpPr>
          <a:xfrm>
            <a:off x="7820219" y="2204865"/>
            <a:ext cx="977781" cy="1337508"/>
            <a:chOff x="2111102" y="1655417"/>
            <a:chExt cx="1158851" cy="1783343"/>
          </a:xfrm>
          <a:solidFill>
            <a:srgbClr val="ED7D31"/>
          </a:solidFill>
        </p:grpSpPr>
        <p:sp>
          <p:nvSpPr>
            <p:cNvPr id="13" name="任意多边形 12"/>
            <p:cNvSpPr/>
            <p:nvPr/>
          </p:nvSpPr>
          <p:spPr>
            <a:xfrm rot="10907324">
              <a:off x="2144623" y="2501569"/>
              <a:ext cx="1033133" cy="937191"/>
            </a:xfrm>
            <a:custGeom>
              <a:avLst/>
              <a:gdLst>
                <a:gd name="connsiteX0" fmla="*/ 1411103 w 1411103"/>
                <a:gd name="connsiteY0" fmla="*/ 1280061 h 1280061"/>
                <a:gd name="connsiteX1" fmla="*/ 1293333 w 1411103"/>
                <a:gd name="connsiteY1" fmla="*/ 1280061 h 1280061"/>
                <a:gd name="connsiteX2" fmla="*/ 1240269 w 1411103"/>
                <a:gd name="connsiteY2" fmla="*/ 1201530 h 1280061"/>
                <a:gd name="connsiteX3" fmla="*/ 1025475 w 1411103"/>
                <a:gd name="connsiteY3" fmla="*/ 1028373 h 1280061"/>
                <a:gd name="connsiteX4" fmla="*/ 165678 w 1411103"/>
                <a:gd name="connsiteY4" fmla="*/ 1206750 h 1280061"/>
                <a:gd name="connsiteX5" fmla="*/ 117674 w 1411103"/>
                <a:gd name="connsiteY5" fmla="*/ 1280061 h 1280061"/>
                <a:gd name="connsiteX6" fmla="*/ 0 w 1411103"/>
                <a:gd name="connsiteY6" fmla="*/ 1280061 h 1280061"/>
                <a:gd name="connsiteX7" fmla="*/ 705552 w 1411103"/>
                <a:gd name="connsiteY7" fmla="*/ 0 h 128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103" h="1280061">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close/>
                </a:path>
              </a:pathLst>
            </a:custGeom>
            <a:grpFill/>
            <a:ln>
              <a:solidFill>
                <a:srgbClr val="ED7D31"/>
              </a:solidFill>
            </a:ln>
            <a:extLst/>
          </p:spPr>
          <p:txBody>
            <a:bodyPr/>
            <a:lstStyle/>
            <a:p>
              <a:endParaRPr lang="zh-CN" altLang="en-US" sz="1100" dirty="0">
                <a:latin typeface="Calibri" pitchFamily="34" charset="0"/>
                <a:ea typeface="宋体" pitchFamily="2" charset="-122"/>
              </a:endParaRPr>
            </a:p>
          </p:txBody>
        </p:sp>
        <p:sp>
          <p:nvSpPr>
            <p:cNvPr id="14" name="任意多边形 13"/>
            <p:cNvSpPr/>
            <p:nvPr/>
          </p:nvSpPr>
          <p:spPr>
            <a:xfrm rot="17954939">
              <a:off x="2111102" y="1655417"/>
              <a:ext cx="1158851" cy="1158851"/>
            </a:xfrm>
            <a:custGeom>
              <a:avLst/>
              <a:gdLst>
                <a:gd name="connsiteX0" fmla="*/ 791407 w 1582814"/>
                <a:gd name="connsiteY0" fmla="*/ 96623 h 1582814"/>
                <a:gd name="connsiteX1" fmla="*/ 96623 w 1582814"/>
                <a:gd name="connsiteY1" fmla="*/ 791407 h 1582814"/>
                <a:gd name="connsiteX2" fmla="*/ 791407 w 1582814"/>
                <a:gd name="connsiteY2" fmla="*/ 1486191 h 1582814"/>
                <a:gd name="connsiteX3" fmla="*/ 1486191 w 1582814"/>
                <a:gd name="connsiteY3" fmla="*/ 791407 h 1582814"/>
                <a:gd name="connsiteX4" fmla="*/ 791407 w 1582814"/>
                <a:gd name="connsiteY4" fmla="*/ 96623 h 1582814"/>
                <a:gd name="connsiteX5" fmla="*/ 791407 w 1582814"/>
                <a:gd name="connsiteY5" fmla="*/ 0 h 1582814"/>
                <a:gd name="connsiteX6" fmla="*/ 1582814 w 1582814"/>
                <a:gd name="connsiteY6" fmla="*/ 791407 h 1582814"/>
                <a:gd name="connsiteX7" fmla="*/ 791407 w 1582814"/>
                <a:gd name="connsiteY7" fmla="*/ 1582814 h 1582814"/>
                <a:gd name="connsiteX8" fmla="*/ 0 w 1582814"/>
                <a:gd name="connsiteY8" fmla="*/ 791407 h 1582814"/>
                <a:gd name="connsiteX9" fmla="*/ 791407 w 1582814"/>
                <a:gd name="connsiteY9" fmla="*/ 0 h 158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2814" h="1582814">
                  <a:moveTo>
                    <a:pt x="791407" y="96623"/>
                  </a:moveTo>
                  <a:cubicBezTo>
                    <a:pt x="407688" y="96623"/>
                    <a:pt x="96623" y="407688"/>
                    <a:pt x="96623" y="791407"/>
                  </a:cubicBezTo>
                  <a:cubicBezTo>
                    <a:pt x="96623" y="1175126"/>
                    <a:pt x="407688" y="1486191"/>
                    <a:pt x="791407" y="1486191"/>
                  </a:cubicBezTo>
                  <a:cubicBezTo>
                    <a:pt x="1175126" y="1486191"/>
                    <a:pt x="1486191" y="1175126"/>
                    <a:pt x="1486191" y="791407"/>
                  </a:cubicBezTo>
                  <a:cubicBezTo>
                    <a:pt x="1486191" y="407688"/>
                    <a:pt x="1175126" y="96623"/>
                    <a:pt x="791407" y="96623"/>
                  </a:cubicBezTo>
                  <a:close/>
                  <a:moveTo>
                    <a:pt x="791407" y="0"/>
                  </a:moveTo>
                  <a:cubicBezTo>
                    <a:pt x="1228489" y="0"/>
                    <a:pt x="1582814" y="354325"/>
                    <a:pt x="1582814" y="791407"/>
                  </a:cubicBezTo>
                  <a:cubicBezTo>
                    <a:pt x="1582814" y="1228489"/>
                    <a:pt x="1228489" y="1582814"/>
                    <a:pt x="791407" y="1582814"/>
                  </a:cubicBezTo>
                  <a:cubicBezTo>
                    <a:pt x="354325" y="1582814"/>
                    <a:pt x="0" y="1228489"/>
                    <a:pt x="0" y="791407"/>
                  </a:cubicBezTo>
                  <a:cubicBezTo>
                    <a:pt x="0" y="354325"/>
                    <a:pt x="354325" y="0"/>
                    <a:pt x="791407" y="0"/>
                  </a:cubicBezTo>
                  <a:close/>
                </a:path>
              </a:pathLst>
            </a:custGeom>
            <a:grpFill/>
            <a:ln w="38100">
              <a:solidFill>
                <a:srgbClr val="ED7D31"/>
              </a:solidFill>
            </a:ln>
            <a:extLst/>
          </p:spPr>
          <p:txBody>
            <a:bodyPr/>
            <a:lstStyle/>
            <a:p>
              <a:endParaRPr lang="zh-CN" altLang="en-US" sz="1100" dirty="0">
                <a:latin typeface="Calibri" pitchFamily="34" charset="0"/>
                <a:ea typeface="宋体" pitchFamily="2" charset="-122"/>
              </a:endParaRPr>
            </a:p>
          </p:txBody>
        </p:sp>
      </p:grpSp>
      <p:cxnSp>
        <p:nvCxnSpPr>
          <p:cNvPr id="15" name="直接连接符 14"/>
          <p:cNvCxnSpPr/>
          <p:nvPr/>
        </p:nvCxnSpPr>
        <p:spPr>
          <a:xfrm>
            <a:off x="1255068" y="3573016"/>
            <a:ext cx="1271441" cy="0"/>
          </a:xfrm>
          <a:prstGeom prst="line">
            <a:avLst/>
          </a:prstGeom>
          <a:ln w="28575">
            <a:solidFill>
              <a:schemeClr val="accent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449371" y="3573016"/>
            <a:ext cx="1271441" cy="0"/>
          </a:xfrm>
          <a:prstGeom prst="line">
            <a:avLst/>
          </a:prstGeom>
          <a:ln w="28575">
            <a:solidFill>
              <a:srgbClr val="FFC000"/>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643673" y="3573016"/>
            <a:ext cx="1271441" cy="0"/>
          </a:xfrm>
          <a:prstGeom prst="line">
            <a:avLst/>
          </a:prstGeom>
          <a:ln w="28575">
            <a:solidFill>
              <a:srgbClr val="ED7D3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9014" y="4009711"/>
            <a:ext cx="2143125" cy="1015663"/>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高血压合并</a:t>
            </a:r>
            <a:endParaRPr lang="en-US" altLang="zh-CN" sz="2000" b="1" dirty="0" smtClean="0">
              <a:latin typeface="微软雅黑" panose="020B0503020204020204" pitchFamily="34" charset="-122"/>
              <a:ea typeface="微软雅黑" panose="020B0503020204020204" pitchFamily="34" charset="-122"/>
            </a:endParaRPr>
          </a:p>
          <a:p>
            <a:pPr algn="ctr"/>
            <a:r>
              <a:rPr lang="zh-CN" altLang="en-US" sz="2000" b="1" dirty="0" smtClean="0">
                <a:solidFill>
                  <a:srgbClr val="C00000"/>
                </a:solidFill>
                <a:latin typeface="微软雅黑" panose="020B0503020204020204" pitchFamily="34" charset="-122"/>
                <a:ea typeface="微软雅黑" panose="020B0503020204020204" pitchFamily="34" charset="-122"/>
              </a:rPr>
              <a:t>靶器官损伤</a:t>
            </a:r>
            <a:r>
              <a:rPr lang="zh-CN" altLang="en-US" sz="2000" b="1" dirty="0" smtClean="0">
                <a:latin typeface="微软雅黑" panose="020B0503020204020204" pitchFamily="34" charset="-122"/>
                <a:ea typeface="微软雅黑" panose="020B0503020204020204" pitchFamily="34" charset="-122"/>
              </a:rPr>
              <a:t>患者比例高</a:t>
            </a:r>
            <a:endParaRPr lang="zh-CN" altLang="en-US" sz="2000" b="1" dirty="0">
              <a:latin typeface="微软雅黑" panose="020B0503020204020204" pitchFamily="34" charset="-122"/>
              <a:ea typeface="微软雅黑" panose="020B0503020204020204" pitchFamily="34" charset="-122"/>
            </a:endParaRPr>
          </a:p>
        </p:txBody>
      </p:sp>
      <p:sp>
        <p:nvSpPr>
          <p:cNvPr id="21" name="TextBox 20"/>
          <p:cNvSpPr txBox="1"/>
          <p:nvPr/>
        </p:nvSpPr>
        <p:spPr>
          <a:xfrm>
            <a:off x="6763680" y="4046665"/>
            <a:ext cx="2997333" cy="1015663"/>
          </a:xfrm>
          <a:prstGeom prst="rect">
            <a:avLst/>
          </a:prstGeom>
          <a:noFill/>
        </p:spPr>
        <p:txBody>
          <a:bodyPr wrap="square" rtlCol="0">
            <a:spAutoFit/>
          </a:bodyPr>
          <a:lstStyle/>
          <a:p>
            <a:pPr algn="ctr"/>
            <a:r>
              <a:rPr lang="zh-CN" altLang="en-US" sz="2000" b="1" dirty="0" smtClean="0">
                <a:solidFill>
                  <a:srgbClr val="C00000"/>
                </a:solidFill>
                <a:latin typeface="微软雅黑" panose="020B0503020204020204" pitchFamily="34" charset="-122"/>
                <a:ea typeface="微软雅黑" panose="020B0503020204020204" pitchFamily="34" charset="-122"/>
              </a:rPr>
              <a:t>靶器官损伤</a:t>
            </a:r>
            <a:endParaRPr lang="en-US" altLang="zh-CN" sz="2000" b="1" dirty="0" smtClean="0">
              <a:solidFill>
                <a:srgbClr val="C00000"/>
              </a:solidFill>
              <a:latin typeface="微软雅黑" panose="020B0503020204020204" pitchFamily="34" charset="-122"/>
              <a:ea typeface="微软雅黑" panose="020B0503020204020204" pitchFamily="34" charset="-122"/>
            </a:endParaRPr>
          </a:p>
          <a:p>
            <a:pPr algn="ctr"/>
            <a:r>
              <a:rPr lang="zh-CN" altLang="en-US" sz="2000" b="1" dirty="0" smtClean="0">
                <a:latin typeface="微软雅黑" panose="020B0503020204020204" pitchFamily="34" charset="-122"/>
                <a:ea typeface="微软雅黑" panose="020B0503020204020204" pitchFamily="34" charset="-122"/>
              </a:rPr>
              <a:t>是高血压进展中</a:t>
            </a:r>
            <a:endParaRPr lang="en-US" altLang="zh-CN" sz="2000" b="1" dirty="0" smtClean="0">
              <a:latin typeface="微软雅黑" panose="020B0503020204020204" pitchFamily="34" charset="-122"/>
              <a:ea typeface="微软雅黑" panose="020B0503020204020204" pitchFamily="34" charset="-122"/>
            </a:endParaRPr>
          </a:p>
          <a:p>
            <a:pPr algn="ctr"/>
            <a:r>
              <a:rPr lang="zh-CN" altLang="en-US" sz="2000" b="1" dirty="0" smtClean="0">
                <a:latin typeface="微软雅黑" panose="020B0503020204020204" pitchFamily="34" charset="-122"/>
                <a:ea typeface="微软雅黑" panose="020B0503020204020204" pitchFamily="34" charset="-122"/>
              </a:rPr>
              <a:t>可干预的中间环节</a:t>
            </a:r>
            <a:endParaRPr lang="zh-CN" altLang="en-US" sz="2000" b="1" dirty="0">
              <a:latin typeface="微软雅黑" panose="020B0503020204020204" pitchFamily="34" charset="-122"/>
              <a:ea typeface="微软雅黑" panose="020B0503020204020204" pitchFamily="34" charset="-122"/>
            </a:endParaRPr>
          </a:p>
        </p:txBody>
      </p:sp>
      <p:sp>
        <p:nvSpPr>
          <p:cNvPr id="22" name="TextBox 21"/>
          <p:cNvSpPr txBox="1"/>
          <p:nvPr/>
        </p:nvSpPr>
        <p:spPr>
          <a:xfrm>
            <a:off x="3970754" y="3861999"/>
            <a:ext cx="2143125" cy="1323439"/>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合并</a:t>
            </a:r>
            <a:endParaRPr lang="en-US" altLang="zh-CN" sz="2000" b="1" dirty="0" smtClean="0">
              <a:latin typeface="微软雅黑" panose="020B0503020204020204" pitchFamily="34" charset="-122"/>
              <a:ea typeface="微软雅黑" panose="020B0503020204020204" pitchFamily="34" charset="-122"/>
            </a:endParaRPr>
          </a:p>
          <a:p>
            <a:pPr algn="ctr"/>
            <a:r>
              <a:rPr lang="zh-CN" altLang="en-US" sz="2000" b="1" dirty="0" smtClean="0">
                <a:solidFill>
                  <a:srgbClr val="C00000"/>
                </a:solidFill>
                <a:latin typeface="微软雅黑" panose="020B0503020204020204" pitchFamily="34" charset="-122"/>
                <a:ea typeface="微软雅黑" panose="020B0503020204020204" pitchFamily="34" charset="-122"/>
              </a:rPr>
              <a:t>靶器官损伤</a:t>
            </a:r>
            <a:r>
              <a:rPr lang="zh-CN" altLang="en-US" sz="2000" b="1" dirty="0" smtClean="0">
                <a:latin typeface="微软雅黑" panose="020B0503020204020204" pitchFamily="34" charset="-122"/>
                <a:ea typeface="微软雅黑" panose="020B0503020204020204" pitchFamily="34" charset="-122"/>
              </a:rPr>
              <a:t>带来更高的心血管风险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95151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path" presetSubtype="0" fill="hold" nodeType="withEffect">
                                  <p:stCondLst>
                                    <p:cond delay="0"/>
                                  </p:stCondLst>
                                  <p:childTnLst>
                                    <p:animMotion origin="layout" path="M 0.003 -0.65949 L -2.29167E-6 3.7037E-6 " pathEditMode="relative" rAng="0" ptsTypes="AA">
                                      <p:cBhvr>
                                        <p:cTn id="8" dur="500" fill="hold"/>
                                        <p:tgtEl>
                                          <p:spTgt spid="2"/>
                                        </p:tgtEl>
                                        <p:attrNameLst>
                                          <p:attrName>ppt_x</p:attrName>
                                          <p:attrName>ppt_y</p:attrName>
                                        </p:attrNameLst>
                                      </p:cBhvr>
                                      <p:rCtr x="-156" y="32963"/>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42" presetClass="path" presetSubtype="0" fill="hold" nodeType="withEffect">
                                  <p:stCondLst>
                                    <p:cond delay="0"/>
                                  </p:stCondLst>
                                  <p:childTnLst>
                                    <p:animMotion origin="layout" path="M 0.003 -0.65949 L -2.29167E-6 3.7037E-6 " pathEditMode="relative" rAng="0" ptsTypes="AA">
                                      <p:cBhvr>
                                        <p:cTn id="14" dur="500" fill="hold"/>
                                        <p:tgtEl>
                                          <p:spTgt spid="3"/>
                                        </p:tgtEl>
                                        <p:attrNameLst>
                                          <p:attrName>ppt_x</p:attrName>
                                          <p:attrName>ppt_y</p:attrName>
                                        </p:attrNameLst>
                                      </p:cBhvr>
                                      <p:rCtr x="-156" y="32963"/>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42" presetClass="path" presetSubtype="0" fill="hold" nodeType="withEffect">
                                  <p:stCondLst>
                                    <p:cond delay="0"/>
                                  </p:stCondLst>
                                  <p:childTnLst>
                                    <p:animMotion origin="layout" path="M 0.003 -0.65949 L -2.29167E-6 3.7037E-6 " pathEditMode="relative" rAng="0" ptsTypes="AA">
                                      <p:cBhvr>
                                        <p:cTn id="20" dur="500" fill="hold"/>
                                        <p:tgtEl>
                                          <p:spTgt spid="4"/>
                                        </p:tgtEl>
                                        <p:attrNameLst>
                                          <p:attrName>ppt_x</p:attrName>
                                          <p:attrName>ppt_y</p:attrName>
                                        </p:attrNameLst>
                                      </p:cBhvr>
                                      <p:rCtr x="-156" y="329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1440" tIns="45720" rIns="91440" bIns="45720" rtlCol="0" anchor="ctr" anchorCtr="0">
            <a:noAutofit/>
          </a:bodyPr>
          <a:lstStyle/>
          <a:p>
            <a:r>
              <a:rPr lang="zh-CN" altLang="en-US" sz="3200" b="1" dirty="0">
                <a:latin typeface="微软雅黑" panose="020B0503020204020204" pitchFamily="34" charset="-122"/>
                <a:ea typeface="微软雅黑" panose="020B0503020204020204" pitchFamily="34" charset="-122"/>
                <a:cs typeface="Arial" charset="0"/>
              </a:rPr>
              <a:t>多数高血压患者合并靶器官损害</a:t>
            </a:r>
          </a:p>
        </p:txBody>
      </p:sp>
      <p:sp>
        <p:nvSpPr>
          <p:cNvPr id="3" name="内容占位符 2"/>
          <p:cNvSpPr>
            <a:spLocks noGrp="1"/>
          </p:cNvSpPr>
          <p:nvPr>
            <p:ph idx="1"/>
          </p:nvPr>
        </p:nvSpPr>
        <p:spPr>
          <a:xfrm>
            <a:off x="514350" y="1567333"/>
            <a:ext cx="9570699" cy="4525963"/>
          </a:xfrm>
        </p:spPr>
        <p:txBody>
          <a:bodyPr/>
          <a:lstStyle/>
          <a:p>
            <a:pPr lvl="0">
              <a:buNone/>
            </a:pPr>
            <a:r>
              <a:rPr lang="zh-CN" altLang="en-US" sz="1400" dirty="0" smtClean="0">
                <a:solidFill>
                  <a:srgbClr val="000000"/>
                </a:solidFill>
                <a:latin typeface="微软雅黑" panose="020B0503020204020204" pitchFamily="34" charset="-122"/>
                <a:ea typeface="微软雅黑" panose="020B0503020204020204" pitchFamily="34" charset="-122"/>
              </a:rPr>
              <a:t>一项纳入</a:t>
            </a:r>
            <a:r>
              <a:rPr lang="en-US" altLang="zh-CN" sz="1400" dirty="0" smtClean="0">
                <a:solidFill>
                  <a:srgbClr val="000000"/>
                </a:solidFill>
                <a:latin typeface="微软雅黑" panose="020B0503020204020204" pitchFamily="34" charset="-122"/>
                <a:ea typeface="微软雅黑" panose="020B0503020204020204" pitchFamily="34" charset="-122"/>
              </a:rPr>
              <a:t>17682</a:t>
            </a:r>
            <a:r>
              <a:rPr lang="zh-CN" altLang="en-US" sz="1400" dirty="0" smtClean="0">
                <a:solidFill>
                  <a:srgbClr val="000000"/>
                </a:solidFill>
                <a:latin typeface="微软雅黑" panose="020B0503020204020204" pitchFamily="34" charset="-122"/>
                <a:ea typeface="微软雅黑" panose="020B0503020204020204" pitchFamily="34" charset="-122"/>
              </a:rPr>
              <a:t>例</a:t>
            </a:r>
            <a:r>
              <a:rPr lang="en-US" altLang="zh-CN" sz="1400" dirty="0" smtClean="0">
                <a:solidFill>
                  <a:srgbClr val="000000"/>
                </a:solidFill>
                <a:latin typeface="微软雅黑" panose="020B0503020204020204" pitchFamily="34" charset="-122"/>
                <a:ea typeface="微软雅黑" panose="020B0503020204020204" pitchFamily="34" charset="-122"/>
              </a:rPr>
              <a:t>60</a:t>
            </a:r>
            <a:r>
              <a:rPr lang="zh-CN" altLang="en-US" sz="1400" dirty="0" smtClean="0">
                <a:solidFill>
                  <a:srgbClr val="000000"/>
                </a:solidFill>
                <a:latin typeface="微软雅黑" panose="020B0503020204020204" pitchFamily="34" charset="-122"/>
                <a:ea typeface="微软雅黑" panose="020B0503020204020204" pitchFamily="34" charset="-122"/>
              </a:rPr>
              <a:t>岁以上的住院老年高血压患者的回顾性分析结果显示：</a:t>
            </a:r>
          </a:p>
          <a:p>
            <a:pPr>
              <a:buClr>
                <a:schemeClr val="tx1"/>
              </a:buClr>
              <a:buSzPct val="80000"/>
            </a:pPr>
            <a:r>
              <a:rPr lang="en-US" altLang="zh-CN" sz="2800" b="1" dirty="0" smtClean="0">
                <a:solidFill>
                  <a:srgbClr val="C00000"/>
                </a:solidFill>
                <a:latin typeface="微软雅黑" panose="020B0503020204020204" pitchFamily="34" charset="-122"/>
                <a:ea typeface="微软雅黑" panose="020B0503020204020204" pitchFamily="34" charset="-122"/>
              </a:rPr>
              <a:t>70.4%</a:t>
            </a:r>
            <a:r>
              <a:rPr lang="zh-CN" altLang="en-US" sz="2000" b="1" dirty="0" smtClean="0">
                <a:latin typeface="微软雅黑" panose="020B0503020204020204" pitchFamily="34" charset="-122"/>
                <a:ea typeface="微软雅黑" panose="020B0503020204020204" pitchFamily="34" charset="-122"/>
              </a:rPr>
              <a:t>的住院老年高血压患者存在不同程度的心、脑、肾靶器官损害</a:t>
            </a:r>
            <a:endParaRPr lang="zh-CN" altLang="en-US" sz="2000" b="1" dirty="0">
              <a:latin typeface="微软雅黑" panose="020B0503020204020204" pitchFamily="34" charset="-122"/>
              <a:ea typeface="微软雅黑" panose="020B0503020204020204" pitchFamily="34" charset="-122"/>
            </a:endParaRPr>
          </a:p>
        </p:txBody>
      </p:sp>
      <p:graphicFrame>
        <p:nvGraphicFramePr>
          <p:cNvPr id="4" name="图表 3"/>
          <p:cNvGraphicFramePr/>
          <p:nvPr>
            <p:extLst>
              <p:ext uri="{D42A27DB-BD31-4B8C-83A1-F6EECF244321}">
                <p14:modId xmlns:p14="http://schemas.microsoft.com/office/powerpoint/2010/main" xmlns="" val="1018664177"/>
              </p:ext>
            </p:extLst>
          </p:nvPr>
        </p:nvGraphicFramePr>
        <p:xfrm>
          <a:off x="850023" y="2965400"/>
          <a:ext cx="8019891" cy="327191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844689" y="2965400"/>
            <a:ext cx="2916324"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合并</a:t>
            </a:r>
            <a:r>
              <a:rPr lang="en-US" altLang="zh-CN" sz="1600" b="1" dirty="0" smtClean="0">
                <a:latin typeface="微软雅黑" panose="020B0503020204020204" pitchFamily="34" charset="-122"/>
                <a:ea typeface="微软雅黑" panose="020B0503020204020204" pitchFamily="34" charset="-122"/>
              </a:rPr>
              <a:t>2</a:t>
            </a:r>
            <a:r>
              <a:rPr lang="zh-CN" altLang="en-US" sz="1600" b="1" dirty="0" smtClean="0">
                <a:latin typeface="微软雅黑" panose="020B0503020204020204" pitchFamily="34" charset="-122"/>
                <a:ea typeface="微软雅黑" panose="020B0503020204020204" pitchFamily="34" charset="-122"/>
              </a:rPr>
              <a:t>种或以上靶器官损害</a:t>
            </a:r>
            <a:endParaRPr lang="zh-CN" altLang="en-US" sz="1600" b="1" dirty="0">
              <a:latin typeface="微软雅黑" panose="020B0503020204020204" pitchFamily="34" charset="-122"/>
              <a:ea typeface="微软雅黑" panose="020B0503020204020204" pitchFamily="34" charset="-122"/>
            </a:endParaRPr>
          </a:p>
        </p:txBody>
      </p:sp>
      <p:sp>
        <p:nvSpPr>
          <p:cNvPr id="6" name="TextBox 5"/>
          <p:cNvSpPr txBox="1"/>
          <p:nvPr/>
        </p:nvSpPr>
        <p:spPr>
          <a:xfrm>
            <a:off x="850023" y="5413672"/>
            <a:ext cx="2268252"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合并</a:t>
            </a:r>
            <a:r>
              <a:rPr lang="en-US" altLang="zh-CN" sz="1600" b="1" dirty="0" smtClean="0">
                <a:latin typeface="微软雅黑" panose="020B0503020204020204" pitchFamily="34" charset="-122"/>
                <a:ea typeface="微软雅黑" panose="020B0503020204020204" pitchFamily="34" charset="-122"/>
              </a:rPr>
              <a:t>1</a:t>
            </a:r>
            <a:r>
              <a:rPr lang="zh-CN" altLang="en-US" sz="1600" b="1" dirty="0" smtClean="0">
                <a:latin typeface="微软雅黑" panose="020B0503020204020204" pitchFamily="34" charset="-122"/>
                <a:ea typeface="微软雅黑" panose="020B0503020204020204" pitchFamily="34" charset="-122"/>
              </a:rPr>
              <a:t>种靶器官损害</a:t>
            </a:r>
            <a:endParaRPr lang="zh-CN" altLang="en-US" sz="1600" b="1" dirty="0">
              <a:latin typeface="微软雅黑" panose="020B0503020204020204" pitchFamily="34" charset="-122"/>
              <a:ea typeface="微软雅黑" panose="020B0503020204020204" pitchFamily="34" charset="-122"/>
            </a:endParaRPr>
          </a:p>
        </p:txBody>
      </p:sp>
      <p:sp>
        <p:nvSpPr>
          <p:cNvPr id="7" name="TextBox 6"/>
          <p:cNvSpPr txBox="1"/>
          <p:nvPr/>
        </p:nvSpPr>
        <p:spPr>
          <a:xfrm>
            <a:off x="7168725" y="5085184"/>
            <a:ext cx="2268252"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不合并靶器官损害</a:t>
            </a:r>
            <a:endParaRPr lang="zh-CN" altLang="en-US" sz="1600" b="1" dirty="0">
              <a:latin typeface="微软雅黑" panose="020B0503020204020204" pitchFamily="34" charset="-122"/>
              <a:ea typeface="微软雅黑" panose="020B0503020204020204" pitchFamily="34" charset="-122"/>
            </a:endParaRPr>
          </a:p>
        </p:txBody>
      </p:sp>
      <p:cxnSp>
        <p:nvCxnSpPr>
          <p:cNvPr id="9" name="直接连接符 8"/>
          <p:cNvCxnSpPr>
            <a:stCxn id="5" idx="1"/>
          </p:cNvCxnSpPr>
          <p:nvPr/>
        </p:nvCxnSpPr>
        <p:spPr>
          <a:xfrm flipH="1">
            <a:off x="5953590" y="3134678"/>
            <a:ext cx="891099" cy="478795"/>
          </a:xfrm>
          <a:prstGeom prst="line">
            <a:avLst/>
          </a:prstGeom>
          <a:ln w="28575">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endCxn id="6" idx="3"/>
          </p:cNvCxnSpPr>
          <p:nvPr/>
        </p:nvCxnSpPr>
        <p:spPr>
          <a:xfrm flipH="1">
            <a:off x="3118275" y="5341665"/>
            <a:ext cx="567063" cy="241285"/>
          </a:xfrm>
          <a:prstGeom prst="line">
            <a:avLst/>
          </a:prstGeom>
          <a:ln w="28575">
            <a:solidFill>
              <a:srgbClr val="0F3775"/>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endCxn id="7" idx="1"/>
          </p:cNvCxnSpPr>
          <p:nvPr/>
        </p:nvCxnSpPr>
        <p:spPr>
          <a:xfrm>
            <a:off x="6682671" y="5188745"/>
            <a:ext cx="486054" cy="65717"/>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4"/>
          <p:cNvSpPr txBox="1">
            <a:spLocks noChangeArrowheads="1"/>
          </p:cNvSpPr>
          <p:nvPr/>
        </p:nvSpPr>
        <p:spPr bwMode="auto">
          <a:xfrm>
            <a:off x="0" y="6608386"/>
            <a:ext cx="6520653" cy="246221"/>
          </a:xfrm>
          <a:prstGeom prst="rect">
            <a:avLst/>
          </a:prstGeom>
          <a:noFill/>
          <a:ln w="9525">
            <a:noFill/>
            <a:miter lim="800000"/>
            <a:headEnd/>
            <a:tailEnd/>
          </a:ln>
        </p:spPr>
        <p:txBody>
          <a:bodyPr wrap="square">
            <a:spAutoFit/>
          </a:bodyPr>
          <a:lstStyle/>
          <a:p>
            <a:r>
              <a:rPr lang="zh-CN" altLang="en-US" sz="1000" dirty="0" smtClean="0">
                <a:latin typeface="微软雅黑" panose="020B0503020204020204" pitchFamily="34" charset="-122"/>
                <a:ea typeface="微软雅黑" panose="020B0503020204020204" pitchFamily="34" charset="-122"/>
              </a:rPr>
              <a:t>崔华</a:t>
            </a:r>
            <a:r>
              <a:rPr lang="en-US" altLang="zh-CN" sz="1000" dirty="0" smtClean="0">
                <a:latin typeface="微软雅黑" panose="020B0503020204020204" pitchFamily="34" charset="-122"/>
                <a:ea typeface="微软雅黑" panose="020B0503020204020204" pitchFamily="34" charset="-122"/>
              </a:rPr>
              <a:t>, </a:t>
            </a:r>
            <a:r>
              <a:rPr lang="zh-CN" altLang="en-US" sz="1000" dirty="0" smtClean="0">
                <a:latin typeface="微软雅黑" panose="020B0503020204020204" pitchFamily="34" charset="-122"/>
                <a:ea typeface="微软雅黑" panose="020B0503020204020204" pitchFamily="34" charset="-122"/>
              </a:rPr>
              <a:t>等</a:t>
            </a:r>
            <a:r>
              <a:rPr lang="en-US" altLang="zh-CN" sz="1000" dirty="0" smtClean="0">
                <a:latin typeface="微软雅黑" panose="020B0503020204020204" pitchFamily="34" charset="-122"/>
                <a:ea typeface="微软雅黑" panose="020B0503020204020204" pitchFamily="34" charset="-122"/>
              </a:rPr>
              <a:t>. </a:t>
            </a:r>
            <a:r>
              <a:rPr lang="zh-CN" altLang="en-US" sz="1000" dirty="0" smtClean="0">
                <a:latin typeface="微软雅黑" panose="020B0503020204020204" pitchFamily="34" charset="-122"/>
                <a:ea typeface="微软雅黑" panose="020B0503020204020204" pitchFamily="34" charset="-122"/>
              </a:rPr>
              <a:t>中国心血管病杂志 </a:t>
            </a:r>
            <a:r>
              <a:rPr lang="en-US" altLang="zh-CN" sz="1000" dirty="0" smtClean="0">
                <a:latin typeface="微软雅黑" panose="020B0503020204020204" pitchFamily="34" charset="-122"/>
                <a:ea typeface="微软雅黑" panose="020B0503020204020204" pitchFamily="34" charset="-122"/>
              </a:rPr>
              <a:t>2012;40(4):307-312.</a:t>
            </a:r>
          </a:p>
        </p:txBody>
      </p:sp>
    </p:spTree>
    <p:extLst>
      <p:ext uri="{BB962C8B-B14F-4D97-AF65-F5344CB8AC3E}">
        <p14:creationId xmlns:p14="http://schemas.microsoft.com/office/powerpoint/2010/main" xmlns="" val="1002565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71525" y="235528"/>
            <a:ext cx="8743950" cy="1143000"/>
          </a:xfrm>
        </p:spPr>
        <p:txBody>
          <a:bodyPr/>
          <a:lstStyle/>
          <a:p>
            <a:r>
              <a:rPr lang="zh-CN" altLang="en-US" sz="2800" b="1" dirty="0" smtClean="0">
                <a:latin typeface="微软雅黑" panose="020B0503020204020204" pitchFamily="34" charset="-122"/>
                <a:ea typeface="微软雅黑" panose="020B0503020204020204" pitchFamily="34" charset="-122"/>
              </a:rPr>
              <a:t>治疗期间无症状</a:t>
            </a:r>
            <a:r>
              <a:rPr lang="it-IT" altLang="zh-CN" sz="2800" b="1" dirty="0" smtClean="0">
                <a:latin typeface="微软雅黑" panose="020B0503020204020204" pitchFamily="34" charset="-122"/>
                <a:ea typeface="微软雅黑" panose="020B0503020204020204" pitchFamily="34" charset="-122"/>
              </a:rPr>
              <a:t>OD</a:t>
            </a:r>
            <a:r>
              <a:rPr lang="zh-CN" altLang="en-US" sz="2800" b="1" dirty="0" smtClean="0">
                <a:latin typeface="微软雅黑" panose="020B0503020204020204" pitchFamily="34" charset="-122"/>
                <a:ea typeface="微软雅黑" panose="020B0503020204020204" pitchFamily="34" charset="-122"/>
              </a:rPr>
              <a:t>之标志物发生变化的预后价值</a:t>
            </a:r>
            <a:r>
              <a:rPr lang="it-IT" sz="2800" b="1" dirty="0" smtClean="0">
                <a:latin typeface="微软雅黑" panose="020B0503020204020204" pitchFamily="34" charset="-122"/>
                <a:ea typeface="微软雅黑" panose="020B0503020204020204" pitchFamily="34" charset="-122"/>
              </a:rPr>
              <a:t/>
            </a:r>
            <a:br>
              <a:rPr lang="it-IT" sz="2800" b="1" dirty="0" smtClean="0">
                <a:latin typeface="微软雅黑" panose="020B0503020204020204" pitchFamily="34" charset="-122"/>
                <a:ea typeface="微软雅黑" panose="020B0503020204020204" pitchFamily="34" charset="-122"/>
              </a:rPr>
            </a:br>
            <a:endParaRPr lang="zh-CN" altLang="en-US" sz="2800" dirty="0"/>
          </a:p>
        </p:txBody>
      </p:sp>
      <p:graphicFrame>
        <p:nvGraphicFramePr>
          <p:cNvPr id="3" name="Tabella 1"/>
          <p:cNvGraphicFramePr>
            <a:graphicFrameLocks noGrp="1"/>
          </p:cNvGraphicFramePr>
          <p:nvPr>
            <p:extLst>
              <p:ext uri="{D42A27DB-BD31-4B8C-83A1-F6EECF244321}">
                <p14:modId xmlns="" xmlns:p14="http://schemas.microsoft.com/office/powerpoint/2010/main" val="911773635"/>
              </p:ext>
            </p:extLst>
          </p:nvPr>
        </p:nvGraphicFramePr>
        <p:xfrm>
          <a:off x="888832" y="1467721"/>
          <a:ext cx="8640960" cy="4949846"/>
        </p:xfrm>
        <a:graphic>
          <a:graphicData uri="http://schemas.openxmlformats.org/drawingml/2006/table">
            <a:tbl>
              <a:tblPr firstRow="1" bandRow="1">
                <a:effectLst/>
                <a:tableStyleId>{5C22544A-7EE6-4342-B048-85BDC9FD1C3A}</a:tableStyleId>
              </a:tblPr>
              <a:tblGrid>
                <a:gridCol w="4265790"/>
                <a:gridCol w="4375170"/>
              </a:tblGrid>
              <a:tr h="749006">
                <a:tc>
                  <a:txBody>
                    <a:bodyPr/>
                    <a:lstStyle/>
                    <a:p>
                      <a:r>
                        <a:rPr lang="it-IT" sz="2600" b="1" dirty="0" smtClean="0">
                          <a:ln>
                            <a:solidFill>
                              <a:schemeClr val="tx1"/>
                            </a:solid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OD</a:t>
                      </a:r>
                      <a:r>
                        <a:rPr lang="zh-CN" altLang="en-US" sz="2600" b="1" dirty="0" smtClean="0">
                          <a:ln>
                            <a:solidFill>
                              <a:schemeClr val="tx1"/>
                            </a:solid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的标志物</a:t>
                      </a:r>
                      <a:endParaRPr lang="it-IT" sz="2600" b="1" dirty="0">
                        <a:ln>
                          <a:solidFill>
                            <a:schemeClr val="tx1"/>
                          </a:solid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76200" marR="76200" marT="42863" marB="4286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a:r>
                        <a:rPr lang="zh-CN" altLang="en-US" sz="2600" b="1" dirty="0" smtClean="0">
                          <a:ln>
                            <a:solidFill>
                              <a:schemeClr val="tx1"/>
                            </a:solid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预后价值</a:t>
                      </a:r>
                    </a:p>
                  </a:txBody>
                  <a:tcPr marL="76200" marR="76200" marT="42863" marB="42863"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r>
              <a:tr h="600120">
                <a:tc>
                  <a:txBody>
                    <a:bodyPr/>
                    <a:lstStyle/>
                    <a:p>
                      <a:r>
                        <a:rPr lang="it-IT" sz="2600" b="1" dirty="0" smtClean="0">
                          <a:ln>
                            <a:solidFill>
                              <a:schemeClr val="tx1"/>
                            </a:solid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LVH (ECG)</a:t>
                      </a:r>
                      <a:endParaRPr lang="it-IT" sz="2600" b="1" dirty="0">
                        <a:ln>
                          <a:solidFill>
                            <a:schemeClr val="tx1"/>
                          </a:solid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76200" marR="76200" marT="42863" marB="4286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00"/>
                    </a:solidFill>
                  </a:tcPr>
                </a:tc>
                <a:tc>
                  <a:txBody>
                    <a:bodyPr/>
                    <a:lstStyle/>
                    <a:p>
                      <a:r>
                        <a:rPr lang="it-IT" sz="2600" b="1" dirty="0" smtClean="0">
                          <a:ln>
                            <a:solidFill>
                              <a:schemeClr val="tx1"/>
                            </a:solid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a:t>
                      </a:r>
                      <a:endParaRPr lang="it-IT" sz="2600" b="1" dirty="0">
                        <a:ln>
                          <a:solidFill>
                            <a:schemeClr val="tx1"/>
                          </a:solid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76200" marR="76200" marT="42863" marB="42863"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600120">
                <a:tc>
                  <a:txBody>
                    <a:bodyPr/>
                    <a:lstStyle/>
                    <a:p>
                      <a:pPr marL="0" marR="0" indent="0" algn="l" defTabSz="910548" rtl="0" eaLnBrk="1" fontAlgn="auto" latinLnBrk="0" hangingPunct="1">
                        <a:lnSpc>
                          <a:spcPct val="100000"/>
                        </a:lnSpc>
                        <a:spcBef>
                          <a:spcPts val="0"/>
                        </a:spcBef>
                        <a:spcAft>
                          <a:spcPts val="0"/>
                        </a:spcAft>
                        <a:buClrTx/>
                        <a:buSzTx/>
                        <a:buFontTx/>
                        <a:buNone/>
                        <a:tabLst/>
                        <a:defRPr/>
                      </a:pPr>
                      <a:r>
                        <a:rPr lang="it-IT" sz="2600" b="1" dirty="0" smtClean="0">
                          <a:ln>
                            <a:solidFill>
                              <a:schemeClr val="tx1"/>
                            </a:solid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LVH (</a:t>
                      </a:r>
                      <a:r>
                        <a:rPr lang="zh-CN" altLang="en-US" sz="2600" b="1" dirty="0" smtClean="0">
                          <a:ln>
                            <a:solidFill>
                              <a:schemeClr val="tx1"/>
                            </a:solid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超声</a:t>
                      </a:r>
                      <a:r>
                        <a:rPr lang="it-IT" sz="2600" b="1" dirty="0" smtClean="0">
                          <a:ln>
                            <a:solidFill>
                              <a:schemeClr val="tx1"/>
                            </a:solid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a:t>
                      </a:r>
                    </a:p>
                  </a:txBody>
                  <a:tcPr marL="76200" marR="76200" marT="42863" marB="4286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00"/>
                    </a:solidFill>
                  </a:tcPr>
                </a:tc>
                <a:tc>
                  <a:txBody>
                    <a:bodyPr/>
                    <a:lstStyle/>
                    <a:p>
                      <a:r>
                        <a:rPr lang="it-IT" sz="2600" b="1" dirty="0" smtClean="0">
                          <a:ln>
                            <a:solidFill>
                              <a:schemeClr val="tx1"/>
                            </a:solid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a:t>
                      </a:r>
                      <a:endParaRPr lang="it-IT" sz="2600" b="1" dirty="0">
                        <a:ln>
                          <a:solidFill>
                            <a:schemeClr val="tx1"/>
                          </a:solid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76200" marR="76200" marT="42863" marB="42863"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600120">
                <a:tc>
                  <a:txBody>
                    <a:bodyPr/>
                    <a:lstStyle/>
                    <a:p>
                      <a:r>
                        <a:rPr lang="zh-CN" altLang="en-US" sz="2600" b="1" dirty="0" smtClean="0">
                          <a:ln>
                            <a:solidFill>
                              <a:schemeClr val="tx1"/>
                            </a:solidFill>
                          </a:ln>
                          <a:solidFill>
                            <a:srgbClr val="00B0F0"/>
                          </a:solidFill>
                          <a:effectLst/>
                          <a:latin typeface="微软雅黑" panose="020B0503020204020204" pitchFamily="34" charset="-122"/>
                          <a:ea typeface="微软雅黑" panose="020B0503020204020204" pitchFamily="34" charset="-122"/>
                          <a:cs typeface="Arial" panose="020B0604020202020204" pitchFamily="34" charset="0"/>
                        </a:rPr>
                        <a:t>蛋白尿</a:t>
                      </a:r>
                      <a:endParaRPr lang="it-IT" sz="2600" b="1" dirty="0" smtClean="0">
                        <a:ln>
                          <a:solidFill>
                            <a:schemeClr val="tx1"/>
                          </a:solidFill>
                        </a:ln>
                        <a:solidFill>
                          <a:srgbClr val="00B0F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76200" marR="76200" marT="42863" marB="4286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r>
                        <a:rPr lang="it-IT" sz="2600" b="1" dirty="0" smtClean="0">
                          <a:ln>
                            <a:solidFill>
                              <a:schemeClr val="tx1"/>
                            </a:solid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a:t>
                      </a:r>
                      <a:endParaRPr lang="it-IT" sz="2600" b="1" dirty="0">
                        <a:ln>
                          <a:solidFill>
                            <a:schemeClr val="tx1"/>
                          </a:solid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76200" marR="76200" marT="42863" marB="42863"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600120">
                <a:tc>
                  <a:txBody>
                    <a:bodyPr/>
                    <a:lstStyle/>
                    <a:p>
                      <a:r>
                        <a:rPr lang="it-IT" sz="2600" b="1" dirty="0" err="1" smtClean="0">
                          <a:ln>
                            <a:solidFill>
                              <a:schemeClr val="tx1"/>
                            </a:solidFill>
                          </a:ln>
                          <a:solidFill>
                            <a:srgbClr val="00B0F0"/>
                          </a:solidFill>
                          <a:effectLst/>
                          <a:latin typeface="微软雅黑" panose="020B0503020204020204" pitchFamily="34" charset="-122"/>
                          <a:ea typeface="微软雅黑" panose="020B0503020204020204" pitchFamily="34" charset="-122"/>
                          <a:cs typeface="Arial" panose="020B0604020202020204" pitchFamily="34" charset="0"/>
                        </a:rPr>
                        <a:t>eGFR</a:t>
                      </a:r>
                      <a:endParaRPr lang="it-IT" sz="2600" b="1" dirty="0">
                        <a:ln>
                          <a:solidFill>
                            <a:schemeClr val="tx1"/>
                          </a:solidFill>
                        </a:ln>
                        <a:solidFill>
                          <a:srgbClr val="00B0F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76200" marR="76200" marT="42863" marB="4286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r>
                        <a:rPr lang="it-IT" sz="2600" b="1" dirty="0" smtClean="0">
                          <a:ln>
                            <a:solidFill>
                              <a:schemeClr val="tx1"/>
                            </a:solid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a:t>
                      </a:r>
                      <a:endParaRPr lang="it-IT" sz="2600" b="1" dirty="0">
                        <a:ln>
                          <a:solidFill>
                            <a:schemeClr val="tx1"/>
                          </a:solid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76200" marR="76200" marT="42863" marB="42863"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600120">
                <a:tc>
                  <a:txBody>
                    <a:bodyPr/>
                    <a:lstStyle/>
                    <a:p>
                      <a:pPr marL="0" marR="0" indent="0" algn="l" defTabSz="910548" rtl="0" eaLnBrk="1" fontAlgn="auto" latinLnBrk="0" hangingPunct="1">
                        <a:lnSpc>
                          <a:spcPct val="100000"/>
                        </a:lnSpc>
                        <a:spcBef>
                          <a:spcPts val="0"/>
                        </a:spcBef>
                        <a:spcAft>
                          <a:spcPts val="0"/>
                        </a:spcAft>
                        <a:buClrTx/>
                        <a:buSzTx/>
                        <a:buFontTx/>
                        <a:buNone/>
                        <a:tabLst/>
                        <a:defRPr/>
                      </a:pPr>
                      <a:r>
                        <a:rPr lang="it-IT" sz="2600" b="1" dirty="0" smtClean="0">
                          <a:ln>
                            <a:solidFill>
                              <a:schemeClr val="tx1"/>
                            </a:solidFill>
                          </a:ln>
                          <a:solidFill>
                            <a:srgbClr val="00B0F0"/>
                          </a:solidFill>
                          <a:effectLst/>
                          <a:latin typeface="微软雅黑" panose="020B0503020204020204" pitchFamily="34" charset="-122"/>
                          <a:ea typeface="微软雅黑" panose="020B0503020204020204" pitchFamily="34" charset="-122"/>
                          <a:cs typeface="Arial" panose="020B0604020202020204" pitchFamily="34" charset="0"/>
                        </a:rPr>
                        <a:t>PWV</a:t>
                      </a:r>
                    </a:p>
                  </a:txBody>
                  <a:tcPr marL="76200" marR="76200" marT="42863" marB="4286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r>
                        <a:rPr lang="it-IT" sz="2600" b="1" dirty="0" smtClean="0">
                          <a:ln>
                            <a:solidFill>
                              <a:schemeClr val="tx1"/>
                            </a:solid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a:t>
                      </a:r>
                      <a:endParaRPr lang="it-IT" sz="2600" b="1" dirty="0">
                        <a:ln>
                          <a:solidFill>
                            <a:schemeClr val="tx1"/>
                          </a:solid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76200" marR="76200" marT="42863" marB="42863"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600120">
                <a:tc>
                  <a:txBody>
                    <a:bodyPr/>
                    <a:lstStyle/>
                    <a:p>
                      <a:r>
                        <a:rPr lang="it-IT" sz="2600" b="1" dirty="0" smtClean="0">
                          <a:ln>
                            <a:solidFill>
                              <a:schemeClr val="tx1"/>
                            </a:solid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ABI</a:t>
                      </a:r>
                      <a:endParaRPr lang="it-IT" sz="2600" b="1" dirty="0">
                        <a:ln>
                          <a:solidFill>
                            <a:schemeClr val="tx1"/>
                          </a:solid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76200" marR="76200" marT="42863" marB="4286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r>
                        <a:rPr lang="it-IT" sz="2600" b="1" dirty="0" smtClean="0">
                          <a:ln>
                            <a:solidFill>
                              <a:schemeClr val="tx1"/>
                            </a:solid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a:t>
                      </a:r>
                      <a:endParaRPr lang="it-IT" sz="2600" b="1" dirty="0">
                        <a:ln>
                          <a:solidFill>
                            <a:schemeClr val="tx1"/>
                          </a:solid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76200" marR="76200" marT="42863" marB="42863"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600120">
                <a:tc>
                  <a:txBody>
                    <a:bodyPr/>
                    <a:lstStyle/>
                    <a:p>
                      <a:pPr marL="0" marR="0" lvl="0" indent="0" algn="l" defTabSz="910548"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smtClean="0">
                          <a:ln>
                            <a:solidFill>
                              <a:srgbClr val="000000"/>
                            </a:solid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颈动脉壁厚度</a:t>
                      </a:r>
                    </a:p>
                  </a:txBody>
                  <a:tcPr marL="76200" marR="76200" marT="42863" marB="4286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r>
                        <a:rPr lang="it-IT" sz="2600" b="1" dirty="0" smtClean="0">
                          <a:ln>
                            <a:solidFill>
                              <a:schemeClr val="tx1"/>
                            </a:solid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a:t>
                      </a:r>
                      <a:endParaRPr lang="it-IT" sz="2600" b="1" dirty="0">
                        <a:ln>
                          <a:solidFill>
                            <a:schemeClr val="tx1"/>
                          </a:solid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76200" marR="76200" marT="42863" marB="42863"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title"/>
          </p:nvPr>
        </p:nvSpPr>
        <p:spPr>
          <a:xfrm>
            <a:off x="514350" y="274638"/>
            <a:ext cx="9258300" cy="868362"/>
          </a:xfrm>
        </p:spPr>
        <p:txBody>
          <a:bodyPr/>
          <a:lstStyle/>
          <a:p>
            <a:r>
              <a:rPr lang="zh-CN" altLang="en-US" sz="2000" b="1" dirty="0" smtClean="0">
                <a:ea typeface="宋体" pitchFamily="2" charset="-122"/>
              </a:rPr>
              <a:t>卫计委疾控局</a:t>
            </a:r>
            <a:r>
              <a:rPr lang="en-US" altLang="zh-CN" sz="2000" b="1" dirty="0" smtClean="0">
                <a:ea typeface="宋体" pitchFamily="2" charset="-122"/>
              </a:rPr>
              <a:t/>
            </a:r>
            <a:br>
              <a:rPr lang="en-US" altLang="zh-CN" sz="2000" b="1" dirty="0" smtClean="0">
                <a:ea typeface="宋体" pitchFamily="2" charset="-122"/>
              </a:rPr>
            </a:br>
            <a:r>
              <a:rPr lang="zh-CN" altLang="en-US" sz="2000" b="1" dirty="0" smtClean="0">
                <a:ea typeface="宋体" pitchFamily="2" charset="-122"/>
              </a:rPr>
              <a:t>中国居民营养与慢性病状况报告（</a:t>
            </a:r>
            <a:r>
              <a:rPr lang="en-US" altLang="zh-CN" sz="2000" b="1" dirty="0" smtClean="0">
                <a:ea typeface="宋体" pitchFamily="2" charset="-122"/>
              </a:rPr>
              <a:t>2015</a:t>
            </a:r>
            <a:r>
              <a:rPr lang="zh-CN" altLang="en-US" sz="2000" b="1" dirty="0" smtClean="0">
                <a:ea typeface="宋体" pitchFamily="2" charset="-122"/>
              </a:rPr>
              <a:t>年）</a:t>
            </a:r>
            <a:r>
              <a:rPr lang="en-US" altLang="zh-CN" sz="2000" b="1" dirty="0" smtClean="0">
                <a:ea typeface="宋体" pitchFamily="2" charset="-122"/>
              </a:rPr>
              <a:t/>
            </a:r>
            <a:br>
              <a:rPr lang="en-US" altLang="zh-CN" sz="2000" b="1" dirty="0" smtClean="0">
                <a:ea typeface="宋体" pitchFamily="2" charset="-122"/>
              </a:rPr>
            </a:br>
            <a:r>
              <a:rPr lang="zh-CN" altLang="en-US" sz="1400" b="1" dirty="0" smtClean="0">
                <a:ea typeface="宋体" pitchFamily="2" charset="-122"/>
              </a:rPr>
              <a:t>人民卫生出版社  </a:t>
            </a:r>
            <a:r>
              <a:rPr lang="en-US" altLang="zh-CN" sz="1400" b="1" dirty="0" smtClean="0">
                <a:ea typeface="宋体" pitchFamily="2" charset="-122"/>
              </a:rPr>
              <a:t>2015</a:t>
            </a:r>
            <a:r>
              <a:rPr lang="zh-CN" altLang="en-US" sz="1400" b="1" dirty="0" smtClean="0">
                <a:ea typeface="宋体" pitchFamily="2" charset="-122"/>
              </a:rPr>
              <a:t>年，北京，第一版</a:t>
            </a:r>
          </a:p>
        </p:txBody>
      </p:sp>
      <p:sp>
        <p:nvSpPr>
          <p:cNvPr id="44035" name="内容占位符 2"/>
          <p:cNvSpPr>
            <a:spLocks noGrp="1"/>
          </p:cNvSpPr>
          <p:nvPr>
            <p:ph idx="1"/>
          </p:nvPr>
        </p:nvSpPr>
        <p:spPr>
          <a:xfrm>
            <a:off x="514350" y="1433513"/>
            <a:ext cx="9772650" cy="4692650"/>
          </a:xfrm>
        </p:spPr>
        <p:txBody>
          <a:bodyPr/>
          <a:lstStyle/>
          <a:p>
            <a:r>
              <a:rPr lang="en-US" altLang="zh-CN" sz="2400" dirty="0" smtClean="0">
                <a:solidFill>
                  <a:schemeClr val="bg1"/>
                </a:solidFill>
                <a:ea typeface="宋体" pitchFamily="2" charset="-122"/>
              </a:rPr>
              <a:t>2012</a:t>
            </a:r>
            <a:r>
              <a:rPr lang="zh-CN" altLang="en-US" sz="2400" dirty="0" smtClean="0">
                <a:solidFill>
                  <a:schemeClr val="bg1"/>
                </a:solidFill>
                <a:ea typeface="宋体" pitchFamily="2" charset="-122"/>
              </a:rPr>
              <a:t>年</a:t>
            </a:r>
            <a:r>
              <a:rPr lang="en-US" altLang="zh-CN" sz="2400" dirty="0" smtClean="0">
                <a:solidFill>
                  <a:schemeClr val="bg1"/>
                </a:solidFill>
                <a:ea typeface="宋体" pitchFamily="2" charset="-122"/>
              </a:rPr>
              <a:t>18 </a:t>
            </a:r>
            <a:r>
              <a:rPr lang="zh-CN" altLang="en-US" sz="2400" dirty="0" smtClean="0">
                <a:solidFill>
                  <a:schemeClr val="bg1"/>
                </a:solidFill>
                <a:ea typeface="宋体" pitchFamily="2" charset="-122"/>
              </a:rPr>
              <a:t>岁及以上居民患病率：</a:t>
            </a:r>
            <a:endParaRPr lang="en-US" altLang="zh-CN" sz="2400" dirty="0" smtClean="0">
              <a:solidFill>
                <a:schemeClr val="bg1"/>
              </a:solidFill>
              <a:ea typeface="宋体" pitchFamily="2" charset="-122"/>
            </a:endParaRPr>
          </a:p>
          <a:p>
            <a:r>
              <a:rPr lang="zh-CN" altLang="en-US" sz="2400" b="1" dirty="0" smtClean="0">
                <a:solidFill>
                  <a:srgbClr val="FF3300"/>
                </a:solidFill>
                <a:ea typeface="宋体" pitchFamily="2" charset="-122"/>
              </a:rPr>
              <a:t>高血压  </a:t>
            </a:r>
            <a:r>
              <a:rPr lang="en-US" altLang="zh-CN" sz="2400" b="1" dirty="0" smtClean="0">
                <a:solidFill>
                  <a:srgbClr val="FF3300"/>
                </a:solidFill>
                <a:ea typeface="宋体" pitchFamily="2" charset="-122"/>
              </a:rPr>
              <a:t>25.2%</a:t>
            </a:r>
          </a:p>
          <a:p>
            <a:r>
              <a:rPr lang="zh-CN" altLang="en-US" sz="2400" dirty="0" smtClean="0">
                <a:solidFill>
                  <a:schemeClr val="bg1"/>
                </a:solidFill>
                <a:ea typeface="宋体" pitchFamily="2" charset="-122"/>
              </a:rPr>
              <a:t>超重 </a:t>
            </a:r>
            <a:r>
              <a:rPr lang="en-US" altLang="zh-CN" sz="2400" dirty="0" smtClean="0">
                <a:solidFill>
                  <a:schemeClr val="bg1"/>
                </a:solidFill>
                <a:ea typeface="宋体" pitchFamily="2" charset="-122"/>
              </a:rPr>
              <a:t>30.1%</a:t>
            </a:r>
            <a:r>
              <a:rPr lang="zh-CN" altLang="en-US" sz="2400" dirty="0" smtClean="0">
                <a:solidFill>
                  <a:schemeClr val="bg1"/>
                </a:solidFill>
                <a:ea typeface="宋体" pitchFamily="2" charset="-122"/>
              </a:rPr>
              <a:t>，肥胖 </a:t>
            </a:r>
            <a:r>
              <a:rPr lang="en-US" altLang="zh-CN" sz="2400" dirty="0" smtClean="0">
                <a:solidFill>
                  <a:schemeClr val="bg1"/>
                </a:solidFill>
                <a:ea typeface="宋体" pitchFamily="2" charset="-122"/>
              </a:rPr>
              <a:t>11.9 %</a:t>
            </a:r>
          </a:p>
          <a:p>
            <a:r>
              <a:rPr lang="zh-CN" altLang="en-US" sz="2400" b="1" dirty="0" smtClean="0">
                <a:solidFill>
                  <a:srgbClr val="FF3300"/>
                </a:solidFill>
                <a:ea typeface="宋体" pitchFamily="2" charset="-122"/>
              </a:rPr>
              <a:t>血脂异常 </a:t>
            </a:r>
            <a:r>
              <a:rPr lang="en-US" altLang="zh-CN" sz="2400" b="1" dirty="0" smtClean="0">
                <a:solidFill>
                  <a:srgbClr val="FF3300"/>
                </a:solidFill>
                <a:ea typeface="宋体" pitchFamily="2" charset="-122"/>
              </a:rPr>
              <a:t>40.4%</a:t>
            </a:r>
            <a:r>
              <a:rPr lang="zh-CN" altLang="en-US" sz="2400" dirty="0" smtClean="0">
                <a:solidFill>
                  <a:schemeClr val="bg1"/>
                </a:solidFill>
                <a:ea typeface="宋体" pitchFamily="2" charset="-122"/>
              </a:rPr>
              <a:t>（高</a:t>
            </a:r>
            <a:r>
              <a:rPr lang="en-US" altLang="zh-CN" sz="2400" dirty="0" smtClean="0">
                <a:solidFill>
                  <a:schemeClr val="bg1"/>
                </a:solidFill>
                <a:ea typeface="宋体" pitchFamily="2" charset="-122"/>
              </a:rPr>
              <a:t>TC</a:t>
            </a:r>
            <a:r>
              <a:rPr lang="zh-CN" altLang="en-US" sz="2400" dirty="0" smtClean="0">
                <a:solidFill>
                  <a:schemeClr val="bg1"/>
                </a:solidFill>
                <a:ea typeface="宋体" pitchFamily="2" charset="-122"/>
              </a:rPr>
              <a:t>血症 </a:t>
            </a:r>
            <a:r>
              <a:rPr lang="en-US" altLang="zh-CN" sz="2400" dirty="0" smtClean="0">
                <a:solidFill>
                  <a:schemeClr val="bg1"/>
                </a:solidFill>
                <a:ea typeface="宋体" pitchFamily="2" charset="-122"/>
              </a:rPr>
              <a:t>4.9 %</a:t>
            </a:r>
            <a:r>
              <a:rPr lang="zh-CN" altLang="en-US" sz="2400" dirty="0" smtClean="0">
                <a:solidFill>
                  <a:schemeClr val="bg1"/>
                </a:solidFill>
                <a:ea typeface="宋体" pitchFamily="2" charset="-122"/>
              </a:rPr>
              <a:t>，高</a:t>
            </a:r>
            <a:r>
              <a:rPr lang="en-US" altLang="zh-CN" sz="2400" dirty="0" smtClean="0">
                <a:solidFill>
                  <a:schemeClr val="bg1"/>
                </a:solidFill>
                <a:ea typeface="宋体" pitchFamily="2" charset="-122"/>
              </a:rPr>
              <a:t>TG 13.8%</a:t>
            </a:r>
            <a:r>
              <a:rPr lang="zh-CN" altLang="en-US" sz="2400" dirty="0" smtClean="0">
                <a:solidFill>
                  <a:schemeClr val="bg1"/>
                </a:solidFill>
                <a:ea typeface="宋体" pitchFamily="2" charset="-122"/>
              </a:rPr>
              <a:t>，低</a:t>
            </a:r>
            <a:r>
              <a:rPr lang="en-US" altLang="zh-CN" sz="2400" dirty="0" smtClean="0">
                <a:solidFill>
                  <a:schemeClr val="bg1"/>
                </a:solidFill>
                <a:ea typeface="宋体" pitchFamily="2" charset="-122"/>
              </a:rPr>
              <a:t>HDL-C 33.9%</a:t>
            </a:r>
            <a:r>
              <a:rPr lang="zh-CN" altLang="en-US" sz="2400" dirty="0" smtClean="0">
                <a:solidFill>
                  <a:schemeClr val="bg1"/>
                </a:solidFill>
                <a:ea typeface="宋体" pitchFamily="2" charset="-122"/>
              </a:rPr>
              <a:t>）</a:t>
            </a:r>
            <a:endParaRPr lang="en-US" altLang="zh-CN" sz="2400" dirty="0" smtClean="0">
              <a:solidFill>
                <a:schemeClr val="bg1"/>
              </a:solidFill>
              <a:ea typeface="宋体" pitchFamily="2" charset="-122"/>
            </a:endParaRPr>
          </a:p>
          <a:p>
            <a:endParaRPr lang="en-US" altLang="zh-CN" sz="2400" dirty="0" smtClean="0">
              <a:solidFill>
                <a:schemeClr val="bg1"/>
              </a:solidFill>
              <a:ea typeface="宋体" pitchFamily="2" charset="-122"/>
            </a:endParaRPr>
          </a:p>
          <a:p>
            <a:r>
              <a:rPr lang="zh-CN" altLang="en-US" sz="2400" dirty="0" smtClean="0">
                <a:solidFill>
                  <a:schemeClr val="bg1"/>
                </a:solidFill>
                <a:ea typeface="宋体" pitchFamily="2" charset="-122"/>
              </a:rPr>
              <a:t>食盐摄入</a:t>
            </a:r>
            <a:r>
              <a:rPr lang="en-US" altLang="zh-CN" sz="2400" dirty="0" smtClean="0">
                <a:solidFill>
                  <a:schemeClr val="bg1"/>
                </a:solidFill>
                <a:ea typeface="宋体" pitchFamily="2" charset="-122"/>
              </a:rPr>
              <a:t>2002</a:t>
            </a:r>
            <a:r>
              <a:rPr lang="zh-CN" altLang="en-US" sz="2400" dirty="0" smtClean="0">
                <a:solidFill>
                  <a:schemeClr val="bg1"/>
                </a:solidFill>
                <a:ea typeface="宋体" pitchFamily="2" charset="-122"/>
              </a:rPr>
              <a:t>年</a:t>
            </a:r>
            <a:r>
              <a:rPr lang="en-US" altLang="zh-CN" sz="2400" dirty="0" smtClean="0">
                <a:solidFill>
                  <a:schemeClr val="bg1"/>
                </a:solidFill>
                <a:ea typeface="宋体" pitchFamily="2" charset="-122"/>
              </a:rPr>
              <a:t>12</a:t>
            </a:r>
            <a:r>
              <a:rPr lang="zh-CN" altLang="en-US" sz="2400" dirty="0" smtClean="0">
                <a:solidFill>
                  <a:schemeClr val="bg1"/>
                </a:solidFill>
                <a:ea typeface="宋体" pitchFamily="2" charset="-122"/>
              </a:rPr>
              <a:t>克，</a:t>
            </a:r>
            <a:r>
              <a:rPr lang="en-US" altLang="zh-CN" sz="2400" dirty="0" smtClean="0">
                <a:solidFill>
                  <a:schemeClr val="bg1"/>
                </a:solidFill>
                <a:ea typeface="宋体" pitchFamily="2" charset="-122"/>
              </a:rPr>
              <a:t>2012</a:t>
            </a:r>
            <a:r>
              <a:rPr lang="zh-CN" altLang="en-US" sz="2400" dirty="0" smtClean="0">
                <a:solidFill>
                  <a:schemeClr val="bg1"/>
                </a:solidFill>
                <a:ea typeface="宋体" pitchFamily="2" charset="-122"/>
              </a:rPr>
              <a:t>年下降至</a:t>
            </a:r>
            <a:r>
              <a:rPr lang="en-US" altLang="zh-CN" sz="2400" dirty="0" smtClean="0">
                <a:solidFill>
                  <a:schemeClr val="bg1"/>
                </a:solidFill>
                <a:ea typeface="宋体" pitchFamily="2" charset="-122"/>
              </a:rPr>
              <a:t>10.5</a:t>
            </a:r>
            <a:r>
              <a:rPr lang="zh-CN" altLang="en-US" sz="2400" dirty="0" smtClean="0">
                <a:solidFill>
                  <a:schemeClr val="bg1"/>
                </a:solidFill>
                <a:ea typeface="宋体" pitchFamily="2" charset="-122"/>
              </a:rPr>
              <a:t>克。</a:t>
            </a:r>
            <a:endParaRPr lang="en-US" altLang="zh-CN" sz="2400" dirty="0" smtClean="0">
              <a:solidFill>
                <a:schemeClr val="bg1"/>
              </a:solidFill>
              <a:ea typeface="宋体" pitchFamily="2" charset="-122"/>
            </a:endParaRPr>
          </a:p>
          <a:p>
            <a:r>
              <a:rPr lang="zh-CN" altLang="en-US" sz="2400" dirty="0" smtClean="0">
                <a:solidFill>
                  <a:schemeClr val="bg1"/>
                </a:solidFill>
                <a:ea typeface="宋体" pitchFamily="2" charset="-122"/>
              </a:rPr>
              <a:t>有害饮酒率 </a:t>
            </a:r>
            <a:r>
              <a:rPr lang="en-US" altLang="zh-CN" sz="2400" dirty="0" smtClean="0">
                <a:solidFill>
                  <a:schemeClr val="bg1"/>
                </a:solidFill>
                <a:ea typeface="宋体" pitchFamily="2" charset="-122"/>
              </a:rPr>
              <a:t>9.3%</a:t>
            </a:r>
          </a:p>
          <a:p>
            <a:r>
              <a:rPr lang="zh-CN" altLang="en-US" sz="2400" dirty="0" smtClean="0">
                <a:solidFill>
                  <a:schemeClr val="bg1"/>
                </a:solidFill>
                <a:ea typeface="宋体" pitchFamily="2" charset="-122"/>
              </a:rPr>
              <a:t>男性吸烟率</a:t>
            </a:r>
            <a:r>
              <a:rPr lang="en-US" altLang="zh-CN" sz="2400" dirty="0" smtClean="0">
                <a:solidFill>
                  <a:schemeClr val="bg1"/>
                </a:solidFill>
                <a:ea typeface="宋体" pitchFamily="2" charset="-122"/>
              </a:rPr>
              <a:t>52.9%</a:t>
            </a:r>
          </a:p>
          <a:p>
            <a:endParaRPr lang="en-US" altLang="zh-CN" sz="2400" dirty="0" smtClean="0">
              <a:solidFill>
                <a:schemeClr val="bg1"/>
              </a:solidFill>
              <a:ea typeface="宋体" pitchFamily="2" charset="-122"/>
            </a:endParaRPr>
          </a:p>
          <a:p>
            <a:r>
              <a:rPr lang="zh-CN" altLang="en-US" sz="2400" b="1" dirty="0" smtClean="0">
                <a:solidFill>
                  <a:srgbClr val="FF3300"/>
                </a:solidFill>
                <a:ea typeface="宋体" pitchFamily="2" charset="-122"/>
              </a:rPr>
              <a:t>人群高血压知晓率</a:t>
            </a:r>
            <a:r>
              <a:rPr lang="en-US" altLang="zh-CN" sz="2400" b="1" dirty="0" smtClean="0">
                <a:solidFill>
                  <a:srgbClr val="FF3300"/>
                </a:solidFill>
                <a:ea typeface="宋体" pitchFamily="2" charset="-122"/>
              </a:rPr>
              <a:t>46.5%</a:t>
            </a:r>
            <a:r>
              <a:rPr lang="zh-CN" altLang="en-US" sz="2400" b="1" dirty="0" smtClean="0">
                <a:solidFill>
                  <a:srgbClr val="FF3300"/>
                </a:solidFill>
                <a:ea typeface="宋体" pitchFamily="2" charset="-122"/>
              </a:rPr>
              <a:t>，治疗率</a:t>
            </a:r>
            <a:r>
              <a:rPr lang="en-US" altLang="zh-CN" sz="2400" b="1" dirty="0" smtClean="0">
                <a:solidFill>
                  <a:srgbClr val="FF3300"/>
                </a:solidFill>
                <a:ea typeface="宋体" pitchFamily="2" charset="-122"/>
              </a:rPr>
              <a:t>41.1%</a:t>
            </a:r>
            <a:r>
              <a:rPr lang="zh-CN" altLang="en-US" sz="2400" b="1" dirty="0" smtClean="0">
                <a:solidFill>
                  <a:srgbClr val="FF3300"/>
                </a:solidFill>
                <a:ea typeface="宋体" pitchFamily="2" charset="-122"/>
              </a:rPr>
              <a:t>，控制率</a:t>
            </a:r>
            <a:r>
              <a:rPr lang="en-US" altLang="zh-CN" sz="2400" b="1" dirty="0" smtClean="0">
                <a:solidFill>
                  <a:srgbClr val="FF3300"/>
                </a:solidFill>
                <a:ea typeface="宋体" pitchFamily="2" charset="-122"/>
              </a:rPr>
              <a:t>13.8%</a:t>
            </a:r>
          </a:p>
          <a:p>
            <a:endParaRPr lang="zh-CN" altLang="en-US" sz="2000" dirty="0" smtClean="0">
              <a:solidFill>
                <a:schemeClr val="bg1"/>
              </a:solidFill>
              <a:ea typeface="宋体"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1440" tIns="45720" rIns="91440" bIns="45720" rtlCol="0" anchor="ctr" anchorCtr="0">
            <a:noAutofit/>
          </a:bodyPr>
          <a:lstStyle/>
          <a:p>
            <a:r>
              <a:rPr lang="en-US" altLang="zh-CN" sz="3200" b="1" dirty="0">
                <a:latin typeface="微软雅黑" panose="020B0503020204020204" pitchFamily="34" charset="-122"/>
                <a:ea typeface="微软雅黑" panose="020B0503020204020204" pitchFamily="34" charset="-122"/>
                <a:cs typeface="Arial" charset="0"/>
              </a:rPr>
              <a:t>LVH</a:t>
            </a:r>
            <a:r>
              <a:rPr lang="zh-CN" altLang="en-US" sz="3200" b="1" dirty="0">
                <a:latin typeface="微软雅黑" panose="020B0503020204020204" pitchFamily="34" charset="-122"/>
                <a:ea typeface="微软雅黑" panose="020B0503020204020204" pitchFamily="34" charset="-122"/>
                <a:cs typeface="Arial" charset="0"/>
              </a:rPr>
              <a:t>和微量白蛋白尿筛查简易</a:t>
            </a:r>
          </a:p>
        </p:txBody>
      </p:sp>
      <p:sp>
        <p:nvSpPr>
          <p:cNvPr id="5" name="内容占位符 4"/>
          <p:cNvSpPr>
            <a:spLocks noGrp="1"/>
          </p:cNvSpPr>
          <p:nvPr>
            <p:ph idx="1"/>
          </p:nvPr>
        </p:nvSpPr>
        <p:spPr>
          <a:xfrm>
            <a:off x="514350" y="1711350"/>
            <a:ext cx="9489690" cy="4525963"/>
          </a:xfrm>
        </p:spPr>
        <p:txBody>
          <a:bodyPr/>
          <a:lstStyle/>
          <a:p>
            <a:r>
              <a:rPr lang="zh-CN" altLang="en-US" sz="2000" b="1" dirty="0" smtClean="0">
                <a:latin typeface="微软雅黑" panose="020B0503020204020204" pitchFamily="34" charset="-122"/>
                <a:ea typeface="微软雅黑" panose="020B0503020204020204" pitchFamily="34" charset="-122"/>
              </a:rPr>
              <a:t>筛查</a:t>
            </a:r>
            <a:r>
              <a:rPr lang="en-US" altLang="zh-CN" sz="2000" b="1" dirty="0" smtClean="0">
                <a:latin typeface="微软雅黑" panose="020B0503020204020204" pitchFamily="34" charset="-122"/>
                <a:ea typeface="微软雅黑" panose="020B0503020204020204" pitchFamily="34" charset="-122"/>
              </a:rPr>
              <a:t>LVH</a:t>
            </a:r>
            <a:r>
              <a:rPr lang="zh-CN" altLang="en-US" sz="2000" b="1" dirty="0" smtClean="0">
                <a:latin typeface="微软雅黑" panose="020B0503020204020204" pitchFamily="34" charset="-122"/>
                <a:ea typeface="微软雅黑" panose="020B0503020204020204" pitchFamily="34" charset="-122"/>
              </a:rPr>
              <a:t>及微量白蛋白尿标记物，方便实用，预测价值</a:t>
            </a:r>
            <a:r>
              <a:rPr lang="zh-CN" altLang="en-US" sz="2000" b="1" dirty="0">
                <a:latin typeface="微软雅黑" panose="020B0503020204020204" pitchFamily="34" charset="-122"/>
                <a:ea typeface="微软雅黑" panose="020B0503020204020204" pitchFamily="34" charset="-122"/>
              </a:rPr>
              <a:t>高，成本效益</a:t>
            </a:r>
            <a:r>
              <a:rPr lang="zh-CN" altLang="en-US" sz="2000" b="1" dirty="0" smtClean="0">
                <a:latin typeface="微软雅黑" panose="020B0503020204020204" pitchFamily="34" charset="-122"/>
                <a:ea typeface="微软雅黑" panose="020B0503020204020204" pitchFamily="34" charset="-122"/>
              </a:rPr>
              <a:t>高</a:t>
            </a:r>
            <a:endParaRPr lang="zh-CN" altLang="en-US" sz="2000" b="1" dirty="0">
              <a:latin typeface="微软雅黑" panose="020B0503020204020204" pitchFamily="34" charset="-122"/>
              <a:ea typeface="微软雅黑" panose="020B0503020204020204" pitchFamily="34" charset="-122"/>
            </a:endParaRPr>
          </a:p>
        </p:txBody>
      </p:sp>
      <p:graphicFrame>
        <p:nvGraphicFramePr>
          <p:cNvPr id="6" name="内容占位符 3"/>
          <p:cNvGraphicFramePr>
            <a:graphicFrameLocks/>
          </p:cNvGraphicFramePr>
          <p:nvPr>
            <p:extLst>
              <p:ext uri="{D42A27DB-BD31-4B8C-83A1-F6EECF244321}">
                <p14:modId xmlns:p14="http://schemas.microsoft.com/office/powerpoint/2010/main" xmlns="" val="169742483"/>
              </p:ext>
            </p:extLst>
          </p:nvPr>
        </p:nvGraphicFramePr>
        <p:xfrm>
          <a:off x="514350" y="2276872"/>
          <a:ext cx="9258300" cy="3657600"/>
        </p:xfrm>
        <a:graphic>
          <a:graphicData uri="http://schemas.openxmlformats.org/drawingml/2006/table">
            <a:tbl>
              <a:tblPr firstRow="1" bandRow="1">
                <a:tableStyleId>{6E25E649-3F16-4E02-A733-19D2CDBF48F0}</a:tableStyleId>
              </a:tblPr>
              <a:tblGrid>
                <a:gridCol w="2314575"/>
                <a:gridCol w="2314575"/>
                <a:gridCol w="2314575"/>
                <a:gridCol w="2314575"/>
              </a:tblGrid>
              <a:tr h="731520">
                <a:tc>
                  <a:txBody>
                    <a:bodyPr/>
                    <a:lstStyle/>
                    <a:p>
                      <a:pPr algn="ctr"/>
                      <a:endParaRPr lang="zh-CN" altLang="en-US" dirty="0">
                        <a:solidFill>
                          <a:schemeClr val="tx2"/>
                        </a:solidFill>
                        <a:latin typeface="微软雅黑" panose="020B0503020204020204" pitchFamily="34" charset="-122"/>
                        <a:ea typeface="微软雅黑" panose="020B0503020204020204" pitchFamily="34" charset="-122"/>
                      </a:endParaRPr>
                    </a:p>
                  </a:txBody>
                  <a:tcPr marL="102870" marR="102870" anchor="ctr">
                    <a:solidFill>
                      <a:srgbClr val="1D508E"/>
                    </a:solidFill>
                  </a:tcPr>
                </a:tc>
                <a:tc>
                  <a:txBody>
                    <a:bodyPr/>
                    <a:lstStyle/>
                    <a:p>
                      <a:pPr algn="ctr"/>
                      <a:r>
                        <a:rPr lang="zh-CN" altLang="en-US" sz="2400" b="1" cap="none"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latin typeface="微软雅黑" panose="020B0503020204020204" pitchFamily="34" charset="-122"/>
                          <a:ea typeface="微软雅黑" panose="020B0503020204020204" pitchFamily="34" charset="-122"/>
                        </a:rPr>
                        <a:t>心电图</a:t>
                      </a:r>
                      <a:endParaRPr lang="zh-CN" altLang="en-US" sz="2400" b="1" cap="none" spc="50" dirty="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latin typeface="微软雅黑" panose="020B0503020204020204" pitchFamily="34" charset="-122"/>
                        <a:ea typeface="微软雅黑" panose="020B0503020204020204" pitchFamily="34" charset="-122"/>
                      </a:endParaRPr>
                    </a:p>
                  </a:txBody>
                  <a:tcPr marL="102870" marR="102870" anchor="ctr">
                    <a:solidFill>
                      <a:srgbClr val="1D508E"/>
                    </a:solidFill>
                  </a:tcPr>
                </a:tc>
                <a:tc>
                  <a:txBody>
                    <a:bodyPr/>
                    <a:lstStyle/>
                    <a:p>
                      <a:pPr algn="ctr"/>
                      <a:r>
                        <a:rPr lang="zh-CN" altLang="en-US" sz="2400" b="1" cap="none"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latin typeface="微软雅黑" panose="020B0503020204020204" pitchFamily="34" charset="-122"/>
                          <a:ea typeface="微软雅黑" panose="020B0503020204020204" pitchFamily="34" charset="-122"/>
                        </a:rPr>
                        <a:t>超声心动图</a:t>
                      </a:r>
                      <a:endParaRPr lang="zh-CN" altLang="en-US" sz="2400" b="1" cap="none" spc="50" dirty="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latin typeface="微软雅黑" panose="020B0503020204020204" pitchFamily="34" charset="-122"/>
                        <a:ea typeface="微软雅黑" panose="020B0503020204020204" pitchFamily="34" charset="-122"/>
                      </a:endParaRPr>
                    </a:p>
                  </a:txBody>
                  <a:tcPr marL="102870" marR="102870" anchor="ctr">
                    <a:solidFill>
                      <a:srgbClr val="1D508E"/>
                    </a:solidFill>
                  </a:tcPr>
                </a:tc>
                <a:tc>
                  <a:txBody>
                    <a:bodyPr/>
                    <a:lstStyle/>
                    <a:p>
                      <a:pPr algn="ctr"/>
                      <a:r>
                        <a:rPr lang="zh-CN" altLang="en-US" sz="2400" b="1" cap="none"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latin typeface="微软雅黑" panose="020B0503020204020204" pitchFamily="34" charset="-122"/>
                          <a:ea typeface="微软雅黑" panose="020B0503020204020204" pitchFamily="34" charset="-122"/>
                        </a:rPr>
                        <a:t>蛋白尿</a:t>
                      </a:r>
                      <a:endParaRPr lang="zh-CN" altLang="en-US" sz="2400" b="1" cap="none" spc="50" dirty="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latin typeface="微软雅黑" panose="020B0503020204020204" pitchFamily="34" charset="-122"/>
                        <a:ea typeface="微软雅黑" panose="020B0503020204020204" pitchFamily="34" charset="-122"/>
                      </a:endParaRPr>
                    </a:p>
                  </a:txBody>
                  <a:tcPr marL="102870" marR="102870" anchor="ctr">
                    <a:solidFill>
                      <a:srgbClr val="1D508E"/>
                    </a:solidFill>
                  </a:tcPr>
                </a:tc>
              </a:tr>
              <a:tr h="731520">
                <a:tc>
                  <a:txBody>
                    <a:bodyPr/>
                    <a:lstStyle/>
                    <a:p>
                      <a:pPr algn="ctr"/>
                      <a:r>
                        <a:rPr lang="zh-CN" altLang="en-US" dirty="0" smtClean="0">
                          <a:solidFill>
                            <a:schemeClr val="tx2"/>
                          </a:solidFill>
                          <a:latin typeface="微软雅黑" panose="020B0503020204020204" pitchFamily="34" charset="-122"/>
                          <a:ea typeface="微软雅黑" panose="020B0503020204020204" pitchFamily="34" charset="-122"/>
                        </a:rPr>
                        <a:t>心血管预测价值</a:t>
                      </a:r>
                      <a:endParaRPr lang="zh-CN" altLang="en-US" dirty="0">
                        <a:solidFill>
                          <a:schemeClr val="tx2"/>
                        </a:solidFill>
                        <a:latin typeface="微软雅黑" panose="020B0503020204020204" pitchFamily="34" charset="-122"/>
                        <a:ea typeface="微软雅黑" panose="020B0503020204020204" pitchFamily="34" charset="-122"/>
                      </a:endParaRPr>
                    </a:p>
                  </a:txBody>
                  <a:tcPr marL="102870" marR="102870" anchor="ctr"/>
                </a:tc>
                <a:tc>
                  <a:txBody>
                    <a:bodyPr/>
                    <a:lstStyle/>
                    <a:p>
                      <a:pPr algn="ctr"/>
                      <a:r>
                        <a:rPr lang="zh-CN" altLang="en-US" dirty="0" smtClean="0">
                          <a:solidFill>
                            <a:schemeClr val="tx2"/>
                          </a:solidFill>
                          <a:latin typeface="微软雅黑" panose="020B0503020204020204" pitchFamily="34" charset="-122"/>
                          <a:ea typeface="微软雅黑" panose="020B0503020204020204" pitchFamily="34" charset="-122"/>
                        </a:rPr>
                        <a:t>★★★</a:t>
                      </a:r>
                      <a:endParaRPr lang="zh-CN" altLang="en-US" dirty="0">
                        <a:solidFill>
                          <a:schemeClr val="tx2"/>
                        </a:solidFill>
                        <a:latin typeface="微软雅黑" panose="020B0503020204020204" pitchFamily="34" charset="-122"/>
                        <a:ea typeface="微软雅黑" panose="020B0503020204020204" pitchFamily="34" charset="-122"/>
                      </a:endParaRPr>
                    </a:p>
                  </a:txBody>
                  <a:tcPr marL="102870" marR="1028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solidFill>
                            <a:schemeClr val="tx2"/>
                          </a:solidFill>
                          <a:latin typeface="微软雅黑" panose="020B0503020204020204" pitchFamily="34" charset="-122"/>
                          <a:ea typeface="微软雅黑" panose="020B0503020204020204" pitchFamily="34" charset="-122"/>
                        </a:rPr>
                        <a:t>★★★★</a:t>
                      </a:r>
                    </a:p>
                  </a:txBody>
                  <a:tcPr marL="102870" marR="1028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solidFill>
                            <a:schemeClr val="tx2"/>
                          </a:solidFill>
                          <a:latin typeface="微软雅黑" panose="020B0503020204020204" pitchFamily="34" charset="-122"/>
                          <a:ea typeface="微软雅黑" panose="020B0503020204020204" pitchFamily="34" charset="-122"/>
                        </a:rPr>
                        <a:t>★★★</a:t>
                      </a:r>
                    </a:p>
                  </a:txBody>
                  <a:tcPr marL="102870" marR="102870" anchor="ctr"/>
                </a:tc>
              </a:tr>
              <a:tr h="731520">
                <a:tc>
                  <a:txBody>
                    <a:bodyPr/>
                    <a:lstStyle/>
                    <a:p>
                      <a:pPr algn="ctr"/>
                      <a:r>
                        <a:rPr lang="zh-CN" altLang="en-US" dirty="0" smtClean="0">
                          <a:solidFill>
                            <a:schemeClr val="tx2"/>
                          </a:solidFill>
                          <a:latin typeface="微软雅黑" panose="020B0503020204020204" pitchFamily="34" charset="-122"/>
                          <a:ea typeface="微软雅黑" panose="020B0503020204020204" pitchFamily="34" charset="-122"/>
                        </a:rPr>
                        <a:t>实用性</a:t>
                      </a:r>
                      <a:endParaRPr lang="zh-CN" altLang="en-US" dirty="0">
                        <a:solidFill>
                          <a:schemeClr val="tx2"/>
                        </a:solidFill>
                        <a:latin typeface="微软雅黑" panose="020B0503020204020204" pitchFamily="34" charset="-122"/>
                        <a:ea typeface="微软雅黑" panose="020B0503020204020204" pitchFamily="34" charset="-122"/>
                      </a:endParaRPr>
                    </a:p>
                  </a:txBody>
                  <a:tcPr marL="102870" marR="1028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solidFill>
                            <a:schemeClr val="tx2"/>
                          </a:solidFill>
                          <a:latin typeface="微软雅黑" panose="020B0503020204020204" pitchFamily="34" charset="-122"/>
                          <a:ea typeface="微软雅黑" panose="020B0503020204020204" pitchFamily="34" charset="-122"/>
                        </a:rPr>
                        <a:t>★★★★</a:t>
                      </a:r>
                    </a:p>
                  </a:txBody>
                  <a:tcPr marL="102870" marR="1028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solidFill>
                            <a:schemeClr val="tx2"/>
                          </a:solidFill>
                          <a:latin typeface="微软雅黑" panose="020B0503020204020204" pitchFamily="34" charset="-122"/>
                          <a:ea typeface="微软雅黑" panose="020B0503020204020204" pitchFamily="34" charset="-122"/>
                        </a:rPr>
                        <a:t>★★★</a:t>
                      </a:r>
                    </a:p>
                  </a:txBody>
                  <a:tcPr marL="102870" marR="1028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solidFill>
                            <a:schemeClr val="tx2"/>
                          </a:solidFill>
                          <a:latin typeface="微软雅黑" panose="020B0503020204020204" pitchFamily="34" charset="-122"/>
                          <a:ea typeface="微软雅黑" panose="020B0503020204020204" pitchFamily="34" charset="-122"/>
                        </a:rPr>
                        <a:t>★★★★</a:t>
                      </a:r>
                    </a:p>
                  </a:txBody>
                  <a:tcPr marL="102870" marR="102870" anchor="ctr"/>
                </a:tc>
              </a:tr>
              <a:tr h="731520">
                <a:tc>
                  <a:txBody>
                    <a:bodyPr/>
                    <a:lstStyle/>
                    <a:p>
                      <a:pPr algn="ctr"/>
                      <a:r>
                        <a:rPr lang="zh-CN" altLang="en-US" dirty="0" smtClean="0">
                          <a:solidFill>
                            <a:schemeClr val="tx2"/>
                          </a:solidFill>
                          <a:latin typeface="微软雅黑" panose="020B0503020204020204" pitchFamily="34" charset="-122"/>
                          <a:ea typeface="微软雅黑" panose="020B0503020204020204" pitchFamily="34" charset="-122"/>
                        </a:rPr>
                        <a:t>再现性</a:t>
                      </a:r>
                      <a:endParaRPr lang="zh-CN" altLang="en-US" dirty="0">
                        <a:solidFill>
                          <a:schemeClr val="tx2"/>
                        </a:solidFill>
                        <a:latin typeface="微软雅黑" panose="020B0503020204020204" pitchFamily="34" charset="-122"/>
                        <a:ea typeface="微软雅黑" panose="020B0503020204020204" pitchFamily="34" charset="-122"/>
                      </a:endParaRPr>
                    </a:p>
                  </a:txBody>
                  <a:tcPr marL="102870" marR="1028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solidFill>
                            <a:schemeClr val="tx2"/>
                          </a:solidFill>
                          <a:latin typeface="微软雅黑" panose="020B0503020204020204" pitchFamily="34" charset="-122"/>
                          <a:ea typeface="微软雅黑" panose="020B0503020204020204" pitchFamily="34" charset="-122"/>
                        </a:rPr>
                        <a:t>★★★★</a:t>
                      </a:r>
                    </a:p>
                  </a:txBody>
                  <a:tcPr marL="102870" marR="1028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solidFill>
                            <a:schemeClr val="tx2"/>
                          </a:solidFill>
                          <a:latin typeface="微软雅黑" panose="020B0503020204020204" pitchFamily="34" charset="-122"/>
                          <a:ea typeface="微软雅黑" panose="020B0503020204020204" pitchFamily="34" charset="-122"/>
                        </a:rPr>
                        <a:t>★★★</a:t>
                      </a:r>
                    </a:p>
                  </a:txBody>
                  <a:tcPr marL="102870" marR="1028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solidFill>
                            <a:schemeClr val="tx2"/>
                          </a:solidFill>
                          <a:latin typeface="微软雅黑" panose="020B0503020204020204" pitchFamily="34" charset="-122"/>
                          <a:ea typeface="微软雅黑" panose="020B0503020204020204" pitchFamily="34" charset="-122"/>
                        </a:rPr>
                        <a:t>★★</a:t>
                      </a:r>
                    </a:p>
                  </a:txBody>
                  <a:tcPr marL="102870" marR="102870" anchor="ctr"/>
                </a:tc>
              </a:tr>
              <a:tr h="731520">
                <a:tc>
                  <a:txBody>
                    <a:bodyPr/>
                    <a:lstStyle/>
                    <a:p>
                      <a:pPr algn="ctr"/>
                      <a:r>
                        <a:rPr lang="zh-CN" altLang="en-US" dirty="0" smtClean="0">
                          <a:solidFill>
                            <a:schemeClr val="tx2"/>
                          </a:solidFill>
                          <a:latin typeface="微软雅黑" panose="020B0503020204020204" pitchFamily="34" charset="-122"/>
                          <a:ea typeface="微软雅黑" panose="020B0503020204020204" pitchFamily="34" charset="-122"/>
                        </a:rPr>
                        <a:t>成本效益</a:t>
                      </a:r>
                      <a:endParaRPr lang="zh-CN" altLang="en-US" dirty="0">
                        <a:solidFill>
                          <a:schemeClr val="tx2"/>
                        </a:solidFill>
                        <a:latin typeface="微软雅黑" panose="020B0503020204020204" pitchFamily="34" charset="-122"/>
                        <a:ea typeface="微软雅黑" panose="020B0503020204020204" pitchFamily="34" charset="-122"/>
                      </a:endParaRPr>
                    </a:p>
                  </a:txBody>
                  <a:tcPr marL="102870" marR="1028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solidFill>
                            <a:schemeClr val="tx2"/>
                          </a:solidFill>
                          <a:latin typeface="微软雅黑" panose="020B0503020204020204" pitchFamily="34" charset="-122"/>
                          <a:ea typeface="微软雅黑" panose="020B0503020204020204" pitchFamily="34" charset="-122"/>
                        </a:rPr>
                        <a:t>★★★★</a:t>
                      </a:r>
                    </a:p>
                  </a:txBody>
                  <a:tcPr marL="102870" marR="1028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solidFill>
                            <a:schemeClr val="tx2"/>
                          </a:solidFill>
                          <a:latin typeface="微软雅黑" panose="020B0503020204020204" pitchFamily="34" charset="-122"/>
                          <a:ea typeface="微软雅黑" panose="020B0503020204020204" pitchFamily="34" charset="-122"/>
                        </a:rPr>
                        <a:t>★★★</a:t>
                      </a:r>
                    </a:p>
                  </a:txBody>
                  <a:tcPr marL="102870" marR="1028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solidFill>
                            <a:schemeClr val="tx2"/>
                          </a:solidFill>
                          <a:latin typeface="微软雅黑" panose="020B0503020204020204" pitchFamily="34" charset="-122"/>
                          <a:ea typeface="微软雅黑" panose="020B0503020204020204" pitchFamily="34" charset="-122"/>
                        </a:rPr>
                        <a:t>★★★★</a:t>
                      </a:r>
                    </a:p>
                  </a:txBody>
                  <a:tcPr marL="102870" marR="102870" anchor="ctr"/>
                </a:tc>
              </a:tr>
            </a:tbl>
          </a:graphicData>
        </a:graphic>
      </p:graphicFrame>
      <p:sp>
        <p:nvSpPr>
          <p:cNvPr id="7" name="TextBox 4"/>
          <p:cNvSpPr txBox="1">
            <a:spLocks noChangeArrowheads="1"/>
          </p:cNvSpPr>
          <p:nvPr/>
        </p:nvSpPr>
        <p:spPr bwMode="auto">
          <a:xfrm>
            <a:off x="0" y="6608386"/>
            <a:ext cx="6520653" cy="246221"/>
          </a:xfrm>
          <a:prstGeom prst="rect">
            <a:avLst/>
          </a:prstGeom>
          <a:noFill/>
          <a:ln w="9525">
            <a:noFill/>
            <a:miter lim="800000"/>
            <a:headEnd/>
            <a:tailEnd/>
          </a:ln>
        </p:spPr>
        <p:txBody>
          <a:bodyPr wrap="square">
            <a:spAutoFit/>
          </a:bodyPr>
          <a:lstStyle/>
          <a:p>
            <a:r>
              <a:rPr lang="da-DK" altLang="zh-CN" sz="1000" dirty="0" smtClean="0">
                <a:latin typeface="微软雅黑" panose="020B0503020204020204" pitchFamily="34" charset="-122"/>
                <a:ea typeface="微软雅黑" panose="020B0503020204020204" pitchFamily="34" charset="-122"/>
              </a:rPr>
              <a:t>Mancia G, et al. Journal of Hypertension 2013, 31:1281-1357.</a:t>
            </a:r>
            <a:endParaRPr lang="en-US" altLang="zh-CN" sz="1000" dirty="0" smtClean="0">
              <a:latin typeface="微软雅黑" panose="020B0503020204020204" pitchFamily="34" charset="-122"/>
              <a:ea typeface="微软雅黑" panose="020B0503020204020204" pitchFamily="34" charset="-122"/>
            </a:endParaRPr>
          </a:p>
        </p:txBody>
      </p:sp>
      <p:sp>
        <p:nvSpPr>
          <p:cNvPr id="8" name="TextBox 7"/>
          <p:cNvSpPr txBox="1"/>
          <p:nvPr/>
        </p:nvSpPr>
        <p:spPr>
          <a:xfrm>
            <a:off x="514351" y="6073552"/>
            <a:ext cx="3068469" cy="307777"/>
          </a:xfrm>
          <a:prstGeom prst="rect">
            <a:avLst/>
          </a:prstGeom>
          <a:noFill/>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注：分数从低（★）至高（★★★★）</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986876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1440" tIns="45720" rIns="91440" bIns="45720" rtlCol="0" anchor="ctr" anchorCtr="0">
            <a:noAutofit/>
          </a:bodyPr>
          <a:lstStyle/>
          <a:p>
            <a:r>
              <a:rPr lang="en-US" altLang="zh-CN" sz="3200" b="1" dirty="0">
                <a:latin typeface="微软雅黑" panose="020B0503020204020204" pitchFamily="34" charset="-122"/>
                <a:ea typeface="微软雅黑" panose="020B0503020204020204" pitchFamily="34" charset="-122"/>
                <a:cs typeface="Arial" charset="0"/>
              </a:rPr>
              <a:t>LVH</a:t>
            </a:r>
            <a:r>
              <a:rPr lang="zh-CN" altLang="en-US" sz="3200" b="1" dirty="0">
                <a:latin typeface="微软雅黑" panose="020B0503020204020204" pitchFamily="34" charset="-122"/>
                <a:ea typeface="微软雅黑" panose="020B0503020204020204" pitchFamily="34" charset="-122"/>
                <a:cs typeface="Arial" charset="0"/>
              </a:rPr>
              <a:t>和微量白蛋白尿的筛查干预价值</a:t>
            </a:r>
            <a:r>
              <a:rPr lang="en-US" altLang="zh-CN" sz="3200" b="1" dirty="0">
                <a:latin typeface="微软雅黑" panose="020B0503020204020204" pitchFamily="34" charset="-122"/>
                <a:ea typeface="微软雅黑" panose="020B0503020204020204" pitchFamily="34" charset="-122"/>
                <a:cs typeface="Arial" charset="0"/>
              </a:rPr>
              <a:t/>
            </a:r>
            <a:br>
              <a:rPr lang="en-US" altLang="zh-CN" sz="3200" b="1" dirty="0">
                <a:latin typeface="微软雅黑" panose="020B0503020204020204" pitchFamily="34" charset="-122"/>
                <a:ea typeface="微软雅黑" panose="020B0503020204020204" pitchFamily="34" charset="-122"/>
                <a:cs typeface="Arial" charset="0"/>
              </a:rPr>
            </a:br>
            <a:r>
              <a:rPr lang="zh-CN" altLang="en-US" sz="3200" b="1" dirty="0">
                <a:latin typeface="微软雅黑" panose="020B0503020204020204" pitchFamily="34" charset="-122"/>
                <a:ea typeface="微软雅黑" panose="020B0503020204020204" pitchFamily="34" charset="-122"/>
                <a:cs typeface="Arial" charset="0"/>
              </a:rPr>
              <a:t>循证医学证据最为肯定</a:t>
            </a:r>
          </a:p>
        </p:txBody>
      </p:sp>
      <p:sp>
        <p:nvSpPr>
          <p:cNvPr id="7" name="TextBox 4"/>
          <p:cNvSpPr txBox="1">
            <a:spLocks noChangeArrowheads="1"/>
          </p:cNvSpPr>
          <p:nvPr/>
        </p:nvSpPr>
        <p:spPr bwMode="auto">
          <a:xfrm>
            <a:off x="0" y="6608386"/>
            <a:ext cx="6520653" cy="276999"/>
          </a:xfrm>
          <a:prstGeom prst="rect">
            <a:avLst/>
          </a:prstGeom>
          <a:noFill/>
          <a:ln w="9525">
            <a:noFill/>
            <a:miter lim="800000"/>
            <a:headEnd/>
            <a:tailEnd/>
          </a:ln>
        </p:spPr>
        <p:txBody>
          <a:bodyPr wrap="square">
            <a:spAutoFit/>
          </a:bodyPr>
          <a:lstStyle/>
          <a:p>
            <a:r>
              <a:rPr lang="da-DK" altLang="zh-CN" sz="1200" dirty="0" smtClean="0">
                <a:latin typeface="微软雅黑" panose="020B0503020204020204" pitchFamily="34" charset="-122"/>
                <a:ea typeface="微软雅黑" panose="020B0503020204020204" pitchFamily="34" charset="-122"/>
              </a:rPr>
              <a:t>Mancia G, et al. Journal of Hypertension 2013, 31:1281-1357.</a:t>
            </a:r>
            <a:endParaRPr lang="en-US" altLang="zh-CN" sz="1200" dirty="0" smtClean="0">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4090383" y="2460029"/>
            <a:ext cx="0" cy="244827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858727" y="2745759"/>
            <a:ext cx="2935875" cy="2265114"/>
          </a:xfrm>
          <a:prstGeom prst="rect">
            <a:avLst/>
          </a:prstGeom>
          <a:noFill/>
          <a:ln w="9525">
            <a:noFill/>
            <a:miter lim="800000"/>
            <a:headEnd/>
            <a:tailEnd/>
          </a:ln>
        </p:spPr>
      </p:pic>
      <p:sp>
        <p:nvSpPr>
          <p:cNvPr id="18" name="内容占位符 3"/>
          <p:cNvSpPr>
            <a:spLocks noGrp="1"/>
          </p:cNvSpPr>
          <p:nvPr>
            <p:ph sz="half" idx="1"/>
          </p:nvPr>
        </p:nvSpPr>
        <p:spPr>
          <a:xfrm>
            <a:off x="4819464" y="2316014"/>
            <a:ext cx="4941549" cy="3993307"/>
          </a:xfrm>
        </p:spPr>
        <p:txBody>
          <a:bodyPr/>
          <a:lstStyle/>
          <a:p>
            <a:pPr marL="0" indent="0">
              <a:spcAft>
                <a:spcPts val="1800"/>
              </a:spcAft>
              <a:buNone/>
            </a:pPr>
            <a:r>
              <a:rPr lang="zh-CN" altLang="en-US" sz="2000" b="1" dirty="0" smtClean="0">
                <a:latin typeface="微软雅黑" panose="020B0503020204020204" pitchFamily="34" charset="-122"/>
                <a:ea typeface="微软雅黑" panose="020B0503020204020204" pitchFamily="34" charset="-122"/>
              </a:rPr>
              <a:t>逆转心电图或超声心动图诊断的</a:t>
            </a:r>
            <a:r>
              <a:rPr lang="en-US" altLang="zh-CN" sz="2000" b="1" dirty="0" smtClean="0">
                <a:latin typeface="微软雅黑" panose="020B0503020204020204" pitchFamily="34" charset="-122"/>
                <a:ea typeface="微软雅黑" panose="020B0503020204020204" pitchFamily="34" charset="-122"/>
              </a:rPr>
              <a:t>LVH</a:t>
            </a:r>
            <a:r>
              <a:rPr lang="zh-CN" altLang="en-US" sz="2000" b="1" dirty="0" smtClean="0">
                <a:latin typeface="微软雅黑" panose="020B0503020204020204" pitchFamily="34" charset="-122"/>
                <a:ea typeface="微软雅黑" panose="020B0503020204020204" pitchFamily="34" charset="-122"/>
              </a:rPr>
              <a:t>可减少心血管事件发生</a:t>
            </a:r>
          </a:p>
          <a:p>
            <a:pPr marL="0" indent="0">
              <a:spcAft>
                <a:spcPts val="1800"/>
              </a:spcAft>
              <a:buNone/>
            </a:pPr>
            <a:endParaRPr lang="zh-CN" altLang="en-US" sz="2000" b="1" dirty="0" smtClean="0">
              <a:latin typeface="微软雅黑" panose="020B0503020204020204" pitchFamily="34" charset="-122"/>
              <a:ea typeface="微软雅黑" panose="020B0503020204020204" pitchFamily="34" charset="-122"/>
            </a:endParaRPr>
          </a:p>
          <a:p>
            <a:pPr marL="0" indent="0">
              <a:spcAft>
                <a:spcPts val="1800"/>
              </a:spcAft>
              <a:buNone/>
            </a:pPr>
            <a:r>
              <a:rPr lang="zh-CN" altLang="en-US" sz="2000" b="1" dirty="0" smtClean="0">
                <a:latin typeface="微软雅黑" panose="020B0503020204020204" pitchFamily="34" charset="-122"/>
                <a:ea typeface="微软雅黑" panose="020B0503020204020204" pitchFamily="34" charset="-122"/>
              </a:rPr>
              <a:t>在糖尿病或非糖尿病患者中治疗降低尿蛋白水平可以减少心血管事件也被重复证实</a:t>
            </a:r>
          </a:p>
        </p:txBody>
      </p:sp>
      <p:sp>
        <p:nvSpPr>
          <p:cNvPr id="19" name="Freeform 17"/>
          <p:cNvSpPr>
            <a:spLocks noChangeAspect="1" noEditPoints="1"/>
          </p:cNvSpPr>
          <p:nvPr/>
        </p:nvSpPr>
        <p:spPr bwMode="auto">
          <a:xfrm>
            <a:off x="4295972" y="3846438"/>
            <a:ext cx="361474" cy="374650"/>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rgbClr val="FFC000">
              <a:alpha val="50000"/>
            </a:srgbClr>
          </a:solidFill>
          <a:ln w="9525">
            <a:noFill/>
            <a:round/>
            <a:headEnd/>
            <a:tailEnd/>
          </a:ln>
        </p:spPr>
        <p:txBody>
          <a:bodyPr/>
          <a:lstStyle/>
          <a:p>
            <a:pPr fontAlgn="auto">
              <a:spcBef>
                <a:spcPts val="0"/>
              </a:spcBef>
              <a:spcAft>
                <a:spcPts val="0"/>
              </a:spcAft>
              <a:defRPr/>
            </a:pPr>
            <a:endParaRPr lang="en-US" kern="0" dirty="0">
              <a:solidFill>
                <a:sysClr val="windowText" lastClr="000000"/>
              </a:solidFill>
              <a:latin typeface="Arial" charset="0"/>
              <a:ea typeface="ＭＳ Ｐゴシック" pitchFamily="-97" charset="-128"/>
            </a:endParaRPr>
          </a:p>
        </p:txBody>
      </p:sp>
      <p:sp>
        <p:nvSpPr>
          <p:cNvPr id="20" name="Freeform 17"/>
          <p:cNvSpPr>
            <a:spLocks noChangeAspect="1" noEditPoints="1"/>
          </p:cNvSpPr>
          <p:nvPr/>
        </p:nvSpPr>
        <p:spPr bwMode="auto">
          <a:xfrm>
            <a:off x="4295972" y="2373411"/>
            <a:ext cx="361474" cy="374650"/>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rgbClr val="FFC000">
              <a:alpha val="50000"/>
            </a:srgbClr>
          </a:solidFill>
          <a:ln w="9525">
            <a:noFill/>
            <a:round/>
            <a:headEnd/>
            <a:tailEnd/>
          </a:ln>
        </p:spPr>
        <p:txBody>
          <a:bodyPr/>
          <a:lstStyle/>
          <a:p>
            <a:pPr fontAlgn="auto">
              <a:spcBef>
                <a:spcPts val="0"/>
              </a:spcBef>
              <a:spcAft>
                <a:spcPts val="0"/>
              </a:spcAft>
              <a:defRPr/>
            </a:pPr>
            <a:endParaRPr lang="en-US" kern="0" dirty="0">
              <a:solidFill>
                <a:sysClr val="windowText" lastClr="000000"/>
              </a:solidFill>
              <a:latin typeface="Arial" charset="0"/>
              <a:ea typeface="ＭＳ Ｐゴシック" pitchFamily="-97" charset="-128"/>
            </a:endParaRPr>
          </a:p>
        </p:txBody>
      </p:sp>
      <p:pic>
        <p:nvPicPr>
          <p:cNvPr id="10" name="Picture 8" descr="C:\Users\Apple\Cloud\My Work\百度云\我的工作\相关LOGO\ESH.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2723" y="2276873"/>
            <a:ext cx="431336" cy="377813"/>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1093050" y="2346909"/>
            <a:ext cx="3159351" cy="307777"/>
          </a:xfrm>
          <a:prstGeom prst="rect">
            <a:avLst/>
          </a:prstGeom>
          <a:noFill/>
        </p:spPr>
        <p:txBody>
          <a:bodyPr wrap="square" rtlCol="0">
            <a:spAutoFit/>
          </a:bodyPr>
          <a:lstStyle/>
          <a:p>
            <a:r>
              <a:rPr lang="en-US" altLang="zh-CN" sz="1400" b="1" dirty="0" smtClean="0">
                <a:latin typeface="微软雅黑" panose="020B0503020204020204" pitchFamily="34" charset="-122"/>
                <a:ea typeface="微软雅黑" panose="020B0503020204020204" pitchFamily="34" charset="-122"/>
              </a:rPr>
              <a:t>2013 ESH/ESC</a:t>
            </a:r>
            <a:r>
              <a:rPr lang="zh-CN" altLang="en-US" sz="1400" b="1" dirty="0" smtClean="0">
                <a:latin typeface="微软雅黑" panose="020B0503020204020204" pitchFamily="34" charset="-122"/>
                <a:ea typeface="微软雅黑" panose="020B0503020204020204" pitchFamily="34" charset="-122"/>
              </a:rPr>
              <a:t>高血压管理指南</a:t>
            </a:r>
            <a:endParaRPr lang="zh-CN" altLang="en-US" sz="1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914657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1440" tIns="45720" rIns="91440" bIns="45720" rtlCol="0" anchor="ctr">
            <a:noAutofit/>
          </a:bodyPr>
          <a:lstStyle/>
          <a:p>
            <a:pPr algn="l"/>
            <a:r>
              <a:rPr lang="zh-CN" altLang="en-US" sz="3200" dirty="0" smtClean="0">
                <a:solidFill>
                  <a:srgbClr val="002060"/>
                </a:solidFill>
                <a:cs typeface="Arial" charset="0"/>
              </a:rPr>
              <a:t>高血压合并</a:t>
            </a:r>
            <a:r>
              <a:rPr lang="zh-CN" altLang="en-US" sz="3200" dirty="0">
                <a:solidFill>
                  <a:srgbClr val="002060"/>
                </a:solidFill>
                <a:cs typeface="Arial" charset="0"/>
              </a:rPr>
              <a:t>靶器官</a:t>
            </a:r>
            <a:r>
              <a:rPr lang="zh-CN" altLang="en-US" sz="3200" dirty="0" smtClean="0">
                <a:solidFill>
                  <a:srgbClr val="002060"/>
                </a:solidFill>
                <a:cs typeface="Arial" charset="0"/>
              </a:rPr>
              <a:t>损害的药物推荐</a:t>
            </a:r>
            <a:endParaRPr lang="zh-CN" altLang="en-US" sz="3200" dirty="0">
              <a:solidFill>
                <a:srgbClr val="002060"/>
              </a:solidFill>
              <a:cs typeface="Arial" charset="0"/>
            </a:endParaRPr>
          </a:p>
        </p:txBody>
      </p:sp>
      <p:pic>
        <p:nvPicPr>
          <p:cNvPr id="16" name="图片 15"/>
          <p:cNvPicPr>
            <a:picLocks noChangeAspect="1"/>
          </p:cNvPicPr>
          <p:nvPr/>
        </p:nvPicPr>
        <p:blipFill>
          <a:blip r:embed="rId3" cstate="print"/>
          <a:stretch>
            <a:fillRect/>
          </a:stretch>
        </p:blipFill>
        <p:spPr>
          <a:xfrm>
            <a:off x="363971" y="1718659"/>
            <a:ext cx="5084334" cy="1620863"/>
          </a:xfrm>
          <a:prstGeom prst="round2DiagRect">
            <a:avLst>
              <a:gd name="adj1" fmla="val 0"/>
              <a:gd name="adj2" fmla="val 0"/>
            </a:avLst>
          </a:prstGeom>
          <a:ln w="88900" cap="sq">
            <a:solidFill>
              <a:srgbClr val="FFFFFF"/>
            </a:solidFill>
            <a:miter lim="800000"/>
          </a:ln>
          <a:effectLst>
            <a:outerShdw blurRad="254000" algn="tl" rotWithShape="0">
              <a:srgbClr val="000000">
                <a:alpha val="43000"/>
              </a:srgbClr>
            </a:outerShdw>
          </a:effectLst>
        </p:spPr>
      </p:pic>
      <p:pic>
        <p:nvPicPr>
          <p:cNvPr id="17" name="图片 16"/>
          <p:cNvPicPr>
            <a:picLocks noChangeAspect="1"/>
          </p:cNvPicPr>
          <p:nvPr/>
        </p:nvPicPr>
        <p:blipFill>
          <a:blip r:embed="rId4" cstate="print"/>
          <a:stretch>
            <a:fillRect/>
          </a:stretch>
        </p:blipFill>
        <p:spPr>
          <a:xfrm>
            <a:off x="363968" y="4193000"/>
            <a:ext cx="5084336" cy="2077550"/>
          </a:xfrm>
          <a:prstGeom prst="round2DiagRect">
            <a:avLst>
              <a:gd name="adj1" fmla="val 0"/>
              <a:gd name="adj2" fmla="val 0"/>
            </a:avLst>
          </a:prstGeom>
          <a:ln w="88900" cap="sq">
            <a:solidFill>
              <a:srgbClr val="FFFFFF"/>
            </a:solidFill>
            <a:miter lim="800000"/>
          </a:ln>
          <a:effectLst>
            <a:outerShdw blurRad="254000" algn="tl" rotWithShape="0">
              <a:srgbClr val="000000">
                <a:alpha val="43000"/>
              </a:srgbClr>
            </a:outerShdw>
          </a:effectLst>
        </p:spPr>
      </p:pic>
      <p:pic>
        <p:nvPicPr>
          <p:cNvPr id="19" name="图片 18"/>
          <p:cNvPicPr>
            <a:picLocks noChangeAspect="1"/>
          </p:cNvPicPr>
          <p:nvPr/>
        </p:nvPicPr>
        <p:blipFill rotWithShape="1">
          <a:blip r:embed="rId5" cstate="print"/>
          <a:srcRect l="13487" t="-233" b="-1"/>
          <a:stretch/>
        </p:blipFill>
        <p:spPr>
          <a:xfrm>
            <a:off x="363971" y="3623639"/>
            <a:ext cx="463092" cy="372766"/>
          </a:xfrm>
          <a:prstGeom prst="rect">
            <a:avLst/>
          </a:prstGeom>
          <a:effectLst>
            <a:softEdge rad="25400"/>
          </a:effectLst>
        </p:spPr>
      </p:pic>
      <p:pic>
        <p:nvPicPr>
          <p:cNvPr id="20" name="Picture 8" descr="C:\Users\Apple\Cloud\My Work\百度云\我的工作\相关LOGO\ESH.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3969" y="1131387"/>
            <a:ext cx="431336" cy="377813"/>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矩形 21"/>
          <p:cNvSpPr/>
          <p:nvPr/>
        </p:nvSpPr>
        <p:spPr>
          <a:xfrm>
            <a:off x="363968" y="2270983"/>
            <a:ext cx="5184577" cy="1068538"/>
          </a:xfrm>
          <a:prstGeom prst="rect">
            <a:avLst/>
          </a:prstGeom>
          <a:noFill/>
          <a:ln w="38100" cap="flat" cmpd="sng" algn="ctr">
            <a:solidFill>
              <a:srgbClr val="C0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3" name="矩形 22"/>
          <p:cNvSpPr/>
          <p:nvPr/>
        </p:nvSpPr>
        <p:spPr>
          <a:xfrm>
            <a:off x="363968" y="4653137"/>
            <a:ext cx="5184577" cy="728791"/>
          </a:xfrm>
          <a:prstGeom prst="rect">
            <a:avLst/>
          </a:prstGeom>
          <a:noFill/>
          <a:ln w="38100" cap="flat" cmpd="sng" algn="ctr">
            <a:solidFill>
              <a:srgbClr val="C0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6" name="TextBox 3"/>
          <p:cNvSpPr txBox="1">
            <a:spLocks noChangeArrowheads="1"/>
          </p:cNvSpPr>
          <p:nvPr/>
        </p:nvSpPr>
        <p:spPr bwMode="auto">
          <a:xfrm>
            <a:off x="-16329" y="6470815"/>
            <a:ext cx="6357938" cy="400110"/>
          </a:xfrm>
          <a:prstGeom prst="rect">
            <a:avLst/>
          </a:prstGeom>
          <a:noFill/>
          <a:ln w="9525">
            <a:noFill/>
            <a:miter lim="800000"/>
            <a:headEnd/>
            <a:tailEnd/>
          </a:ln>
        </p:spPr>
        <p:txBody>
          <a:bodyPr>
            <a:spAutoFit/>
          </a:bodyPr>
          <a:lstStyle/>
          <a:p>
            <a:r>
              <a:rPr lang="en-US" altLang="zh-CN" sz="1000" dirty="0" err="1" smtClean="0">
                <a:solidFill>
                  <a:srgbClr val="EAEAEA">
                    <a:lumMod val="10000"/>
                  </a:srgbClr>
                </a:solidFill>
                <a:latin typeface="微软雅黑" panose="020B0503020204020204" pitchFamily="34" charset="-122"/>
                <a:ea typeface="微软雅黑" panose="020B0503020204020204" pitchFamily="34" charset="-122"/>
                <a:cs typeface="Arial" charset="0"/>
              </a:rPr>
              <a:t>Mancia</a:t>
            </a:r>
            <a:r>
              <a:rPr lang="en-US" altLang="zh-CN" sz="1000" dirty="0" smtClean="0">
                <a:solidFill>
                  <a:srgbClr val="EAEAEA">
                    <a:lumMod val="10000"/>
                  </a:srgbClr>
                </a:solidFill>
                <a:latin typeface="微软雅黑" panose="020B0503020204020204" pitchFamily="34" charset="-122"/>
                <a:ea typeface="微软雅黑" panose="020B0503020204020204" pitchFamily="34" charset="-122"/>
                <a:cs typeface="Arial" charset="0"/>
              </a:rPr>
              <a:t> G, et al. </a:t>
            </a:r>
            <a:r>
              <a:rPr lang="en-US" altLang="zh-CN" sz="1000" dirty="0" err="1" smtClean="0">
                <a:solidFill>
                  <a:srgbClr val="EAEAEA">
                    <a:lumMod val="10000"/>
                  </a:srgbClr>
                </a:solidFill>
                <a:latin typeface="微软雅黑" panose="020B0503020204020204" pitchFamily="34" charset="-122"/>
                <a:ea typeface="微软雅黑" panose="020B0503020204020204" pitchFamily="34" charset="-122"/>
                <a:cs typeface="Arial" charset="0"/>
              </a:rPr>
              <a:t>Eur</a:t>
            </a:r>
            <a:r>
              <a:rPr lang="en-US" altLang="zh-CN" sz="1000" dirty="0" smtClean="0">
                <a:solidFill>
                  <a:srgbClr val="EAEAEA">
                    <a:lumMod val="10000"/>
                  </a:srgbClr>
                </a:solidFill>
                <a:latin typeface="微软雅黑" panose="020B0503020204020204" pitchFamily="34" charset="-122"/>
                <a:ea typeface="微软雅黑" panose="020B0503020204020204" pitchFamily="34" charset="-122"/>
                <a:cs typeface="Arial" charset="0"/>
              </a:rPr>
              <a:t> Heart J 2013;34(28):2159-2219.</a:t>
            </a:r>
          </a:p>
          <a:p>
            <a:r>
              <a:rPr lang="fr-FR" altLang="zh-CN" sz="1000" dirty="0">
                <a:solidFill>
                  <a:srgbClr val="EAEAEA">
                    <a:lumMod val="10000"/>
                  </a:srgbClr>
                </a:solidFill>
                <a:latin typeface="微软雅黑" panose="020B0503020204020204" pitchFamily="34" charset="-122"/>
                <a:ea typeface="微软雅黑" panose="020B0503020204020204" pitchFamily="34" charset="-122"/>
                <a:cs typeface="Arial" charset="0"/>
              </a:rPr>
              <a:t>Chiang CE, et al. J Chin Med Assoc. 2015;78(1):1-47.</a:t>
            </a:r>
          </a:p>
        </p:txBody>
      </p:sp>
      <p:sp>
        <p:nvSpPr>
          <p:cNvPr id="29" name="TextBox 28"/>
          <p:cNvSpPr txBox="1"/>
          <p:nvPr/>
        </p:nvSpPr>
        <p:spPr>
          <a:xfrm>
            <a:off x="921415" y="1135626"/>
            <a:ext cx="3969441" cy="830997"/>
          </a:xfrm>
          <a:prstGeom prst="rect">
            <a:avLst/>
          </a:prstGeom>
          <a:noFill/>
        </p:spPr>
        <p:txBody>
          <a:bodyPr wrap="square" rtlCol="0">
            <a:spAutoFit/>
          </a:bodyPr>
          <a:lstStyle/>
          <a:p>
            <a:r>
              <a:rPr lang="en-US" altLang="zh-CN" b="1" dirty="0" smtClean="0">
                <a:latin typeface="微软雅黑" panose="020B0503020204020204" pitchFamily="34" charset="-122"/>
                <a:ea typeface="微软雅黑" panose="020B0503020204020204" pitchFamily="34" charset="-122"/>
              </a:rPr>
              <a:t>2013 ESH/ESC</a:t>
            </a:r>
            <a:r>
              <a:rPr lang="zh-CN" altLang="en-US" b="1" dirty="0" smtClean="0">
                <a:latin typeface="微软雅黑" panose="020B0503020204020204" pitchFamily="34" charset="-122"/>
                <a:ea typeface="微软雅黑" panose="020B0503020204020204" pitchFamily="34" charset="-122"/>
              </a:rPr>
              <a:t>高血压管理指南</a:t>
            </a:r>
            <a:endParaRPr lang="zh-CN" altLang="en-US" b="1" dirty="0">
              <a:latin typeface="微软雅黑" panose="020B0503020204020204" pitchFamily="34" charset="-122"/>
              <a:ea typeface="微软雅黑" panose="020B0503020204020204" pitchFamily="34" charset="-122"/>
            </a:endParaRPr>
          </a:p>
        </p:txBody>
      </p:sp>
      <p:sp>
        <p:nvSpPr>
          <p:cNvPr id="30" name="TextBox 29"/>
          <p:cNvSpPr txBox="1"/>
          <p:nvPr/>
        </p:nvSpPr>
        <p:spPr>
          <a:xfrm>
            <a:off x="931032" y="3614936"/>
            <a:ext cx="3969441" cy="461665"/>
          </a:xfrm>
          <a:prstGeom prst="rect">
            <a:avLst/>
          </a:prstGeom>
          <a:noFill/>
        </p:spPr>
        <p:txBody>
          <a:bodyPr wrap="square" rtlCol="0">
            <a:spAutoFit/>
          </a:bodyPr>
          <a:lstStyle/>
          <a:p>
            <a:r>
              <a:rPr lang="en-US" altLang="zh-CN" b="1" dirty="0" smtClean="0">
                <a:latin typeface="微软雅黑" panose="020B0503020204020204" pitchFamily="34" charset="-122"/>
                <a:ea typeface="微软雅黑" panose="020B0503020204020204" pitchFamily="34" charset="-122"/>
              </a:rPr>
              <a:t>2015 </a:t>
            </a:r>
            <a:r>
              <a:rPr lang="zh-CN" altLang="en-US" b="1" dirty="0" smtClean="0">
                <a:latin typeface="微软雅黑" panose="020B0503020204020204" pitchFamily="34" charset="-122"/>
                <a:ea typeface="微软雅黑" panose="020B0503020204020204" pitchFamily="34" charset="-122"/>
              </a:rPr>
              <a:t>台湾高血压管理指南</a:t>
            </a:r>
            <a:endParaRPr lang="zh-CN" altLang="en-US" b="1" dirty="0">
              <a:latin typeface="微软雅黑" panose="020B0503020204020204" pitchFamily="34" charset="-122"/>
              <a:ea typeface="微软雅黑" panose="020B0503020204020204" pitchFamily="34" charset="-122"/>
            </a:endParaRPr>
          </a:p>
        </p:txBody>
      </p:sp>
      <p:sp>
        <p:nvSpPr>
          <p:cNvPr id="3" name="矩形 2"/>
          <p:cNvSpPr/>
          <p:nvPr/>
        </p:nvSpPr>
        <p:spPr>
          <a:xfrm>
            <a:off x="6520653" y="1700808"/>
            <a:ext cx="3726414" cy="1569660"/>
          </a:xfrm>
          <a:prstGeom prst="rect">
            <a:avLst/>
          </a:prstGeom>
        </p:spPr>
        <p:txBody>
          <a:bodyPr wrap="square">
            <a:spAutoFit/>
          </a:bodyPr>
          <a:lstStyle/>
          <a:p>
            <a:pPr algn="ctr">
              <a:buFont typeface="Arial" charset="0"/>
              <a:buNone/>
            </a:pPr>
            <a:r>
              <a:rPr lang="en-US" altLang="zh-CN" sz="1600" b="1" dirty="0">
                <a:latin typeface="微软雅黑" pitchFamily="34" charset="-122"/>
                <a:ea typeface="微软雅黑" pitchFamily="34" charset="-122"/>
                <a:sym typeface="微软雅黑" pitchFamily="34" charset="-122"/>
              </a:rPr>
              <a:t>LVH</a:t>
            </a:r>
            <a:r>
              <a:rPr lang="zh-CN" altLang="en-US" sz="1600" b="1" dirty="0">
                <a:latin typeface="微软雅黑" pitchFamily="34" charset="-122"/>
                <a:ea typeface="微软雅黑" pitchFamily="34" charset="-122"/>
                <a:sym typeface="微软雅黑" pitchFamily="34" charset="-122"/>
              </a:rPr>
              <a:t>患者推荐用药：</a:t>
            </a:r>
          </a:p>
          <a:p>
            <a:pPr algn="ctr">
              <a:buFont typeface="Arial" charset="0"/>
              <a:buNone/>
            </a:pPr>
            <a:r>
              <a:rPr lang="zh-CN" altLang="en-US" sz="1600" b="1" dirty="0">
                <a:latin typeface="微软雅黑" pitchFamily="34" charset="-122"/>
                <a:ea typeface="微软雅黑" pitchFamily="34" charset="-122"/>
                <a:sym typeface="微软雅黑" pitchFamily="34" charset="-122"/>
              </a:rPr>
              <a:t> </a:t>
            </a:r>
            <a:r>
              <a:rPr lang="en-US" altLang="zh-CN" sz="1600" b="1" dirty="0">
                <a:solidFill>
                  <a:srgbClr val="C00000"/>
                </a:solidFill>
                <a:latin typeface="微软雅黑" pitchFamily="34" charset="-122"/>
                <a:ea typeface="微软雅黑" pitchFamily="34" charset="-122"/>
                <a:sym typeface="微软雅黑" pitchFamily="34" charset="-122"/>
              </a:rPr>
              <a:t>ARB</a:t>
            </a:r>
            <a:r>
              <a:rPr lang="zh-CN" altLang="en-US" sz="1600" b="1" dirty="0">
                <a:latin typeface="微软雅黑" pitchFamily="34" charset="-122"/>
                <a:ea typeface="微软雅黑" pitchFamily="34" charset="-122"/>
                <a:sym typeface="微软雅黑" pitchFamily="34" charset="-122"/>
              </a:rPr>
              <a:t>、</a:t>
            </a:r>
            <a:r>
              <a:rPr lang="en-US" altLang="zh-CN" sz="1600" b="1" dirty="0">
                <a:latin typeface="微软雅黑" pitchFamily="34" charset="-122"/>
                <a:ea typeface="微软雅黑" pitchFamily="34" charset="-122"/>
                <a:sym typeface="微软雅黑" pitchFamily="34" charset="-122"/>
              </a:rPr>
              <a:t>ACEI</a:t>
            </a:r>
            <a:r>
              <a:rPr lang="zh-CN" altLang="en-US" sz="1600" b="1" dirty="0">
                <a:latin typeface="微软雅黑" pitchFamily="34" charset="-122"/>
                <a:ea typeface="微软雅黑" pitchFamily="34" charset="-122"/>
                <a:sym typeface="微软雅黑" pitchFamily="34" charset="-122"/>
              </a:rPr>
              <a:t> 、</a:t>
            </a:r>
            <a:r>
              <a:rPr lang="en-US" altLang="zh-CN" sz="1600" b="1" dirty="0" smtClean="0">
                <a:latin typeface="微软雅黑" pitchFamily="34" charset="-122"/>
                <a:ea typeface="微软雅黑" pitchFamily="34" charset="-122"/>
                <a:sym typeface="微软雅黑" pitchFamily="34" charset="-122"/>
              </a:rPr>
              <a:t>CCB</a:t>
            </a:r>
          </a:p>
          <a:p>
            <a:pPr algn="ctr">
              <a:buFont typeface="Arial" charset="0"/>
              <a:buNone/>
            </a:pPr>
            <a:r>
              <a:rPr lang="zh-CN" altLang="en-US" sz="1600" b="1" dirty="0" smtClean="0">
                <a:latin typeface="微软雅黑" pitchFamily="34" charset="-122"/>
                <a:ea typeface="微软雅黑" pitchFamily="34" charset="-122"/>
                <a:sym typeface="微软雅黑" pitchFamily="34" charset="-122"/>
              </a:rPr>
              <a:t>微量蛋白尿和肾功能障碍推荐：</a:t>
            </a:r>
            <a:endParaRPr lang="en-US" altLang="zh-CN" sz="1600" b="1" dirty="0" smtClean="0">
              <a:latin typeface="微软雅黑" pitchFamily="34" charset="-122"/>
              <a:ea typeface="微软雅黑" pitchFamily="34" charset="-122"/>
              <a:sym typeface="微软雅黑" pitchFamily="34" charset="-122"/>
            </a:endParaRPr>
          </a:p>
          <a:p>
            <a:pPr algn="ctr">
              <a:buFont typeface="Arial" charset="0"/>
              <a:buNone/>
            </a:pPr>
            <a:r>
              <a:rPr lang="en-US" altLang="zh-CN" sz="1600" b="1" dirty="0" smtClean="0">
                <a:solidFill>
                  <a:srgbClr val="C00000"/>
                </a:solidFill>
                <a:latin typeface="微软雅黑" pitchFamily="34" charset="-122"/>
                <a:ea typeface="微软雅黑" pitchFamily="34" charset="-122"/>
                <a:sym typeface="微软雅黑" pitchFamily="34" charset="-122"/>
              </a:rPr>
              <a:t>ARB</a:t>
            </a:r>
            <a:r>
              <a:rPr lang="zh-CN" altLang="en-US" sz="1600" b="1" dirty="0" smtClean="0">
                <a:latin typeface="微软雅黑" pitchFamily="34" charset="-122"/>
                <a:ea typeface="微软雅黑" pitchFamily="34" charset="-122"/>
                <a:sym typeface="微软雅黑" pitchFamily="34" charset="-122"/>
              </a:rPr>
              <a:t>和</a:t>
            </a:r>
            <a:r>
              <a:rPr lang="en-US" altLang="zh-CN" sz="1600" b="1" dirty="0" smtClean="0">
                <a:latin typeface="微软雅黑" pitchFamily="34" charset="-122"/>
                <a:ea typeface="微软雅黑" pitchFamily="34" charset="-122"/>
                <a:sym typeface="微软雅黑" pitchFamily="34" charset="-122"/>
              </a:rPr>
              <a:t>ACEI</a:t>
            </a:r>
          </a:p>
          <a:p>
            <a:pPr algn="ctr"/>
            <a:r>
              <a:rPr lang="zh-CN" altLang="en-US" sz="1600" b="1" dirty="0">
                <a:latin typeface="微软雅黑" pitchFamily="34" charset="-122"/>
                <a:ea typeface="微软雅黑" pitchFamily="34" charset="-122"/>
                <a:sym typeface="微软雅黑" pitchFamily="34" charset="-122"/>
              </a:rPr>
              <a:t>无症状动脉粥样硬化推荐</a:t>
            </a:r>
            <a:r>
              <a:rPr lang="zh-CN" altLang="en-US" sz="1600" b="1" dirty="0" smtClean="0">
                <a:latin typeface="微软雅黑" pitchFamily="34" charset="-122"/>
                <a:ea typeface="微软雅黑" pitchFamily="34" charset="-122"/>
                <a:sym typeface="微软雅黑" pitchFamily="34" charset="-122"/>
              </a:rPr>
              <a:t>：</a:t>
            </a:r>
            <a:endParaRPr lang="en-US" altLang="zh-CN" sz="1600" b="1" dirty="0" smtClean="0">
              <a:latin typeface="微软雅黑" pitchFamily="34" charset="-122"/>
              <a:ea typeface="微软雅黑" pitchFamily="34" charset="-122"/>
              <a:sym typeface="微软雅黑" pitchFamily="34" charset="-122"/>
            </a:endParaRPr>
          </a:p>
          <a:p>
            <a:pPr algn="ctr"/>
            <a:r>
              <a:rPr lang="en-US" altLang="zh-CN" sz="1600" b="1" dirty="0" smtClean="0">
                <a:latin typeface="微软雅黑" pitchFamily="34" charset="-122"/>
                <a:ea typeface="微软雅黑" pitchFamily="34" charset="-122"/>
                <a:sym typeface="微软雅黑" pitchFamily="34" charset="-122"/>
              </a:rPr>
              <a:t>CCB</a:t>
            </a:r>
            <a:r>
              <a:rPr lang="zh-CN" altLang="en-US" sz="1600" b="1" dirty="0" smtClean="0">
                <a:latin typeface="微软雅黑" pitchFamily="34" charset="-122"/>
                <a:ea typeface="微软雅黑" pitchFamily="34" charset="-122"/>
                <a:sym typeface="微软雅黑" pitchFamily="34" charset="-122"/>
              </a:rPr>
              <a:t>和</a:t>
            </a:r>
            <a:r>
              <a:rPr lang="en-US" altLang="zh-CN" sz="1600" b="1" dirty="0" smtClean="0">
                <a:latin typeface="微软雅黑" pitchFamily="34" charset="-122"/>
                <a:ea typeface="微软雅黑" pitchFamily="34" charset="-122"/>
                <a:sym typeface="微软雅黑" pitchFamily="34" charset="-122"/>
              </a:rPr>
              <a:t>ACEI</a:t>
            </a:r>
            <a:endParaRPr lang="en-US" altLang="zh-CN" sz="1600" b="1" dirty="0">
              <a:latin typeface="微软雅黑" pitchFamily="34" charset="-122"/>
              <a:ea typeface="微软雅黑" pitchFamily="34" charset="-122"/>
              <a:sym typeface="微软雅黑" pitchFamily="34" charset="-122"/>
            </a:endParaRPr>
          </a:p>
        </p:txBody>
      </p:sp>
      <p:cxnSp>
        <p:nvCxnSpPr>
          <p:cNvPr id="5" name="直接箭头连接符 4"/>
          <p:cNvCxnSpPr/>
          <p:nvPr/>
        </p:nvCxnSpPr>
        <p:spPr>
          <a:xfrm>
            <a:off x="5710563" y="2391899"/>
            <a:ext cx="891099"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5710563" y="4981218"/>
            <a:ext cx="891099"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601662" y="4718632"/>
            <a:ext cx="3726414" cy="830997"/>
          </a:xfrm>
          <a:prstGeom prst="rect">
            <a:avLst/>
          </a:prstGeom>
        </p:spPr>
        <p:txBody>
          <a:bodyPr wrap="square">
            <a:spAutoFit/>
          </a:bodyPr>
          <a:lstStyle/>
          <a:p>
            <a:pPr algn="ctr">
              <a:buFont typeface="Arial" charset="0"/>
              <a:buNone/>
            </a:pPr>
            <a:r>
              <a:rPr lang="en-US" altLang="zh-CN" sz="1600" b="1" dirty="0" smtClean="0">
                <a:latin typeface="微软雅黑" pitchFamily="34" charset="-122"/>
                <a:ea typeface="微软雅黑" pitchFamily="34" charset="-122"/>
                <a:sym typeface="微软雅黑" pitchFamily="34" charset="-122"/>
              </a:rPr>
              <a:t>LVH</a:t>
            </a:r>
            <a:r>
              <a:rPr lang="zh-CN" altLang="en-US" sz="1600" b="1" dirty="0" smtClean="0">
                <a:latin typeface="微软雅黑" pitchFamily="34" charset="-122"/>
                <a:ea typeface="微软雅黑" pitchFamily="34" charset="-122"/>
                <a:sym typeface="微软雅黑" pitchFamily="34" charset="-122"/>
              </a:rPr>
              <a:t>患者</a:t>
            </a:r>
            <a:r>
              <a:rPr lang="zh-CN" altLang="en-US" sz="1600" b="1" dirty="0">
                <a:latin typeface="微软雅黑" pitchFamily="34" charset="-122"/>
                <a:ea typeface="微软雅黑" pitchFamily="34" charset="-122"/>
                <a:sym typeface="微软雅黑" pitchFamily="34" charset="-122"/>
              </a:rPr>
              <a:t>仅</a:t>
            </a:r>
            <a:r>
              <a:rPr lang="zh-CN" altLang="en-US" sz="1600" b="1" dirty="0" smtClean="0">
                <a:latin typeface="微软雅黑" pitchFamily="34" charset="-122"/>
                <a:ea typeface="微软雅黑" pitchFamily="34" charset="-122"/>
                <a:sym typeface="微软雅黑" pitchFamily="34" charset="-122"/>
              </a:rPr>
              <a:t>推荐： </a:t>
            </a:r>
            <a:r>
              <a:rPr lang="en-US" altLang="zh-CN" sz="1600" b="1" dirty="0" smtClean="0">
                <a:solidFill>
                  <a:srgbClr val="C00000"/>
                </a:solidFill>
                <a:latin typeface="微软雅黑" pitchFamily="34" charset="-122"/>
                <a:ea typeface="微软雅黑" pitchFamily="34" charset="-122"/>
                <a:sym typeface="微软雅黑" pitchFamily="34" charset="-122"/>
              </a:rPr>
              <a:t>ARB</a:t>
            </a:r>
          </a:p>
          <a:p>
            <a:pPr algn="ctr">
              <a:buFont typeface="Arial" charset="0"/>
              <a:buNone/>
            </a:pPr>
            <a:r>
              <a:rPr lang="zh-CN" altLang="en-US" sz="1600" b="1" dirty="0">
                <a:latin typeface="微软雅黑" pitchFamily="34" charset="-122"/>
                <a:ea typeface="微软雅黑" pitchFamily="34" charset="-122"/>
                <a:sym typeface="微软雅黑" pitchFamily="34" charset="-122"/>
              </a:rPr>
              <a:t>微量</a:t>
            </a:r>
            <a:r>
              <a:rPr lang="zh-CN" altLang="en-US" sz="1600" b="1" dirty="0" smtClean="0">
                <a:latin typeface="微软雅黑" pitchFamily="34" charset="-122"/>
                <a:ea typeface="微软雅黑" pitchFamily="34" charset="-122"/>
                <a:sym typeface="微软雅黑" pitchFamily="34" charset="-122"/>
              </a:rPr>
              <a:t>蛋白尿推荐：</a:t>
            </a:r>
            <a:r>
              <a:rPr lang="en-US" altLang="zh-CN" sz="1600" b="1" dirty="0" smtClean="0">
                <a:solidFill>
                  <a:srgbClr val="C00000"/>
                </a:solidFill>
                <a:latin typeface="微软雅黑" pitchFamily="34" charset="-122"/>
                <a:ea typeface="微软雅黑" pitchFamily="34" charset="-122"/>
                <a:sym typeface="微软雅黑" pitchFamily="34" charset="-122"/>
              </a:rPr>
              <a:t>ARB</a:t>
            </a:r>
            <a:r>
              <a:rPr lang="zh-CN" altLang="en-US" sz="1600" b="1" dirty="0" smtClean="0">
                <a:latin typeface="微软雅黑" pitchFamily="34" charset="-122"/>
                <a:ea typeface="微软雅黑" pitchFamily="34" charset="-122"/>
                <a:sym typeface="微软雅黑" pitchFamily="34" charset="-122"/>
              </a:rPr>
              <a:t>和</a:t>
            </a:r>
            <a:r>
              <a:rPr lang="en-US" altLang="zh-CN" sz="1600" b="1" dirty="0" smtClean="0">
                <a:latin typeface="微软雅黑" pitchFamily="34" charset="-122"/>
                <a:ea typeface="微软雅黑" pitchFamily="34" charset="-122"/>
                <a:sym typeface="微软雅黑" pitchFamily="34" charset="-122"/>
              </a:rPr>
              <a:t>ACEI</a:t>
            </a:r>
          </a:p>
          <a:p>
            <a:pPr algn="ctr">
              <a:buFont typeface="Arial" charset="0"/>
              <a:buNone/>
            </a:pPr>
            <a:r>
              <a:rPr lang="zh-CN" altLang="en-US" sz="1600" b="1" dirty="0" smtClean="0">
                <a:latin typeface="微软雅黑" pitchFamily="34" charset="-122"/>
                <a:ea typeface="微软雅黑" pitchFamily="34" charset="-122"/>
                <a:sym typeface="微软雅黑" pitchFamily="34" charset="-122"/>
              </a:rPr>
              <a:t>无症状动脉粥样硬化推荐：</a:t>
            </a:r>
            <a:r>
              <a:rPr lang="en-US" altLang="zh-CN" sz="1600" b="1" dirty="0" smtClean="0">
                <a:latin typeface="微软雅黑" pitchFamily="34" charset="-122"/>
                <a:ea typeface="微软雅黑" pitchFamily="34" charset="-122"/>
                <a:sym typeface="微软雅黑" pitchFamily="34" charset="-122"/>
              </a:rPr>
              <a:t>CCB</a:t>
            </a:r>
            <a:endParaRPr lang="en-US" altLang="zh-CN" sz="1600" b="1" dirty="0">
              <a:latin typeface="微软雅黑" pitchFamily="34" charset="-122"/>
              <a:ea typeface="微软雅黑" pitchFamily="34" charset="-122"/>
              <a:sym typeface="微软雅黑" pitchFamily="34" charset="-122"/>
            </a:endParaRPr>
          </a:p>
        </p:txBody>
      </p:sp>
      <p:pic>
        <p:nvPicPr>
          <p:cNvPr id="21" name="图片 20"/>
          <p:cNvPicPr>
            <a:picLocks noChangeAspect="1"/>
          </p:cNvPicPr>
          <p:nvPr/>
        </p:nvPicPr>
        <p:blipFill rotWithShape="1">
          <a:blip r:embed="rId7" cstate="print">
            <a:extLst>
              <a:ext uri="{28A0092B-C50C-407E-A947-70E740481C1C}">
                <a14:useLocalDpi xmlns:a14="http://schemas.microsoft.com/office/drawing/2010/main" xmlns="" val="0"/>
              </a:ext>
            </a:extLst>
          </a:blip>
          <a:srcRect l="4709" t="1693" r="4497" b="6455"/>
          <a:stretch/>
        </p:blipFill>
        <p:spPr>
          <a:xfrm>
            <a:off x="8913535" y="35627"/>
            <a:ext cx="1418534" cy="1275615"/>
          </a:xfrm>
          <a:prstGeom prst="roundRect">
            <a:avLst>
              <a:gd name="adj" fmla="val 36481"/>
            </a:avLst>
          </a:prstGeom>
          <a:effectLst>
            <a:softEdge rad="127000"/>
          </a:effectLst>
        </p:spPr>
      </p:pic>
    </p:spTree>
    <p:extLst>
      <p:ext uri="{BB962C8B-B14F-4D97-AF65-F5344CB8AC3E}">
        <p14:creationId xmlns:p14="http://schemas.microsoft.com/office/powerpoint/2010/main" xmlns="" val="3333048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947863" y="687388"/>
            <a:ext cx="6391275" cy="769937"/>
          </a:xfrm>
          <a:prstGeom prst="rect">
            <a:avLst/>
          </a:prstGeom>
          <a:noFill/>
          <a:ln w="9525">
            <a:noFill/>
            <a:miter lim="800000"/>
            <a:headEnd/>
            <a:tailEnd/>
          </a:ln>
          <a:effectLst/>
        </p:spPr>
        <p:txBody>
          <a:bodyPr wrap="none">
            <a:spAutoFit/>
          </a:bodyPr>
          <a:lstStyle/>
          <a:p>
            <a:pPr algn="ctr">
              <a:defRPr/>
            </a:pPr>
            <a:r>
              <a:rPr lang="zh-CN" altLang="en-US" sz="4400" dirty="0">
                <a:solidFill>
                  <a:srgbClr val="FFFF00"/>
                </a:solidFill>
                <a:latin typeface="+mj-lt"/>
                <a:ea typeface="黑体" pitchFamily="2" charset="-122"/>
                <a:cs typeface="+mj-cs"/>
              </a:rPr>
              <a:t>降压药物应用的基本原则</a:t>
            </a:r>
          </a:p>
        </p:txBody>
      </p:sp>
      <p:sp>
        <p:nvSpPr>
          <p:cNvPr id="45058" name="Text Box 3"/>
          <p:cNvSpPr txBox="1">
            <a:spLocks noChangeArrowheads="1"/>
          </p:cNvSpPr>
          <p:nvPr/>
        </p:nvSpPr>
        <p:spPr bwMode="auto">
          <a:xfrm>
            <a:off x="504825" y="1698625"/>
            <a:ext cx="9363075" cy="3786188"/>
          </a:xfrm>
          <a:prstGeom prst="rect">
            <a:avLst/>
          </a:prstGeom>
          <a:noFill/>
          <a:ln w="9525">
            <a:noFill/>
            <a:miter lim="800000"/>
            <a:headEnd/>
            <a:tailEnd/>
          </a:ln>
        </p:spPr>
        <p:txBody>
          <a:bodyPr>
            <a:spAutoFit/>
          </a:bodyPr>
          <a:lstStyle/>
          <a:p>
            <a:pPr marL="482600" indent="-482600">
              <a:buClr>
                <a:srgbClr val="FFFF00"/>
              </a:buClr>
              <a:buSzPct val="70000"/>
              <a:buFont typeface="Monotype Sorts"/>
              <a:buChar char="q"/>
              <a:tabLst>
                <a:tab pos="3530600" algn="l"/>
              </a:tabLst>
            </a:pPr>
            <a:r>
              <a:rPr lang="zh-CN" altLang="en-US" b="1">
                <a:solidFill>
                  <a:srgbClr val="FFFF00"/>
                </a:solidFill>
                <a:latin typeface="Arial" charset="0"/>
                <a:ea typeface="黑体" pitchFamily="49" charset="-122"/>
              </a:rPr>
              <a:t>小剂量</a:t>
            </a:r>
            <a:r>
              <a:rPr lang="zh-CN" altLang="en-US">
                <a:latin typeface="Arial" charset="0"/>
                <a:ea typeface="黑体" pitchFamily="49" charset="-122"/>
              </a:rPr>
              <a:t>：初始较小有效治疗剂量，逐步增加剂量。药物的安全性和患者的耐受性很重要。</a:t>
            </a:r>
          </a:p>
          <a:p>
            <a:pPr marL="482600" indent="-482600">
              <a:buClr>
                <a:srgbClr val="FFFF00"/>
              </a:buClr>
              <a:buSzPct val="70000"/>
              <a:buFont typeface="Monotype Sorts"/>
              <a:buChar char="q"/>
              <a:tabLst>
                <a:tab pos="3530600" algn="l"/>
              </a:tabLst>
            </a:pPr>
            <a:r>
              <a:rPr lang="zh-CN" altLang="en-US" b="1">
                <a:solidFill>
                  <a:srgbClr val="FFFF00"/>
                </a:solidFill>
                <a:latin typeface="Arial" charset="0"/>
                <a:ea typeface="黑体" pitchFamily="49" charset="-122"/>
              </a:rPr>
              <a:t>尽量应用长效制剂</a:t>
            </a:r>
            <a:r>
              <a:rPr lang="zh-CN" altLang="en-US">
                <a:latin typeface="Arial" charset="0"/>
                <a:ea typeface="黑体" pitchFamily="49" charset="-122"/>
              </a:rPr>
              <a:t>：建议一天一次给药而有持续</a:t>
            </a:r>
            <a:r>
              <a:rPr lang="en-US" altLang="zh-CN">
                <a:latin typeface="Arial" charset="0"/>
                <a:ea typeface="黑体" pitchFamily="49" charset="-122"/>
              </a:rPr>
              <a:t>24</a:t>
            </a:r>
            <a:r>
              <a:rPr lang="zh-CN" altLang="en-US">
                <a:latin typeface="Arial" charset="0"/>
                <a:ea typeface="黑体" pitchFamily="49" charset="-122"/>
              </a:rPr>
              <a:t>小时降压作用的长效药物，以有效控制夜间血压与晨峰血压，更有效预防心脑血管并发症发生。</a:t>
            </a:r>
          </a:p>
          <a:p>
            <a:pPr marL="482600" indent="-482600">
              <a:buClr>
                <a:srgbClr val="FFFF00"/>
              </a:buClr>
              <a:buSzPct val="70000"/>
              <a:buFont typeface="Monotype Sorts"/>
              <a:buChar char="q"/>
              <a:tabLst>
                <a:tab pos="3530600" algn="l"/>
              </a:tabLst>
            </a:pPr>
            <a:r>
              <a:rPr lang="zh-CN" altLang="en-US" b="1">
                <a:solidFill>
                  <a:srgbClr val="FFFF00"/>
                </a:solidFill>
                <a:latin typeface="Arial" charset="0"/>
                <a:ea typeface="黑体" pitchFamily="49" charset="-122"/>
              </a:rPr>
              <a:t>联合用药</a:t>
            </a:r>
            <a:r>
              <a:rPr lang="zh-CN" altLang="en-US">
                <a:latin typeface="Arial" charset="0"/>
                <a:ea typeface="黑体" pitchFamily="49" charset="-122"/>
              </a:rPr>
              <a:t>：</a:t>
            </a:r>
            <a:r>
              <a:rPr lang="en-US" altLang="zh-CN">
                <a:latin typeface="Arial" charset="0"/>
                <a:ea typeface="黑体" pitchFamily="49" charset="-122"/>
              </a:rPr>
              <a:t>2</a:t>
            </a:r>
            <a:r>
              <a:rPr lang="zh-CN" altLang="en-US">
                <a:latin typeface="Arial" charset="0"/>
                <a:ea typeface="黑体" pitchFamily="49" charset="-122"/>
              </a:rPr>
              <a:t>级以上高血压为达到目标血压常需联合治疗。对血压</a:t>
            </a:r>
            <a:r>
              <a:rPr lang="zh-CN" altLang="en-US">
                <a:solidFill>
                  <a:srgbClr val="FF0000"/>
                </a:solidFill>
                <a:latin typeface="Arial" charset="0"/>
                <a:ea typeface="黑体" pitchFamily="49" charset="-122"/>
              </a:rPr>
              <a:t>≥</a:t>
            </a:r>
            <a:r>
              <a:rPr lang="en-US" altLang="zh-CN">
                <a:solidFill>
                  <a:srgbClr val="FF0000"/>
                </a:solidFill>
                <a:latin typeface="Arial" charset="0"/>
                <a:ea typeface="黑体" pitchFamily="49" charset="-122"/>
              </a:rPr>
              <a:t>160/100mmHg</a:t>
            </a:r>
            <a:r>
              <a:rPr lang="zh-CN" altLang="en-US">
                <a:solidFill>
                  <a:srgbClr val="FF0000"/>
                </a:solidFill>
                <a:latin typeface="Arial" charset="0"/>
                <a:ea typeface="黑体" pitchFamily="49" charset="-122"/>
              </a:rPr>
              <a:t>或中危及以上患者，</a:t>
            </a:r>
            <a:r>
              <a:rPr lang="zh-CN" altLang="en-US">
                <a:latin typeface="Arial" charset="0"/>
                <a:ea typeface="黑体" pitchFamily="49" charset="-122"/>
              </a:rPr>
              <a:t>起始即可采用小剂量两种药联合治疗，或用小剂量固定复方制剂。</a:t>
            </a:r>
          </a:p>
          <a:p>
            <a:pPr marL="482600" indent="-482600">
              <a:buClr>
                <a:srgbClr val="FFFF00"/>
              </a:buClr>
              <a:buSzPct val="70000"/>
              <a:buFont typeface="Monotype Sorts"/>
              <a:buChar char="q"/>
              <a:tabLst>
                <a:tab pos="3530600" algn="l"/>
              </a:tabLst>
            </a:pPr>
            <a:r>
              <a:rPr lang="zh-CN" altLang="en-US" b="1">
                <a:solidFill>
                  <a:srgbClr val="FFFF00"/>
                </a:solidFill>
                <a:latin typeface="Arial" charset="0"/>
                <a:ea typeface="黑体" pitchFamily="49" charset="-122"/>
              </a:rPr>
              <a:t>个体化</a:t>
            </a:r>
            <a:r>
              <a:rPr lang="zh-CN" altLang="en-US">
                <a:latin typeface="Arial" charset="0"/>
                <a:ea typeface="黑体" pitchFamily="49" charset="-122"/>
              </a:rPr>
              <a:t>：根据患者具体情况和耐受性及个人意愿或长期承受能力，选择适合患者的降压药物。</a:t>
            </a:r>
          </a:p>
        </p:txBody>
      </p:sp>
      <p:sp>
        <p:nvSpPr>
          <p:cNvPr id="45059" name="Rectangle 4"/>
          <p:cNvSpPr>
            <a:spLocks noChangeArrowheads="1"/>
          </p:cNvSpPr>
          <p:nvPr/>
        </p:nvSpPr>
        <p:spPr bwMode="auto">
          <a:xfrm>
            <a:off x="0" y="1452563"/>
            <a:ext cx="10287000" cy="36512"/>
          </a:xfrm>
          <a:prstGeom prst="rect">
            <a:avLst/>
          </a:prstGeom>
          <a:gradFill rotWithShape="0">
            <a:gsLst>
              <a:gs pos="0">
                <a:srgbClr val="000000"/>
              </a:gs>
              <a:gs pos="50000">
                <a:srgbClr val="FF0066"/>
              </a:gs>
              <a:gs pos="100000">
                <a:srgbClr val="000000"/>
              </a:gs>
            </a:gsLst>
            <a:lin ang="0" scaled="1"/>
          </a:gradFill>
          <a:ln w="9525">
            <a:noFill/>
            <a:miter lim="800000"/>
            <a:headEnd/>
            <a:tailEnd/>
          </a:ln>
        </p:spPr>
        <p:txBody>
          <a:bodyPr wrap="none" anchor="ctr"/>
          <a:lstStyle/>
          <a:p>
            <a:pPr eaLnBrk="0" hangingPunct="0"/>
            <a:endParaRPr lang="en-US" altLang="zh-CN">
              <a:ea typeface="文鼎魏碑体简"/>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733425" y="150813"/>
            <a:ext cx="8743950" cy="1143000"/>
          </a:xfrm>
        </p:spPr>
        <p:txBody>
          <a:bodyPr/>
          <a:lstStyle/>
          <a:p>
            <a:pPr eaLnBrk="1" hangingPunct="1">
              <a:defRPr/>
            </a:pPr>
            <a:r>
              <a:rPr lang="zh-CN" altLang="en-US" kern="1200" dirty="0" smtClean="0">
                <a:ea typeface="黑体" pitchFamily="2" charset="-122"/>
              </a:rPr>
              <a:t>常用降压药种类的临床选择</a:t>
            </a:r>
            <a:endParaRPr lang="zh-CN" altLang="en-US" sz="1000" kern="1200" dirty="0">
              <a:ea typeface="黑体" pitchFamily="2" charset="-122"/>
            </a:endParaRPr>
          </a:p>
        </p:txBody>
      </p:sp>
      <p:sp>
        <p:nvSpPr>
          <p:cNvPr id="48130" name="Rectangle 4"/>
          <p:cNvSpPr>
            <a:spLocks noChangeArrowheads="1"/>
          </p:cNvSpPr>
          <p:nvPr/>
        </p:nvSpPr>
        <p:spPr bwMode="auto">
          <a:xfrm>
            <a:off x="0" y="1093788"/>
            <a:ext cx="10287000" cy="36512"/>
          </a:xfrm>
          <a:prstGeom prst="rect">
            <a:avLst/>
          </a:prstGeom>
          <a:gradFill rotWithShape="0">
            <a:gsLst>
              <a:gs pos="0">
                <a:srgbClr val="000000"/>
              </a:gs>
              <a:gs pos="50000">
                <a:srgbClr val="FF0066"/>
              </a:gs>
              <a:gs pos="100000">
                <a:srgbClr val="000000"/>
              </a:gs>
            </a:gsLst>
            <a:lin ang="0" scaled="1"/>
          </a:gradFill>
          <a:ln w="9525">
            <a:noFill/>
            <a:miter lim="800000"/>
            <a:headEnd/>
            <a:tailEnd/>
          </a:ln>
        </p:spPr>
        <p:txBody>
          <a:bodyPr wrap="none" anchor="ctr"/>
          <a:lstStyle/>
          <a:p>
            <a:pPr eaLnBrk="0" hangingPunct="0"/>
            <a:endParaRPr lang="en-US" altLang="zh-CN">
              <a:ea typeface="文鼎魏碑体简"/>
            </a:endParaRPr>
          </a:p>
        </p:txBody>
      </p:sp>
      <p:sp>
        <p:nvSpPr>
          <p:cNvPr id="48131" name="Rectangle 1"/>
          <p:cNvSpPr>
            <a:spLocks noChangeArrowheads="1"/>
          </p:cNvSpPr>
          <p:nvPr/>
        </p:nvSpPr>
        <p:spPr bwMode="auto">
          <a:xfrm>
            <a:off x="0" y="0"/>
            <a:ext cx="10287000" cy="457200"/>
          </a:xfrm>
          <a:prstGeom prst="rect">
            <a:avLst/>
          </a:prstGeom>
          <a:noFill/>
          <a:ln w="9525">
            <a:noFill/>
            <a:miter lim="800000"/>
            <a:headEnd/>
            <a:tailEnd/>
          </a:ln>
        </p:spPr>
        <p:txBody>
          <a:bodyPr wrap="none" anchor="ctr">
            <a:spAutoFit/>
          </a:bodyPr>
          <a:lstStyle/>
          <a:p>
            <a:r>
              <a:rPr lang="en-US" altLang="zh-CN" sz="1000">
                <a:solidFill>
                  <a:srgbClr val="000000"/>
                </a:solidFill>
                <a:latin typeface="宋体" charset="-122"/>
                <a:cs typeface="Times New Roman" pitchFamily="18" charset="0"/>
              </a:rPr>
              <a:t>CCB</a:t>
            </a:r>
            <a:r>
              <a:rPr lang="zh-CN" altLang="en-US" sz="1000">
                <a:solidFill>
                  <a:srgbClr val="000000"/>
                </a:solidFill>
                <a:latin typeface="宋体" charset="-122"/>
                <a:cs typeface="Times New Roman" pitchFamily="18" charset="0"/>
              </a:rPr>
              <a:t>：二氢吡啶类钙通道阻滞剂；</a:t>
            </a:r>
            <a:r>
              <a:rPr lang="en-US" altLang="zh-CN" sz="1000">
                <a:solidFill>
                  <a:srgbClr val="000000"/>
                </a:solidFill>
                <a:latin typeface="宋体" charset="-122"/>
                <a:cs typeface="Times New Roman" pitchFamily="18" charset="0"/>
              </a:rPr>
              <a:t>ACEI</a:t>
            </a:r>
            <a:r>
              <a:rPr lang="zh-CN" altLang="en-US" sz="1000">
                <a:solidFill>
                  <a:srgbClr val="000000"/>
                </a:solidFill>
                <a:latin typeface="宋体" charset="-122"/>
                <a:cs typeface="Times New Roman" pitchFamily="18" charset="0"/>
              </a:rPr>
              <a:t>：血管紧张素转换酶抑制剂；</a:t>
            </a:r>
            <a:r>
              <a:rPr lang="en-US" altLang="zh-CN" sz="1000">
                <a:solidFill>
                  <a:srgbClr val="000000"/>
                </a:solidFill>
                <a:latin typeface="宋体" charset="-122"/>
                <a:cs typeface="Times New Roman" pitchFamily="18" charset="0"/>
              </a:rPr>
              <a:t>ARB</a:t>
            </a:r>
            <a:r>
              <a:rPr lang="zh-CN" altLang="en-US" sz="1000">
                <a:solidFill>
                  <a:srgbClr val="000000"/>
                </a:solidFill>
                <a:latin typeface="宋体" charset="-122"/>
                <a:cs typeface="Times New Roman" pitchFamily="18" charset="0"/>
              </a:rPr>
              <a:t>：血管紧张素</a:t>
            </a:r>
            <a:r>
              <a:rPr lang="en-US" altLang="zh-CN" sz="1000">
                <a:solidFill>
                  <a:srgbClr val="000000"/>
                </a:solidFill>
                <a:latin typeface="宋体" charset="-122"/>
                <a:cs typeface="Times New Roman" pitchFamily="18" charset="0"/>
              </a:rPr>
              <a:t>Ⅱ</a:t>
            </a:r>
            <a:r>
              <a:rPr lang="zh-CN" altLang="en-US" sz="1000">
                <a:solidFill>
                  <a:srgbClr val="000000"/>
                </a:solidFill>
                <a:latin typeface="宋体" charset="-122"/>
                <a:cs typeface="Times New Roman" pitchFamily="18" charset="0"/>
              </a:rPr>
              <a:t>受体阻滞剂；</a:t>
            </a:r>
            <a:r>
              <a:rPr lang="en-US" altLang="zh-CN" sz="1000">
                <a:solidFill>
                  <a:srgbClr val="000000"/>
                </a:solidFill>
                <a:latin typeface="宋体" charset="-122"/>
                <a:cs typeface="Times New Roman" pitchFamily="18" charset="0"/>
              </a:rPr>
              <a:t>D:</a:t>
            </a:r>
            <a:r>
              <a:rPr lang="zh-CN" altLang="en-US" sz="1000">
                <a:solidFill>
                  <a:srgbClr val="000000"/>
                </a:solidFill>
                <a:latin typeface="宋体" charset="-122"/>
                <a:cs typeface="Times New Roman" pitchFamily="18" charset="0"/>
              </a:rPr>
              <a:t>噻嗪类利尿剂；</a:t>
            </a:r>
            <a:r>
              <a:rPr lang="en-US" altLang="zh-CN" sz="1000">
                <a:solidFill>
                  <a:srgbClr val="000000"/>
                </a:solidFill>
                <a:latin typeface="宋体" charset="-122"/>
                <a:cs typeface="Times New Roman" pitchFamily="18" charset="0"/>
              </a:rPr>
              <a:t>βBK</a:t>
            </a:r>
            <a:r>
              <a:rPr lang="zh-CN" altLang="en-US" sz="1000">
                <a:solidFill>
                  <a:srgbClr val="000000"/>
                </a:solidFill>
                <a:latin typeface="宋体" charset="-122"/>
                <a:cs typeface="Times New Roman" pitchFamily="18" charset="0"/>
              </a:rPr>
              <a:t>：</a:t>
            </a:r>
            <a:r>
              <a:rPr lang="en-US" altLang="zh-CN" sz="1000">
                <a:solidFill>
                  <a:srgbClr val="000000"/>
                </a:solidFill>
                <a:latin typeface="宋体" charset="-122"/>
                <a:cs typeface="Times New Roman" pitchFamily="18" charset="0"/>
              </a:rPr>
              <a:t>β</a:t>
            </a:r>
            <a:r>
              <a:rPr lang="zh-CN" altLang="en-US" sz="1000">
                <a:solidFill>
                  <a:srgbClr val="000000"/>
                </a:solidFill>
                <a:latin typeface="宋体" charset="-122"/>
                <a:cs typeface="Times New Roman" pitchFamily="18" charset="0"/>
              </a:rPr>
              <a:t>受体阻滞剂；</a:t>
            </a:r>
            <a:endParaRPr lang="zh-CN" altLang="en-US" sz="700">
              <a:cs typeface="Times New Roman" pitchFamily="18" charset="0"/>
            </a:endParaRPr>
          </a:p>
          <a:p>
            <a:pPr eaLnBrk="0" hangingPunct="0"/>
            <a:r>
              <a:rPr lang="en-US" altLang="zh-CN" sz="1000">
                <a:solidFill>
                  <a:srgbClr val="000000"/>
                </a:solidFill>
                <a:latin typeface="宋体" charset="-122"/>
                <a:cs typeface="Times New Roman" pitchFamily="18" charset="0"/>
              </a:rPr>
              <a:t>+</a:t>
            </a:r>
            <a:r>
              <a:rPr lang="zh-CN" altLang="en-US" sz="1000">
                <a:solidFill>
                  <a:srgbClr val="000000"/>
                </a:solidFill>
                <a:latin typeface="宋体" charset="-122"/>
                <a:cs typeface="Times New Roman" pitchFamily="18" charset="0"/>
              </a:rPr>
              <a:t>：适用； </a:t>
            </a:r>
            <a:r>
              <a:rPr lang="en-US" altLang="zh-CN" sz="1000">
                <a:solidFill>
                  <a:srgbClr val="000000"/>
                </a:solidFill>
                <a:cs typeface="Times New Roman" pitchFamily="18" charset="0"/>
              </a:rPr>
              <a:t>—</a:t>
            </a:r>
            <a:r>
              <a:rPr lang="zh-CN" altLang="en-US" sz="1000">
                <a:solidFill>
                  <a:srgbClr val="000000"/>
                </a:solidFill>
                <a:latin typeface="宋体" charset="-122"/>
                <a:cs typeface="Times New Roman" pitchFamily="18" charset="0"/>
              </a:rPr>
              <a:t>：证据不足或不适用；  </a:t>
            </a:r>
            <a:r>
              <a:rPr lang="en-US" altLang="zh-CN" sz="1000">
                <a:solidFill>
                  <a:srgbClr val="000000"/>
                </a:solidFill>
                <a:latin typeface="宋体" charset="-122"/>
                <a:cs typeface="Times New Roman" pitchFamily="18" charset="0"/>
              </a:rPr>
              <a:t>±</a:t>
            </a:r>
            <a:r>
              <a:rPr lang="zh-CN" altLang="en-US" sz="1000">
                <a:solidFill>
                  <a:srgbClr val="000000"/>
                </a:solidFill>
                <a:latin typeface="宋体" charset="-122"/>
                <a:cs typeface="Times New Roman" pitchFamily="18" charset="0"/>
              </a:rPr>
              <a:t>：可能适用；  *：袢利尿剂；  **：螺内酯</a:t>
            </a:r>
          </a:p>
          <a:p>
            <a:pPr eaLnBrk="0" hangingPunct="0"/>
            <a:r>
              <a:rPr lang="zh-CN" altLang="en-US" sz="1000">
                <a:solidFill>
                  <a:srgbClr val="000000"/>
                </a:solidFill>
                <a:latin typeface="宋体" charset="-122"/>
                <a:cs typeface="Times New Roman" pitchFamily="18" charset="0"/>
              </a:rPr>
              <a:t>＃：对伴心肌梗死病史者可用长效</a:t>
            </a:r>
            <a:r>
              <a:rPr lang="en-US" altLang="zh-CN" sz="1000">
                <a:solidFill>
                  <a:srgbClr val="000000"/>
                </a:solidFill>
                <a:latin typeface="宋体" charset="-122"/>
                <a:cs typeface="Times New Roman" pitchFamily="18" charset="0"/>
              </a:rPr>
              <a:t>CCB</a:t>
            </a:r>
            <a:r>
              <a:rPr lang="zh-CN" altLang="en-US" sz="1000">
                <a:solidFill>
                  <a:srgbClr val="000000"/>
                </a:solidFill>
                <a:latin typeface="宋体" charset="-122"/>
                <a:cs typeface="Times New Roman" pitchFamily="18" charset="0"/>
              </a:rPr>
              <a:t>控制高血压。</a:t>
            </a:r>
            <a:r>
              <a:rPr lang="zh-CN" altLang="en-US" sz="700">
                <a:cs typeface="Times New Roman" pitchFamily="18" charset="0"/>
              </a:rPr>
              <a:t> </a:t>
            </a:r>
            <a:endParaRPr lang="zh-CN" altLang="en-US">
              <a:cs typeface="Times New Roman" pitchFamily="18" charset="0"/>
            </a:endParaRPr>
          </a:p>
        </p:txBody>
      </p:sp>
      <p:graphicFrame>
        <p:nvGraphicFramePr>
          <p:cNvPr id="8" name="表格 7"/>
          <p:cNvGraphicFramePr>
            <a:graphicFrameLocks noGrp="1"/>
          </p:cNvGraphicFramePr>
          <p:nvPr/>
        </p:nvGraphicFramePr>
        <p:xfrm>
          <a:off x="627063" y="1120775"/>
          <a:ext cx="9031287" cy="5730240"/>
        </p:xfrm>
        <a:graphic>
          <a:graphicData uri="http://schemas.openxmlformats.org/drawingml/2006/table">
            <a:tbl>
              <a:tblPr/>
              <a:tblGrid>
                <a:gridCol w="1993900"/>
                <a:gridCol w="4311650"/>
                <a:gridCol w="1311275"/>
                <a:gridCol w="1414462"/>
              </a:tblGrid>
              <a:tr h="173038">
                <a:tc rowSpan="2">
                  <a:txBody>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FFFF00"/>
                          </a:solidFill>
                          <a:effectLst/>
                          <a:latin typeface="黑体" pitchFamily="49" charset="-122"/>
                          <a:ea typeface="黑体" pitchFamily="49" charset="-122"/>
                          <a:cs typeface="Times New Roman" pitchFamily="18" charset="0"/>
                        </a:rPr>
                        <a:t>分</a:t>
                      </a:r>
                      <a:r>
                        <a:rPr kumimoji="0" lang="en-US" sz="1800" b="1" i="0" u="none" strike="noStrike" cap="none" normalizeH="0" baseline="0" dirty="0" smtClean="0">
                          <a:ln>
                            <a:noFill/>
                          </a:ln>
                          <a:solidFill>
                            <a:srgbClr val="FFFF00"/>
                          </a:solidFill>
                          <a:effectLst/>
                          <a:latin typeface="黑体" pitchFamily="49" charset="-122"/>
                          <a:ea typeface="黑体" pitchFamily="49" charset="-122"/>
                          <a:cs typeface="Times New Roman" pitchFamily="18" charset="0"/>
                        </a:rPr>
                        <a:t>     </a:t>
                      </a:r>
                      <a:r>
                        <a:rPr kumimoji="0" lang="zh-CN" altLang="en-US" sz="1800" b="1" i="0" u="none" strike="noStrike" cap="none" normalizeH="0" baseline="0" dirty="0" smtClean="0">
                          <a:ln>
                            <a:noFill/>
                          </a:ln>
                          <a:solidFill>
                            <a:srgbClr val="FFFF00"/>
                          </a:solidFill>
                          <a:effectLst/>
                          <a:latin typeface="黑体" pitchFamily="49" charset="-122"/>
                          <a:ea typeface="黑体" pitchFamily="49" charset="-122"/>
                          <a:cs typeface="Times New Roman" pitchFamily="18" charset="0"/>
                        </a:rPr>
                        <a:t>类</a:t>
                      </a:r>
                      <a:endParaRPr kumimoji="0" lang="en-US" sz="1800" b="0" i="0" u="none" strike="noStrike" cap="none" normalizeH="0" baseline="0" dirty="0" smtClean="0">
                        <a:ln>
                          <a:noFill/>
                        </a:ln>
                        <a:solidFill>
                          <a:srgbClr val="FFFF00"/>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2">
                  <a:txBody>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FFF00"/>
                          </a:solidFill>
                          <a:effectLst/>
                          <a:latin typeface="黑体" pitchFamily="49" charset="-122"/>
                          <a:ea typeface="黑体" pitchFamily="49" charset="-122"/>
                          <a:cs typeface="Times New Roman" pitchFamily="18" charset="0"/>
                        </a:rPr>
                        <a:t>适 应 症</a:t>
                      </a:r>
                      <a:endParaRPr kumimoji="0" lang="en-US" sz="1800" b="0" i="0" u="none" strike="noStrike" cap="none" normalizeH="0" baseline="0" smtClean="0">
                        <a:ln>
                          <a:noFill/>
                        </a:ln>
                        <a:solidFill>
                          <a:srgbClr val="FFFF00"/>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FFFF00"/>
                          </a:solidFill>
                          <a:effectLst/>
                          <a:latin typeface="黑体" pitchFamily="49" charset="-122"/>
                          <a:ea typeface="黑体" pitchFamily="49" charset="-122"/>
                          <a:cs typeface="Times New Roman" pitchFamily="18" charset="0"/>
                        </a:rPr>
                        <a:t>禁忌症</a:t>
                      </a:r>
                      <a:endParaRPr kumimoji="0" lang="en-US" sz="1800" b="0" i="0" u="none" strike="noStrike" cap="none" normalizeH="0" baseline="0" smtClean="0">
                        <a:ln>
                          <a:noFill/>
                        </a:ln>
                        <a:solidFill>
                          <a:srgbClr val="FFFF00"/>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173038">
                <a:tc vMerge="1">
                  <a:txBody>
                    <a:bodyPr/>
                    <a:lstStyle/>
                    <a:p>
                      <a:endParaRPr lang="zh-CN" altLang="en-US"/>
                    </a:p>
                  </a:txBody>
                  <a:tcPr/>
                </a:tc>
                <a:tc vMerge="1">
                  <a:txBody>
                    <a:bodyPr/>
                    <a:lstStyle/>
                    <a:p>
                      <a:endParaRPr lang="zh-CN"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FFFF00"/>
                          </a:solidFill>
                          <a:effectLst/>
                          <a:latin typeface="黑体" pitchFamily="49" charset="-122"/>
                          <a:ea typeface="黑体" pitchFamily="49" charset="-122"/>
                          <a:cs typeface="Times New Roman" pitchFamily="18" charset="0"/>
                        </a:rPr>
                        <a:t>绝对禁忌症</a:t>
                      </a:r>
                      <a:endParaRPr kumimoji="0" lang="en-US" sz="1800" b="0" i="0" u="none" strike="noStrike" cap="none" normalizeH="0" baseline="0" smtClean="0">
                        <a:ln>
                          <a:noFill/>
                        </a:ln>
                        <a:solidFill>
                          <a:srgbClr val="FFFF00"/>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FFFF00"/>
                          </a:solidFill>
                          <a:effectLst/>
                          <a:latin typeface="黑体" pitchFamily="49" charset="-122"/>
                          <a:ea typeface="黑体" pitchFamily="49" charset="-122"/>
                          <a:cs typeface="Times New Roman" pitchFamily="18" charset="0"/>
                        </a:rPr>
                        <a:t>相对禁忌症</a:t>
                      </a:r>
                      <a:endParaRPr kumimoji="0" lang="en-US" sz="1800" b="0" i="0" u="none" strike="noStrike" cap="none" normalizeH="0" baseline="0" smtClean="0">
                        <a:ln>
                          <a:noFill/>
                        </a:ln>
                        <a:solidFill>
                          <a:srgbClr val="FFFF00"/>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95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FF00"/>
                          </a:solidFill>
                          <a:effectLst/>
                          <a:latin typeface="黑体" pitchFamily="49" charset="-122"/>
                          <a:ea typeface="黑体" pitchFamily="49" charset="-122"/>
                          <a:cs typeface="Times New Roman" pitchFamily="18" charset="0"/>
                        </a:rPr>
                        <a:t>CCB</a:t>
                      </a:r>
                      <a:r>
                        <a:rPr kumimoji="0" lang="zh-CN" altLang="en-US" sz="1600" b="1" i="0" u="none" strike="noStrike" cap="none" normalizeH="0" baseline="0" dirty="0" smtClean="0">
                          <a:ln>
                            <a:noFill/>
                          </a:ln>
                          <a:solidFill>
                            <a:srgbClr val="FFFF00"/>
                          </a:solidFill>
                          <a:effectLst/>
                          <a:latin typeface="黑体" pitchFamily="49" charset="-122"/>
                          <a:ea typeface="黑体" pitchFamily="49" charset="-122"/>
                          <a:cs typeface="Times New Roman" pitchFamily="18" charset="0"/>
                        </a:rPr>
                        <a:t>（二氢吡啶类</a:t>
                      </a:r>
                      <a:r>
                        <a:rPr kumimoji="0" lang="en-US" altLang="zh-CN" sz="1600" b="1" i="0" u="none" strike="noStrike" cap="none" normalizeH="0" baseline="0" dirty="0" smtClean="0">
                          <a:ln>
                            <a:noFill/>
                          </a:ln>
                          <a:solidFill>
                            <a:srgbClr val="FFFF00"/>
                          </a:solidFill>
                          <a:effectLst/>
                          <a:latin typeface="黑体" pitchFamily="49" charset="-122"/>
                          <a:ea typeface="黑体" pitchFamily="49" charset="-122"/>
                          <a:cs typeface="Times New Roman" pitchFamily="18" charset="0"/>
                        </a:rPr>
                        <a:t>)</a:t>
                      </a: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rPr>
                        <a:t>老年高血压、周围血管病、单纯收缩期高血压、</a:t>
                      </a:r>
                      <a:r>
                        <a:rPr kumimoji="0" lang="zh-CN" altLang="en-US" sz="1600" b="0" i="0" u="none" strike="noStrike" cap="none" normalizeH="0" baseline="0" smtClean="0">
                          <a:ln>
                            <a:noFill/>
                          </a:ln>
                          <a:solidFill>
                            <a:srgbClr val="FFCC00"/>
                          </a:solidFill>
                          <a:effectLst/>
                          <a:latin typeface="黑体" pitchFamily="49" charset="-122"/>
                          <a:ea typeface="黑体" pitchFamily="49" charset="-122"/>
                          <a:cs typeface="Times New Roman" pitchFamily="18" charset="0"/>
                        </a:rPr>
                        <a:t>稳定性心绞痛</a:t>
                      </a:r>
                      <a:r>
                        <a:rPr kumimoji="0" lang="zh-CN" altLang="en-US" sz="16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rPr>
                        <a:t>、颈动脉粥样硬化、</a:t>
                      </a:r>
                      <a:r>
                        <a:rPr kumimoji="0" lang="zh-CN" altLang="en-US" sz="1600" b="0" i="0" u="none" strike="noStrike" cap="none" normalizeH="0" baseline="0" smtClean="0">
                          <a:ln>
                            <a:noFill/>
                          </a:ln>
                          <a:solidFill>
                            <a:srgbClr val="FF0000"/>
                          </a:solidFill>
                          <a:effectLst/>
                          <a:latin typeface="黑体" pitchFamily="49" charset="-122"/>
                          <a:ea typeface="黑体" pitchFamily="49" charset="-122"/>
                          <a:cs typeface="Times New Roman" pitchFamily="18" charset="0"/>
                        </a:rPr>
                        <a:t>冠状动脉粥样硬化</a:t>
                      </a:r>
                      <a:r>
                        <a:rPr kumimoji="0" lang="zh-CN" altLang="en-US" sz="1600" b="0" i="0" u="none" strike="noStrike" cap="none" normalizeH="0" baseline="0" smtClean="0">
                          <a:ln>
                            <a:noFill/>
                          </a:ln>
                          <a:solidFill>
                            <a:srgbClr val="FFFF00"/>
                          </a:solidFill>
                          <a:effectLst/>
                          <a:latin typeface="黑体" pitchFamily="49" charset="-122"/>
                          <a:ea typeface="黑体" pitchFamily="49" charset="-122"/>
                          <a:cs typeface="Times New Roman" pitchFamily="18" charset="0"/>
                        </a:rPr>
                        <a:t>（去掉：妊娠）</a:t>
                      </a:r>
                      <a:endParaRPr kumimoji="0" lang="en-US" sz="1600" b="0" i="0" u="none" strike="noStrike" cap="none" normalizeH="0" baseline="0" smtClean="0">
                        <a:ln>
                          <a:noFill/>
                        </a:ln>
                        <a:solidFill>
                          <a:srgbClr val="FFFF00"/>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rPr>
                        <a:t>无</a:t>
                      </a:r>
                      <a:endParaRPr kumimoji="0" 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rPr>
                        <a:t>快速型心律失常</a:t>
                      </a:r>
                      <a:r>
                        <a:rPr kumimoji="0" lang="en-US" altLang="zh-CN"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rPr>
                        <a:t>, </a:t>
                      </a:r>
                      <a:r>
                        <a:rPr kumimoji="0" lang="zh-CN" alt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rPr>
                        <a:t>心力衰竭</a:t>
                      </a:r>
                      <a:endParaRPr kumimoji="0" 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47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00"/>
                          </a:solidFill>
                          <a:effectLst/>
                          <a:latin typeface="黑体" pitchFamily="49" charset="-122"/>
                          <a:ea typeface="黑体" pitchFamily="49" charset="-122"/>
                          <a:cs typeface="Times New Roman" pitchFamily="18" charset="0"/>
                        </a:rPr>
                        <a:t>CCB</a:t>
                      </a:r>
                      <a:r>
                        <a:rPr kumimoji="0" lang="zh-CN" altLang="en-US" sz="1600" b="1" i="0" u="none" strike="noStrike" cap="none" normalizeH="0" baseline="0" smtClean="0">
                          <a:ln>
                            <a:noFill/>
                          </a:ln>
                          <a:solidFill>
                            <a:srgbClr val="FFFF00"/>
                          </a:solidFill>
                          <a:effectLst/>
                          <a:latin typeface="黑体" pitchFamily="49" charset="-122"/>
                          <a:ea typeface="黑体" pitchFamily="49" charset="-122"/>
                          <a:cs typeface="Times New Roman" pitchFamily="18" charset="0"/>
                        </a:rPr>
                        <a:t>（非二氢吡啶类</a:t>
                      </a:r>
                      <a:r>
                        <a:rPr kumimoji="0" lang="en-US" altLang="zh-CN" sz="1600" b="1" i="0" u="none" strike="noStrike" cap="none" normalizeH="0" baseline="0" smtClean="0">
                          <a:ln>
                            <a:noFill/>
                          </a:ln>
                          <a:solidFill>
                            <a:srgbClr val="FFFF00"/>
                          </a:solidFill>
                          <a:effectLst/>
                          <a:latin typeface="黑体" pitchFamily="49" charset="-122"/>
                          <a:ea typeface="黑体" pitchFamily="49" charset="-122"/>
                          <a:cs typeface="Times New Roman" pitchFamily="18" charset="0"/>
                        </a:rPr>
                        <a:t>)</a:t>
                      </a: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rPr>
                        <a:t>心绞痛、颈动脉粥样硬化、室上性心动过速</a:t>
                      </a:r>
                      <a:endParaRPr kumimoji="0" lang="en-US" sz="16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157163" algn="l"/>
                        </a:tabLst>
                      </a:pPr>
                      <a:r>
                        <a:rPr kumimoji="0" lang="zh-CN" altLang="zh-CN" sz="1400" b="0" i="0" u="none" strike="noStrike" cap="none" normalizeH="0" baseline="0" smtClean="0">
                          <a:ln>
                            <a:noFill/>
                          </a:ln>
                          <a:solidFill>
                            <a:schemeClr val="bg1"/>
                          </a:solidFill>
                          <a:effectLst/>
                          <a:latin typeface="黑体" pitchFamily="49" charset="-122"/>
                          <a:ea typeface="文鼎魏碑体简"/>
                          <a:cs typeface="文鼎魏碑体简"/>
                        </a:rPr>
                        <a:t>Ⅱ</a:t>
                      </a:r>
                      <a:r>
                        <a:rPr kumimoji="0" lang="en-US" altLang="zh-CN"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rPr>
                        <a:t>-</a:t>
                      </a:r>
                      <a:r>
                        <a:rPr kumimoji="0" lang="zh-CN" altLang="zh-CN" sz="1400" b="0" i="0" u="none" strike="noStrike" cap="none" normalizeH="0" baseline="0" smtClean="0">
                          <a:ln>
                            <a:noFill/>
                          </a:ln>
                          <a:solidFill>
                            <a:schemeClr val="bg1"/>
                          </a:solidFill>
                          <a:effectLst/>
                          <a:latin typeface="黑体" pitchFamily="49" charset="-122"/>
                          <a:ea typeface="文鼎魏碑体简"/>
                          <a:cs typeface="文鼎魏碑体简"/>
                        </a:rPr>
                        <a:t>Ⅲ</a:t>
                      </a:r>
                      <a:r>
                        <a:rPr kumimoji="0" lang="zh-CN" altLang="en-US" sz="1400" b="0" i="0" u="none" strike="noStrike" cap="none" normalizeH="0" baseline="0" smtClean="0">
                          <a:ln>
                            <a:noFill/>
                          </a:ln>
                          <a:solidFill>
                            <a:schemeClr val="bg1"/>
                          </a:solidFill>
                          <a:effectLst/>
                          <a:latin typeface="黑体" pitchFamily="49" charset="-122"/>
                          <a:ea typeface="文鼎魏碑体简"/>
                          <a:cs typeface="文鼎魏碑体简"/>
                        </a:rPr>
                        <a:t>度房室传导阻滞</a:t>
                      </a:r>
                      <a:endParaRPr kumimoji="0" lang="en-US" sz="1400" b="0" i="0" u="none" strike="noStrike" cap="none" normalizeH="0" baseline="0" smtClean="0">
                        <a:ln>
                          <a:noFill/>
                        </a:ln>
                        <a:solidFill>
                          <a:schemeClr val="bg1"/>
                        </a:solidFill>
                        <a:effectLst/>
                        <a:latin typeface="黑体" pitchFamily="49" charset="-122"/>
                        <a:ea typeface="文鼎魏碑体简"/>
                        <a:cs typeface="文鼎魏碑体简"/>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rPr>
                        <a:t>心力衰竭</a:t>
                      </a:r>
                      <a:endParaRPr kumimoji="0" 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93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FF00"/>
                          </a:solidFill>
                          <a:effectLst/>
                          <a:latin typeface="黑体" pitchFamily="49" charset="-122"/>
                          <a:ea typeface="黑体" pitchFamily="49" charset="-122"/>
                          <a:cs typeface="Times New Roman" pitchFamily="18" charset="0"/>
                        </a:rPr>
                        <a:t>ACEI</a:t>
                      </a: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bg1"/>
                          </a:solidFill>
                          <a:effectLst/>
                          <a:latin typeface="黑体" pitchFamily="49" charset="-122"/>
                          <a:ea typeface="黑体" pitchFamily="49" charset="-122"/>
                          <a:cs typeface="Times New Roman" pitchFamily="18" charset="0"/>
                        </a:rPr>
                        <a:t>心力衰竭、</a:t>
                      </a:r>
                      <a:r>
                        <a:rPr kumimoji="0" lang="zh-CN" altLang="en-US" sz="1600" b="0"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心绞痛</a:t>
                      </a:r>
                      <a:r>
                        <a:rPr kumimoji="0" lang="zh-CN" altLang="en-US" sz="1600" b="0" i="0" u="none" strike="noStrike" cap="none" normalizeH="0" baseline="0" dirty="0" smtClean="0">
                          <a:ln>
                            <a:noFill/>
                          </a:ln>
                          <a:solidFill>
                            <a:schemeClr val="bg1"/>
                          </a:solidFill>
                          <a:effectLst/>
                          <a:latin typeface="黑体" pitchFamily="49" charset="-122"/>
                          <a:ea typeface="黑体" pitchFamily="49" charset="-122"/>
                          <a:cs typeface="Times New Roman" pitchFamily="18" charset="0"/>
                        </a:rPr>
                        <a:t>、心肌梗死后、</a:t>
                      </a:r>
                      <a:r>
                        <a:rPr kumimoji="0" lang="zh-CN" altLang="en-US" sz="1600" b="0"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左室肥厚</a:t>
                      </a:r>
                      <a:r>
                        <a:rPr kumimoji="0" lang="zh-CN" altLang="en-US" sz="1600" b="0" i="0" u="none" strike="noStrike" cap="none" normalizeH="0" baseline="0" dirty="0" smtClean="0">
                          <a:ln>
                            <a:noFill/>
                          </a:ln>
                          <a:solidFill>
                            <a:schemeClr val="bg1"/>
                          </a:solidFill>
                          <a:effectLst/>
                          <a:latin typeface="黑体" pitchFamily="49" charset="-122"/>
                          <a:ea typeface="黑体" pitchFamily="49" charset="-122"/>
                          <a:cs typeface="Times New Roman" pitchFamily="18" charset="0"/>
                        </a:rPr>
                        <a:t>、左室功能不全、</a:t>
                      </a:r>
                      <a:r>
                        <a:rPr kumimoji="0" lang="zh-CN" altLang="en-US" sz="1600" b="0"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颈动脉粥样硬化</a:t>
                      </a:r>
                      <a:r>
                        <a:rPr kumimoji="0" lang="zh-CN" altLang="en-US" sz="1600" b="0" i="0" u="none" strike="noStrike" cap="none" normalizeH="0" baseline="0" dirty="0" smtClean="0">
                          <a:ln>
                            <a:noFill/>
                          </a:ln>
                          <a:solidFill>
                            <a:schemeClr val="bg1"/>
                          </a:solidFill>
                          <a:effectLst/>
                          <a:latin typeface="黑体" pitchFamily="49" charset="-122"/>
                          <a:ea typeface="黑体" pitchFamily="49" charset="-122"/>
                          <a:cs typeface="Times New Roman" pitchFamily="18" charset="0"/>
                        </a:rPr>
                        <a:t>、非糖尿病肾病、</a:t>
                      </a:r>
                      <a:r>
                        <a:rPr kumimoji="0" lang="zh-CN" altLang="en-US" sz="1600" b="0" i="0" u="none" strike="noStrike" cap="none" normalizeH="0" baseline="0" dirty="0" smtClean="0">
                          <a:ln>
                            <a:noFill/>
                          </a:ln>
                          <a:solidFill>
                            <a:srgbClr val="FFC000"/>
                          </a:solidFill>
                          <a:effectLst/>
                          <a:latin typeface="黑体" pitchFamily="49" charset="-122"/>
                          <a:ea typeface="黑体" pitchFamily="49" charset="-122"/>
                          <a:cs typeface="Times New Roman" pitchFamily="18" charset="0"/>
                        </a:rPr>
                        <a:t>糖尿病肾病、</a:t>
                      </a:r>
                      <a:r>
                        <a:rPr kumimoji="0" lang="zh-CN" altLang="en-US" sz="1600" b="0" i="0" u="none" strike="noStrike" cap="none" normalizeH="0" baseline="0" dirty="0" smtClean="0">
                          <a:ln>
                            <a:noFill/>
                          </a:ln>
                          <a:solidFill>
                            <a:schemeClr val="bg1"/>
                          </a:solidFill>
                          <a:effectLst/>
                          <a:latin typeface="黑体" pitchFamily="49" charset="-122"/>
                          <a:ea typeface="黑体" pitchFamily="49" charset="-122"/>
                          <a:cs typeface="Times New Roman" pitchFamily="18" charset="0"/>
                        </a:rPr>
                        <a:t>蛋白尿</a:t>
                      </a:r>
                      <a:r>
                        <a:rPr kumimoji="0" lang="en-US" altLang="zh-CN" sz="1600" b="0" i="0" u="none" strike="noStrike" cap="none" normalizeH="0" baseline="0" dirty="0" smtClean="0">
                          <a:ln>
                            <a:noFill/>
                          </a:ln>
                          <a:solidFill>
                            <a:schemeClr val="bg1"/>
                          </a:solidFill>
                          <a:effectLst/>
                          <a:latin typeface="黑体" pitchFamily="49" charset="-122"/>
                          <a:ea typeface="黑体" pitchFamily="49" charset="-122"/>
                          <a:cs typeface="Times New Roman" pitchFamily="18" charset="0"/>
                        </a:rPr>
                        <a:t>/ </a:t>
                      </a:r>
                      <a:r>
                        <a:rPr kumimoji="0" lang="zh-CN" altLang="en-US" sz="1600" b="0" i="0" u="none" strike="noStrike" cap="none" normalizeH="0" baseline="0" dirty="0" smtClean="0">
                          <a:ln>
                            <a:noFill/>
                          </a:ln>
                          <a:solidFill>
                            <a:schemeClr val="bg1"/>
                          </a:solidFill>
                          <a:effectLst/>
                          <a:latin typeface="黑体" pitchFamily="49" charset="-122"/>
                          <a:ea typeface="黑体" pitchFamily="49" charset="-122"/>
                          <a:cs typeface="Times New Roman" pitchFamily="18" charset="0"/>
                        </a:rPr>
                        <a:t>微量白蛋白尿、</a:t>
                      </a:r>
                      <a:r>
                        <a:rPr kumimoji="0" lang="zh-CN" altLang="en-US" sz="1600" b="0"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代谢综合征</a:t>
                      </a:r>
                      <a:endParaRPr kumimoji="0" lang="en-US" sz="1600" b="0"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rPr>
                        <a:t>妊娠</a:t>
                      </a:r>
                      <a:endParaRPr kumimoji="0" 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rPr>
                        <a:t>高血钾</a:t>
                      </a:r>
                      <a:endParaRPr kumimoji="0" 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rPr>
                        <a:t>双侧肾动脉狭窄</a:t>
                      </a:r>
                      <a:endParaRPr kumimoji="0" 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22860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00"/>
                          </a:solidFill>
                          <a:effectLst/>
                          <a:latin typeface="黑体" pitchFamily="49" charset="-122"/>
                          <a:ea typeface="黑体" pitchFamily="49" charset="-122"/>
                          <a:cs typeface="Times New Roman" pitchFamily="18" charset="0"/>
                        </a:rPr>
                        <a:t>ARB</a:t>
                      </a: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FFC000"/>
                          </a:solidFill>
                          <a:effectLst/>
                          <a:latin typeface="黑体" pitchFamily="49" charset="-122"/>
                          <a:ea typeface="黑体" pitchFamily="49" charset="-122"/>
                          <a:cs typeface="Times New Roman" pitchFamily="18" charset="0"/>
                        </a:rPr>
                        <a:t>糖尿病肾病</a:t>
                      </a:r>
                      <a:r>
                        <a:rPr kumimoji="0" lang="zh-CN" altLang="en-US" sz="1600" b="0" i="0" u="none" strike="noStrike" cap="none" normalizeH="0" baseline="0" dirty="0" smtClean="0">
                          <a:ln>
                            <a:noFill/>
                          </a:ln>
                          <a:solidFill>
                            <a:schemeClr val="bg1"/>
                          </a:solidFill>
                          <a:effectLst/>
                          <a:latin typeface="黑体" pitchFamily="49" charset="-122"/>
                          <a:ea typeface="黑体" pitchFamily="49" charset="-122"/>
                          <a:cs typeface="Times New Roman" pitchFamily="18" charset="0"/>
                        </a:rPr>
                        <a:t>、蛋白尿</a:t>
                      </a:r>
                      <a:r>
                        <a:rPr kumimoji="0" lang="en-US" altLang="zh-CN" sz="1600" b="0" i="0" u="none" strike="noStrike" cap="none" normalizeH="0" baseline="0" dirty="0" smtClean="0">
                          <a:ln>
                            <a:noFill/>
                          </a:ln>
                          <a:solidFill>
                            <a:schemeClr val="bg1"/>
                          </a:solidFill>
                          <a:effectLst/>
                          <a:latin typeface="黑体" pitchFamily="49" charset="-122"/>
                          <a:ea typeface="黑体" pitchFamily="49" charset="-122"/>
                          <a:cs typeface="Times New Roman" pitchFamily="18" charset="0"/>
                        </a:rPr>
                        <a:t>/ </a:t>
                      </a:r>
                      <a:r>
                        <a:rPr kumimoji="0" lang="zh-CN" altLang="en-US" sz="1600" b="0" i="0" u="none" strike="noStrike" cap="none" normalizeH="0" baseline="0" dirty="0" smtClean="0">
                          <a:ln>
                            <a:noFill/>
                          </a:ln>
                          <a:solidFill>
                            <a:schemeClr val="bg1"/>
                          </a:solidFill>
                          <a:effectLst/>
                          <a:latin typeface="黑体" pitchFamily="49" charset="-122"/>
                          <a:ea typeface="黑体" pitchFamily="49" charset="-122"/>
                          <a:cs typeface="Times New Roman" pitchFamily="18" charset="0"/>
                        </a:rPr>
                        <a:t>微量白蛋白尿、</a:t>
                      </a:r>
                      <a:r>
                        <a:rPr kumimoji="0" lang="zh-CN" altLang="en-US" sz="1600" b="0"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冠心病、心力衰竭</a:t>
                      </a:r>
                      <a:r>
                        <a:rPr kumimoji="0" lang="zh-CN" altLang="en-US" sz="1600" b="0" i="0" u="none" strike="noStrike" cap="none" normalizeH="0" baseline="0" dirty="0" smtClean="0">
                          <a:ln>
                            <a:noFill/>
                          </a:ln>
                          <a:solidFill>
                            <a:schemeClr val="bg1"/>
                          </a:solidFill>
                          <a:effectLst/>
                          <a:latin typeface="黑体" pitchFamily="49" charset="-122"/>
                          <a:ea typeface="黑体" pitchFamily="49" charset="-122"/>
                          <a:cs typeface="Times New Roman" pitchFamily="18" charset="0"/>
                        </a:rPr>
                        <a:t>、左室肥厚、</a:t>
                      </a:r>
                      <a:r>
                        <a:rPr kumimoji="0" lang="zh-CN" altLang="en-US" sz="1600" b="0"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心房纤颤预防</a:t>
                      </a:r>
                      <a:r>
                        <a:rPr kumimoji="0" lang="zh-CN" altLang="en-US" sz="1600" b="0" i="0" u="none" strike="noStrike" cap="none" normalizeH="0" baseline="0" dirty="0" smtClean="0">
                          <a:ln>
                            <a:noFill/>
                          </a:ln>
                          <a:solidFill>
                            <a:schemeClr val="bg1"/>
                          </a:solidFill>
                          <a:effectLst/>
                          <a:latin typeface="黑体" pitchFamily="49" charset="-122"/>
                          <a:ea typeface="黑体" pitchFamily="49" charset="-122"/>
                          <a:cs typeface="Times New Roman" pitchFamily="18" charset="0"/>
                        </a:rPr>
                        <a:t>、</a:t>
                      </a:r>
                      <a:r>
                        <a:rPr kumimoji="0" lang="en-US" altLang="zh-CN" sz="1600" b="0" i="0" u="none" strike="noStrike" cap="none" normalizeH="0" baseline="0" dirty="0" smtClean="0">
                          <a:ln>
                            <a:noFill/>
                          </a:ln>
                          <a:solidFill>
                            <a:schemeClr val="bg1"/>
                          </a:solidFill>
                          <a:effectLst/>
                          <a:latin typeface="黑体" pitchFamily="49" charset="-122"/>
                          <a:ea typeface="黑体" pitchFamily="49" charset="-122"/>
                          <a:cs typeface="Times New Roman" pitchFamily="18" charset="0"/>
                        </a:rPr>
                        <a:t>ACEI</a:t>
                      </a:r>
                      <a:r>
                        <a:rPr kumimoji="0" lang="zh-CN" altLang="en-US" sz="1600" b="0" i="0" u="none" strike="noStrike" cap="none" normalizeH="0" baseline="0" dirty="0" smtClean="0">
                          <a:ln>
                            <a:noFill/>
                          </a:ln>
                          <a:solidFill>
                            <a:schemeClr val="bg1"/>
                          </a:solidFill>
                          <a:effectLst/>
                          <a:latin typeface="黑体" pitchFamily="49" charset="-122"/>
                          <a:ea typeface="黑体" pitchFamily="49" charset="-122"/>
                          <a:cs typeface="Times New Roman" pitchFamily="18" charset="0"/>
                        </a:rPr>
                        <a:t>引起的咳嗽、</a:t>
                      </a:r>
                      <a:r>
                        <a:rPr kumimoji="0" lang="zh-CN" altLang="en-US" sz="1600" b="0"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代谢综合征</a:t>
                      </a:r>
                      <a:endParaRPr kumimoji="0" lang="en-US" sz="1600" b="0"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rPr>
                        <a:t>妊娠</a:t>
                      </a:r>
                      <a:endParaRPr kumimoji="0" 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rPr>
                        <a:t>高血钾</a:t>
                      </a:r>
                      <a:endParaRPr kumimoji="0" 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rPr>
                        <a:t>双侧肾动脉狭窄</a:t>
                      </a:r>
                      <a:endParaRPr kumimoji="0" 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22860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rgbClr val="FFFF00"/>
                          </a:solidFill>
                          <a:effectLst/>
                          <a:latin typeface="黑体" pitchFamily="49" charset="-122"/>
                          <a:ea typeface="黑体" pitchFamily="49" charset="-122"/>
                          <a:cs typeface="Times New Roman" pitchFamily="18" charset="0"/>
                        </a:rPr>
                        <a:t>噻嗪类利尿剂</a:t>
                      </a:r>
                      <a:endParaRPr kumimoji="0" lang="en-US" sz="1600" b="1" i="0" u="none" strike="noStrike" cap="none" normalizeH="0" baseline="0" dirty="0" smtClean="0">
                        <a:ln>
                          <a:noFill/>
                        </a:ln>
                        <a:solidFill>
                          <a:srgbClr val="FFFF00"/>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rPr>
                        <a:t>心力衰竭、老年高血压、</a:t>
                      </a:r>
                      <a:r>
                        <a:rPr kumimoji="0" lang="zh-CN" altLang="en-US" sz="1600" b="0" i="0" u="none" strike="noStrike" cap="none" normalizeH="0" baseline="0" smtClean="0">
                          <a:ln>
                            <a:noFill/>
                          </a:ln>
                          <a:solidFill>
                            <a:srgbClr val="FF0000"/>
                          </a:solidFill>
                          <a:effectLst/>
                          <a:latin typeface="黑体" pitchFamily="49" charset="-122"/>
                          <a:ea typeface="黑体" pitchFamily="49" charset="-122"/>
                          <a:cs typeface="Times New Roman" pitchFamily="18" charset="0"/>
                        </a:rPr>
                        <a:t>高龄老年高血压</a:t>
                      </a:r>
                      <a:r>
                        <a:rPr kumimoji="0" lang="zh-CN" altLang="en-US" sz="16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rPr>
                        <a:t>、单纯收缩期高血压</a:t>
                      </a:r>
                      <a:endParaRPr kumimoji="0" lang="en-US" sz="16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rPr>
                        <a:t>痛风</a:t>
                      </a:r>
                      <a:endParaRPr kumimoji="0" 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rPr>
                        <a:t>妊娠</a:t>
                      </a:r>
                      <a:endParaRPr kumimoji="0" 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FFFF00"/>
                          </a:solidFill>
                          <a:effectLst/>
                          <a:latin typeface="黑体" pitchFamily="49" charset="-122"/>
                          <a:ea typeface="黑体" pitchFamily="49" charset="-122"/>
                          <a:cs typeface="Times New Roman" pitchFamily="18" charset="0"/>
                        </a:rPr>
                        <a:t>袢利尿剂</a:t>
                      </a:r>
                      <a:endParaRPr kumimoji="0" lang="en-US" sz="1600" b="1" i="0" u="none" strike="noStrike" cap="none" normalizeH="0" baseline="0" smtClean="0">
                        <a:ln>
                          <a:noFill/>
                        </a:ln>
                        <a:solidFill>
                          <a:srgbClr val="FFFF00"/>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rPr>
                        <a:t>肾功能不全、心力衰竭</a:t>
                      </a:r>
                      <a:endParaRPr kumimoji="0" lang="en-US" sz="16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22860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22860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FFFF00"/>
                          </a:solidFill>
                          <a:effectLst/>
                          <a:latin typeface="黑体" pitchFamily="49" charset="-122"/>
                          <a:ea typeface="黑体" pitchFamily="49" charset="-122"/>
                          <a:cs typeface="Times New Roman" pitchFamily="18" charset="0"/>
                        </a:rPr>
                        <a:t>利尿剂</a:t>
                      </a:r>
                      <a:r>
                        <a:rPr kumimoji="0" lang="en-US" sz="1600" b="1" i="0" u="none" strike="noStrike" cap="none" normalizeH="0" baseline="0" smtClean="0">
                          <a:ln>
                            <a:noFill/>
                          </a:ln>
                          <a:solidFill>
                            <a:srgbClr val="FFFF00"/>
                          </a:solidFill>
                          <a:effectLst/>
                          <a:latin typeface="黑体" pitchFamily="49" charset="-122"/>
                          <a:ea typeface="黑体" pitchFamily="49" charset="-122"/>
                          <a:cs typeface="Times New Roman" pitchFamily="18" charset="0"/>
                        </a:rPr>
                        <a:t> </a:t>
                      </a:r>
                      <a:r>
                        <a:rPr kumimoji="0" lang="en-US" altLang="zh-CN" sz="1600" b="1" i="0" u="none" strike="noStrike" cap="none" normalizeH="0" baseline="0" smtClean="0">
                          <a:ln>
                            <a:noFill/>
                          </a:ln>
                          <a:solidFill>
                            <a:srgbClr val="FFFF00"/>
                          </a:solidFill>
                          <a:effectLst/>
                          <a:latin typeface="黑体" pitchFamily="49" charset="-122"/>
                          <a:ea typeface="黑体" pitchFamily="49" charset="-122"/>
                          <a:cs typeface="Times New Roman" pitchFamily="18" charset="0"/>
                        </a:rPr>
                        <a:t>(</a:t>
                      </a:r>
                      <a:r>
                        <a:rPr kumimoji="0" lang="zh-CN" altLang="en-US" sz="1600" b="1" i="0" u="none" strike="noStrike" cap="none" normalizeH="0" baseline="0" smtClean="0">
                          <a:ln>
                            <a:noFill/>
                          </a:ln>
                          <a:solidFill>
                            <a:srgbClr val="FFFF00"/>
                          </a:solidFill>
                          <a:effectLst/>
                          <a:latin typeface="黑体" pitchFamily="49" charset="-122"/>
                          <a:ea typeface="黑体" pitchFamily="49" charset="-122"/>
                          <a:cs typeface="Times New Roman" pitchFamily="18" charset="0"/>
                        </a:rPr>
                        <a:t>醛固酮拮抗剂</a:t>
                      </a:r>
                      <a:r>
                        <a:rPr kumimoji="0" lang="en-US" altLang="zh-CN" sz="1600" b="1" i="0" u="none" strike="noStrike" cap="none" normalizeH="0" baseline="0" smtClean="0">
                          <a:ln>
                            <a:noFill/>
                          </a:ln>
                          <a:solidFill>
                            <a:srgbClr val="FFFF00"/>
                          </a:solidFill>
                          <a:effectLst/>
                          <a:latin typeface="黑体" pitchFamily="49" charset="-122"/>
                          <a:ea typeface="黑体" pitchFamily="49" charset="-122"/>
                          <a:cs typeface="Times New Roman" pitchFamily="18" charset="0"/>
                        </a:rPr>
                        <a:t>)</a:t>
                      </a: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rPr>
                        <a:t>心力衰竭、心肌梗死后</a:t>
                      </a:r>
                      <a:endParaRPr kumimoji="0" lang="en-US" sz="16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rPr>
                        <a:t>肾功能衰竭</a:t>
                      </a:r>
                      <a:endParaRPr kumimoji="0" 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rPr>
                        <a:t>高血钾</a:t>
                      </a:r>
                      <a:endParaRPr kumimoji="0" 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22860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95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FF00"/>
                          </a:solidFill>
                          <a:effectLst/>
                          <a:latin typeface="黑体" pitchFamily="49" charset="-122"/>
                          <a:ea typeface="黑体" pitchFamily="49" charset="-122"/>
                          <a:cs typeface="Times New Roman" pitchFamily="18" charset="0"/>
                        </a:rPr>
                        <a:t>β</a:t>
                      </a:r>
                      <a:r>
                        <a:rPr kumimoji="0" lang="zh-CN" altLang="en-US" sz="1600" b="1" i="0" u="none" strike="noStrike" cap="none" normalizeH="0" baseline="0" dirty="0" smtClean="0">
                          <a:ln>
                            <a:noFill/>
                          </a:ln>
                          <a:solidFill>
                            <a:srgbClr val="FFFF00"/>
                          </a:solidFill>
                          <a:effectLst/>
                          <a:latin typeface="黑体" pitchFamily="49" charset="-122"/>
                          <a:ea typeface="黑体" pitchFamily="49" charset="-122"/>
                          <a:cs typeface="Times New Roman" pitchFamily="18" charset="0"/>
                        </a:rPr>
                        <a:t>受体阻滞剂</a:t>
                      </a:r>
                      <a:endParaRPr kumimoji="0" lang="en-US" sz="1600" b="1" i="0" u="none" strike="noStrike" cap="none" normalizeH="0" baseline="0" dirty="0" smtClean="0">
                        <a:ln>
                          <a:noFill/>
                        </a:ln>
                        <a:solidFill>
                          <a:srgbClr val="FFFF00"/>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rPr>
                        <a:t>心绞痛、心肌梗死后、快速性心律失常、稳定型充血性心力衰竭</a:t>
                      </a:r>
                      <a:r>
                        <a:rPr kumimoji="0" lang="zh-CN" altLang="en-US" sz="1600" b="0" i="0" u="none" strike="noStrike" cap="none" normalizeH="0" baseline="0" smtClean="0">
                          <a:ln>
                            <a:noFill/>
                          </a:ln>
                          <a:solidFill>
                            <a:srgbClr val="FFFF00"/>
                          </a:solidFill>
                          <a:effectLst/>
                          <a:latin typeface="黑体" pitchFamily="49" charset="-122"/>
                          <a:ea typeface="黑体" pitchFamily="49" charset="-122"/>
                          <a:cs typeface="Times New Roman" pitchFamily="18" charset="0"/>
                        </a:rPr>
                        <a:t>（去掉：妊娠）</a:t>
                      </a:r>
                      <a:endParaRPr kumimoji="0" lang="en-US" sz="16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111125" algn="l"/>
                        </a:tabLst>
                      </a:pPr>
                      <a:r>
                        <a:rPr kumimoji="0" lang="zh-CN" altLang="zh-CN" sz="1400" b="0" i="0" u="none" strike="noStrike" cap="none" normalizeH="0" baseline="0" smtClean="0">
                          <a:ln>
                            <a:noFill/>
                          </a:ln>
                          <a:solidFill>
                            <a:schemeClr val="bg1"/>
                          </a:solidFill>
                          <a:effectLst/>
                          <a:latin typeface="黑体" pitchFamily="49" charset="-122"/>
                          <a:ea typeface="文鼎魏碑体简"/>
                          <a:cs typeface="文鼎魏碑体简"/>
                        </a:rPr>
                        <a:t>Ⅱ</a:t>
                      </a:r>
                      <a:r>
                        <a:rPr kumimoji="0" lang="en-US" altLang="zh-CN"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rPr>
                        <a:t>—</a:t>
                      </a:r>
                      <a:r>
                        <a:rPr kumimoji="0" lang="zh-CN" altLang="zh-CN" sz="1400" b="0" i="0" u="none" strike="noStrike" cap="none" normalizeH="0" baseline="0" smtClean="0">
                          <a:ln>
                            <a:noFill/>
                          </a:ln>
                          <a:solidFill>
                            <a:schemeClr val="bg1"/>
                          </a:solidFill>
                          <a:effectLst/>
                          <a:latin typeface="黑体" pitchFamily="49" charset="-122"/>
                          <a:ea typeface="文鼎魏碑体简"/>
                          <a:cs typeface="文鼎魏碑体简"/>
                        </a:rPr>
                        <a:t>Ⅲ</a:t>
                      </a:r>
                      <a:r>
                        <a:rPr kumimoji="0" lang="zh-CN" altLang="en-US" sz="1400" b="0" i="0" u="none" strike="noStrike" cap="none" normalizeH="0" baseline="0" smtClean="0">
                          <a:ln>
                            <a:noFill/>
                          </a:ln>
                          <a:solidFill>
                            <a:schemeClr val="bg1"/>
                          </a:solidFill>
                          <a:effectLst/>
                          <a:latin typeface="黑体" pitchFamily="49" charset="-122"/>
                          <a:ea typeface="文鼎魏碑体简"/>
                          <a:cs typeface="文鼎魏碑体简"/>
                        </a:rPr>
                        <a:t>度房室阻滞</a:t>
                      </a:r>
                      <a:endParaRPr kumimoji="0" lang="en-US" sz="1400" b="0" i="0" u="none" strike="noStrike" cap="none" normalizeH="0" baseline="0" smtClean="0">
                        <a:ln>
                          <a:noFill/>
                        </a:ln>
                        <a:solidFill>
                          <a:schemeClr val="bg1"/>
                        </a:solidFill>
                        <a:effectLst/>
                        <a:latin typeface="黑体" pitchFamily="49" charset="-122"/>
                        <a:ea typeface="文鼎魏碑体简"/>
                        <a:cs typeface="文鼎魏碑体简"/>
                      </a:endParaRPr>
                    </a:p>
                    <a:p>
                      <a:pPr marL="0" marR="0" lvl="0" indent="0" algn="just" defTabSz="914400" rtl="0" eaLnBrk="1" fontAlgn="base" latinLnBrk="0" hangingPunct="1">
                        <a:lnSpc>
                          <a:spcPct val="100000"/>
                        </a:lnSpc>
                        <a:spcBef>
                          <a:spcPct val="0"/>
                        </a:spcBef>
                        <a:spcAft>
                          <a:spcPct val="0"/>
                        </a:spcAft>
                        <a:buClrTx/>
                        <a:buSzTx/>
                        <a:buFontTx/>
                        <a:buNone/>
                        <a:tabLst>
                          <a:tab pos="-111125" algn="l"/>
                        </a:tabLst>
                      </a:pPr>
                      <a:r>
                        <a:rPr kumimoji="0" lang="zh-CN" altLang="en-US" sz="1400" b="0" i="0" u="none" strike="noStrike" cap="none" normalizeH="0" baseline="0" smtClean="0">
                          <a:ln>
                            <a:noFill/>
                          </a:ln>
                          <a:solidFill>
                            <a:schemeClr val="bg1"/>
                          </a:solidFill>
                          <a:effectLst/>
                          <a:latin typeface="黑体" pitchFamily="49" charset="-122"/>
                          <a:ea typeface="文鼎魏碑体简"/>
                          <a:cs typeface="文鼎魏碑体简"/>
                        </a:rPr>
                        <a:t>哮喘</a:t>
                      </a:r>
                      <a:endParaRPr kumimoji="0" lang="en-US" sz="1400" b="0" i="0" u="none" strike="noStrike" cap="none" normalizeH="0" baseline="0" smtClean="0">
                        <a:ln>
                          <a:noFill/>
                        </a:ln>
                        <a:solidFill>
                          <a:schemeClr val="bg1"/>
                        </a:solidFill>
                        <a:effectLst/>
                        <a:latin typeface="黑体" pitchFamily="49" charset="-122"/>
                        <a:ea typeface="文鼎魏碑体简"/>
                        <a:cs typeface="文鼎魏碑体简"/>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rPr>
                        <a:t>慢性阻塞性肺病、周围血管病、糖耐量低减、运动员</a:t>
                      </a:r>
                      <a:endParaRPr kumimoji="0" 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FFFF00"/>
                          </a:solidFill>
                          <a:effectLst/>
                          <a:latin typeface="黑体" pitchFamily="49" charset="-122"/>
                          <a:ea typeface="黑体" pitchFamily="49" charset="-122"/>
                          <a:cs typeface="Times New Roman" pitchFamily="18" charset="0"/>
                        </a:rPr>
                        <a:t>α</a:t>
                      </a:r>
                      <a:r>
                        <a:rPr kumimoji="0" lang="en-US" altLang="zh-CN" sz="1600" b="1" i="0" u="none" strike="noStrike" cap="none" normalizeH="0" baseline="0" smtClean="0">
                          <a:ln>
                            <a:noFill/>
                          </a:ln>
                          <a:solidFill>
                            <a:srgbClr val="FFFF00"/>
                          </a:solidFill>
                          <a:effectLst/>
                          <a:latin typeface="黑体" pitchFamily="49" charset="-122"/>
                          <a:ea typeface="黑体" pitchFamily="49" charset="-122"/>
                          <a:cs typeface="Times New Roman" pitchFamily="18" charset="0"/>
                        </a:rPr>
                        <a:t>-</a:t>
                      </a:r>
                      <a:r>
                        <a:rPr kumimoji="0" lang="zh-CN" altLang="en-US" sz="1600" b="1" i="0" u="none" strike="noStrike" cap="none" normalizeH="0" baseline="0" smtClean="0">
                          <a:ln>
                            <a:noFill/>
                          </a:ln>
                          <a:solidFill>
                            <a:srgbClr val="FFFF00"/>
                          </a:solidFill>
                          <a:effectLst/>
                          <a:latin typeface="黑体" pitchFamily="49" charset="-122"/>
                          <a:ea typeface="黑体" pitchFamily="49" charset="-122"/>
                          <a:cs typeface="Times New Roman" pitchFamily="18" charset="0"/>
                        </a:rPr>
                        <a:t>受体阻滞剂</a:t>
                      </a:r>
                      <a:endParaRPr kumimoji="0" lang="en-US" sz="1600" b="1" i="0" u="none" strike="noStrike" cap="none" normalizeH="0" baseline="0" smtClean="0">
                        <a:ln>
                          <a:noFill/>
                        </a:ln>
                        <a:solidFill>
                          <a:srgbClr val="FFFF00"/>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rPr>
                        <a:t>前列腺增生、高血脂</a:t>
                      </a:r>
                      <a:endParaRPr kumimoji="0" lang="en-US" sz="16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rPr>
                        <a:t>体位性低血压</a:t>
                      </a:r>
                      <a:endParaRPr kumimoji="0" 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rPr>
                        <a:t>心力衰竭</a:t>
                      </a:r>
                      <a:endParaRPr kumimoji="0" lang="en-US" sz="1400" b="0" i="0" u="none" strike="noStrike" cap="none" normalizeH="0" baseline="0" smtClean="0">
                        <a:ln>
                          <a:noFill/>
                        </a:ln>
                        <a:solidFill>
                          <a:schemeClr val="bg1"/>
                        </a:solidFill>
                        <a:effectLst/>
                        <a:latin typeface="黑体" pitchFamily="49" charset="-122"/>
                        <a:ea typeface="黑体" pitchFamily="49" charset="-122"/>
                        <a:cs typeface="Times New Roman" pitchFamily="18" charset="0"/>
                      </a:endParaRPr>
                    </a:p>
                  </a:txBody>
                  <a:tcPr marL="55756" marR="557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7" name="矩形 6"/>
          <p:cNvSpPr/>
          <p:nvPr/>
        </p:nvSpPr>
        <p:spPr>
          <a:xfrm rot="1589480">
            <a:off x="8570913" y="409575"/>
            <a:ext cx="1655762" cy="646113"/>
          </a:xfrm>
          <a:prstGeom prst="rect">
            <a:avLst/>
          </a:prstGeom>
          <a:solidFill>
            <a:srgbClr val="FFFF00"/>
          </a:solidFill>
        </p:spPr>
        <p:txBody>
          <a:bodyPr>
            <a:spAutoFit/>
          </a:bodyPr>
          <a:lstStyle/>
          <a:p>
            <a:pPr eaLnBrk="0" hangingPunct="0">
              <a:defRPr/>
            </a:pPr>
            <a:r>
              <a:rPr lang="en-US" altLang="zh-CN" sz="1800" b="1" dirty="0">
                <a:solidFill>
                  <a:srgbClr val="C00000"/>
                </a:solidFill>
                <a:effectLst>
                  <a:outerShdw blurRad="38100" dist="38100" dir="2700000" algn="tl">
                    <a:srgbClr val="000000">
                      <a:alpha val="43137"/>
                    </a:srgbClr>
                  </a:outerShdw>
                </a:effectLst>
                <a:latin typeface="黑体" pitchFamily="2" charset="-122"/>
                <a:ea typeface="黑体" pitchFamily="2" charset="-122"/>
                <a:cs typeface="+mn-cs"/>
              </a:rPr>
              <a:t>ARB&amp;ACEI</a:t>
            </a:r>
            <a:r>
              <a:rPr lang="zh-CN" altLang="en-US" sz="1800" b="1" dirty="0">
                <a:solidFill>
                  <a:srgbClr val="C00000"/>
                </a:solidFill>
                <a:effectLst>
                  <a:outerShdw blurRad="38100" dist="38100" dir="2700000" algn="tl">
                    <a:srgbClr val="000000">
                      <a:alpha val="43137"/>
                    </a:srgbClr>
                  </a:outerShdw>
                </a:effectLst>
                <a:latin typeface="黑体" pitchFamily="2" charset="-122"/>
                <a:ea typeface="黑体" pitchFamily="2" charset="-122"/>
                <a:cs typeface="+mn-cs"/>
              </a:rPr>
              <a:t>适应症得到扩展</a:t>
            </a:r>
            <a:endParaRPr lang="en-US" sz="1800" b="1" dirty="0">
              <a:solidFill>
                <a:srgbClr val="C00000"/>
              </a:solidFill>
              <a:effectLst>
                <a:outerShdw blurRad="38100" dist="38100" dir="2700000" algn="tl">
                  <a:srgbClr val="000000">
                    <a:alpha val="43137"/>
                  </a:srgbClr>
                </a:outerShdw>
              </a:effectLst>
              <a:latin typeface="黑体" pitchFamily="2" charset="-122"/>
              <a:ea typeface="黑体" pitchFamily="2" charset="-122"/>
              <a:cs typeface="+mn-cs"/>
            </a:endParaRPr>
          </a:p>
        </p:txBody>
      </p:sp>
      <p:sp>
        <p:nvSpPr>
          <p:cNvPr id="9" name="矩形 8"/>
          <p:cNvSpPr/>
          <p:nvPr/>
        </p:nvSpPr>
        <p:spPr>
          <a:xfrm rot="20735895">
            <a:off x="76200" y="2906713"/>
            <a:ext cx="747713" cy="708025"/>
          </a:xfrm>
          <a:prstGeom prst="rect">
            <a:avLst/>
          </a:prstGeom>
          <a:solidFill>
            <a:srgbClr val="FFFF00"/>
          </a:solidFill>
        </p:spPr>
        <p:txBody>
          <a:bodyPr>
            <a:spAutoFit/>
          </a:bodyPr>
          <a:lstStyle/>
          <a:p>
            <a:pPr eaLnBrk="0" hangingPunct="0">
              <a:defRPr/>
            </a:pPr>
            <a:r>
              <a:rPr lang="zh-CN" altLang="en-US" sz="2000" b="1" dirty="0">
                <a:solidFill>
                  <a:srgbClr val="C00000"/>
                </a:solidFill>
                <a:effectLst>
                  <a:outerShdw blurRad="38100" dist="38100" dir="2700000" algn="tl">
                    <a:srgbClr val="000000">
                      <a:alpha val="43137"/>
                    </a:srgbClr>
                  </a:outerShdw>
                </a:effectLst>
                <a:latin typeface="黑体" pitchFamily="2" charset="-122"/>
                <a:ea typeface="黑体" pitchFamily="2" charset="-122"/>
                <a:cs typeface="+mn-cs"/>
              </a:rPr>
              <a:t>新增</a:t>
            </a:r>
            <a:r>
              <a:rPr lang="en-US" altLang="zh-CN" sz="2000" b="1" dirty="0">
                <a:solidFill>
                  <a:srgbClr val="C00000"/>
                </a:solidFill>
                <a:effectLst>
                  <a:outerShdw blurRad="38100" dist="38100" dir="2700000" algn="tl">
                    <a:srgbClr val="000000">
                      <a:alpha val="43137"/>
                    </a:srgbClr>
                  </a:outerShdw>
                </a:effectLst>
                <a:latin typeface="黑体" pitchFamily="2" charset="-122"/>
                <a:ea typeface="黑体" pitchFamily="2" charset="-122"/>
                <a:cs typeface="+mn-cs"/>
              </a:rPr>
              <a:t>4</a:t>
            </a:r>
            <a:r>
              <a:rPr lang="zh-CN" altLang="en-US" sz="2000" b="1" dirty="0">
                <a:solidFill>
                  <a:srgbClr val="C00000"/>
                </a:solidFill>
                <a:effectLst>
                  <a:outerShdw blurRad="38100" dist="38100" dir="2700000" algn="tl">
                    <a:srgbClr val="000000">
                      <a:alpha val="43137"/>
                    </a:srgbClr>
                  </a:outerShdw>
                </a:effectLst>
                <a:latin typeface="黑体" pitchFamily="2" charset="-122"/>
                <a:ea typeface="黑体" pitchFamily="2" charset="-122"/>
                <a:cs typeface="+mn-cs"/>
              </a:rPr>
              <a:t>项</a:t>
            </a:r>
            <a:endParaRPr lang="en-US" sz="2000" b="1" dirty="0">
              <a:solidFill>
                <a:srgbClr val="C00000"/>
              </a:solidFill>
              <a:effectLst>
                <a:outerShdw blurRad="38100" dist="38100" dir="2700000" algn="tl">
                  <a:srgbClr val="000000">
                    <a:alpha val="43137"/>
                  </a:srgbClr>
                </a:outerShdw>
              </a:effectLst>
              <a:latin typeface="黑体" pitchFamily="2" charset="-122"/>
              <a:ea typeface="黑体" pitchFamily="2" charset="-122"/>
              <a:cs typeface="+mn-cs"/>
            </a:endParaRPr>
          </a:p>
        </p:txBody>
      </p:sp>
      <p:sp>
        <p:nvSpPr>
          <p:cNvPr id="10" name="矩形 9"/>
          <p:cNvSpPr/>
          <p:nvPr/>
        </p:nvSpPr>
        <p:spPr>
          <a:xfrm rot="20735895">
            <a:off x="76200" y="3863975"/>
            <a:ext cx="747713" cy="708025"/>
          </a:xfrm>
          <a:prstGeom prst="rect">
            <a:avLst/>
          </a:prstGeom>
          <a:solidFill>
            <a:srgbClr val="FFFF00"/>
          </a:solidFill>
        </p:spPr>
        <p:txBody>
          <a:bodyPr>
            <a:spAutoFit/>
          </a:bodyPr>
          <a:lstStyle/>
          <a:p>
            <a:pPr eaLnBrk="0" hangingPunct="0">
              <a:defRPr/>
            </a:pPr>
            <a:r>
              <a:rPr lang="zh-CN" altLang="en-US" sz="2000" b="1" dirty="0">
                <a:solidFill>
                  <a:srgbClr val="C00000"/>
                </a:solidFill>
                <a:effectLst>
                  <a:outerShdw blurRad="38100" dist="38100" dir="2700000" algn="tl">
                    <a:srgbClr val="000000">
                      <a:alpha val="43137"/>
                    </a:srgbClr>
                  </a:outerShdw>
                </a:effectLst>
                <a:latin typeface="黑体" pitchFamily="2" charset="-122"/>
                <a:ea typeface="黑体" pitchFamily="2" charset="-122"/>
                <a:cs typeface="+mn-cs"/>
              </a:rPr>
              <a:t>新增</a:t>
            </a:r>
            <a:r>
              <a:rPr lang="en-US" altLang="zh-CN" sz="2000" b="1" dirty="0">
                <a:solidFill>
                  <a:srgbClr val="C00000"/>
                </a:solidFill>
                <a:effectLst>
                  <a:outerShdw blurRad="38100" dist="38100" dir="2700000" algn="tl">
                    <a:srgbClr val="000000">
                      <a:alpha val="43137"/>
                    </a:srgbClr>
                  </a:outerShdw>
                </a:effectLst>
                <a:latin typeface="黑体" pitchFamily="2" charset="-122"/>
                <a:ea typeface="黑体" pitchFamily="2" charset="-122"/>
                <a:cs typeface="+mn-cs"/>
              </a:rPr>
              <a:t>4</a:t>
            </a:r>
            <a:r>
              <a:rPr lang="zh-CN" altLang="en-US" sz="2000" b="1" dirty="0">
                <a:solidFill>
                  <a:srgbClr val="C00000"/>
                </a:solidFill>
                <a:effectLst>
                  <a:outerShdw blurRad="38100" dist="38100" dir="2700000" algn="tl">
                    <a:srgbClr val="000000">
                      <a:alpha val="43137"/>
                    </a:srgbClr>
                  </a:outerShdw>
                </a:effectLst>
                <a:latin typeface="黑体" pitchFamily="2" charset="-122"/>
                <a:ea typeface="黑体" pitchFamily="2" charset="-122"/>
                <a:cs typeface="+mn-cs"/>
              </a:rPr>
              <a:t>项</a:t>
            </a:r>
            <a:endParaRPr lang="en-US" sz="2000" b="1" dirty="0">
              <a:solidFill>
                <a:srgbClr val="C00000"/>
              </a:solidFill>
              <a:effectLst>
                <a:outerShdw blurRad="38100" dist="38100" dir="2700000" algn="tl">
                  <a:srgbClr val="000000">
                    <a:alpha val="43137"/>
                  </a:srgbClr>
                </a:outerShdw>
              </a:effectLst>
              <a:latin typeface="黑体" pitchFamily="2" charset="-122"/>
              <a:ea typeface="黑体" pitchFamily="2" charset="-122"/>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微软雅黑" panose="020B0503020204020204" pitchFamily="34" charset="-122"/>
                <a:ea typeface="微软雅黑" panose="020B0503020204020204" pitchFamily="34" charset="-122"/>
              </a:rPr>
              <a:t>新型降压药：大多针对</a:t>
            </a:r>
            <a:r>
              <a:rPr lang="en-US" b="1" dirty="0" smtClean="0">
                <a:latin typeface="微软雅黑" panose="020B0503020204020204" pitchFamily="34" charset="-122"/>
                <a:ea typeface="微软雅黑" panose="020B0503020204020204" pitchFamily="34" charset="-122"/>
              </a:rPr>
              <a:t>RAAS (I)</a:t>
            </a:r>
            <a:br>
              <a:rPr lang="en-US" b="1" dirty="0" smtClean="0">
                <a:latin typeface="微软雅黑" panose="020B0503020204020204" pitchFamily="34" charset="-122"/>
                <a:ea typeface="微软雅黑" panose="020B0503020204020204" pitchFamily="34" charset="-122"/>
              </a:rPr>
            </a:br>
            <a:endParaRPr lang="zh-CN" altLang="en-US" dirty="0"/>
          </a:p>
        </p:txBody>
      </p:sp>
      <p:graphicFrame>
        <p:nvGraphicFramePr>
          <p:cNvPr id="3" name="Group 82"/>
          <p:cNvGraphicFramePr>
            <a:graphicFrameLocks noGrp="1"/>
          </p:cNvGraphicFramePr>
          <p:nvPr>
            <p:extLst>
              <p:ext uri="{D42A27DB-BD31-4B8C-83A1-F6EECF244321}">
                <p14:modId xmlns="" xmlns:p14="http://schemas.microsoft.com/office/powerpoint/2010/main" val="3412405530"/>
              </p:ext>
            </p:extLst>
          </p:nvPr>
        </p:nvGraphicFramePr>
        <p:xfrm>
          <a:off x="665019" y="1317539"/>
          <a:ext cx="8969546" cy="5238957"/>
        </p:xfrm>
        <a:graphic>
          <a:graphicData uri="http://schemas.openxmlformats.org/drawingml/2006/table">
            <a:tbl>
              <a:tblPr/>
              <a:tblGrid>
                <a:gridCol w="1108632"/>
                <a:gridCol w="1614324"/>
                <a:gridCol w="1687259"/>
                <a:gridCol w="810404"/>
                <a:gridCol w="1400377"/>
                <a:gridCol w="2348550"/>
              </a:tblGrid>
              <a:tr h="736570">
                <a:tc grid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rPr>
                        <a:t>药物分类</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6F5"/>
                    </a:solidFill>
                  </a:tcPr>
                </a:tc>
                <a:tc hMerge="1">
                  <a:txBody>
                    <a:bodyPr/>
                    <a:lstStyle/>
                    <a:p>
                      <a:endParaRPr lang="fr-FR"/>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rPr>
                        <a:t>药物</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6F5"/>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临床前阶段</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6F5"/>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I-III</a:t>
                      </a: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期试验阶段</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6F5"/>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rPr>
                        <a:t>制药企业</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6F5"/>
                    </a:solidFill>
                  </a:tcPr>
                </a:tc>
              </a:tr>
              <a:tr h="417496">
                <a:tc grid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双重血管肽酶抑制剂</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hMerge="1">
                  <a:txBody>
                    <a:bodyPr/>
                    <a:lstStyle/>
                    <a:p>
                      <a:endParaRPr lang="fr-FR"/>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 </a:t>
                      </a:r>
                      <a:endParaRPr kumimoji="0" lang="fr-FR" sz="1400" b="0"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 </a:t>
                      </a:r>
                      <a:endParaRPr kumimoji="0" lang="fr-FR" sz="1400" b="0"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 </a:t>
                      </a:r>
                      <a:endParaRPr kumimoji="0" lang="fr-FR" sz="1400" b="0"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 </a:t>
                      </a:r>
                      <a:endParaRPr kumimoji="0" lang="fr-FR" sz="14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360348">
                <a:tc gridSpan="2">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1. NEP/ACE</a:t>
                      </a: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双重抑制剂</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hMerge="1">
                  <a:txBody>
                    <a:bodyPr/>
                    <a:lstStyle/>
                    <a:p>
                      <a:endParaRPr lang="fr-FR"/>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艾尔帕曲</a:t>
                      </a:r>
                      <a:r>
                        <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 AVE7688</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 </a:t>
                      </a:r>
                      <a:endParaRPr kumimoji="0" lang="fr-FR" sz="14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III</a:t>
                      </a: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期</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赛诺菲－安万特</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360348">
                <a:tc gridSpan="2">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2. NEP/ECE</a:t>
                      </a: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双重抑制剂</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hMerge="1">
                  <a:txBody>
                    <a:bodyPr/>
                    <a:lstStyle/>
                    <a:p>
                      <a:endParaRPr lang="fr-FR"/>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达格鲁曲</a:t>
                      </a:r>
                      <a:r>
                        <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 SLV306</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 </a:t>
                      </a:r>
                      <a:endParaRPr kumimoji="0" lang="fr-FR" sz="14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II</a:t>
                      </a: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期</a:t>
                      </a:r>
                      <a:r>
                        <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苏威制药</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488929">
                <a:tc gridSpan="2">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双重</a:t>
                      </a:r>
                      <a:r>
                        <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ARNI    </a:t>
                      </a:r>
                      <a:r>
                        <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rPr>
                        <a:t>(NEPI/ARB</a:t>
                      </a: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rPr>
                        <a:t>双重</a:t>
                      </a:r>
                      <a:r>
                        <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rPr>
                        <a:t>)</a:t>
                      </a: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DE"/>
                    </a:solidFill>
                  </a:tcPr>
                </a:tc>
                <a:tc hMerge="1">
                  <a:txBody>
                    <a:bodyPr/>
                    <a:lstStyle/>
                    <a:p>
                      <a:endParaRPr lang="fr-FR"/>
                    </a:p>
                  </a:txBody>
                  <a:tcPr/>
                </a:tc>
                <a:tc>
                  <a:txBody>
                    <a:bodyPr/>
                    <a:lstStyle/>
                    <a:p>
                      <a:pPr marL="0" marR="0" lvl="0" indent="0" algn="just" defTabSz="914400" rtl="0" eaLnBrk="1" fontAlgn="base" latinLnBrk="0" hangingPunct="1">
                        <a:lnSpc>
                          <a:spcPct val="115000"/>
                        </a:lnSpc>
                        <a:spcBef>
                          <a:spcPts val="600"/>
                        </a:spcBef>
                        <a:spcAft>
                          <a:spcPct val="0"/>
                        </a:spcAft>
                        <a:buClrTx/>
                        <a:buSzTx/>
                        <a:buFontTx/>
                        <a:buNone/>
                        <a:tabLst/>
                      </a:pPr>
                      <a:r>
                        <a:rPr kumimoji="0" lang="fr-FR" sz="14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LCZ696</a:t>
                      </a:r>
                      <a:endParaRPr kumimoji="0" lang="fr-FR" sz="14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D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 </a:t>
                      </a:r>
                      <a:endParaRPr kumimoji="0" lang="fr-FR" sz="14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DE"/>
                    </a:solidFill>
                  </a:tcPr>
                </a:tc>
                <a:tc>
                  <a:txBody>
                    <a:bodyPr/>
                    <a:lstStyle/>
                    <a:p>
                      <a:pPr marL="0" marR="0" lvl="0" indent="0" algn="ctr" defTabSz="914400" rtl="0" eaLnBrk="1" fontAlgn="base" latinLnBrk="0" hangingPunct="1">
                        <a:lnSpc>
                          <a:spcPct val="115000"/>
                        </a:lnSpc>
                        <a:spcBef>
                          <a:spcPts val="600"/>
                        </a:spcBef>
                        <a:spcAft>
                          <a:spcPct val="0"/>
                        </a:spcAft>
                        <a:buClrTx/>
                        <a:buSzTx/>
                        <a:buFontTx/>
                        <a:buNone/>
                        <a:tabLst/>
                      </a:pPr>
                      <a:r>
                        <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III</a:t>
                      </a: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期</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DE"/>
                    </a:solidFill>
                  </a:tcPr>
                </a:tc>
                <a:tc>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诺华制药</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DE"/>
                    </a:solidFill>
                  </a:tcPr>
                </a:tc>
              </a:tr>
              <a:tr h="515916">
                <a:tc gridSpan="2">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醛固酮合成酶抑制剂</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hMerge="1">
                  <a:txBody>
                    <a:bodyPr/>
                    <a:lstStyle/>
                    <a:p>
                      <a:endParaRPr lang="fr-FR"/>
                    </a:p>
                  </a:txBody>
                  <a:tcPr/>
                </a:tc>
                <a:tc>
                  <a:txBody>
                    <a:bodyPr/>
                    <a:lstStyle/>
                    <a:p>
                      <a:pPr marL="0" marR="0" lvl="0" indent="0" algn="just" defTabSz="914400" rtl="0" eaLnBrk="1" fontAlgn="base" latinLnBrk="0" hangingPunct="1">
                        <a:lnSpc>
                          <a:spcPct val="115000"/>
                        </a:lnSpc>
                        <a:spcBef>
                          <a:spcPts val="600"/>
                        </a:spcBef>
                        <a:spcAft>
                          <a:spcPct val="0"/>
                        </a:spcAft>
                        <a:buClrTx/>
                        <a:buSzTx/>
                        <a:buFontTx/>
                        <a:buNone/>
                        <a:tabLst/>
                      </a:pPr>
                      <a:r>
                        <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LCI699</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 </a:t>
                      </a:r>
                      <a:endParaRPr kumimoji="0" lang="fr-FR" sz="14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ts val="600"/>
                        </a:spcBef>
                        <a:spcAft>
                          <a:spcPct val="0"/>
                        </a:spcAft>
                        <a:buClrTx/>
                        <a:buSzTx/>
                        <a:buFontTx/>
                        <a:buNone/>
                        <a:tabLst/>
                      </a:pPr>
                      <a:r>
                        <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II</a:t>
                      </a: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期</a:t>
                      </a:r>
                      <a:r>
                        <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诺华制药</a:t>
                      </a:r>
                      <a:endParaRPr kumimoji="0" lang="fr-FR" altLang="zh-CN"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490517">
                <a:tc rowSpan="2" gridSpan="2">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内皮素受体拮抗剂</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DE"/>
                    </a:solidFill>
                  </a:tcPr>
                </a:tc>
                <a:tc rowSpan="2" hMerge="1">
                  <a:txBody>
                    <a:bodyPr/>
                    <a:lstStyle/>
                    <a:p>
                      <a:endParaRPr lang="fr-FR"/>
                    </a:p>
                  </a:txBody>
                  <a:tcPr/>
                </a:tc>
                <a:tc>
                  <a:txBody>
                    <a:bodyPr/>
                    <a:lstStyle/>
                    <a:p>
                      <a:pPr marL="0" marR="0" lvl="0" indent="0" algn="just" defTabSz="914400" rtl="0" eaLnBrk="1" fontAlgn="base" latinLnBrk="0" hangingPunct="1">
                        <a:lnSpc>
                          <a:spcPct val="115000"/>
                        </a:lnSpc>
                        <a:spcBef>
                          <a:spcPts val="600"/>
                        </a:spcBef>
                        <a:spcAft>
                          <a:spcPct val="0"/>
                        </a:spcAft>
                        <a:buClrTx/>
                        <a:buSzTx/>
                        <a:buFontTx/>
                        <a:buNone/>
                        <a:tabLst/>
                      </a:pP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波生坦</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D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 </a:t>
                      </a:r>
                      <a:endParaRPr kumimoji="0" lang="fr-FR" sz="14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DE"/>
                    </a:solidFill>
                  </a:tcPr>
                </a:tc>
                <a:tc>
                  <a:txBody>
                    <a:bodyPr/>
                    <a:lstStyle/>
                    <a:p>
                      <a:pPr marL="0" marR="0" lvl="0" indent="0" algn="ctr" defTabSz="914400" rtl="0" eaLnBrk="1" fontAlgn="base" latinLnBrk="0" hangingPunct="1">
                        <a:lnSpc>
                          <a:spcPct val="115000"/>
                        </a:lnSpc>
                        <a:spcBef>
                          <a:spcPts val="600"/>
                        </a:spcBef>
                        <a:spcAft>
                          <a:spcPct val="0"/>
                        </a:spcAft>
                        <a:buClrTx/>
                        <a:buSzTx/>
                        <a:buFontTx/>
                        <a:buNone/>
                        <a:tabLst/>
                      </a:pPr>
                      <a:r>
                        <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II</a:t>
                      </a: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期</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DE"/>
                    </a:solidFill>
                  </a:tcPr>
                </a:tc>
                <a:tc>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爱可泰隆制药</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DE"/>
                    </a:solidFill>
                  </a:tcPr>
                </a:tc>
              </a:tr>
              <a:tr h="431783">
                <a:tc gridSpan="2" vMerge="1">
                  <a:txBody>
                    <a:bodyPr/>
                    <a:lstStyle/>
                    <a:p>
                      <a:endParaRPr lang="fr-FR"/>
                    </a:p>
                  </a:txBody>
                  <a:tcPr/>
                </a:tc>
                <a:tc hMerge="1" vMerge="1">
                  <a:txBody>
                    <a:bodyPr/>
                    <a:lstStyle/>
                    <a:p>
                      <a:endParaRPr lang="fr-FR"/>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达卢生坦</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D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 </a:t>
                      </a:r>
                      <a:endParaRPr kumimoji="0" lang="fr-FR" sz="14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D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III</a:t>
                      </a: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期</a:t>
                      </a:r>
                      <a:r>
                        <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吉利德科学公司</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DE"/>
                    </a:solidFill>
                  </a:tcPr>
                </a:tc>
              </a:tr>
              <a:tr h="490728">
                <a:tc rowSpan="3">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NO</a:t>
                      </a: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供体</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能释放</a:t>
                      </a:r>
                      <a:r>
                        <a:rPr kumimoji="0" lang="en-US" altLang="zh-CN"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NO</a:t>
                      </a: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的药物</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just" defTabSz="914400" rtl="0" eaLnBrk="1" fontAlgn="base" latinLnBrk="0" hangingPunct="1">
                        <a:lnSpc>
                          <a:spcPct val="115000"/>
                        </a:lnSpc>
                        <a:spcBef>
                          <a:spcPts val="600"/>
                        </a:spcBef>
                        <a:spcAft>
                          <a:spcPct val="0"/>
                        </a:spcAft>
                        <a:buClrTx/>
                        <a:buSzTx/>
                        <a:buFontTx/>
                        <a:buNone/>
                        <a:tabLst/>
                      </a:pP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亚硝基钴铵</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ts val="600"/>
                        </a:spcBef>
                        <a:spcAft>
                          <a:spcPct val="0"/>
                        </a:spcAft>
                        <a:buClrTx/>
                        <a:buSzTx/>
                        <a:buFontTx/>
                        <a:buNone/>
                        <a:tabLst/>
                      </a:pPr>
                      <a:r>
                        <a:rPr kumimoji="0" lang="fr-FR" sz="14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Arial" pitchFamily="34" charset="0"/>
                          <a:sym typeface="Wingdings" pitchFamily="2" charset="2"/>
                        </a:rPr>
                        <a:t></a:t>
                      </a:r>
                      <a:endParaRPr kumimoji="0" lang="fr-FR" sz="14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 </a:t>
                      </a:r>
                      <a:endParaRPr kumimoji="0" lang="fr-FR" sz="14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 </a:t>
                      </a:r>
                      <a:endParaRPr kumimoji="0" lang="fr-FR" sz="14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569889">
                <a:tc vMerge="1">
                  <a:txBody>
                    <a:bodyPr/>
                    <a:lstStyle/>
                    <a:p>
                      <a:endParaRPr lang="fr-FR"/>
                    </a:p>
                  </a:txBody>
                  <a:tcPr/>
                </a:tc>
                <a:tc>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能释放</a:t>
                      </a:r>
                      <a:r>
                        <a:rPr kumimoji="0" lang="en-US" altLang="zh-CN"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NO</a:t>
                      </a: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的混合物</a:t>
                      </a:r>
                      <a:endParaRPr kumimoji="0" lang="fr-FR" altLang="zh-CN"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just" defTabSz="914400" rtl="0" eaLnBrk="1" fontAlgn="base" latinLnBrk="0" hangingPunct="1">
                        <a:lnSpc>
                          <a:spcPct val="115000"/>
                        </a:lnSpc>
                        <a:spcBef>
                          <a:spcPts val="600"/>
                        </a:spcBef>
                        <a:spcAft>
                          <a:spcPct val="0"/>
                        </a:spcAft>
                        <a:buClrTx/>
                        <a:buSzTx/>
                        <a:buFontTx/>
                        <a:buNone/>
                        <a:tabLst/>
                      </a:pPr>
                      <a:r>
                        <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NO-</a:t>
                      </a: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氯沙坦</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NO-</a:t>
                      </a: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替米沙坦</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ts val="600"/>
                        </a:spcBef>
                        <a:spcAft>
                          <a:spcPct val="0"/>
                        </a:spcAft>
                        <a:buClrTx/>
                        <a:buSzTx/>
                        <a:buFontTx/>
                        <a:buNone/>
                        <a:tabLst/>
                      </a:pPr>
                      <a:r>
                        <a:rPr kumimoji="0" lang="fr-FR" sz="14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Arial" pitchFamily="34" charset="0"/>
                          <a:sym typeface="Wingdings" pitchFamily="2" charset="2"/>
                        </a:rPr>
                        <a:t></a:t>
                      </a:r>
                      <a:endParaRPr kumimoji="0" lang="fr-FR" sz="14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Arial"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Arial" pitchFamily="34" charset="0"/>
                          <a:sym typeface="Wingdings" pitchFamily="2" charset="2"/>
                        </a:rPr>
                        <a:t></a:t>
                      </a:r>
                      <a:endParaRPr kumimoji="0" lang="fr-FR" sz="14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 </a:t>
                      </a:r>
                      <a:endParaRPr kumimoji="0" lang="fr-FR" sz="14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Cayman</a:t>
                      </a: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化学公司</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246053">
                <a:tc vMerge="1">
                  <a:txBody>
                    <a:bodyPr/>
                    <a:lstStyle/>
                    <a:p>
                      <a:endParaRPr lang="fr-FR"/>
                    </a:p>
                  </a:txBody>
                  <a:tcPr/>
                </a:tc>
                <a:tc>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fr-FR" sz="14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CINOD</a:t>
                      </a:r>
                      <a:endParaRPr kumimoji="0" lang="fr-FR" sz="14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just" defTabSz="914400" rtl="0" eaLnBrk="1" fontAlgn="base" latinLnBrk="0" hangingPunct="1">
                        <a:lnSpc>
                          <a:spcPct val="115000"/>
                        </a:lnSpc>
                        <a:spcBef>
                          <a:spcPts val="600"/>
                        </a:spcBef>
                        <a:spcAft>
                          <a:spcPct val="0"/>
                        </a:spcAft>
                        <a:buClrTx/>
                        <a:buSzTx/>
                        <a:buFontTx/>
                        <a:buNone/>
                        <a:tabLst/>
                      </a:pP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萘普西诺</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 </a:t>
                      </a:r>
                      <a:endParaRPr kumimoji="0" lang="fr-FR" sz="14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ts val="600"/>
                        </a:spcBef>
                        <a:spcAft>
                          <a:spcPct val="0"/>
                        </a:spcAft>
                        <a:buClrTx/>
                        <a:buSzTx/>
                        <a:buFontTx/>
                        <a:buNone/>
                        <a:tabLst/>
                      </a:pPr>
                      <a:r>
                        <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III</a:t>
                      </a:r>
                      <a:r>
                        <a:rPr kumimoji="0" lang="zh-CN" altLang="en-US"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期</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fr-FR" sz="1400" b="1" i="0" u="none" strike="noStrike" cap="none" normalizeH="0" baseline="0" dirty="0" err="1" smtClean="0">
                          <a:ln>
                            <a:noFill/>
                          </a:ln>
                          <a:solidFill>
                            <a:schemeClr val="tx2"/>
                          </a:solidFill>
                          <a:effectLst/>
                          <a:latin typeface="微软雅黑" panose="020B0503020204020204" pitchFamily="34" charset="-122"/>
                          <a:ea typeface="微软雅黑" panose="020B0503020204020204" pitchFamily="34" charset="-122"/>
                          <a:cs typeface="Arial" pitchFamily="34" charset="0"/>
                        </a:rPr>
                        <a:t>NicOx</a:t>
                      </a:r>
                      <a:endParaRPr kumimoji="0" lang="fr-FR" sz="14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bl>
          </a:graphicData>
        </a:graphic>
      </p:graphicFrame>
      <p:sp>
        <p:nvSpPr>
          <p:cNvPr id="4" name="ZoneTexte 5"/>
          <p:cNvSpPr txBox="1">
            <a:spLocks noChangeArrowheads="1"/>
          </p:cNvSpPr>
          <p:nvPr/>
        </p:nvSpPr>
        <p:spPr bwMode="auto">
          <a:xfrm>
            <a:off x="0" y="6457890"/>
            <a:ext cx="115608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ea typeface="MS PGothic" pitchFamily="34" charset="-128"/>
              </a:defRPr>
            </a:lvl1pPr>
            <a:lvl2pPr>
              <a:defRPr sz="2800">
                <a:solidFill>
                  <a:schemeClr val="tx1"/>
                </a:solidFill>
                <a:latin typeface="Times New Roman" pitchFamily="18" charset="0"/>
                <a:ea typeface="MS PGothic" pitchFamily="34" charset="-128"/>
              </a:defRPr>
            </a:lvl2pPr>
            <a:lvl3pPr>
              <a:defRPr sz="2400">
                <a:solidFill>
                  <a:schemeClr val="tx1"/>
                </a:solidFill>
                <a:latin typeface="Times New Roman" pitchFamily="18" charset="0"/>
                <a:ea typeface="MS PGothic" pitchFamily="34" charset="-128"/>
              </a:defRPr>
            </a:lvl3pPr>
            <a:lvl4pPr>
              <a:defRPr sz="2000">
                <a:solidFill>
                  <a:schemeClr val="tx1"/>
                </a:solidFill>
                <a:latin typeface="Times New Roman" pitchFamily="18" charset="0"/>
                <a:ea typeface="MS PGothic" pitchFamily="34" charset="-128"/>
              </a:defRPr>
            </a:lvl4pPr>
            <a:lvl5pPr>
              <a:defRPr sz="2000">
                <a:solidFill>
                  <a:schemeClr val="tx1"/>
                </a:solidFill>
                <a:latin typeface="Times New Roman" pitchFamily="18" charset="0"/>
                <a:ea typeface="MS PGothic" pitchFamily="34" charset="-128"/>
              </a:defRPr>
            </a:lvl5pPr>
            <a:lvl6pPr eaLnBrk="0" hangingPunct="0">
              <a:defRPr sz="2000">
                <a:solidFill>
                  <a:schemeClr val="tx1"/>
                </a:solidFill>
                <a:latin typeface="Times New Roman" pitchFamily="18" charset="0"/>
                <a:ea typeface="MS PGothic" pitchFamily="34" charset="-128"/>
              </a:defRPr>
            </a:lvl6pPr>
            <a:lvl7pPr eaLnBrk="0" hangingPunct="0">
              <a:defRPr sz="2000">
                <a:solidFill>
                  <a:schemeClr val="tx1"/>
                </a:solidFill>
                <a:latin typeface="Times New Roman" pitchFamily="18" charset="0"/>
                <a:ea typeface="MS PGothic" pitchFamily="34" charset="-128"/>
              </a:defRPr>
            </a:lvl7pPr>
            <a:lvl8pPr eaLnBrk="0" hangingPunct="0">
              <a:defRPr sz="2000">
                <a:solidFill>
                  <a:schemeClr val="tx1"/>
                </a:solidFill>
                <a:latin typeface="Times New Roman" pitchFamily="18" charset="0"/>
                <a:ea typeface="MS PGothic" pitchFamily="34" charset="-128"/>
              </a:defRPr>
            </a:lvl8pPr>
            <a:lvl9pPr eaLnBrk="0" hangingPunct="0">
              <a:defRPr sz="2000">
                <a:solidFill>
                  <a:schemeClr val="tx1"/>
                </a:solidFill>
                <a:latin typeface="Times New Roman" pitchFamily="18" charset="0"/>
                <a:ea typeface="MS PGothic" pitchFamily="34" charset="-128"/>
              </a:defRPr>
            </a:lvl9pPr>
          </a:lstStyle>
          <a:p>
            <a:r>
              <a:rPr lang="fr-FR" altLang="fr-FR" sz="2000" b="1" dirty="0" smtClean="0">
                <a:solidFill>
                  <a:srgbClr val="FFFF00"/>
                </a:solidFill>
                <a:latin typeface="微软雅黑" panose="020B0503020204020204" pitchFamily="34" charset="-122"/>
                <a:ea typeface="微软雅黑" panose="020B0503020204020204" pitchFamily="34" charset="-122"/>
                <a:cs typeface="+mn-cs"/>
              </a:rPr>
              <a:t>* </a:t>
            </a:r>
            <a:r>
              <a:rPr lang="zh-CN" altLang="en-US" sz="1200" b="1" dirty="0">
                <a:solidFill>
                  <a:srgbClr val="FFFF00"/>
                </a:solidFill>
                <a:latin typeface="微软雅黑" panose="020B0503020204020204" pitchFamily="34" charset="-122"/>
                <a:ea typeface="微软雅黑" panose="020B0503020204020204" pitchFamily="34" charset="-122"/>
                <a:cs typeface="+mn-cs"/>
              </a:rPr>
              <a:t>已</a:t>
            </a:r>
            <a:r>
              <a:rPr lang="zh-CN" altLang="en-US" sz="1200" b="1" dirty="0" smtClean="0">
                <a:solidFill>
                  <a:srgbClr val="FFFF00"/>
                </a:solidFill>
                <a:latin typeface="微软雅黑" panose="020B0503020204020204" pitchFamily="34" charset="-122"/>
                <a:ea typeface="微软雅黑" panose="020B0503020204020204" pitchFamily="34" charset="-122"/>
                <a:cs typeface="+mn-cs"/>
              </a:rPr>
              <a:t>停止研发</a:t>
            </a:r>
            <a:endParaRPr lang="fr-FR" altLang="fr-FR" sz="1200" b="1" dirty="0" smtClean="0">
              <a:solidFill>
                <a:srgbClr val="FFFF00"/>
              </a:solidFill>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071" y="180109"/>
            <a:ext cx="8743950" cy="1143000"/>
          </a:xfrm>
        </p:spPr>
        <p:txBody>
          <a:bodyPr/>
          <a:lstStyle/>
          <a:p>
            <a:r>
              <a:rPr lang="zh-CN" altLang="en-US" b="1" dirty="0" smtClean="0">
                <a:latin typeface="微软雅黑" panose="020B0503020204020204" pitchFamily="34" charset="-122"/>
                <a:ea typeface="微软雅黑" panose="020B0503020204020204" pitchFamily="34" charset="-122"/>
              </a:rPr>
              <a:t>新型降压药：大多针对</a:t>
            </a:r>
            <a:r>
              <a:rPr lang="en-US" altLang="zh-CN" b="1" dirty="0" smtClean="0">
                <a:latin typeface="微软雅黑" panose="020B0503020204020204" pitchFamily="34" charset="-122"/>
                <a:ea typeface="微软雅黑" panose="020B0503020204020204" pitchFamily="34" charset="-122"/>
              </a:rPr>
              <a:t>RAAS </a:t>
            </a:r>
            <a:r>
              <a:rPr lang="en-US" altLang="fr-FR" b="1" dirty="0" smtClean="0">
                <a:latin typeface="微软雅黑" panose="020B0503020204020204" pitchFamily="34" charset="-122"/>
                <a:ea typeface="微软雅黑" panose="020B0503020204020204" pitchFamily="34" charset="-122"/>
              </a:rPr>
              <a:t>(II)</a:t>
            </a:r>
            <a:br>
              <a:rPr lang="en-US" altLang="fr-FR" b="1" dirty="0" smtClean="0">
                <a:latin typeface="微软雅黑" panose="020B0503020204020204" pitchFamily="34" charset="-122"/>
                <a:ea typeface="微软雅黑" panose="020B0503020204020204" pitchFamily="34" charset="-122"/>
              </a:rPr>
            </a:br>
            <a:endParaRPr lang="zh-CN" altLang="en-US" dirty="0"/>
          </a:p>
        </p:txBody>
      </p:sp>
      <p:graphicFrame>
        <p:nvGraphicFramePr>
          <p:cNvPr id="3" name="Group 69"/>
          <p:cNvGraphicFramePr>
            <a:graphicFrameLocks noGrp="1"/>
          </p:cNvGraphicFramePr>
          <p:nvPr>
            <p:extLst>
              <p:ext uri="{D42A27DB-BD31-4B8C-83A1-F6EECF244321}">
                <p14:modId xmlns="" xmlns:p14="http://schemas.microsoft.com/office/powerpoint/2010/main" val="3250678971"/>
              </p:ext>
            </p:extLst>
          </p:nvPr>
        </p:nvGraphicFramePr>
        <p:xfrm>
          <a:off x="540329" y="886692"/>
          <a:ext cx="9746671" cy="5569895"/>
        </p:xfrm>
        <a:graphic>
          <a:graphicData uri="http://schemas.openxmlformats.org/drawingml/2006/table">
            <a:tbl>
              <a:tblPr/>
              <a:tblGrid>
                <a:gridCol w="2323165"/>
                <a:gridCol w="1587416"/>
                <a:gridCol w="993926"/>
                <a:gridCol w="1044278"/>
                <a:gridCol w="1353973"/>
                <a:gridCol w="2443913"/>
              </a:tblGrid>
              <a:tr h="595744">
                <a:tc gridSpan="2">
                  <a:txBody>
                    <a:bodyPr/>
                    <a:lstStyle/>
                    <a:p>
                      <a:pPr marL="0" marR="0" indent="0" algn="l" rtl="0" eaLnBrk="1" fontAlgn="base" latinLnBrk="0" hangingPunct="1">
                        <a:lnSpc>
                          <a:spcPct val="115000"/>
                        </a:lnSpc>
                        <a:spcBef>
                          <a:spcPts val="0"/>
                        </a:spcBef>
                        <a:spcAft>
                          <a:spcPts val="0"/>
                        </a:spcAft>
                      </a:pPr>
                      <a:r>
                        <a:rPr lang="zh-CN" altLang="en-US" sz="1400" b="1" i="0" u="none" strike="noStrike" kern="1200" baseline="0" dirty="0">
                          <a:ln>
                            <a:noFill/>
                          </a:ln>
                          <a:solidFill>
                            <a:srgbClr val="22228B"/>
                          </a:solidFill>
                          <a:effectLst/>
                          <a:latin typeface="微软雅黑" panose="020B0503020204020204" pitchFamily="34" charset="-122"/>
                          <a:ea typeface="微软雅黑" panose="020B0503020204020204" pitchFamily="34" charset="-122"/>
                          <a:cs typeface="Times New Roman" panose="02020603050405020304" pitchFamily="18" charset="0"/>
                        </a:rPr>
                        <a:t>药物分类</a:t>
                      </a:r>
                      <a:endParaRPr lang="zh-CN" altLang="en-US" sz="1400" b="0" i="0" u="none" strike="noStrike" dirty="0">
                        <a:effectLst/>
                        <a:latin typeface="微软雅黑" panose="020B0503020204020204" pitchFamily="34" charset="-122"/>
                        <a:ea typeface="微软雅黑" panose="020B0503020204020204" pitchFamily="34" charset="-122"/>
                      </a:endParaRPr>
                    </a:p>
                  </a:txBody>
                  <a:tcPr marL="29718" marR="2971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6F5"/>
                    </a:solidFill>
                  </a:tcPr>
                </a:tc>
                <a:tc hMerge="1">
                  <a:txBody>
                    <a:bodyPr/>
                    <a:lstStyle/>
                    <a:p>
                      <a:endParaRPr lang="zh-CN" altLang="en-US"/>
                    </a:p>
                  </a:txBody>
                  <a:tcPr/>
                </a:tc>
                <a:tc>
                  <a:txBody>
                    <a:bodyPr/>
                    <a:lstStyle/>
                    <a:p>
                      <a:pPr marL="0" marR="0" indent="0" algn="l" rtl="0" eaLnBrk="1" fontAlgn="base" latinLnBrk="0" hangingPunct="1">
                        <a:lnSpc>
                          <a:spcPct val="115000"/>
                        </a:lnSpc>
                        <a:spcBef>
                          <a:spcPts val="0"/>
                        </a:spcBef>
                        <a:spcAft>
                          <a:spcPts val="0"/>
                        </a:spcAft>
                      </a:pPr>
                      <a:r>
                        <a:rPr lang="zh-CN" altLang="en-US" sz="1400" b="1" i="0" u="none" strike="noStrike" kern="1200" baseline="0">
                          <a:ln>
                            <a:noFill/>
                          </a:ln>
                          <a:solidFill>
                            <a:srgbClr val="22228B"/>
                          </a:solidFill>
                          <a:effectLst/>
                          <a:latin typeface="微软雅黑" panose="020B0503020204020204" pitchFamily="34" charset="-122"/>
                          <a:ea typeface="微软雅黑" panose="020B0503020204020204" pitchFamily="34" charset="-122"/>
                          <a:cs typeface="Times New Roman" panose="02020603050405020304" pitchFamily="18" charset="0"/>
                        </a:rPr>
                        <a:t>药物</a:t>
                      </a:r>
                      <a:endParaRPr lang="zh-CN" altLang="en-US" sz="1400" b="0" i="0" u="none" strike="noStrike">
                        <a:effectLst/>
                        <a:latin typeface="微软雅黑" panose="020B0503020204020204" pitchFamily="34" charset="-122"/>
                        <a:ea typeface="微软雅黑" panose="020B0503020204020204" pitchFamily="34" charset="-122"/>
                      </a:endParaRPr>
                    </a:p>
                  </a:txBody>
                  <a:tcPr marL="29718" marR="2971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6F5"/>
                    </a:solidFill>
                  </a:tcPr>
                </a:tc>
                <a:tc>
                  <a:txBody>
                    <a:bodyPr/>
                    <a:lstStyle/>
                    <a:p>
                      <a:pPr marL="0" marR="0" indent="0" algn="l" rtl="0" eaLnBrk="1" fontAlgn="base" latinLnBrk="0" hangingPunct="1">
                        <a:lnSpc>
                          <a:spcPct val="115000"/>
                        </a:lnSpc>
                        <a:spcBef>
                          <a:spcPts val="0"/>
                        </a:spcBef>
                        <a:spcAft>
                          <a:spcPts val="0"/>
                        </a:spcAft>
                      </a:pPr>
                      <a:r>
                        <a:rPr lang="zh-CN" altLang="en-US" sz="1400" b="1" i="0" u="none" strike="noStrike" kern="1200" baseline="0" dirty="0">
                          <a:ln>
                            <a:noFill/>
                          </a:ln>
                          <a:solidFill>
                            <a:srgbClr val="22228B"/>
                          </a:solidFill>
                          <a:effectLst/>
                          <a:latin typeface="微软雅黑" panose="020B0503020204020204" pitchFamily="34" charset="-122"/>
                          <a:ea typeface="微软雅黑" panose="020B0503020204020204" pitchFamily="34" charset="-122"/>
                          <a:cs typeface="Arial" panose="020B0604020202020204" pitchFamily="34" charset="0"/>
                        </a:rPr>
                        <a:t>临床前阶段</a:t>
                      </a:r>
                      <a:endParaRPr lang="zh-CN" altLang="en-US" sz="1400" b="0" i="0" u="none" strike="noStrike" dirty="0">
                        <a:effectLst/>
                        <a:latin typeface="微软雅黑" panose="020B0503020204020204" pitchFamily="34" charset="-122"/>
                        <a:ea typeface="微软雅黑" panose="020B0503020204020204" pitchFamily="34" charset="-122"/>
                      </a:endParaRPr>
                    </a:p>
                  </a:txBody>
                  <a:tcPr marL="29718" marR="2971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6F5"/>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dirty="0" smtClean="0">
                          <a:ln>
                            <a:noFill/>
                          </a:ln>
                          <a:solidFill>
                            <a:srgbClr val="22228B"/>
                          </a:solidFill>
                          <a:effectLst/>
                          <a:latin typeface="微软雅黑" panose="020B0503020204020204" pitchFamily="34" charset="-122"/>
                          <a:ea typeface="微软雅黑" panose="020B0503020204020204" pitchFamily="34" charset="-122"/>
                          <a:cs typeface="Arial" pitchFamily="34" charset="0"/>
                        </a:rPr>
                        <a:t>I-III</a:t>
                      </a:r>
                      <a:r>
                        <a:rPr kumimoji="0" lang="zh-CN" altLang="en-US" sz="1400" b="1" i="0" u="none" strike="noStrike" cap="none" normalizeH="0" baseline="0" dirty="0" smtClean="0">
                          <a:ln>
                            <a:noFill/>
                          </a:ln>
                          <a:solidFill>
                            <a:srgbClr val="22228B"/>
                          </a:solidFill>
                          <a:effectLst/>
                          <a:latin typeface="微软雅黑" panose="020B0503020204020204" pitchFamily="34" charset="-122"/>
                          <a:ea typeface="微软雅黑" panose="020B0503020204020204" pitchFamily="34" charset="-122"/>
                          <a:cs typeface="Arial" pitchFamily="34" charset="0"/>
                        </a:rPr>
                        <a:t>期试验阶段</a:t>
                      </a:r>
                      <a:endParaRPr kumimoji="0" lang="fr-FR" sz="1400" b="1" i="0" u="none" strike="noStrike" cap="none" normalizeH="0" baseline="0" dirty="0" smtClean="0">
                        <a:ln>
                          <a:noFill/>
                        </a:ln>
                        <a:solidFill>
                          <a:srgbClr val="22228B"/>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6F5"/>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zh-CN" altLang="en-US" sz="1400" b="1" i="0" u="none" strike="noStrike" cap="none" normalizeH="0" baseline="0" dirty="0" smtClean="0">
                          <a:ln>
                            <a:noFill/>
                          </a:ln>
                          <a:solidFill>
                            <a:srgbClr val="22228B"/>
                          </a:solidFill>
                          <a:effectLst/>
                          <a:latin typeface="微软雅黑" panose="020B0503020204020204" pitchFamily="34" charset="-122"/>
                          <a:ea typeface="微软雅黑" panose="020B0503020204020204" pitchFamily="34" charset="-122"/>
                          <a:cs typeface="Times New Roman" pitchFamily="18" charset="0"/>
                        </a:rPr>
                        <a:t>制药企业</a:t>
                      </a:r>
                      <a:endParaRPr kumimoji="0" lang="fr-FR" sz="1400" b="1" i="0" u="none" strike="noStrike" cap="none" normalizeH="0" baseline="0" dirty="0" smtClean="0">
                        <a:ln>
                          <a:noFill/>
                        </a:ln>
                        <a:solidFill>
                          <a:srgbClr val="22228B"/>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6F5"/>
                    </a:solidFill>
                  </a:tcPr>
                </a:tc>
              </a:tr>
              <a:tr h="381962">
                <a:tc gridSpan="2">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fr-FR"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Arial" pitchFamily="34" charset="0"/>
                        </a:rPr>
                        <a:t>RERB (</a:t>
                      </a:r>
                      <a:r>
                        <a:rPr kumimoji="0" lang="zh-CN" altLang="en-US"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Arial" pitchFamily="34" charset="0"/>
                        </a:rPr>
                        <a:t>肾素</a:t>
                      </a:r>
                      <a:r>
                        <a:rPr kumimoji="0" lang="fr-FR"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Arial" pitchFamily="34" charset="0"/>
                        </a:rPr>
                        <a:t>/</a:t>
                      </a:r>
                      <a:r>
                        <a:rPr kumimoji="0" lang="zh-CN" altLang="en-US"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Arial" pitchFamily="34" charset="0"/>
                        </a:rPr>
                        <a:t>肾素原阻滞剂</a:t>
                      </a:r>
                      <a:r>
                        <a:rPr kumimoji="0" lang="fr-FR"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Arial" pitchFamily="34" charset="0"/>
                        </a:rPr>
                        <a:t>)</a:t>
                      </a:r>
                      <a:endParaRPr kumimoji="0" lang="fr-FR"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hMerge="1">
                  <a:txBody>
                    <a:bodyPr/>
                    <a:lstStyle/>
                    <a:p>
                      <a:endParaRPr lang="fr-FR"/>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Arial" pitchFamily="34" charset="0"/>
                        </a:rPr>
                        <a:t> </a:t>
                      </a:r>
                      <a:endParaRPr kumimoji="0" lang="fr-FR" sz="1400" b="0"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ts val="600"/>
                        </a:spcBef>
                        <a:spcAft>
                          <a:spcPct val="0"/>
                        </a:spcAft>
                        <a:buClrTx/>
                        <a:buSzTx/>
                        <a:buFontTx/>
                        <a:buNone/>
                        <a:tabLst/>
                      </a:pPr>
                      <a:r>
                        <a:rPr kumimoji="0" lang="fr-FR" sz="1400" b="0"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Arial" pitchFamily="34" charset="0"/>
                          <a:sym typeface="Wingdings" pitchFamily="2" charset="2"/>
                        </a:rPr>
                        <a:t></a:t>
                      </a:r>
                      <a:endParaRPr kumimoji="0" lang="fr-FR" sz="1400" b="0"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Arial" pitchFamily="34" charset="0"/>
                        </a:rPr>
                        <a:t> </a:t>
                      </a:r>
                      <a:endParaRPr kumimoji="0" lang="fr-FR" sz="1400" b="0"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Arial" pitchFamily="34" charset="0"/>
                        </a:rPr>
                        <a:t> </a:t>
                      </a:r>
                      <a:endParaRPr kumimoji="0" lang="fr-FR" sz="1400" b="1"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459705">
                <a:tc gridSpan="2">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fr-FR"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Arial" pitchFamily="34" charset="0"/>
                        </a:rPr>
                        <a:t>ACE2</a:t>
                      </a:r>
                      <a:r>
                        <a:rPr kumimoji="0" lang="zh-CN" altLang="en-US"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Arial" pitchFamily="34" charset="0"/>
                        </a:rPr>
                        <a:t>激活剂</a:t>
                      </a:r>
                      <a:endParaRPr kumimoji="0" lang="fr-FR"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hMerge="1">
                  <a:txBody>
                    <a:bodyPr/>
                    <a:lstStyle/>
                    <a:p>
                      <a:endParaRPr lang="fr-FR"/>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Arial" pitchFamily="34" charset="0"/>
                        </a:rPr>
                        <a:t> </a:t>
                      </a:r>
                      <a:endParaRPr kumimoji="0" lang="fr-FR" sz="1400" b="0"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15000"/>
                        </a:lnSpc>
                        <a:spcBef>
                          <a:spcPts val="600"/>
                        </a:spcBef>
                        <a:spcAft>
                          <a:spcPct val="0"/>
                        </a:spcAft>
                        <a:buClrTx/>
                        <a:buSzTx/>
                        <a:buFontTx/>
                        <a:buNone/>
                        <a:tabLst/>
                      </a:pPr>
                      <a:r>
                        <a:rPr kumimoji="0" lang="fr-FR" sz="1400" b="0"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Arial" pitchFamily="34" charset="0"/>
                          <a:sym typeface="Wingdings" pitchFamily="2" charset="2"/>
                        </a:rPr>
                        <a:t></a:t>
                      </a:r>
                      <a:endParaRPr kumimoji="0" lang="fr-FR" sz="1400" b="0"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Arial" pitchFamily="34" charset="0"/>
                        </a:rPr>
                        <a:t> </a:t>
                      </a:r>
                      <a:endParaRPr kumimoji="0" lang="fr-FR" sz="1400" b="0"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Arial" pitchFamily="34" charset="0"/>
                        </a:rPr>
                        <a:t> </a:t>
                      </a:r>
                      <a:endParaRPr kumimoji="0" lang="fr-FR" sz="1400" b="1"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r>
              <a:tr h="603566">
                <a:tc gridSpan="2">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fr-FR"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Times New Roman" pitchFamily="18" charset="0"/>
                        </a:rPr>
                        <a:t>AT2</a:t>
                      </a:r>
                      <a:r>
                        <a:rPr kumimoji="0" lang="zh-CN" altLang="en-US"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Times New Roman" pitchFamily="18" charset="0"/>
                        </a:rPr>
                        <a:t>受体激动剂</a:t>
                      </a:r>
                      <a:r>
                        <a:rPr kumimoji="0" lang="fr-FR"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Times New Roman" pitchFamily="18" charset="0"/>
                        </a:rPr>
                        <a:t>,</a:t>
                      </a:r>
                      <a:r>
                        <a:rPr kumimoji="0" lang="zh-CN" altLang="en-US"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Times New Roman" pitchFamily="18" charset="0"/>
                        </a:rPr>
                        <a:t>非肽类</a:t>
                      </a:r>
                      <a:endParaRPr kumimoji="0" lang="fr-FR"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hMerge="1">
                  <a:txBody>
                    <a:bodyPr/>
                    <a:lstStyle/>
                    <a:p>
                      <a:endParaRPr lang="fr-FR"/>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rPr>
                        <a:t>C21</a:t>
                      </a: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15000"/>
                        </a:lnSpc>
                        <a:spcBef>
                          <a:spcPts val="600"/>
                        </a:spcBef>
                        <a:spcAft>
                          <a:spcPct val="0"/>
                        </a:spcAft>
                        <a:buClrTx/>
                        <a:buSzTx/>
                        <a:buFontTx/>
                        <a:buNone/>
                        <a:tabLst/>
                      </a:pPr>
                      <a:r>
                        <a:rPr kumimoji="0" lang="fr-FR" sz="1400" b="0"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Arial" pitchFamily="34" charset="0"/>
                          <a:sym typeface="Wingdings" pitchFamily="2" charset="2"/>
                        </a:rPr>
                        <a:t></a:t>
                      </a:r>
                      <a:endParaRPr kumimoji="0" lang="fr-FR" sz="1400" b="0"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endParaRPr>
                    </a:p>
                    <a:p>
                      <a:pPr marL="0" marR="0" lvl="0" indent="0" algn="ctr" defTabSz="914400" rtl="0" eaLnBrk="1" fontAlgn="base" latinLnBrk="0" hangingPunct="1">
                        <a:lnSpc>
                          <a:spcPct val="115000"/>
                        </a:lnSpc>
                        <a:spcBef>
                          <a:spcPts val="600"/>
                        </a:spcBef>
                        <a:spcAft>
                          <a:spcPct val="0"/>
                        </a:spcAft>
                        <a:buClrTx/>
                        <a:buSzTx/>
                        <a:buFontTx/>
                        <a:buNone/>
                        <a:tabLst/>
                      </a:pPr>
                      <a:endParaRPr kumimoji="0" lang="fr-FR" sz="1400" b="0"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zh-CN" altLang="en-US" sz="1400" b="0" i="0" u="none" strike="noStrike" cap="none" normalizeH="0" baseline="0" dirty="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rPr>
                        <a:t>非降压效应组织保护</a:t>
                      </a:r>
                      <a:endParaRPr kumimoji="0" lang="fr-FR" sz="1400" b="0" i="0" u="none" strike="noStrike" cap="none" normalizeH="0" baseline="0" dirty="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dirty="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rPr>
                        <a:t>Vicore</a:t>
                      </a:r>
                      <a:r>
                        <a:rPr kumimoji="0" lang="zh-CN" altLang="en-US" sz="1400" b="1" i="0" u="none" strike="noStrike" cap="none" normalizeH="0" baseline="0" dirty="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rPr>
                        <a:t>制药</a:t>
                      </a:r>
                      <a:endParaRPr kumimoji="0" lang="fr-FR" sz="1400" b="1" i="0" u="none" strike="noStrike" cap="none" normalizeH="0" baseline="0" dirty="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r>
              <a:tr h="537450">
                <a:tc gridSpan="2">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zh-CN" altLang="en-US"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Arial" pitchFamily="34" charset="0"/>
                        </a:rPr>
                        <a:t>氨基肽酶</a:t>
                      </a:r>
                      <a:r>
                        <a:rPr kumimoji="0" lang="fr-FR"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Arial" pitchFamily="34" charset="0"/>
                        </a:rPr>
                        <a:t>A(APA)</a:t>
                      </a:r>
                      <a:r>
                        <a:rPr kumimoji="0" lang="zh-CN" altLang="en-US"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Arial" pitchFamily="34" charset="0"/>
                        </a:rPr>
                        <a:t>抑制剂</a:t>
                      </a:r>
                      <a:endParaRPr kumimoji="0" lang="fr-FR"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hMerge="1">
                  <a:txBody>
                    <a:bodyPr/>
                    <a:lstStyle/>
                    <a:p>
                      <a:endParaRPr lang="fr-FR"/>
                    </a:p>
                  </a:txBody>
                  <a:tcPr/>
                </a:tc>
                <a:tc>
                  <a:txBody>
                    <a:bodyPr/>
                    <a:lstStyle/>
                    <a:p>
                      <a:pPr marL="0" marR="0" lvl="0" indent="0" algn="just" defTabSz="914400" rtl="0" eaLnBrk="1" fontAlgn="base" latinLnBrk="0" hangingPunct="1">
                        <a:lnSpc>
                          <a:spcPct val="115000"/>
                        </a:lnSpc>
                        <a:spcBef>
                          <a:spcPts val="600"/>
                        </a:spcBef>
                        <a:spcAft>
                          <a:spcPct val="0"/>
                        </a:spcAft>
                        <a:buClrTx/>
                        <a:buSzTx/>
                        <a:buFontTx/>
                        <a:buNone/>
                        <a:tabLst/>
                      </a:pPr>
                      <a:r>
                        <a:rPr kumimoji="0" lang="fr-FR" sz="1400" b="1"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Arial" pitchFamily="34" charset="0"/>
                        </a:rPr>
                        <a:t>QGC001</a:t>
                      </a:r>
                      <a:endParaRPr kumimoji="0" lang="fr-FR" sz="1400" b="1"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ts val="600"/>
                        </a:spcBef>
                        <a:spcAft>
                          <a:spcPct val="0"/>
                        </a:spcAft>
                        <a:buClrTx/>
                        <a:buSzTx/>
                        <a:buFontTx/>
                        <a:buNone/>
                        <a:tabLst/>
                      </a:pPr>
                      <a:endParaRPr kumimoji="0" lang="fr-FR" sz="1400" b="1"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dirty="0" smtClean="0">
                          <a:ln>
                            <a:noFill/>
                          </a:ln>
                          <a:solidFill>
                            <a:srgbClr val="0D0D0D"/>
                          </a:solidFill>
                          <a:effectLst/>
                          <a:latin typeface="微软雅黑" panose="020B0503020204020204" pitchFamily="34" charset="-122"/>
                          <a:ea typeface="微软雅黑" panose="020B0503020204020204" pitchFamily="34" charset="-122"/>
                          <a:cs typeface="Arial" pitchFamily="34" charset="0"/>
                        </a:rPr>
                        <a:t>Iia</a:t>
                      </a:r>
                      <a:r>
                        <a:rPr kumimoji="0" lang="zh-CN" altLang="en-US" sz="1400" b="1" i="0" u="none" strike="noStrike" cap="none" normalizeH="0" baseline="0" dirty="0" smtClean="0">
                          <a:ln>
                            <a:noFill/>
                          </a:ln>
                          <a:solidFill>
                            <a:srgbClr val="0D0D0D"/>
                          </a:solidFill>
                          <a:effectLst/>
                          <a:latin typeface="微软雅黑" panose="020B0503020204020204" pitchFamily="34" charset="-122"/>
                          <a:ea typeface="微软雅黑" panose="020B0503020204020204" pitchFamily="34" charset="-122"/>
                          <a:cs typeface="Arial" pitchFamily="34" charset="0"/>
                        </a:rPr>
                        <a:t>期</a:t>
                      </a:r>
                      <a:r>
                        <a:rPr kumimoji="0" lang="fr-FR" sz="1400" b="1" i="0" u="none" strike="noStrike" cap="none" normalizeH="0" baseline="0" dirty="0" smtClean="0">
                          <a:ln>
                            <a:noFill/>
                          </a:ln>
                          <a:solidFill>
                            <a:srgbClr val="0D0D0D"/>
                          </a:solidFill>
                          <a:effectLst/>
                          <a:latin typeface="微软雅黑" panose="020B0503020204020204" pitchFamily="34" charset="-122"/>
                          <a:ea typeface="微软雅黑" panose="020B0503020204020204" pitchFamily="34" charset="-122"/>
                          <a:cs typeface="Arial" pitchFamily="34" charset="0"/>
                        </a:rPr>
                        <a:t> </a:t>
                      </a:r>
                      <a:endParaRPr kumimoji="0" lang="fr-FR" sz="1400" b="1" i="0" u="none" strike="noStrike" cap="none" normalizeH="0" baseline="0" dirty="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zh-CN" altLang="en-US" sz="1400" b="1" i="0" u="none" strike="noStrike" cap="none" normalizeH="0" baseline="0" dirty="0" smtClean="0">
                          <a:ln>
                            <a:noFill/>
                          </a:ln>
                          <a:solidFill>
                            <a:srgbClr val="0D0D0D"/>
                          </a:solidFill>
                          <a:effectLst/>
                          <a:latin typeface="微软雅黑" panose="020B0503020204020204" pitchFamily="34" charset="-122"/>
                          <a:ea typeface="微软雅黑" panose="020B0503020204020204" pitchFamily="34" charset="-122"/>
                          <a:cs typeface="Arial" pitchFamily="34" charset="0"/>
                        </a:rPr>
                        <a:t>量子基因组</a:t>
                      </a:r>
                      <a:endParaRPr kumimoji="0" lang="fr-FR" sz="1400" b="1" i="0" u="none" strike="noStrike" cap="none" normalizeH="0" baseline="0" dirty="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459705">
                <a:tc rowSpan="2">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zh-CN" altLang="en-US"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Arial" pitchFamily="34" charset="0"/>
                        </a:rPr>
                        <a:t>疫苗</a:t>
                      </a:r>
                      <a:endParaRPr kumimoji="0" lang="fr-FR"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fr-FR"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Arial" pitchFamily="34" charset="0"/>
                        </a:rPr>
                        <a:t>Ang I</a:t>
                      </a:r>
                      <a:r>
                        <a:rPr kumimoji="0" lang="zh-CN" altLang="en-US"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Arial" pitchFamily="34" charset="0"/>
                        </a:rPr>
                        <a:t>疫苗</a:t>
                      </a:r>
                      <a:endParaRPr kumimoji="0" lang="fr-FR"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just" defTabSz="914400" rtl="0" eaLnBrk="1" fontAlgn="base" latinLnBrk="0" hangingPunct="1">
                        <a:lnSpc>
                          <a:spcPct val="115000"/>
                        </a:lnSpc>
                        <a:spcBef>
                          <a:spcPts val="600"/>
                        </a:spcBef>
                        <a:spcAft>
                          <a:spcPct val="0"/>
                        </a:spcAft>
                        <a:buClrTx/>
                        <a:buSzTx/>
                        <a:buFontTx/>
                        <a:buNone/>
                        <a:tabLst/>
                      </a:pPr>
                      <a:r>
                        <a:rPr kumimoji="0" lang="fr-FR" sz="1400" b="1" i="0" u="none" strike="noStrike" cap="none" normalizeH="0" baseline="0" dirty="0" smtClean="0">
                          <a:ln>
                            <a:noFill/>
                          </a:ln>
                          <a:solidFill>
                            <a:srgbClr val="0D0D0D"/>
                          </a:solidFill>
                          <a:effectLst/>
                          <a:latin typeface="微软雅黑" panose="020B0503020204020204" pitchFamily="34" charset="-122"/>
                          <a:ea typeface="微软雅黑" panose="020B0503020204020204" pitchFamily="34" charset="-122"/>
                          <a:cs typeface="Arial" pitchFamily="34" charset="0"/>
                        </a:rPr>
                        <a:t>PMD3117</a:t>
                      </a:r>
                      <a:endParaRPr kumimoji="0" lang="fr-FR" sz="1400" b="1" i="0" u="none" strike="noStrike" cap="none" normalizeH="0" baseline="0" dirty="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Arial" pitchFamily="34" charset="0"/>
                        </a:rPr>
                        <a:t> </a:t>
                      </a:r>
                      <a:endParaRPr kumimoji="0" lang="fr-FR" sz="1400" b="1"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15000"/>
                        </a:lnSpc>
                        <a:spcBef>
                          <a:spcPts val="600"/>
                        </a:spcBef>
                        <a:spcAft>
                          <a:spcPct val="0"/>
                        </a:spcAft>
                        <a:buClrTx/>
                        <a:buSzTx/>
                        <a:buFontTx/>
                        <a:buNone/>
                        <a:tabLst/>
                      </a:pPr>
                      <a:r>
                        <a:rPr kumimoji="0" lang="fr-FR" sz="1400" b="1" i="0" u="none" strike="noStrike" cap="none" normalizeH="0" baseline="0" dirty="0" smtClean="0">
                          <a:ln>
                            <a:noFill/>
                          </a:ln>
                          <a:solidFill>
                            <a:srgbClr val="0D0D0D"/>
                          </a:solidFill>
                          <a:effectLst/>
                          <a:latin typeface="微软雅黑" panose="020B0503020204020204" pitchFamily="34" charset="-122"/>
                          <a:ea typeface="微软雅黑" panose="020B0503020204020204" pitchFamily="34" charset="-122"/>
                          <a:cs typeface="Arial" pitchFamily="34" charset="0"/>
                        </a:rPr>
                        <a:t>II</a:t>
                      </a:r>
                      <a:r>
                        <a:rPr kumimoji="0" lang="zh-CN" altLang="en-US" sz="1400" b="1" i="0" u="none" strike="noStrike" cap="none" normalizeH="0" baseline="0" dirty="0" smtClean="0">
                          <a:ln>
                            <a:noFill/>
                          </a:ln>
                          <a:solidFill>
                            <a:srgbClr val="0D0D0D"/>
                          </a:solidFill>
                          <a:effectLst/>
                          <a:latin typeface="微软雅黑" panose="020B0503020204020204" pitchFamily="34" charset="-122"/>
                          <a:ea typeface="微软雅黑" panose="020B0503020204020204" pitchFamily="34" charset="-122"/>
                          <a:cs typeface="Arial" pitchFamily="34" charset="0"/>
                        </a:rPr>
                        <a:t>期</a:t>
                      </a:r>
                      <a:endParaRPr kumimoji="0" lang="fr-FR" sz="1400" b="1" i="0" u="none" strike="noStrike" cap="none" normalizeH="0" baseline="0" dirty="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fr-FR" sz="1400" b="1" i="0" u="none" strike="noStrike" cap="none" normalizeH="0" baseline="0" dirty="0" smtClean="0">
                          <a:ln>
                            <a:noFill/>
                          </a:ln>
                          <a:solidFill>
                            <a:srgbClr val="0D0D0D"/>
                          </a:solidFill>
                          <a:effectLst/>
                          <a:latin typeface="微软雅黑" panose="020B0503020204020204" pitchFamily="34" charset="-122"/>
                          <a:ea typeface="微软雅黑" panose="020B0503020204020204" pitchFamily="34" charset="-122"/>
                          <a:cs typeface="Arial" pitchFamily="34" charset="0"/>
                        </a:rPr>
                        <a:t>Protherics</a:t>
                      </a:r>
                      <a:r>
                        <a:rPr kumimoji="0" lang="zh-CN" altLang="en-US" sz="1400" b="1" i="0" u="none" strike="noStrike" cap="none" normalizeH="0" baseline="0" dirty="0" smtClean="0">
                          <a:ln>
                            <a:noFill/>
                          </a:ln>
                          <a:solidFill>
                            <a:srgbClr val="0D0D0D"/>
                          </a:solidFill>
                          <a:effectLst/>
                          <a:latin typeface="微软雅黑" panose="020B0503020204020204" pitchFamily="34" charset="-122"/>
                          <a:ea typeface="微软雅黑" panose="020B0503020204020204" pitchFamily="34" charset="-122"/>
                          <a:cs typeface="Arial" pitchFamily="34" charset="0"/>
                        </a:rPr>
                        <a:t>公司</a:t>
                      </a:r>
                      <a:endParaRPr kumimoji="0" lang="fr-FR" sz="1400" b="1" i="0" u="none" strike="noStrike" cap="none" normalizeH="0" baseline="0" dirty="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r>
              <a:tr h="689559">
                <a:tc vMerge="1">
                  <a:txBody>
                    <a:bodyPr/>
                    <a:lstStyle/>
                    <a:p>
                      <a:endParaRPr lang="fr-FR"/>
                    </a:p>
                  </a:txBody>
                  <a:tcPr/>
                </a:tc>
                <a:tc>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fr-FR"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Arial" pitchFamily="34" charset="0"/>
                        </a:rPr>
                        <a:t>Ang II</a:t>
                      </a:r>
                      <a:r>
                        <a:rPr kumimoji="0" lang="zh-CN" altLang="en-US"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Arial" pitchFamily="34" charset="0"/>
                        </a:rPr>
                        <a:t>疫苗</a:t>
                      </a:r>
                      <a:endParaRPr kumimoji="0" lang="fr-FR"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just" defTabSz="914400" rtl="0" eaLnBrk="1" fontAlgn="base" latinLnBrk="0" hangingPunct="1">
                        <a:lnSpc>
                          <a:spcPct val="115000"/>
                        </a:lnSpc>
                        <a:spcBef>
                          <a:spcPts val="600"/>
                        </a:spcBef>
                        <a:spcAft>
                          <a:spcPct val="0"/>
                        </a:spcAft>
                        <a:buClrTx/>
                        <a:buSzTx/>
                        <a:buFontTx/>
                        <a:buNone/>
                        <a:tabLst/>
                      </a:pPr>
                      <a:r>
                        <a:rPr kumimoji="0" lang="fr-FR" sz="1400" b="1"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Arial" pitchFamily="34" charset="0"/>
                        </a:rPr>
                        <a:t>Cyt006-AngQb</a:t>
                      </a:r>
                      <a:endParaRPr kumimoji="0" lang="fr-FR" sz="1400" b="1"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Arial" pitchFamily="34" charset="0"/>
                        </a:rPr>
                        <a:t> </a:t>
                      </a:r>
                      <a:endParaRPr kumimoji="0" lang="fr-FR" sz="1400" b="1"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15000"/>
                        </a:lnSpc>
                        <a:spcBef>
                          <a:spcPts val="600"/>
                        </a:spcBef>
                        <a:spcAft>
                          <a:spcPct val="0"/>
                        </a:spcAft>
                        <a:buClrTx/>
                        <a:buSzTx/>
                        <a:buFontTx/>
                        <a:buNone/>
                        <a:tabLst/>
                      </a:pPr>
                      <a:r>
                        <a:rPr kumimoji="0" lang="fr-FR" sz="1400" b="1" i="0" u="none" strike="noStrike" cap="none" normalizeH="0" baseline="0" dirty="0" smtClean="0">
                          <a:ln>
                            <a:noFill/>
                          </a:ln>
                          <a:solidFill>
                            <a:srgbClr val="0D0D0D"/>
                          </a:solidFill>
                          <a:effectLst/>
                          <a:latin typeface="微软雅黑" panose="020B0503020204020204" pitchFamily="34" charset="-122"/>
                          <a:ea typeface="微软雅黑" panose="020B0503020204020204" pitchFamily="34" charset="-122"/>
                          <a:cs typeface="Arial" pitchFamily="34" charset="0"/>
                        </a:rPr>
                        <a:t>II</a:t>
                      </a:r>
                      <a:r>
                        <a:rPr kumimoji="0" lang="zh-CN" altLang="en-US" sz="1400" b="1" i="0" u="none" strike="noStrike" cap="none" normalizeH="0" baseline="0" dirty="0" smtClean="0">
                          <a:ln>
                            <a:noFill/>
                          </a:ln>
                          <a:solidFill>
                            <a:srgbClr val="0D0D0D"/>
                          </a:solidFill>
                          <a:effectLst/>
                          <a:latin typeface="微软雅黑" panose="020B0503020204020204" pitchFamily="34" charset="-122"/>
                          <a:ea typeface="微软雅黑" panose="020B0503020204020204" pitchFamily="34" charset="-122"/>
                          <a:cs typeface="Arial" pitchFamily="34" charset="0"/>
                        </a:rPr>
                        <a:t>期</a:t>
                      </a:r>
                      <a:endParaRPr kumimoji="0" lang="fr-FR" sz="1400" b="1" i="0" u="none" strike="noStrike" cap="none" normalizeH="0" baseline="0" dirty="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fr-FR" sz="1400" b="1" i="0" u="none" strike="noStrike" cap="none" normalizeH="0" baseline="0" dirty="0" smtClean="0">
                          <a:ln>
                            <a:noFill/>
                          </a:ln>
                          <a:solidFill>
                            <a:srgbClr val="0D0D0D"/>
                          </a:solidFill>
                          <a:effectLst/>
                          <a:latin typeface="微软雅黑" panose="020B0503020204020204" pitchFamily="34" charset="-122"/>
                          <a:ea typeface="微软雅黑" panose="020B0503020204020204" pitchFamily="34" charset="-122"/>
                          <a:cs typeface="Arial" pitchFamily="34" charset="0"/>
                        </a:rPr>
                        <a:t>Cytos Biotechnology AG</a:t>
                      </a:r>
                      <a:endParaRPr kumimoji="0" lang="fr-FR" sz="1400" b="1" i="0" u="none" strike="noStrike" cap="none" normalizeH="0" baseline="0" dirty="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r>
              <a:tr h="613505">
                <a:tc gridSpan="2">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pt-BR"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Arial" pitchFamily="34" charset="0"/>
                        </a:rPr>
                        <a:t>T1R/ETA</a:t>
                      </a:r>
                      <a:r>
                        <a:rPr kumimoji="0" lang="zh-CN" altLang="en-US"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Arial" pitchFamily="34" charset="0"/>
                        </a:rPr>
                        <a:t>双重拮抗剂</a:t>
                      </a:r>
                      <a:r>
                        <a:rPr kumimoji="0" lang="pt-BR"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Arial" pitchFamily="34" charset="0"/>
                        </a:rPr>
                        <a:t>(DARAs)</a:t>
                      </a:r>
                      <a:endParaRPr kumimoji="0" lang="fr-FR"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hMerge="1">
                  <a:txBody>
                    <a:bodyPr/>
                    <a:lstStyle/>
                    <a:p>
                      <a:endParaRPr lang="fr-FR"/>
                    </a:p>
                  </a:txBody>
                  <a:tcPr/>
                </a:tc>
                <a:tc>
                  <a:txBody>
                    <a:bodyPr/>
                    <a:lstStyle/>
                    <a:p>
                      <a:pPr marL="0" marR="0" lvl="0" indent="0" algn="just" defTabSz="914400" rtl="0" eaLnBrk="1" fontAlgn="base" latinLnBrk="0" hangingPunct="1">
                        <a:lnSpc>
                          <a:spcPct val="115000"/>
                        </a:lnSpc>
                        <a:spcBef>
                          <a:spcPts val="600"/>
                        </a:spcBef>
                        <a:spcAft>
                          <a:spcPct val="0"/>
                        </a:spcAft>
                        <a:buClrTx/>
                        <a:buSzTx/>
                        <a:buFontTx/>
                        <a:buNone/>
                        <a:tabLst/>
                      </a:pPr>
                      <a:r>
                        <a:rPr kumimoji="0" lang="pt-BR" sz="1400" b="1"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Arial" pitchFamily="34" charset="0"/>
                        </a:rPr>
                        <a:t>PS-433540</a:t>
                      </a:r>
                      <a:endParaRPr kumimoji="0" lang="fr-FR" sz="1400" b="1"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Arial" pitchFamily="34" charset="0"/>
                        </a:rPr>
                        <a:t> </a:t>
                      </a:r>
                      <a:endParaRPr kumimoji="0" lang="fr-FR" sz="1400" b="1"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ts val="600"/>
                        </a:spcBef>
                        <a:spcAft>
                          <a:spcPct val="0"/>
                        </a:spcAft>
                        <a:buClrTx/>
                        <a:buSzTx/>
                        <a:buFontTx/>
                        <a:buNone/>
                        <a:tabLst/>
                      </a:pPr>
                      <a:r>
                        <a:rPr kumimoji="0" lang="pt-BR" sz="1400" b="1" i="0" u="none" strike="noStrike" cap="none" normalizeH="0" baseline="0" dirty="0" smtClean="0">
                          <a:ln>
                            <a:noFill/>
                          </a:ln>
                          <a:solidFill>
                            <a:srgbClr val="0D0D0D"/>
                          </a:solidFill>
                          <a:effectLst/>
                          <a:latin typeface="微软雅黑" panose="020B0503020204020204" pitchFamily="34" charset="-122"/>
                          <a:ea typeface="微软雅黑" panose="020B0503020204020204" pitchFamily="34" charset="-122"/>
                          <a:cs typeface="Arial" pitchFamily="34" charset="0"/>
                        </a:rPr>
                        <a:t>II</a:t>
                      </a:r>
                      <a:r>
                        <a:rPr kumimoji="0" lang="zh-CN" altLang="en-US" sz="1400" b="1" i="0" u="none" strike="noStrike" cap="none" normalizeH="0" baseline="0" dirty="0" smtClean="0">
                          <a:ln>
                            <a:noFill/>
                          </a:ln>
                          <a:solidFill>
                            <a:srgbClr val="0D0D0D"/>
                          </a:solidFill>
                          <a:effectLst/>
                          <a:latin typeface="微软雅黑" panose="020B0503020204020204" pitchFamily="34" charset="-122"/>
                          <a:ea typeface="微软雅黑" panose="020B0503020204020204" pitchFamily="34" charset="-122"/>
                          <a:cs typeface="Arial" pitchFamily="34" charset="0"/>
                        </a:rPr>
                        <a:t>期</a:t>
                      </a:r>
                      <a:endParaRPr kumimoji="0" lang="fr-FR" sz="1400" b="1" i="0" u="none" strike="noStrike" cap="none" normalizeH="0" baseline="0" dirty="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pt-BR" sz="1400" b="1" i="0" u="none" strike="noStrike" cap="none" normalizeH="0" baseline="0" dirty="0" smtClean="0">
                          <a:ln>
                            <a:noFill/>
                          </a:ln>
                          <a:solidFill>
                            <a:srgbClr val="0D0D0D"/>
                          </a:solidFill>
                          <a:effectLst/>
                          <a:latin typeface="微软雅黑" panose="020B0503020204020204" pitchFamily="34" charset="-122"/>
                          <a:ea typeface="微软雅黑" panose="020B0503020204020204" pitchFamily="34" charset="-122"/>
                          <a:cs typeface="Arial" pitchFamily="34" charset="0"/>
                        </a:rPr>
                        <a:t>Ligand</a:t>
                      </a:r>
                      <a:r>
                        <a:rPr kumimoji="0" lang="zh-CN" altLang="en-US" sz="1400" b="1" i="0" u="none" strike="noStrike" cap="none" normalizeH="0" baseline="0" dirty="0" smtClean="0">
                          <a:ln>
                            <a:noFill/>
                          </a:ln>
                          <a:solidFill>
                            <a:srgbClr val="0D0D0D"/>
                          </a:solidFill>
                          <a:effectLst/>
                          <a:latin typeface="微软雅黑" panose="020B0503020204020204" pitchFamily="34" charset="-122"/>
                          <a:ea typeface="微软雅黑" panose="020B0503020204020204" pitchFamily="34" charset="-122"/>
                          <a:cs typeface="Arial" pitchFamily="34" charset="0"/>
                        </a:rPr>
                        <a:t>制药</a:t>
                      </a:r>
                      <a:endParaRPr kumimoji="0" lang="fr-FR" sz="1400" b="1" i="0" u="none" strike="noStrike" cap="none" normalizeH="0" baseline="0" dirty="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598293">
                <a:tc gridSpan="2">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zh-CN" altLang="en-US"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Arial" pitchFamily="34" charset="0"/>
                        </a:rPr>
                        <a:t>新型双重</a:t>
                      </a:r>
                      <a:r>
                        <a:rPr kumimoji="0" lang="pt-BR"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Arial" pitchFamily="34" charset="0"/>
                        </a:rPr>
                        <a:t>ARB/</a:t>
                      </a:r>
                      <a:r>
                        <a:rPr kumimoji="0" lang="zh-CN" altLang="en-US"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Arial" pitchFamily="34" charset="0"/>
                        </a:rPr>
                        <a:t>部分</a:t>
                      </a:r>
                      <a:r>
                        <a:rPr kumimoji="0" lang="pt-BR"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Arial" pitchFamily="34" charset="0"/>
                        </a:rPr>
                        <a:t>PPARg</a:t>
                      </a:r>
                      <a:r>
                        <a:rPr kumimoji="0" lang="zh-CN" altLang="en-US"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Arial" pitchFamily="34" charset="0"/>
                        </a:rPr>
                        <a:t>激动剂</a:t>
                      </a:r>
                      <a:endParaRPr kumimoji="0" lang="fr-FR" sz="1400" b="1" i="0" u="none" strike="noStrike"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hMerge="1">
                  <a:txBody>
                    <a:bodyPr/>
                    <a:lstStyle/>
                    <a:p>
                      <a:endParaRPr lang="fr-FR"/>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pt-BR" sz="1400" b="1"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Arial" pitchFamily="34" charset="0"/>
                        </a:rPr>
                        <a:t> </a:t>
                      </a:r>
                      <a:endParaRPr kumimoji="0" lang="fr-FR" sz="1400" b="1"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15000"/>
                        </a:lnSpc>
                        <a:spcBef>
                          <a:spcPts val="600"/>
                        </a:spcBef>
                        <a:spcAft>
                          <a:spcPct val="0"/>
                        </a:spcAft>
                        <a:buClrTx/>
                        <a:buSzTx/>
                        <a:buFontTx/>
                        <a:buNone/>
                        <a:tabLst/>
                      </a:pPr>
                      <a:r>
                        <a:rPr kumimoji="0" lang="fr-FR" sz="1400" b="1"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Arial" pitchFamily="34" charset="0"/>
                          <a:sym typeface="Wingdings" pitchFamily="2" charset="2"/>
                        </a:rPr>
                        <a:t></a:t>
                      </a:r>
                      <a:endParaRPr kumimoji="0" lang="fr-FR" sz="1400" b="1"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i="0" u="none" strike="noStrike" cap="none" normalizeH="0" baseline="0" dirty="0" smtClean="0">
                          <a:ln>
                            <a:noFill/>
                          </a:ln>
                          <a:solidFill>
                            <a:srgbClr val="0D0D0D"/>
                          </a:solidFill>
                          <a:effectLst/>
                          <a:latin typeface="微软雅黑" panose="020B0503020204020204" pitchFamily="34" charset="-122"/>
                          <a:ea typeface="微软雅黑" panose="020B0503020204020204" pitchFamily="34" charset="-122"/>
                          <a:cs typeface="Arial" pitchFamily="34" charset="0"/>
                        </a:rPr>
                        <a:t> </a:t>
                      </a:r>
                      <a:endParaRPr kumimoji="0" lang="fr-FR" sz="1400" b="1" i="0" u="none" strike="noStrike" cap="none" normalizeH="0" baseline="0" dirty="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t-BR" sz="1400" b="1"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Arial" pitchFamily="34" charset="0"/>
                        </a:rPr>
                        <a:t> </a:t>
                      </a:r>
                      <a:endParaRPr kumimoji="0" lang="fr-FR" sz="1400" b="1" i="0" u="none" strike="noStrike" cap="none" normalizeH="0" baseline="0" smtClean="0">
                        <a:ln>
                          <a:noFill/>
                        </a:ln>
                        <a:solidFill>
                          <a:srgbClr val="0D0D0D"/>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r>
              <a:tr h="630406">
                <a:tc gridSpan="2">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pt-BR" sz="14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cs typeface="Arial" pitchFamily="34" charset="0"/>
                        </a:rPr>
                        <a:t>AGE</a:t>
                      </a:r>
                      <a:r>
                        <a:rPr kumimoji="0" lang="zh-CN" altLang="en-US" sz="14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cs typeface="Arial" pitchFamily="34" charset="0"/>
                        </a:rPr>
                        <a:t>裂解剂</a:t>
                      </a:r>
                      <a:endParaRPr kumimoji="0" lang="fr-FR" sz="14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hMerge="1">
                  <a:txBody>
                    <a:bodyPr/>
                    <a:lstStyle/>
                    <a:p>
                      <a:endParaRPr lang="fr-FR"/>
                    </a:p>
                  </a:txBody>
                  <a:tcPr/>
                </a:tc>
                <a:tc>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pt-BR" sz="12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cs typeface="Arial" pitchFamily="34" charset="0"/>
                        </a:rPr>
                        <a:t>Alagebrium </a:t>
                      </a:r>
                      <a:endParaRPr kumimoji="0" lang="fr-FR" sz="12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cs typeface="Arial"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t-BR" sz="12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cs typeface="Arial" pitchFamily="34" charset="0"/>
                        </a:rPr>
                        <a:t>(ALT-711)</a:t>
                      </a: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2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cs typeface="Arial" pitchFamily="34" charset="0"/>
                        </a:rPr>
                        <a:t> </a:t>
                      </a:r>
                      <a:endParaRPr kumimoji="0" lang="fr-FR" sz="12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ts val="600"/>
                        </a:spcBef>
                        <a:spcAft>
                          <a:spcPct val="0"/>
                        </a:spcAft>
                        <a:buClrTx/>
                        <a:buSzTx/>
                        <a:buFontTx/>
                        <a:buNone/>
                        <a:tabLst/>
                      </a:pPr>
                      <a:r>
                        <a:rPr kumimoji="0" lang="pt-BR" sz="12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cs typeface="Arial" pitchFamily="34" charset="0"/>
                        </a:rPr>
                        <a:t>II*</a:t>
                      </a:r>
                      <a:endParaRPr kumimoji="0" lang="fr-FR" sz="12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pt-BR" sz="12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cs typeface="Arial" pitchFamily="34" charset="0"/>
                        </a:rPr>
                        <a:t>Synvista Therapeutics</a:t>
                      </a:r>
                      <a:endParaRPr kumimoji="0" lang="fr-FR" sz="12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cs typeface="Times New Roman" pitchFamily="18" charset="0"/>
                      </a:endParaRPr>
                    </a:p>
                  </a:txBody>
                  <a:tcPr marL="29655" marR="296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bl>
          </a:graphicData>
        </a:graphic>
      </p:graphicFrame>
      <p:sp>
        <p:nvSpPr>
          <p:cNvPr id="4" name="ZoneTexte 5"/>
          <p:cNvSpPr txBox="1">
            <a:spLocks noChangeArrowheads="1"/>
          </p:cNvSpPr>
          <p:nvPr/>
        </p:nvSpPr>
        <p:spPr bwMode="auto">
          <a:xfrm>
            <a:off x="0" y="6457890"/>
            <a:ext cx="115608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ea typeface="MS PGothic" pitchFamily="34" charset="-128"/>
              </a:defRPr>
            </a:lvl1pPr>
            <a:lvl2pPr>
              <a:defRPr sz="2800">
                <a:solidFill>
                  <a:schemeClr val="tx1"/>
                </a:solidFill>
                <a:latin typeface="Times New Roman" pitchFamily="18" charset="0"/>
                <a:ea typeface="MS PGothic" pitchFamily="34" charset="-128"/>
              </a:defRPr>
            </a:lvl2pPr>
            <a:lvl3pPr>
              <a:defRPr sz="2400">
                <a:solidFill>
                  <a:schemeClr val="tx1"/>
                </a:solidFill>
                <a:latin typeface="Times New Roman" pitchFamily="18" charset="0"/>
                <a:ea typeface="MS PGothic" pitchFamily="34" charset="-128"/>
              </a:defRPr>
            </a:lvl3pPr>
            <a:lvl4pPr>
              <a:defRPr sz="2000">
                <a:solidFill>
                  <a:schemeClr val="tx1"/>
                </a:solidFill>
                <a:latin typeface="Times New Roman" pitchFamily="18" charset="0"/>
                <a:ea typeface="MS PGothic" pitchFamily="34" charset="-128"/>
              </a:defRPr>
            </a:lvl4pPr>
            <a:lvl5pPr>
              <a:defRPr sz="2000">
                <a:solidFill>
                  <a:schemeClr val="tx1"/>
                </a:solidFill>
                <a:latin typeface="Times New Roman" pitchFamily="18" charset="0"/>
                <a:ea typeface="MS PGothic" pitchFamily="34" charset="-128"/>
              </a:defRPr>
            </a:lvl5pPr>
            <a:lvl6pPr eaLnBrk="0" hangingPunct="0">
              <a:defRPr sz="2000">
                <a:solidFill>
                  <a:schemeClr val="tx1"/>
                </a:solidFill>
                <a:latin typeface="Times New Roman" pitchFamily="18" charset="0"/>
                <a:ea typeface="MS PGothic" pitchFamily="34" charset="-128"/>
              </a:defRPr>
            </a:lvl6pPr>
            <a:lvl7pPr eaLnBrk="0" hangingPunct="0">
              <a:defRPr sz="2000">
                <a:solidFill>
                  <a:schemeClr val="tx1"/>
                </a:solidFill>
                <a:latin typeface="Times New Roman" pitchFamily="18" charset="0"/>
                <a:ea typeface="MS PGothic" pitchFamily="34" charset="-128"/>
              </a:defRPr>
            </a:lvl7pPr>
            <a:lvl8pPr eaLnBrk="0" hangingPunct="0">
              <a:defRPr sz="2000">
                <a:solidFill>
                  <a:schemeClr val="tx1"/>
                </a:solidFill>
                <a:latin typeface="Times New Roman" pitchFamily="18" charset="0"/>
                <a:ea typeface="MS PGothic" pitchFamily="34" charset="-128"/>
              </a:defRPr>
            </a:lvl8pPr>
            <a:lvl9pPr eaLnBrk="0" hangingPunct="0">
              <a:defRPr sz="2000">
                <a:solidFill>
                  <a:schemeClr val="tx1"/>
                </a:solidFill>
                <a:latin typeface="Times New Roman" pitchFamily="18" charset="0"/>
                <a:ea typeface="MS PGothic" pitchFamily="34" charset="-128"/>
              </a:defRPr>
            </a:lvl9pPr>
          </a:lstStyle>
          <a:p>
            <a:r>
              <a:rPr lang="fr-FR" altLang="fr-FR" sz="2000" b="1" dirty="0" smtClean="0">
                <a:solidFill>
                  <a:srgbClr val="FFFF00"/>
                </a:solidFill>
                <a:latin typeface="微软雅黑" panose="020B0503020204020204" pitchFamily="34" charset="-122"/>
                <a:ea typeface="微软雅黑" panose="020B0503020204020204" pitchFamily="34" charset="-122"/>
                <a:cs typeface="+mn-cs"/>
              </a:rPr>
              <a:t>* </a:t>
            </a:r>
            <a:r>
              <a:rPr lang="zh-CN" altLang="en-US" sz="1200" b="1" dirty="0">
                <a:solidFill>
                  <a:srgbClr val="FFFF00"/>
                </a:solidFill>
                <a:latin typeface="微软雅黑" panose="020B0503020204020204" pitchFamily="34" charset="-122"/>
                <a:ea typeface="微软雅黑" panose="020B0503020204020204" pitchFamily="34" charset="-122"/>
                <a:cs typeface="+mn-cs"/>
              </a:rPr>
              <a:t>已</a:t>
            </a:r>
            <a:r>
              <a:rPr lang="zh-CN" altLang="en-US" sz="1200" b="1" dirty="0" smtClean="0">
                <a:solidFill>
                  <a:srgbClr val="FFFF00"/>
                </a:solidFill>
                <a:latin typeface="微软雅黑" panose="020B0503020204020204" pitchFamily="34" charset="-122"/>
                <a:ea typeface="微软雅黑" panose="020B0503020204020204" pitchFamily="34" charset="-122"/>
                <a:cs typeface="+mn-cs"/>
              </a:rPr>
              <a:t>停止研发</a:t>
            </a:r>
            <a:endParaRPr lang="fr-FR" altLang="fr-FR" sz="1200" b="1" dirty="0" smtClean="0">
              <a:solidFill>
                <a:srgbClr val="FFFF00"/>
              </a:solidFill>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1008496" y="1751590"/>
            <a:ext cx="8928100" cy="492918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1" lang="zh-CN" altLang="en-US"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成功：</a:t>
            </a:r>
            <a:r>
              <a:rPr kumimoji="1" lang="en-US" altLang="fr-FR"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           -  AT1</a:t>
            </a:r>
            <a:r>
              <a:rPr kumimoji="1" lang="zh-CN" altLang="en-US"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受体</a:t>
            </a:r>
            <a:r>
              <a:rPr kumimoji="1" lang="en-US" altLang="fr-FR"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1" lang="zh-CN" altLang="en-US"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中性内肽酶抑制剂</a:t>
            </a:r>
            <a:r>
              <a:rPr kumimoji="1" lang="en-US" altLang="fr-FR"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(LCZ696)</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1" lang="en-US" altLang="fr-FR"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1" lang="zh-CN" altLang="en-US"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依帕列净</a:t>
            </a:r>
            <a:endParaRPr kumimoji="1" lang="en-US" altLang="fr-FR"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1" lang="en-US" altLang="fr-FR"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1" lang="en-US" altLang="fr-FR"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1" lang="zh-CN" altLang="en-US"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研究中：</a:t>
            </a:r>
            <a:r>
              <a:rPr kumimoji="1" lang="en-US" altLang="fr-FR"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        - </a:t>
            </a:r>
            <a:r>
              <a:rPr kumimoji="1" lang="zh-CN" altLang="en-US"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氨基肽酶抑制剂 </a:t>
            </a:r>
            <a:r>
              <a:rPr kumimoji="1" lang="en-US" altLang="fr-FR"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(QGC001)</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1" lang="en-US" altLang="fr-FR"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                      - AT2</a:t>
            </a:r>
            <a:r>
              <a:rPr kumimoji="1" lang="zh-CN" altLang="en-US"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受体激动剂 </a:t>
            </a:r>
            <a:r>
              <a:rPr kumimoji="1" lang="en-US" altLang="fr-FR"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(C21) </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1" lang="en-US" altLang="fr-FR"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1" lang="zh-CN" altLang="en-US"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失败：</a:t>
            </a:r>
            <a:r>
              <a:rPr kumimoji="1" lang="en-US" altLang="fr-FR"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            - </a:t>
            </a:r>
            <a:r>
              <a:rPr kumimoji="1" lang="zh-CN" altLang="en-US"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内皮素受体拮抗剂 </a:t>
            </a:r>
            <a:r>
              <a:rPr kumimoji="1" lang="en-US" altLang="fr-FR"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1" lang="zh-CN" altLang="en-US"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达卢生坦</a:t>
            </a:r>
            <a:r>
              <a:rPr kumimoji="1" lang="en-US" altLang="fr-FR"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1" lang="en-US" altLang="fr-FR"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                      - </a:t>
            </a:r>
            <a:r>
              <a:rPr kumimoji="1" lang="zh-CN" altLang="en-US"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和其他许多药物 </a:t>
            </a:r>
            <a:r>
              <a:rPr kumimoji="1" lang="en-US" altLang="fr-FR"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1" lang="zh-CN" altLang="en-US"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如</a:t>
            </a:r>
            <a:r>
              <a:rPr kumimoji="1" lang="en-US" altLang="fr-FR"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AngII</a:t>
            </a:r>
            <a:r>
              <a:rPr kumimoji="1" lang="zh-CN" altLang="en-US"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疫苗</a:t>
            </a:r>
            <a:r>
              <a:rPr kumimoji="1" lang="en-US" altLang="fr-FR"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endParaRPr kumimoji="1" lang="en-US" altLang="fr-FR"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ja-JP" sz="3600" b="1" dirty="0">
                <a:latin typeface="微软雅黑" panose="020B0503020204020204" pitchFamily="34" charset="-122"/>
                <a:ea typeface="微软雅黑" panose="020B0503020204020204" pitchFamily="34" charset="-122"/>
              </a:rPr>
              <a:t>2016</a:t>
            </a:r>
            <a:r>
              <a:rPr lang="zh-CN" altLang="en-US" sz="3600" b="1" dirty="0">
                <a:latin typeface="微软雅黑" panose="020B0503020204020204" pitchFamily="34" charset="-122"/>
                <a:ea typeface="微软雅黑" panose="020B0503020204020204" pitchFamily="34" charset="-122"/>
              </a:rPr>
              <a:t>年的</a:t>
            </a:r>
            <a:r>
              <a:rPr lang="en-US" altLang="en-US" sz="3600" b="1" dirty="0" smtClean="0">
                <a:latin typeface="微软雅黑" panose="020B0503020204020204" pitchFamily="34" charset="-122"/>
                <a:ea typeface="微软雅黑" panose="020B0503020204020204" pitchFamily="34" charset="-122"/>
              </a:rPr>
              <a:t>“</a:t>
            </a:r>
            <a:r>
              <a:rPr lang="zh-CN" altLang="en-US" sz="3600" b="1" dirty="0" smtClean="0">
                <a:latin typeface="微软雅黑" panose="020B0503020204020204" pitchFamily="34" charset="-122"/>
                <a:ea typeface="微软雅黑" panose="020B0503020204020204" pitchFamily="34" charset="-122"/>
              </a:rPr>
              <a:t>新型</a:t>
            </a:r>
            <a:r>
              <a:rPr lang="en-US" altLang="en-US" sz="3600" b="1" dirty="0" smtClean="0">
                <a:latin typeface="微软雅黑" panose="020B0503020204020204" pitchFamily="34" charset="-122"/>
                <a:ea typeface="微软雅黑" panose="020B0503020204020204" pitchFamily="34" charset="-122"/>
              </a:rPr>
              <a:t>”</a:t>
            </a:r>
            <a:r>
              <a:rPr lang="zh-CN" altLang="en-US" sz="3600" b="1" dirty="0" smtClean="0">
                <a:latin typeface="微软雅黑" panose="020B0503020204020204" pitchFamily="34" charset="-122"/>
                <a:ea typeface="微软雅黑" panose="020B0503020204020204" pitchFamily="34" charset="-122"/>
              </a:rPr>
              <a:t>降压药</a:t>
            </a:r>
            <a:endParaRPr lang="en-US" altLang="fr-FR" sz="3600" b="1"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733425" y="314325"/>
            <a:ext cx="8743950" cy="1143000"/>
          </a:xfrm>
        </p:spPr>
        <p:txBody>
          <a:bodyPr/>
          <a:lstStyle/>
          <a:p>
            <a:pPr eaLnBrk="1" hangingPunct="1">
              <a:defRPr/>
            </a:pPr>
            <a:r>
              <a:rPr lang="zh-CN" altLang="en-US" kern="1200" dirty="0" smtClean="0">
                <a:ea typeface="黑体" pitchFamily="2" charset="-122"/>
              </a:rPr>
              <a:t>降压药的联合应用</a:t>
            </a:r>
            <a:endParaRPr lang="zh-CN" altLang="en-US" kern="1200" dirty="0">
              <a:ea typeface="黑体" pitchFamily="2" charset="-122"/>
            </a:endParaRPr>
          </a:p>
        </p:txBody>
      </p:sp>
      <p:sp>
        <p:nvSpPr>
          <p:cNvPr id="61443" name="Rectangle 3"/>
          <p:cNvSpPr>
            <a:spLocks noGrp="1" noChangeArrowheads="1"/>
          </p:cNvSpPr>
          <p:nvPr>
            <p:ph type="body" idx="1"/>
          </p:nvPr>
        </p:nvSpPr>
        <p:spPr>
          <a:xfrm>
            <a:off x="762000" y="1304925"/>
            <a:ext cx="8743950" cy="4781550"/>
          </a:xfrm>
        </p:spPr>
        <p:txBody>
          <a:bodyPr/>
          <a:lstStyle/>
          <a:p>
            <a:pPr eaLnBrk="1" hangingPunct="1">
              <a:defRPr/>
            </a:pPr>
            <a:r>
              <a:rPr lang="zh-CN" altLang="en-US" sz="2400" dirty="0" smtClean="0">
                <a:latin typeface="+mn-ea"/>
              </a:rPr>
              <a:t>加入降压药的联合应用章节</a:t>
            </a:r>
            <a:endParaRPr lang="en-US" altLang="zh-CN" sz="2400" dirty="0" smtClean="0">
              <a:latin typeface="+mn-ea"/>
            </a:endParaRPr>
          </a:p>
          <a:p>
            <a:pPr eaLnBrk="1" hangingPunct="1">
              <a:defRPr/>
            </a:pPr>
            <a:r>
              <a:rPr lang="zh-CN" altLang="en-US" sz="2400" dirty="0" smtClean="0">
                <a:latin typeface="+mn-ea"/>
              </a:rPr>
              <a:t>明确优化的联合治疗方案的推荐</a:t>
            </a:r>
            <a:endParaRPr lang="en-US" altLang="zh-CN" sz="2400" dirty="0" smtClean="0">
              <a:latin typeface="+mn-ea"/>
            </a:endParaRPr>
          </a:p>
          <a:p>
            <a:pPr eaLnBrk="1" hangingPunct="1">
              <a:defRPr/>
            </a:pPr>
            <a:r>
              <a:rPr lang="zh-CN" altLang="en-US" sz="2400" dirty="0" smtClean="0">
                <a:latin typeface="+mn-ea"/>
              </a:rPr>
              <a:t>提出固定配比复方是治疗的新趋势</a:t>
            </a:r>
            <a:endParaRPr lang="en-US" altLang="zh-CN" sz="2400" dirty="0" smtClean="0">
              <a:latin typeface="+mn-ea"/>
            </a:endParaRPr>
          </a:p>
          <a:p>
            <a:pPr eaLnBrk="1" hangingPunct="1">
              <a:defRPr/>
            </a:pPr>
            <a:r>
              <a:rPr lang="zh-CN" altLang="en-US" sz="2400" dirty="0" smtClean="0">
                <a:latin typeface="+mn-ea"/>
              </a:rPr>
              <a:t>三药联合推荐：</a:t>
            </a:r>
            <a:r>
              <a:rPr lang="en-US" altLang="zh-CN" sz="2400" dirty="0" smtClean="0">
                <a:solidFill>
                  <a:srgbClr val="FF0000"/>
                </a:solidFill>
                <a:latin typeface="+mn-ea"/>
              </a:rPr>
              <a:t>A+C+D</a:t>
            </a:r>
          </a:p>
        </p:txBody>
      </p:sp>
      <p:sp>
        <p:nvSpPr>
          <p:cNvPr id="49155" name="Rectangle 4"/>
          <p:cNvSpPr>
            <a:spLocks noChangeArrowheads="1"/>
          </p:cNvSpPr>
          <p:nvPr/>
        </p:nvSpPr>
        <p:spPr bwMode="auto">
          <a:xfrm>
            <a:off x="0" y="1271588"/>
            <a:ext cx="10287000" cy="36512"/>
          </a:xfrm>
          <a:prstGeom prst="rect">
            <a:avLst/>
          </a:prstGeom>
          <a:gradFill rotWithShape="0">
            <a:gsLst>
              <a:gs pos="0">
                <a:srgbClr val="000000"/>
              </a:gs>
              <a:gs pos="50000">
                <a:srgbClr val="FF0066"/>
              </a:gs>
              <a:gs pos="100000">
                <a:srgbClr val="000000"/>
              </a:gs>
            </a:gsLst>
            <a:lin ang="0" scaled="1"/>
          </a:gradFill>
          <a:ln w="9525">
            <a:noFill/>
            <a:miter lim="800000"/>
            <a:headEnd/>
            <a:tailEnd/>
          </a:ln>
        </p:spPr>
        <p:txBody>
          <a:bodyPr wrap="none" anchor="ctr"/>
          <a:lstStyle/>
          <a:p>
            <a:pPr eaLnBrk="0" hangingPunct="0"/>
            <a:endParaRPr lang="en-US" altLang="zh-CN">
              <a:ea typeface="文鼎魏碑体简"/>
            </a:endParaRPr>
          </a:p>
        </p:txBody>
      </p:sp>
      <p:graphicFrame>
        <p:nvGraphicFramePr>
          <p:cNvPr id="5" name="表格 4"/>
          <p:cNvGraphicFramePr>
            <a:graphicFrameLocks noGrp="1"/>
          </p:cNvGraphicFramePr>
          <p:nvPr/>
        </p:nvGraphicFramePr>
        <p:xfrm>
          <a:off x="942975" y="3287713"/>
          <a:ext cx="7934960" cy="2714352"/>
        </p:xfrm>
        <a:graphic>
          <a:graphicData uri="http://schemas.openxmlformats.org/drawingml/2006/table">
            <a:tbl>
              <a:tblPr/>
              <a:tblGrid>
                <a:gridCol w="2644366"/>
                <a:gridCol w="2645297"/>
                <a:gridCol w="2645297"/>
              </a:tblGrid>
              <a:tr h="350792">
                <a:tc>
                  <a:txBody>
                    <a:bodyPr/>
                    <a:lstStyle/>
                    <a:p>
                      <a:pPr algn="ctr">
                        <a:spcAft>
                          <a:spcPts val="0"/>
                        </a:spcAft>
                      </a:pPr>
                      <a:r>
                        <a:rPr lang="zh-CN" sz="2000" b="1" kern="100" dirty="0">
                          <a:solidFill>
                            <a:srgbClr val="FFFF00"/>
                          </a:solidFill>
                          <a:latin typeface="+mn-ea"/>
                          <a:ea typeface="+mn-ea"/>
                          <a:cs typeface="Times New Roman"/>
                        </a:rPr>
                        <a:t>优先推荐</a:t>
                      </a:r>
                      <a:endParaRPr lang="en-US" sz="2000" b="1" kern="100" dirty="0">
                        <a:solidFill>
                          <a:srgbClr val="FFFF00"/>
                        </a:solidFill>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000" b="1" kern="100" dirty="0">
                          <a:solidFill>
                            <a:srgbClr val="FFFF00"/>
                          </a:solidFill>
                          <a:latin typeface="+mn-ea"/>
                          <a:ea typeface="+mn-ea"/>
                          <a:cs typeface="Times New Roman"/>
                        </a:rPr>
                        <a:t>一般推荐</a:t>
                      </a:r>
                      <a:endParaRPr lang="en-US" sz="2000" b="1" kern="100" dirty="0">
                        <a:solidFill>
                          <a:srgbClr val="FFFF00"/>
                        </a:solidFill>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000" b="1" kern="100" dirty="0">
                          <a:solidFill>
                            <a:srgbClr val="FFFF00"/>
                          </a:solidFill>
                          <a:latin typeface="+mn-ea"/>
                          <a:ea typeface="+mn-ea"/>
                          <a:cs typeface="Times New Roman"/>
                        </a:rPr>
                        <a:t>不常规推荐</a:t>
                      </a:r>
                      <a:endParaRPr lang="en-US" sz="2000" b="1" kern="100" dirty="0">
                        <a:solidFill>
                          <a:srgbClr val="FFFF00"/>
                        </a:solidFill>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792">
                <a:tc>
                  <a:txBody>
                    <a:bodyPr/>
                    <a:lstStyle/>
                    <a:p>
                      <a:pPr algn="just">
                        <a:spcAft>
                          <a:spcPts val="0"/>
                        </a:spcAft>
                      </a:pPr>
                      <a:r>
                        <a:rPr lang="en-US" sz="2000" kern="100" dirty="0">
                          <a:solidFill>
                            <a:schemeClr val="bg1"/>
                          </a:solidFill>
                          <a:latin typeface="+mn-ea"/>
                          <a:ea typeface="+mn-ea"/>
                          <a:cs typeface="Times New Roman"/>
                        </a:rPr>
                        <a:t>D-CCB+ARB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000" kern="100">
                          <a:solidFill>
                            <a:schemeClr val="bg1"/>
                          </a:solidFill>
                          <a:latin typeface="+mn-ea"/>
                          <a:ea typeface="+mn-ea"/>
                          <a:cs typeface="Times New Roman"/>
                        </a:rPr>
                        <a:t>利尿剂</a:t>
                      </a:r>
                      <a:r>
                        <a:rPr lang="en-US" sz="2000" kern="100">
                          <a:solidFill>
                            <a:schemeClr val="bg1"/>
                          </a:solidFill>
                          <a:latin typeface="+mn-ea"/>
                          <a:ea typeface="+mn-ea"/>
                          <a:cs typeface="Times New Roman"/>
                        </a:rPr>
                        <a:t>+</a:t>
                      </a:r>
                      <a:r>
                        <a:rPr lang="zh-CN" sz="2000" kern="100">
                          <a:solidFill>
                            <a:schemeClr val="bg1"/>
                          </a:solidFill>
                          <a:latin typeface="+mn-ea"/>
                          <a:ea typeface="+mn-ea"/>
                          <a:cs typeface="Times New Roman"/>
                        </a:rPr>
                        <a:t>β阻滞剂</a:t>
                      </a:r>
                      <a:endParaRPr lang="en-US" sz="2000" kern="100">
                        <a:solidFill>
                          <a:schemeClr val="bg1"/>
                        </a:solidFill>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000" kern="100">
                          <a:solidFill>
                            <a:schemeClr val="bg1"/>
                          </a:solidFill>
                          <a:latin typeface="+mn-ea"/>
                          <a:ea typeface="+mn-ea"/>
                          <a:cs typeface="Times New Roman"/>
                        </a:rPr>
                        <a:t>ACEI+</a:t>
                      </a:r>
                      <a:r>
                        <a:rPr lang="zh-CN" sz="2000" kern="100">
                          <a:solidFill>
                            <a:schemeClr val="bg1"/>
                          </a:solidFill>
                          <a:latin typeface="+mn-ea"/>
                          <a:ea typeface="+mn-ea"/>
                          <a:cs typeface="Times New Roman"/>
                        </a:rPr>
                        <a:t>β阻滞剂</a:t>
                      </a:r>
                      <a:endParaRPr lang="en-US" sz="2000" kern="100">
                        <a:solidFill>
                          <a:schemeClr val="bg1"/>
                        </a:solidFill>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792">
                <a:tc>
                  <a:txBody>
                    <a:bodyPr/>
                    <a:lstStyle/>
                    <a:p>
                      <a:pPr algn="just">
                        <a:spcAft>
                          <a:spcPts val="0"/>
                        </a:spcAft>
                      </a:pPr>
                      <a:r>
                        <a:rPr lang="en-US" sz="2000" kern="100" dirty="0">
                          <a:solidFill>
                            <a:schemeClr val="bg1"/>
                          </a:solidFill>
                          <a:latin typeface="+mn-ea"/>
                          <a:ea typeface="+mn-ea"/>
                          <a:cs typeface="Times New Roman"/>
                        </a:rPr>
                        <a:t>D-CCB+ACEI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000" kern="100" dirty="0">
                          <a:solidFill>
                            <a:schemeClr val="bg1"/>
                          </a:solidFill>
                          <a:latin typeface="+mn-ea"/>
                          <a:ea typeface="+mn-ea"/>
                          <a:cs typeface="Times New Roman"/>
                        </a:rPr>
                        <a:t>α阻滞剂</a:t>
                      </a:r>
                      <a:r>
                        <a:rPr lang="en-US" sz="2000" kern="100" dirty="0">
                          <a:solidFill>
                            <a:schemeClr val="bg1"/>
                          </a:solidFill>
                          <a:latin typeface="+mn-ea"/>
                          <a:ea typeface="+mn-ea"/>
                          <a:cs typeface="Times New Roman"/>
                        </a:rPr>
                        <a:t>+</a:t>
                      </a:r>
                      <a:r>
                        <a:rPr lang="zh-CN" sz="2000" kern="100" dirty="0">
                          <a:solidFill>
                            <a:schemeClr val="bg1"/>
                          </a:solidFill>
                          <a:latin typeface="+mn-ea"/>
                          <a:ea typeface="+mn-ea"/>
                          <a:cs typeface="Times New Roman"/>
                        </a:rPr>
                        <a:t>β阻滞剂</a:t>
                      </a:r>
                      <a:endParaRPr lang="en-US" sz="2000" kern="100" dirty="0">
                        <a:solidFill>
                          <a:schemeClr val="bg1"/>
                        </a:solidFill>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000" kern="100" dirty="0">
                          <a:solidFill>
                            <a:schemeClr val="bg1"/>
                          </a:solidFill>
                          <a:latin typeface="+mn-ea"/>
                          <a:ea typeface="+mn-ea"/>
                          <a:cs typeface="Times New Roman"/>
                        </a:rPr>
                        <a:t>ARB+</a:t>
                      </a:r>
                      <a:r>
                        <a:rPr lang="zh-CN" sz="2000" kern="100" dirty="0">
                          <a:solidFill>
                            <a:schemeClr val="bg1"/>
                          </a:solidFill>
                          <a:latin typeface="+mn-ea"/>
                          <a:ea typeface="+mn-ea"/>
                          <a:cs typeface="Times New Roman"/>
                        </a:rPr>
                        <a:t>β阻滞剂</a:t>
                      </a:r>
                      <a:endParaRPr lang="en-US" sz="2000" kern="100" dirty="0">
                        <a:solidFill>
                          <a:schemeClr val="bg1"/>
                        </a:solidFill>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792">
                <a:tc>
                  <a:txBody>
                    <a:bodyPr/>
                    <a:lstStyle/>
                    <a:p>
                      <a:pPr algn="just">
                        <a:spcAft>
                          <a:spcPts val="0"/>
                        </a:spcAft>
                      </a:pPr>
                      <a:r>
                        <a:rPr lang="en-US" sz="2000" kern="100" dirty="0">
                          <a:solidFill>
                            <a:schemeClr val="bg1"/>
                          </a:solidFill>
                          <a:latin typeface="+mn-ea"/>
                          <a:ea typeface="+mn-ea"/>
                          <a:cs typeface="Times New Roman"/>
                        </a:rPr>
                        <a:t>ARB+</a:t>
                      </a:r>
                      <a:r>
                        <a:rPr lang="zh-CN" sz="2000" kern="100" dirty="0">
                          <a:solidFill>
                            <a:schemeClr val="bg1"/>
                          </a:solidFill>
                          <a:latin typeface="+mn-ea"/>
                          <a:ea typeface="+mn-ea"/>
                          <a:cs typeface="Times New Roman"/>
                        </a:rPr>
                        <a:t>噻嗪类利尿剂</a:t>
                      </a:r>
                      <a:endParaRPr lang="en-US" sz="2000" kern="100" dirty="0">
                        <a:solidFill>
                          <a:schemeClr val="bg1"/>
                        </a:solidFill>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000" kern="100">
                          <a:solidFill>
                            <a:schemeClr val="bg1"/>
                          </a:solidFill>
                          <a:latin typeface="+mn-ea"/>
                          <a:ea typeface="+mn-ea"/>
                          <a:cs typeface="Times New Roman"/>
                        </a:rPr>
                        <a:t>D-CCB+</a:t>
                      </a:r>
                      <a:r>
                        <a:rPr lang="zh-CN" sz="2000" kern="100">
                          <a:solidFill>
                            <a:schemeClr val="bg1"/>
                          </a:solidFill>
                          <a:latin typeface="+mn-ea"/>
                          <a:ea typeface="+mn-ea"/>
                          <a:cs typeface="Times New Roman"/>
                        </a:rPr>
                        <a:t>保钾利尿剂</a:t>
                      </a:r>
                      <a:endParaRPr lang="en-US" sz="2000" kern="100">
                        <a:solidFill>
                          <a:schemeClr val="bg1"/>
                        </a:solidFill>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000" kern="100" dirty="0">
                          <a:solidFill>
                            <a:schemeClr val="bg1"/>
                          </a:solidFill>
                          <a:latin typeface="+mn-ea"/>
                          <a:ea typeface="+mn-ea"/>
                          <a:cs typeface="Times New Roman"/>
                        </a:rPr>
                        <a:t>ACEI+ARB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792">
                <a:tc>
                  <a:txBody>
                    <a:bodyPr/>
                    <a:lstStyle/>
                    <a:p>
                      <a:pPr algn="just">
                        <a:spcAft>
                          <a:spcPts val="0"/>
                        </a:spcAft>
                      </a:pPr>
                      <a:r>
                        <a:rPr lang="en-US" sz="2000" kern="100" dirty="0">
                          <a:solidFill>
                            <a:schemeClr val="bg1"/>
                          </a:solidFill>
                          <a:latin typeface="+mn-ea"/>
                          <a:ea typeface="+mn-ea"/>
                          <a:cs typeface="Times New Roman"/>
                        </a:rPr>
                        <a:t>ACEI+</a:t>
                      </a:r>
                      <a:r>
                        <a:rPr lang="zh-CN" sz="2000" kern="100" dirty="0">
                          <a:solidFill>
                            <a:schemeClr val="bg1"/>
                          </a:solidFill>
                          <a:latin typeface="+mn-ea"/>
                          <a:ea typeface="+mn-ea"/>
                          <a:cs typeface="Times New Roman"/>
                        </a:rPr>
                        <a:t>噻嗪类利尿剂</a:t>
                      </a:r>
                      <a:endParaRPr lang="en-US" sz="2000" kern="100" dirty="0">
                        <a:solidFill>
                          <a:schemeClr val="bg1"/>
                        </a:solidFill>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000" kern="100">
                          <a:solidFill>
                            <a:schemeClr val="bg1"/>
                          </a:solidFill>
                          <a:latin typeface="+mn-ea"/>
                          <a:ea typeface="+mn-ea"/>
                          <a:cs typeface="Times New Roman"/>
                        </a:rPr>
                        <a:t>噻嗪类利尿剂</a:t>
                      </a:r>
                      <a:r>
                        <a:rPr lang="en-US" sz="2000" kern="100">
                          <a:solidFill>
                            <a:schemeClr val="bg1"/>
                          </a:solidFill>
                          <a:latin typeface="+mn-ea"/>
                          <a:ea typeface="+mn-ea"/>
                          <a:cs typeface="Times New Roman"/>
                        </a:rPr>
                        <a:t>+</a:t>
                      </a:r>
                      <a:r>
                        <a:rPr lang="zh-CN" sz="2000" kern="100">
                          <a:solidFill>
                            <a:schemeClr val="bg1"/>
                          </a:solidFill>
                          <a:latin typeface="+mn-ea"/>
                          <a:ea typeface="+mn-ea"/>
                          <a:cs typeface="Times New Roman"/>
                        </a:rPr>
                        <a:t>保钾利尿剂</a:t>
                      </a:r>
                      <a:endParaRPr lang="en-US" sz="2000" kern="100">
                        <a:solidFill>
                          <a:schemeClr val="bg1"/>
                        </a:solidFill>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000" kern="100" dirty="0">
                          <a:solidFill>
                            <a:schemeClr val="bg1"/>
                          </a:solidFill>
                          <a:latin typeface="+mn-ea"/>
                          <a:ea typeface="+mn-ea"/>
                          <a:cs typeface="Times New Roman"/>
                        </a:rPr>
                        <a:t>中枢作用药</a:t>
                      </a:r>
                      <a:r>
                        <a:rPr lang="en-US" sz="2000" kern="100" dirty="0">
                          <a:solidFill>
                            <a:schemeClr val="bg1"/>
                          </a:solidFill>
                          <a:latin typeface="+mn-ea"/>
                          <a:ea typeface="+mn-ea"/>
                          <a:cs typeface="Times New Roman"/>
                        </a:rPr>
                        <a:t>+</a:t>
                      </a:r>
                      <a:r>
                        <a:rPr lang="zh-CN" sz="2000" kern="100" dirty="0">
                          <a:solidFill>
                            <a:schemeClr val="bg1"/>
                          </a:solidFill>
                          <a:latin typeface="+mn-ea"/>
                          <a:ea typeface="+mn-ea"/>
                          <a:cs typeface="Times New Roman"/>
                        </a:rPr>
                        <a:t>β阻滞剂</a:t>
                      </a:r>
                      <a:endParaRPr lang="en-US" sz="2000" kern="100" dirty="0">
                        <a:solidFill>
                          <a:schemeClr val="bg1"/>
                        </a:solidFill>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792">
                <a:tc>
                  <a:txBody>
                    <a:bodyPr/>
                    <a:lstStyle/>
                    <a:p>
                      <a:pPr algn="just">
                        <a:spcAft>
                          <a:spcPts val="0"/>
                        </a:spcAft>
                      </a:pPr>
                      <a:r>
                        <a:rPr lang="en-US" sz="2000" kern="100">
                          <a:solidFill>
                            <a:schemeClr val="bg1"/>
                          </a:solidFill>
                          <a:latin typeface="+mn-ea"/>
                          <a:ea typeface="+mn-ea"/>
                          <a:cs typeface="Times New Roman"/>
                        </a:rPr>
                        <a:t>D-CCB+</a:t>
                      </a:r>
                      <a:r>
                        <a:rPr lang="zh-CN" sz="2000" kern="100">
                          <a:solidFill>
                            <a:schemeClr val="bg1"/>
                          </a:solidFill>
                          <a:latin typeface="+mn-ea"/>
                          <a:ea typeface="+mn-ea"/>
                          <a:cs typeface="Times New Roman"/>
                        </a:rPr>
                        <a:t>噻嗪类利尿剂</a:t>
                      </a:r>
                      <a:endParaRPr lang="en-US" sz="2000" kern="100">
                        <a:solidFill>
                          <a:schemeClr val="bg1"/>
                        </a:solidFill>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endParaRPr lang="en-US" sz="2000" kern="100">
                        <a:solidFill>
                          <a:schemeClr val="bg1"/>
                        </a:solidFill>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endParaRPr lang="en-US" sz="2000" kern="100" dirty="0">
                        <a:solidFill>
                          <a:schemeClr val="bg1"/>
                        </a:solidFill>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792">
                <a:tc>
                  <a:txBody>
                    <a:bodyPr/>
                    <a:lstStyle/>
                    <a:p>
                      <a:pPr algn="just">
                        <a:spcAft>
                          <a:spcPts val="0"/>
                        </a:spcAft>
                      </a:pPr>
                      <a:r>
                        <a:rPr lang="en-US" sz="2000" kern="100">
                          <a:solidFill>
                            <a:schemeClr val="bg1"/>
                          </a:solidFill>
                          <a:latin typeface="+mn-ea"/>
                          <a:ea typeface="+mn-ea"/>
                          <a:cs typeface="Times New Roman"/>
                        </a:rPr>
                        <a:t>D-CCB+</a:t>
                      </a:r>
                      <a:r>
                        <a:rPr lang="zh-CN" sz="2000" kern="100">
                          <a:solidFill>
                            <a:schemeClr val="bg1"/>
                          </a:solidFill>
                          <a:latin typeface="+mn-ea"/>
                          <a:ea typeface="+mn-ea"/>
                          <a:cs typeface="Times New Roman"/>
                        </a:rPr>
                        <a:t>β阻滞剂</a:t>
                      </a:r>
                      <a:endParaRPr lang="en-US" sz="2000" kern="100">
                        <a:solidFill>
                          <a:schemeClr val="bg1"/>
                        </a:solidFill>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endParaRPr lang="en-US" sz="2000" kern="100" dirty="0">
                        <a:solidFill>
                          <a:schemeClr val="bg1"/>
                        </a:solidFill>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endParaRPr lang="en-US" sz="2000" kern="100" dirty="0">
                        <a:solidFill>
                          <a:schemeClr val="bg1"/>
                        </a:solidFill>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矩形 5"/>
          <p:cNvSpPr/>
          <p:nvPr/>
        </p:nvSpPr>
        <p:spPr>
          <a:xfrm rot="1589480">
            <a:off x="8570913" y="409575"/>
            <a:ext cx="1655762" cy="646113"/>
          </a:xfrm>
          <a:prstGeom prst="rect">
            <a:avLst/>
          </a:prstGeom>
          <a:solidFill>
            <a:srgbClr val="FFFF00"/>
          </a:solidFill>
        </p:spPr>
        <p:txBody>
          <a:bodyPr>
            <a:spAutoFit/>
          </a:bodyPr>
          <a:lstStyle/>
          <a:p>
            <a:pPr eaLnBrk="0" hangingPunct="0">
              <a:defRPr/>
            </a:pPr>
            <a:r>
              <a:rPr lang="zh-CN" altLang="en-US" sz="1800" b="1" dirty="0">
                <a:solidFill>
                  <a:srgbClr val="C00000"/>
                </a:solidFill>
                <a:effectLst>
                  <a:outerShdw blurRad="38100" dist="38100" dir="2700000" algn="tl">
                    <a:srgbClr val="000000">
                      <a:alpha val="43137"/>
                    </a:srgbClr>
                  </a:outerShdw>
                </a:effectLst>
                <a:latin typeface="黑体" pitchFamily="2" charset="-122"/>
                <a:ea typeface="黑体" pitchFamily="2" charset="-122"/>
                <a:cs typeface="+mn-cs"/>
              </a:rPr>
              <a:t>明确优选联合治疗方案</a:t>
            </a:r>
            <a:endParaRPr lang="en-US" sz="1800" b="1" dirty="0">
              <a:solidFill>
                <a:srgbClr val="C00000"/>
              </a:solidFill>
              <a:effectLst>
                <a:outerShdw blurRad="38100" dist="38100" dir="2700000" algn="tl">
                  <a:srgbClr val="000000">
                    <a:alpha val="43137"/>
                  </a:srgbClr>
                </a:outerShdw>
              </a:effectLst>
              <a:latin typeface="黑体" pitchFamily="2" charset="-122"/>
              <a:ea typeface="黑体"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500" fill="hold"/>
                                        <p:tgtEl>
                                          <p:spTgt spid="614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calcmode="lin" valueType="num">
                                      <p:cBhvr additive="base">
                                        <p:cTn id="19" dur="500" fill="hold"/>
                                        <p:tgtEl>
                                          <p:spTgt spid="614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43">
                                            <p:txEl>
                                              <p:pRg st="3" end="3"/>
                                            </p:txEl>
                                          </p:spTgt>
                                        </p:tgtEl>
                                        <p:attrNameLst>
                                          <p:attrName>style.visibility</p:attrName>
                                        </p:attrNameLst>
                                      </p:cBhvr>
                                      <p:to>
                                        <p:strVal val="visible"/>
                                      </p:to>
                                    </p:set>
                                    <p:anim calcmode="lin" valueType="num">
                                      <p:cBhvr additive="base">
                                        <p:cTn id="25" dur="500" fill="hold"/>
                                        <p:tgtEl>
                                          <p:spTgt spid="614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bldLvl="5"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74" name="直接连接符 1"/>
          <p:cNvCxnSpPr>
            <a:cxnSpLocks noChangeShapeType="1"/>
          </p:cNvCxnSpPr>
          <p:nvPr/>
        </p:nvCxnSpPr>
        <p:spPr bwMode="auto">
          <a:xfrm>
            <a:off x="2561036" y="1095375"/>
            <a:ext cx="5560070" cy="0"/>
          </a:xfrm>
          <a:prstGeom prst="line">
            <a:avLst/>
          </a:prstGeom>
          <a:noFill/>
          <a:ln w="19050" cmpd="sng">
            <a:solidFill>
              <a:srgbClr val="4A7EBB"/>
            </a:solidFill>
            <a:round/>
            <a:headEnd/>
            <a:tailEnd/>
          </a:ln>
          <a:effectLst>
            <a:outerShdw dist="38100" dir="2700000" algn="ctr" rotWithShape="0">
              <a:srgbClr val="000000">
                <a:alpha val="34000"/>
              </a:srgbClr>
            </a:outerShdw>
          </a:effectLst>
          <a:extLst>
            <a:ext uri="{909E8E84-426E-40DD-AFC4-6F175D3DCCD1}">
              <a14:hiddenFill xmlns="" xmlns:a14="http://schemas.microsoft.com/office/drawing/2010/main">
                <a:noFill/>
              </a14:hiddenFill>
            </a:ext>
          </a:extLst>
        </p:spPr>
      </p:cxnSp>
      <p:sp>
        <p:nvSpPr>
          <p:cNvPr id="28675" name="圆角矩形 2"/>
          <p:cNvSpPr>
            <a:spLocks noChangeArrowheads="1"/>
          </p:cNvSpPr>
          <p:nvPr/>
        </p:nvSpPr>
        <p:spPr bwMode="auto">
          <a:xfrm>
            <a:off x="1802904" y="1054100"/>
            <a:ext cx="1640831" cy="431800"/>
          </a:xfrm>
          <a:prstGeom prst="roundRect">
            <a:avLst>
              <a:gd name="adj" fmla="val 16667"/>
            </a:avLst>
          </a:prstGeom>
          <a:solidFill>
            <a:srgbClr val="0070C0"/>
          </a:solidFill>
          <a:ln w="38100" cmpd="sng">
            <a:solidFill>
              <a:schemeClr val="bg1"/>
            </a:solidFill>
            <a:round/>
            <a:headEnd/>
            <a:tailEnd/>
          </a:ln>
          <a:effectLst>
            <a:outerShdw dist="38100" dir="2700000" algn="ctr" rotWithShape="0">
              <a:srgbClr val="000000">
                <a:alpha val="34000"/>
              </a:srgb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FFFFFF"/>
                </a:solidFill>
                <a:latin typeface="微软雅黑" panose="020B0503020204020204" pitchFamily="34" charset="-122"/>
                <a:ea typeface="微软雅黑" panose="020B0503020204020204" pitchFamily="34" charset="-122"/>
              </a:rPr>
              <a:t>前言</a:t>
            </a:r>
          </a:p>
        </p:txBody>
      </p:sp>
      <p:grpSp>
        <p:nvGrpSpPr>
          <p:cNvPr id="2" name="Group 4"/>
          <p:cNvGrpSpPr>
            <a:grpSpLocks/>
          </p:cNvGrpSpPr>
          <p:nvPr/>
        </p:nvGrpSpPr>
        <p:grpSpPr bwMode="auto">
          <a:xfrm>
            <a:off x="1786832" y="1885950"/>
            <a:ext cx="6213723" cy="431800"/>
            <a:chOff x="0" y="0"/>
            <a:chExt cx="11597" cy="680"/>
          </a:xfrm>
        </p:grpSpPr>
        <p:cxnSp>
          <p:nvCxnSpPr>
            <p:cNvPr id="28677" name="直接连接符 3"/>
            <p:cNvCxnSpPr>
              <a:cxnSpLocks noChangeShapeType="1"/>
            </p:cNvCxnSpPr>
            <p:nvPr/>
          </p:nvCxnSpPr>
          <p:spPr bwMode="auto">
            <a:xfrm>
              <a:off x="1192" y="68"/>
              <a:ext cx="10405" cy="0"/>
            </a:xfrm>
            <a:prstGeom prst="line">
              <a:avLst/>
            </a:prstGeom>
            <a:noFill/>
            <a:ln w="19050" cmpd="sng">
              <a:solidFill>
                <a:srgbClr val="4A7EBB"/>
              </a:solidFill>
              <a:round/>
              <a:headEnd/>
              <a:tailEnd/>
            </a:ln>
            <a:effectLst>
              <a:outerShdw dist="38100" dir="2700000" algn="ctr" rotWithShape="0">
                <a:srgbClr val="000000">
                  <a:alpha val="34000"/>
                </a:srgbClr>
              </a:outerShdw>
            </a:effectLst>
            <a:extLst>
              <a:ext uri="{909E8E84-426E-40DD-AFC4-6F175D3DCCD1}">
                <a14:hiddenFill xmlns="" xmlns:a14="http://schemas.microsoft.com/office/drawing/2010/main">
                  <a:noFill/>
                </a14:hiddenFill>
              </a:ext>
            </a:extLst>
          </p:spPr>
        </p:cxnSp>
        <p:sp>
          <p:nvSpPr>
            <p:cNvPr id="28678" name="圆角矩形 4"/>
            <p:cNvSpPr>
              <a:spLocks noChangeArrowheads="1"/>
            </p:cNvSpPr>
            <p:nvPr/>
          </p:nvSpPr>
          <p:spPr bwMode="auto">
            <a:xfrm>
              <a:off x="0" y="0"/>
              <a:ext cx="3062" cy="680"/>
            </a:xfrm>
            <a:prstGeom prst="roundRect">
              <a:avLst>
                <a:gd name="adj" fmla="val 16667"/>
              </a:avLst>
            </a:prstGeom>
            <a:solidFill>
              <a:srgbClr val="0070C0"/>
            </a:solidFill>
            <a:ln w="38100" cmpd="sng">
              <a:solidFill>
                <a:schemeClr val="bg1"/>
              </a:solidFill>
              <a:round/>
              <a:headEnd/>
              <a:tailEnd/>
            </a:ln>
            <a:effectLst>
              <a:outerShdw dist="38100" dir="2700000" algn="ctr" rotWithShape="0">
                <a:srgbClr val="000000">
                  <a:alpha val="34000"/>
                </a:srgb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FFFFFF"/>
                  </a:solidFill>
                  <a:latin typeface="微软雅黑" panose="020B0503020204020204" pitchFamily="34" charset="-122"/>
                  <a:ea typeface="微软雅黑" panose="020B0503020204020204" pitchFamily="34" charset="-122"/>
                </a:rPr>
                <a:t>第一部分</a:t>
              </a:r>
            </a:p>
          </p:txBody>
        </p:sp>
      </p:grpSp>
      <p:cxnSp>
        <p:nvCxnSpPr>
          <p:cNvPr id="28679" name="直接连接符 5"/>
          <p:cNvCxnSpPr>
            <a:cxnSpLocks noChangeShapeType="1"/>
          </p:cNvCxnSpPr>
          <p:nvPr/>
        </p:nvCxnSpPr>
        <p:spPr bwMode="auto">
          <a:xfrm>
            <a:off x="2546301" y="2828925"/>
            <a:ext cx="5635079" cy="0"/>
          </a:xfrm>
          <a:prstGeom prst="line">
            <a:avLst/>
          </a:prstGeom>
          <a:noFill/>
          <a:ln w="19050" cmpd="sng">
            <a:solidFill>
              <a:srgbClr val="4A7EBB"/>
            </a:solidFill>
            <a:round/>
            <a:headEnd/>
            <a:tailEnd/>
          </a:ln>
          <a:effectLst>
            <a:outerShdw dist="38100" dir="2700000" algn="ctr" rotWithShape="0">
              <a:srgbClr val="000000">
                <a:alpha val="34000"/>
              </a:srgbClr>
            </a:outerShdw>
          </a:effectLst>
          <a:extLst>
            <a:ext uri="{909E8E84-426E-40DD-AFC4-6F175D3DCCD1}">
              <a14:hiddenFill xmlns="" xmlns:a14="http://schemas.microsoft.com/office/drawing/2010/main">
                <a:noFill/>
              </a14:hiddenFill>
            </a:ext>
          </a:extLst>
        </p:spPr>
      </p:cxnSp>
      <p:sp>
        <p:nvSpPr>
          <p:cNvPr id="28680" name="圆角矩形 6"/>
          <p:cNvSpPr>
            <a:spLocks noChangeArrowheads="1"/>
          </p:cNvSpPr>
          <p:nvPr/>
        </p:nvSpPr>
        <p:spPr bwMode="auto">
          <a:xfrm>
            <a:off x="1786830" y="2786063"/>
            <a:ext cx="1640831" cy="431800"/>
          </a:xfrm>
          <a:prstGeom prst="roundRect">
            <a:avLst>
              <a:gd name="adj" fmla="val 16667"/>
            </a:avLst>
          </a:prstGeom>
          <a:solidFill>
            <a:srgbClr val="0070C0"/>
          </a:solidFill>
          <a:ln w="38100" cmpd="sng">
            <a:solidFill>
              <a:schemeClr val="bg1"/>
            </a:solidFill>
            <a:round/>
            <a:headEnd/>
            <a:tailEnd/>
          </a:ln>
          <a:effectLst>
            <a:outerShdw dist="38100" dir="2700000" algn="ctr" rotWithShape="0">
              <a:srgbClr val="000000">
                <a:alpha val="34000"/>
              </a:srgb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FFFFFF"/>
                </a:solidFill>
                <a:latin typeface="微软雅黑" panose="020B0503020204020204" pitchFamily="34" charset="-122"/>
                <a:ea typeface="微软雅黑" panose="020B0503020204020204" pitchFamily="34" charset="-122"/>
              </a:rPr>
              <a:t>第二部分</a:t>
            </a:r>
          </a:p>
        </p:txBody>
      </p:sp>
      <p:sp>
        <p:nvSpPr>
          <p:cNvPr id="28681" name="矩形 21"/>
          <p:cNvSpPr>
            <a:spLocks noChangeArrowheads="1"/>
          </p:cNvSpPr>
          <p:nvPr/>
        </p:nvSpPr>
        <p:spPr bwMode="auto">
          <a:xfrm>
            <a:off x="3645991" y="1997075"/>
            <a:ext cx="4232672"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Char char="Ø"/>
            </a:pPr>
            <a:r>
              <a:rPr lang="zh-CN" altLang="en-US" sz="2000" b="1">
                <a:latin typeface="微软雅黑" panose="020B0503020204020204" pitchFamily="34" charset="-122"/>
                <a:ea typeface="微软雅黑" panose="020B0503020204020204" pitchFamily="34" charset="-122"/>
              </a:rPr>
              <a:t>高血压流行及治疗现状</a:t>
            </a:r>
          </a:p>
          <a:p>
            <a:pPr eaLnBrk="1" hangingPunct="1">
              <a:lnSpc>
                <a:spcPct val="150000"/>
              </a:lnSpc>
              <a:buFont typeface="Arial" panose="020B0604020202020204" pitchFamily="34" charset="0"/>
              <a:buChar char="•"/>
            </a:pPr>
            <a:endParaRPr lang="zh-CN" altLang="en-US" sz="2000">
              <a:latin typeface="微软雅黑" panose="020B0503020204020204" pitchFamily="34" charset="-122"/>
              <a:ea typeface="微软雅黑" panose="020B0503020204020204" pitchFamily="34" charset="-122"/>
            </a:endParaRPr>
          </a:p>
        </p:txBody>
      </p:sp>
      <p:sp>
        <p:nvSpPr>
          <p:cNvPr id="28682" name="矩形 22"/>
          <p:cNvSpPr>
            <a:spLocks noChangeArrowheads="1"/>
          </p:cNvSpPr>
          <p:nvPr/>
        </p:nvSpPr>
        <p:spPr bwMode="auto">
          <a:xfrm>
            <a:off x="3625901" y="2822575"/>
            <a:ext cx="4921151"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Char char="Ø"/>
            </a:pPr>
            <a:r>
              <a:rPr lang="zh-CN" altLang="en-US" sz="2000" b="1">
                <a:latin typeface="微软雅黑" panose="020B0503020204020204" pitchFamily="34" charset="-122"/>
                <a:ea typeface="微软雅黑" panose="020B0503020204020204" pitchFamily="34" charset="-122"/>
              </a:rPr>
              <a:t>高血压药物分类（药理学或者机制分类 ）</a:t>
            </a:r>
            <a:r>
              <a:rPr lang="zh-CN" altLang="en-US" sz="2000">
                <a:latin typeface="微软雅黑" panose="020B0503020204020204" pitchFamily="34" charset="-122"/>
                <a:ea typeface="微软雅黑" panose="020B0503020204020204" pitchFamily="34" charset="-122"/>
              </a:rPr>
              <a:t> </a:t>
            </a:r>
          </a:p>
        </p:txBody>
      </p:sp>
      <p:sp>
        <p:nvSpPr>
          <p:cNvPr id="28683" name="矩形 11"/>
          <p:cNvSpPr>
            <a:spLocks noChangeArrowheads="1"/>
          </p:cNvSpPr>
          <p:nvPr/>
        </p:nvSpPr>
        <p:spPr bwMode="auto">
          <a:xfrm>
            <a:off x="1376958" y="231775"/>
            <a:ext cx="557075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chemeClr val="bg1"/>
                </a:solidFill>
                <a:latin typeface="微软雅黑" panose="020B0503020204020204" pitchFamily="34" charset="-122"/>
                <a:ea typeface="微软雅黑" panose="020B0503020204020204" pitchFamily="34" charset="-122"/>
              </a:rPr>
              <a:t>《高血压合理用药指南》编写大纲</a:t>
            </a:r>
          </a:p>
        </p:txBody>
      </p:sp>
      <p:grpSp>
        <p:nvGrpSpPr>
          <p:cNvPr id="3" name="Group 2"/>
          <p:cNvGrpSpPr>
            <a:grpSpLocks/>
          </p:cNvGrpSpPr>
          <p:nvPr/>
        </p:nvGrpSpPr>
        <p:grpSpPr bwMode="auto">
          <a:xfrm>
            <a:off x="1822996" y="3640138"/>
            <a:ext cx="6213723" cy="431800"/>
            <a:chOff x="0" y="0"/>
            <a:chExt cx="11597" cy="680"/>
          </a:xfrm>
        </p:grpSpPr>
        <p:cxnSp>
          <p:nvCxnSpPr>
            <p:cNvPr id="28685" name="直接连接符 1"/>
            <p:cNvCxnSpPr>
              <a:cxnSpLocks noChangeShapeType="1"/>
            </p:cNvCxnSpPr>
            <p:nvPr/>
          </p:nvCxnSpPr>
          <p:spPr bwMode="auto">
            <a:xfrm>
              <a:off x="1192" y="67"/>
              <a:ext cx="10405" cy="0"/>
            </a:xfrm>
            <a:prstGeom prst="line">
              <a:avLst/>
            </a:prstGeom>
            <a:noFill/>
            <a:ln w="19050" cmpd="sng">
              <a:solidFill>
                <a:srgbClr val="4A7EBB"/>
              </a:solidFill>
              <a:round/>
              <a:headEnd/>
              <a:tailEnd/>
            </a:ln>
            <a:effectLst>
              <a:outerShdw dist="38100" dir="2700000" algn="ctr" rotWithShape="0">
                <a:srgbClr val="000000">
                  <a:alpha val="34000"/>
                </a:srgbClr>
              </a:outerShdw>
            </a:effectLst>
            <a:extLst>
              <a:ext uri="{909E8E84-426E-40DD-AFC4-6F175D3DCCD1}">
                <a14:hiddenFill xmlns="" xmlns:a14="http://schemas.microsoft.com/office/drawing/2010/main">
                  <a:noFill/>
                </a14:hiddenFill>
              </a:ext>
            </a:extLst>
          </p:spPr>
        </p:cxnSp>
        <p:sp>
          <p:nvSpPr>
            <p:cNvPr id="28686" name="圆角矩形 2"/>
            <p:cNvSpPr>
              <a:spLocks noChangeArrowheads="1"/>
            </p:cNvSpPr>
            <p:nvPr/>
          </p:nvSpPr>
          <p:spPr bwMode="auto">
            <a:xfrm>
              <a:off x="0" y="0"/>
              <a:ext cx="3062" cy="680"/>
            </a:xfrm>
            <a:prstGeom prst="roundRect">
              <a:avLst>
                <a:gd name="adj" fmla="val 16667"/>
              </a:avLst>
            </a:prstGeom>
            <a:solidFill>
              <a:srgbClr val="0070C0"/>
            </a:solidFill>
            <a:ln w="38100" cmpd="sng">
              <a:solidFill>
                <a:schemeClr val="bg1"/>
              </a:solidFill>
              <a:round/>
              <a:headEnd/>
              <a:tailEnd/>
            </a:ln>
            <a:effectLst>
              <a:outerShdw dist="38100" dir="2700000" algn="ctr" rotWithShape="0">
                <a:srgbClr val="000000">
                  <a:alpha val="34000"/>
                </a:srgb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FFFFFF"/>
                  </a:solidFill>
                  <a:latin typeface="微软雅黑" panose="020B0503020204020204" pitchFamily="34" charset="-122"/>
                  <a:ea typeface="微软雅黑" panose="020B0503020204020204" pitchFamily="34" charset="-122"/>
                </a:rPr>
                <a:t>第三部分</a:t>
              </a:r>
            </a:p>
          </p:txBody>
        </p:sp>
      </p:grpSp>
      <p:sp>
        <p:nvSpPr>
          <p:cNvPr id="28687" name="矩形 15"/>
          <p:cNvSpPr>
            <a:spLocks noChangeArrowheads="1"/>
          </p:cNvSpPr>
          <p:nvPr/>
        </p:nvSpPr>
        <p:spPr bwMode="auto">
          <a:xfrm>
            <a:off x="3636616" y="3786188"/>
            <a:ext cx="3857625" cy="5262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200000"/>
              </a:lnSpc>
              <a:buFont typeface="Wingdings" panose="05000000000000000000" pitchFamily="2" charset="2"/>
              <a:buChar char="Ø"/>
            </a:pPr>
            <a:r>
              <a:rPr lang="zh-CN" altLang="en-US" b="1">
                <a:latin typeface="微软雅黑" panose="020B0503020204020204" pitchFamily="34" charset="-122"/>
                <a:ea typeface="微软雅黑" panose="020B0503020204020204" pitchFamily="34" charset="-122"/>
              </a:rPr>
              <a:t>用药原则及规范</a:t>
            </a:r>
          </a:p>
          <a:p>
            <a:pPr eaLnBrk="1" hangingPunct="1">
              <a:lnSpc>
                <a:spcPct val="200000"/>
              </a:lnSpc>
            </a:pPr>
            <a:r>
              <a:rPr lang="zh-CN" altLang="en-US">
                <a:latin typeface="微软雅黑" panose="020B0503020204020204" pitchFamily="34" charset="-122"/>
                <a:ea typeface="微软雅黑" panose="020B0503020204020204" pitchFamily="34" charset="-122"/>
              </a:rPr>
              <a:t>    每类药物从以下几部分写：概述，分类</a:t>
            </a:r>
            <a:r>
              <a:rPr lang="en-US" altLang="zh-CN">
                <a:latin typeface="微软雅黑" panose="020B0503020204020204" pitchFamily="34" charset="-122"/>
                <a:ea typeface="微软雅黑" panose="020B0503020204020204" pitchFamily="34" charset="-122"/>
              </a:rPr>
              <a:t>, </a:t>
            </a:r>
            <a:r>
              <a:rPr lang="zh-CN" altLang="en-US">
                <a:latin typeface="微软雅黑" panose="020B0503020204020204" pitchFamily="34" charset="-122"/>
                <a:ea typeface="微软雅黑" panose="020B0503020204020204" pitchFamily="34" charset="-122"/>
              </a:rPr>
              <a:t>（与药理相结合，与后面应用相呼应）和用药原则（适应人群、禁忌人群、注意事项）</a:t>
            </a:r>
          </a:p>
        </p:txBody>
      </p:sp>
    </p:spTree>
    <p:extLst>
      <p:ext uri="{BB962C8B-B14F-4D97-AF65-F5344CB8AC3E}">
        <p14:creationId xmlns="" xmlns:p14="http://schemas.microsoft.com/office/powerpoint/2010/main" val="414983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71525" y="0"/>
            <a:ext cx="9093444" cy="1143000"/>
          </a:xfrm>
        </p:spPr>
        <p:txBody>
          <a:bodyPr/>
          <a:lstStyle/>
          <a:p>
            <a:r>
              <a:rPr lang="en-US" altLang="zh-CN" sz="2800" b="1" dirty="0" smtClean="0"/>
              <a:t>2016 </a:t>
            </a:r>
            <a:r>
              <a:rPr lang="zh-CN" altLang="en-US" sz="2800" b="1" dirty="0" smtClean="0"/>
              <a:t>中国高血压患者最新</a:t>
            </a:r>
            <a:r>
              <a:rPr lang="zh-CN" altLang="en-US" sz="2800" b="1" dirty="0"/>
              <a:t>流调：</a:t>
            </a:r>
            <a:br>
              <a:rPr lang="zh-CN" altLang="en-US" sz="2800" b="1" dirty="0"/>
            </a:br>
            <a:r>
              <a:rPr lang="zh-CN" altLang="en-US" sz="2800" b="1" dirty="0" smtClean="0"/>
              <a:t>老年人群高血压发病率更高</a:t>
            </a:r>
            <a:endParaRPr lang="zh-CN" altLang="en-US" sz="2800" b="1" dirty="0">
              <a:solidFill>
                <a:srgbClr val="C00000"/>
              </a:solidFill>
            </a:endParaRPr>
          </a:p>
        </p:txBody>
      </p:sp>
      <p:sp>
        <p:nvSpPr>
          <p:cNvPr id="6" name="矩形 5"/>
          <p:cNvSpPr/>
          <p:nvPr/>
        </p:nvSpPr>
        <p:spPr>
          <a:xfrm>
            <a:off x="0" y="6581002"/>
            <a:ext cx="3439916" cy="276999"/>
          </a:xfrm>
          <a:prstGeom prst="rect">
            <a:avLst/>
          </a:prstGeom>
        </p:spPr>
        <p:txBody>
          <a:bodyPr wrap="none">
            <a:spAutoFit/>
          </a:bodyPr>
          <a:lstStyle/>
          <a:p>
            <a:r>
              <a:rPr lang="sv-SE" altLang="zh-CN" sz="1200" b="0" dirty="0"/>
              <a:t>Lewington </a:t>
            </a:r>
            <a:r>
              <a:rPr lang="sv-SE" altLang="zh-CN" sz="1200" b="0" dirty="0" smtClean="0"/>
              <a:t>S </a:t>
            </a:r>
            <a:r>
              <a:rPr lang="en-US" altLang="zh-CN" sz="1200" b="0" dirty="0" smtClean="0"/>
              <a:t>et al. </a:t>
            </a:r>
            <a:r>
              <a:rPr lang="sv-SE" altLang="zh-CN" sz="1200" b="0" dirty="0" smtClean="0"/>
              <a:t>JAMA </a:t>
            </a:r>
            <a:r>
              <a:rPr lang="sv-SE" altLang="zh-CN" sz="1200" b="0" dirty="0"/>
              <a:t>Intern Med. 2016 Mar 14. </a:t>
            </a:r>
            <a:endParaRPr lang="zh-CN" altLang="en-US" sz="1200" b="0" dirty="0"/>
          </a:p>
        </p:txBody>
      </p:sp>
      <p:sp>
        <p:nvSpPr>
          <p:cNvPr id="3" name="TextBox 2"/>
          <p:cNvSpPr txBox="1"/>
          <p:nvPr/>
        </p:nvSpPr>
        <p:spPr>
          <a:xfrm>
            <a:off x="393327" y="6165305"/>
            <a:ext cx="9470090" cy="461665"/>
          </a:xfrm>
          <a:prstGeom prst="rect">
            <a:avLst/>
          </a:prstGeom>
          <a:noFill/>
        </p:spPr>
        <p:txBody>
          <a:bodyPr wrap="square" rtlCol="0">
            <a:spAutoFit/>
          </a:bodyPr>
          <a:lstStyle/>
          <a:p>
            <a:r>
              <a:rPr lang="zh-CN" altLang="en-US" sz="1200" b="0" dirty="0" smtClean="0">
                <a:latin typeface="+mn-ea"/>
                <a:ea typeface="+mn-ea"/>
              </a:rPr>
              <a:t>中国慢性病前瞻性研究组（</a:t>
            </a:r>
            <a:r>
              <a:rPr lang="en-US" altLang="zh-CN" sz="1200" b="0" dirty="0">
                <a:latin typeface="+mn-ea"/>
                <a:ea typeface="+mn-ea"/>
              </a:rPr>
              <a:t>C</a:t>
            </a:r>
            <a:r>
              <a:rPr lang="en-US" altLang="zh-CN" sz="1200" b="0" dirty="0" smtClean="0">
                <a:latin typeface="+mn-ea"/>
                <a:ea typeface="+mn-ea"/>
              </a:rPr>
              <a:t>KB</a:t>
            </a:r>
            <a:r>
              <a:rPr lang="zh-CN" altLang="en-US" sz="1200" b="0" dirty="0" smtClean="0">
                <a:latin typeface="+mn-ea"/>
                <a:ea typeface="+mn-ea"/>
              </a:rPr>
              <a:t>）自</a:t>
            </a:r>
            <a:r>
              <a:rPr lang="en-US" altLang="zh-CN" sz="1200" b="0" dirty="0" smtClean="0">
                <a:latin typeface="+mn-ea"/>
                <a:ea typeface="+mn-ea"/>
              </a:rPr>
              <a:t>2004-2009</a:t>
            </a:r>
            <a:r>
              <a:rPr lang="zh-CN" altLang="en-US" sz="1200" b="0" dirty="0" smtClean="0">
                <a:latin typeface="+mn-ea"/>
                <a:ea typeface="+mn-ea"/>
              </a:rPr>
              <a:t>年对中国</a:t>
            </a:r>
            <a:r>
              <a:rPr lang="en-US" altLang="zh-CN" sz="1200" b="0" dirty="0" smtClean="0">
                <a:latin typeface="+mn-ea"/>
                <a:ea typeface="+mn-ea"/>
              </a:rPr>
              <a:t>50</a:t>
            </a:r>
            <a:r>
              <a:rPr lang="zh-CN" altLang="en-US" sz="1200" b="0" dirty="0" smtClean="0">
                <a:latin typeface="+mn-ea"/>
                <a:ea typeface="+mn-ea"/>
              </a:rPr>
              <a:t>万</a:t>
            </a:r>
            <a:r>
              <a:rPr lang="en-US" altLang="zh-CN" sz="1200" b="0" dirty="0" smtClean="0">
                <a:latin typeface="+mn-ea"/>
                <a:ea typeface="+mn-ea"/>
              </a:rPr>
              <a:t>34-75</a:t>
            </a:r>
            <a:r>
              <a:rPr lang="zh-CN" altLang="en-US" sz="1200" b="0" dirty="0" smtClean="0">
                <a:latin typeface="+mn-ea"/>
                <a:ea typeface="+mn-ea"/>
              </a:rPr>
              <a:t>岁人群进行前瞻性队列研究，调查中国高血压疾病负担及相关心血管死亡危险因素。</a:t>
            </a:r>
            <a:endParaRPr lang="zh-CN" altLang="en-US" sz="1200" b="0" dirty="0">
              <a:latin typeface="+mn-ea"/>
              <a:ea typeface="+mn-ea"/>
            </a:endParaRPr>
          </a:p>
        </p:txBody>
      </p:sp>
      <p:graphicFrame>
        <p:nvGraphicFramePr>
          <p:cNvPr id="5" name="表格 4"/>
          <p:cNvGraphicFramePr>
            <a:graphicFrameLocks noGrp="1"/>
          </p:cNvGraphicFramePr>
          <p:nvPr>
            <p:extLst>
              <p:ext uri="{D42A27DB-BD31-4B8C-83A1-F6EECF244321}">
                <p14:modId xmlns:p14="http://schemas.microsoft.com/office/powerpoint/2010/main" xmlns="" val="1055999470"/>
              </p:ext>
            </p:extLst>
          </p:nvPr>
        </p:nvGraphicFramePr>
        <p:xfrm>
          <a:off x="201951" y="1046924"/>
          <a:ext cx="9883097" cy="889000"/>
        </p:xfrm>
        <a:graphic>
          <a:graphicData uri="http://schemas.openxmlformats.org/drawingml/2006/table">
            <a:tbl>
              <a:tblPr firstRow="1" bandRow="1">
                <a:tableStyleId>{7DF18680-E054-41AD-8BC1-D1AEF772440D}</a:tableStyleId>
              </a:tblPr>
              <a:tblGrid>
                <a:gridCol w="1446994"/>
                <a:gridCol w="1013572"/>
                <a:gridCol w="1089213"/>
                <a:gridCol w="1058956"/>
                <a:gridCol w="983316"/>
                <a:gridCol w="968187"/>
                <a:gridCol w="2087472"/>
                <a:gridCol w="1235387"/>
              </a:tblGrid>
              <a:tr h="370840">
                <a:tc>
                  <a:txBody>
                    <a:bodyPr/>
                    <a:lstStyle/>
                    <a:p>
                      <a:pPr algn="ctr"/>
                      <a:r>
                        <a:rPr lang="zh-CN" altLang="en-US" sz="1400" b="1" dirty="0" smtClean="0">
                          <a:solidFill>
                            <a:schemeClr val="tx2"/>
                          </a:solidFill>
                          <a:latin typeface="Arial" pitchFamily="34" charset="0"/>
                          <a:ea typeface="+mn-ea"/>
                          <a:cs typeface="Arial" pitchFamily="34" charset="0"/>
                        </a:rPr>
                        <a:t>调查年份</a:t>
                      </a:r>
                      <a:endParaRPr lang="zh-CN" altLang="en-US" sz="1400" b="1" dirty="0">
                        <a:solidFill>
                          <a:schemeClr val="tx2"/>
                        </a:solidFill>
                        <a:latin typeface="Arial" pitchFamily="34" charset="0"/>
                        <a:ea typeface="+mn-ea"/>
                        <a:cs typeface="Arial" pitchFamily="34" charset="0"/>
                      </a:endParaRPr>
                    </a:p>
                  </a:txBody>
                  <a:tcPr marL="102870" marR="102870"/>
                </a:tc>
                <a:tc>
                  <a:txBody>
                    <a:bodyPr/>
                    <a:lstStyle/>
                    <a:p>
                      <a:pPr algn="ctr"/>
                      <a:r>
                        <a:rPr lang="zh-CN" altLang="en-US" sz="1400" b="1" dirty="0" smtClean="0">
                          <a:solidFill>
                            <a:schemeClr val="tx2"/>
                          </a:solidFill>
                          <a:latin typeface="Arial" pitchFamily="34" charset="0"/>
                          <a:ea typeface="+mn-ea"/>
                          <a:cs typeface="Arial" pitchFamily="34" charset="0"/>
                        </a:rPr>
                        <a:t>年龄</a:t>
                      </a:r>
                      <a:endParaRPr lang="zh-CN" altLang="en-US" sz="1400" b="1" dirty="0">
                        <a:solidFill>
                          <a:schemeClr val="tx2"/>
                        </a:solidFill>
                        <a:latin typeface="Arial" pitchFamily="34" charset="0"/>
                        <a:ea typeface="+mn-ea"/>
                        <a:cs typeface="Arial" pitchFamily="34" charset="0"/>
                      </a:endParaRPr>
                    </a:p>
                  </a:txBody>
                  <a:tcPr marL="102870" marR="102870"/>
                </a:tc>
                <a:tc>
                  <a:txBody>
                    <a:bodyPr/>
                    <a:lstStyle/>
                    <a:p>
                      <a:pPr algn="ctr"/>
                      <a:r>
                        <a:rPr lang="zh-CN" altLang="en-US" sz="1400" b="1" dirty="0" smtClean="0">
                          <a:solidFill>
                            <a:schemeClr val="tx2"/>
                          </a:solidFill>
                          <a:latin typeface="Arial" pitchFamily="34" charset="0"/>
                          <a:ea typeface="+mn-ea"/>
                          <a:cs typeface="Arial" pitchFamily="34" charset="0"/>
                        </a:rPr>
                        <a:t>调查人数</a:t>
                      </a:r>
                      <a:endParaRPr lang="zh-CN" altLang="en-US" sz="1400" b="1" dirty="0">
                        <a:solidFill>
                          <a:schemeClr val="tx2"/>
                        </a:solidFill>
                        <a:latin typeface="Arial" pitchFamily="34" charset="0"/>
                        <a:ea typeface="+mn-ea"/>
                        <a:cs typeface="Arial" pitchFamily="34" charset="0"/>
                      </a:endParaRPr>
                    </a:p>
                  </a:txBody>
                  <a:tcPr marL="102870" marR="102870"/>
                </a:tc>
                <a:tc>
                  <a:txBody>
                    <a:bodyPr/>
                    <a:lstStyle/>
                    <a:p>
                      <a:pPr algn="ctr"/>
                      <a:r>
                        <a:rPr lang="zh-CN" altLang="en-US" sz="1400" b="1" dirty="0" smtClean="0">
                          <a:solidFill>
                            <a:schemeClr val="tx2"/>
                          </a:solidFill>
                          <a:latin typeface="Arial" pitchFamily="34" charset="0"/>
                          <a:ea typeface="+mn-ea"/>
                          <a:cs typeface="Arial" pitchFamily="34" charset="0"/>
                        </a:rPr>
                        <a:t>患病率</a:t>
                      </a:r>
                      <a:endParaRPr lang="zh-CN" altLang="en-US" sz="1400" b="1" dirty="0">
                        <a:solidFill>
                          <a:schemeClr val="tx2"/>
                        </a:solidFill>
                        <a:latin typeface="Arial" pitchFamily="34" charset="0"/>
                        <a:ea typeface="+mn-ea"/>
                        <a:cs typeface="Arial" pitchFamily="34" charset="0"/>
                      </a:endParaRPr>
                    </a:p>
                  </a:txBody>
                  <a:tcPr marL="102870" marR="102870"/>
                </a:tc>
                <a:tc>
                  <a:txBody>
                    <a:bodyPr/>
                    <a:lstStyle/>
                    <a:p>
                      <a:pPr algn="ctr"/>
                      <a:r>
                        <a:rPr lang="zh-CN" altLang="en-US" sz="1400" b="1" dirty="0" smtClean="0">
                          <a:solidFill>
                            <a:schemeClr val="tx2"/>
                          </a:solidFill>
                          <a:latin typeface="Arial" pitchFamily="34" charset="0"/>
                          <a:ea typeface="+mn-ea"/>
                          <a:cs typeface="Arial" pitchFamily="34" charset="0"/>
                        </a:rPr>
                        <a:t>诊断率</a:t>
                      </a:r>
                      <a:endParaRPr lang="zh-CN" altLang="en-US" sz="1400" b="1" dirty="0">
                        <a:solidFill>
                          <a:schemeClr val="tx2"/>
                        </a:solidFill>
                        <a:latin typeface="Arial" pitchFamily="34" charset="0"/>
                        <a:ea typeface="+mn-ea"/>
                        <a:cs typeface="Arial" pitchFamily="34" charset="0"/>
                      </a:endParaRPr>
                    </a:p>
                  </a:txBody>
                  <a:tcPr marL="102870" marR="102870"/>
                </a:tc>
                <a:tc>
                  <a:txBody>
                    <a:bodyPr/>
                    <a:lstStyle/>
                    <a:p>
                      <a:pPr algn="ctr"/>
                      <a:r>
                        <a:rPr lang="zh-CN" altLang="en-US" sz="1400" b="1" dirty="0" smtClean="0">
                          <a:solidFill>
                            <a:schemeClr val="tx2"/>
                          </a:solidFill>
                          <a:latin typeface="Arial" pitchFamily="34" charset="0"/>
                          <a:ea typeface="+mn-ea"/>
                          <a:cs typeface="Arial" pitchFamily="34" charset="0"/>
                        </a:rPr>
                        <a:t>治疗率</a:t>
                      </a:r>
                      <a:endParaRPr lang="zh-CN" altLang="en-US" sz="1400" b="1" dirty="0">
                        <a:solidFill>
                          <a:schemeClr val="tx2"/>
                        </a:solidFill>
                        <a:latin typeface="Arial" pitchFamily="34" charset="0"/>
                        <a:ea typeface="+mn-ea"/>
                        <a:cs typeface="Arial" pitchFamily="34" charset="0"/>
                      </a:endParaRPr>
                    </a:p>
                  </a:txBody>
                  <a:tcPr marL="102870" marR="102870"/>
                </a:tc>
                <a:tc>
                  <a:txBody>
                    <a:bodyPr/>
                    <a:lstStyle/>
                    <a:p>
                      <a:pPr algn="ctr"/>
                      <a:r>
                        <a:rPr lang="zh-CN" altLang="en-US" sz="1400" b="1" dirty="0" smtClean="0">
                          <a:solidFill>
                            <a:schemeClr val="tx2"/>
                          </a:solidFill>
                          <a:latin typeface="Arial" pitchFamily="34" charset="0"/>
                          <a:ea typeface="+mn-ea"/>
                          <a:cs typeface="Arial" pitchFamily="34" charset="0"/>
                        </a:rPr>
                        <a:t>治疗控制率</a:t>
                      </a:r>
                      <a:r>
                        <a:rPr lang="en-US" altLang="zh-CN" sz="1400" b="1" dirty="0" smtClean="0">
                          <a:solidFill>
                            <a:schemeClr val="tx2"/>
                          </a:solidFill>
                          <a:latin typeface="Arial" pitchFamily="34" charset="0"/>
                          <a:ea typeface="+mn-ea"/>
                          <a:cs typeface="Arial" pitchFamily="34" charset="0"/>
                        </a:rPr>
                        <a:t>(&lt;140/90mmHg)</a:t>
                      </a:r>
                      <a:endParaRPr lang="zh-CN" altLang="en-US" sz="1400" b="1" dirty="0">
                        <a:solidFill>
                          <a:schemeClr val="tx2"/>
                        </a:solidFill>
                        <a:latin typeface="Arial" pitchFamily="34" charset="0"/>
                        <a:ea typeface="+mn-ea"/>
                        <a:cs typeface="Arial" pitchFamily="34" charset="0"/>
                      </a:endParaRPr>
                    </a:p>
                  </a:txBody>
                  <a:tcPr marL="102870" marR="102870"/>
                </a:tc>
                <a:tc>
                  <a:txBody>
                    <a:bodyPr/>
                    <a:lstStyle/>
                    <a:p>
                      <a:pPr algn="ctr"/>
                      <a:r>
                        <a:rPr lang="zh-CN" altLang="en-US" sz="1400" b="1" dirty="0" smtClean="0">
                          <a:solidFill>
                            <a:schemeClr val="tx2"/>
                          </a:solidFill>
                          <a:latin typeface="Arial" pitchFamily="34" charset="0"/>
                          <a:ea typeface="+mn-ea"/>
                          <a:cs typeface="Arial" pitchFamily="34" charset="0"/>
                        </a:rPr>
                        <a:t>总体控制率</a:t>
                      </a:r>
                      <a:endParaRPr lang="zh-CN" altLang="en-US" sz="1400" b="1" dirty="0">
                        <a:solidFill>
                          <a:schemeClr val="tx2"/>
                        </a:solidFill>
                        <a:latin typeface="Arial" pitchFamily="34" charset="0"/>
                        <a:ea typeface="+mn-ea"/>
                        <a:cs typeface="Arial" pitchFamily="34" charset="0"/>
                      </a:endParaRPr>
                    </a:p>
                  </a:txBody>
                  <a:tcPr marL="102870" marR="102870"/>
                </a:tc>
              </a:tr>
              <a:tr h="370840">
                <a:tc>
                  <a:txBody>
                    <a:bodyPr/>
                    <a:lstStyle/>
                    <a:p>
                      <a:pPr algn="ctr"/>
                      <a:r>
                        <a:rPr lang="en-US" altLang="zh-CN" sz="1400" b="1" dirty="0" smtClean="0">
                          <a:solidFill>
                            <a:schemeClr val="tx2"/>
                          </a:solidFill>
                          <a:latin typeface="Arial" pitchFamily="34" charset="0"/>
                          <a:ea typeface="+mn-ea"/>
                          <a:cs typeface="Arial" pitchFamily="34" charset="0"/>
                        </a:rPr>
                        <a:t>2004-2009</a:t>
                      </a:r>
                      <a:endParaRPr lang="zh-CN" altLang="en-US" sz="1400" b="1" dirty="0">
                        <a:solidFill>
                          <a:schemeClr val="tx2"/>
                        </a:solidFill>
                        <a:latin typeface="Arial" pitchFamily="34" charset="0"/>
                        <a:ea typeface="+mn-ea"/>
                        <a:cs typeface="Arial" pitchFamily="34" charset="0"/>
                      </a:endParaRPr>
                    </a:p>
                  </a:txBody>
                  <a:tcPr marL="102870" marR="102870"/>
                </a:tc>
                <a:tc>
                  <a:txBody>
                    <a:bodyPr/>
                    <a:lstStyle/>
                    <a:p>
                      <a:pPr algn="ctr"/>
                      <a:r>
                        <a:rPr lang="en-US" altLang="zh-CN" sz="1400" b="1" dirty="0" smtClean="0">
                          <a:solidFill>
                            <a:schemeClr val="tx2"/>
                          </a:solidFill>
                          <a:latin typeface="Arial" pitchFamily="34" charset="0"/>
                          <a:ea typeface="+mn-ea"/>
                          <a:cs typeface="Arial" pitchFamily="34" charset="0"/>
                        </a:rPr>
                        <a:t>34-75</a:t>
                      </a:r>
                      <a:r>
                        <a:rPr lang="zh-CN" altLang="en-US" sz="1400" b="1" dirty="0" smtClean="0">
                          <a:solidFill>
                            <a:schemeClr val="tx2"/>
                          </a:solidFill>
                          <a:latin typeface="Arial" pitchFamily="34" charset="0"/>
                          <a:ea typeface="+mn-ea"/>
                          <a:cs typeface="Arial" pitchFamily="34" charset="0"/>
                        </a:rPr>
                        <a:t>岁</a:t>
                      </a:r>
                      <a:endParaRPr lang="zh-CN" altLang="en-US" sz="1400" b="1" dirty="0">
                        <a:solidFill>
                          <a:schemeClr val="tx2"/>
                        </a:solidFill>
                        <a:latin typeface="Arial" pitchFamily="34" charset="0"/>
                        <a:ea typeface="+mn-ea"/>
                        <a:cs typeface="Arial" pitchFamily="34" charset="0"/>
                      </a:endParaRPr>
                    </a:p>
                  </a:txBody>
                  <a:tcPr marL="102870" marR="102870"/>
                </a:tc>
                <a:tc>
                  <a:txBody>
                    <a:bodyPr/>
                    <a:lstStyle/>
                    <a:p>
                      <a:pPr algn="ctr"/>
                      <a:r>
                        <a:rPr lang="en-US" altLang="zh-CN" sz="1400" b="1" dirty="0" smtClean="0">
                          <a:solidFill>
                            <a:schemeClr val="tx2"/>
                          </a:solidFill>
                          <a:latin typeface="Arial" pitchFamily="34" charset="0"/>
                          <a:ea typeface="+mn-ea"/>
                          <a:cs typeface="Arial" pitchFamily="34" charset="0"/>
                        </a:rPr>
                        <a:t>500233</a:t>
                      </a:r>
                      <a:endParaRPr lang="zh-CN" altLang="en-US" sz="1400" b="1" dirty="0">
                        <a:solidFill>
                          <a:schemeClr val="tx2"/>
                        </a:solidFill>
                        <a:latin typeface="Arial" pitchFamily="34" charset="0"/>
                        <a:ea typeface="+mn-ea"/>
                        <a:cs typeface="Arial" pitchFamily="34" charset="0"/>
                      </a:endParaRPr>
                    </a:p>
                  </a:txBody>
                  <a:tcPr marL="102870" marR="102870"/>
                </a:tc>
                <a:tc>
                  <a:txBody>
                    <a:bodyPr/>
                    <a:lstStyle/>
                    <a:p>
                      <a:pPr algn="ctr"/>
                      <a:r>
                        <a:rPr lang="en-US" altLang="zh-CN" sz="1400" b="1" dirty="0" smtClean="0">
                          <a:solidFill>
                            <a:schemeClr val="tx2"/>
                          </a:solidFill>
                          <a:latin typeface="Arial" pitchFamily="34" charset="0"/>
                          <a:ea typeface="+mn-ea"/>
                          <a:cs typeface="Arial" pitchFamily="34" charset="0"/>
                        </a:rPr>
                        <a:t>32.5%</a:t>
                      </a:r>
                      <a:endParaRPr lang="zh-CN" altLang="en-US" sz="1400" b="1" dirty="0">
                        <a:solidFill>
                          <a:schemeClr val="tx2"/>
                        </a:solidFill>
                        <a:latin typeface="Arial" pitchFamily="34" charset="0"/>
                        <a:ea typeface="+mn-ea"/>
                        <a:cs typeface="Arial" pitchFamily="34" charset="0"/>
                      </a:endParaRPr>
                    </a:p>
                  </a:txBody>
                  <a:tcPr marL="102870" marR="102870"/>
                </a:tc>
                <a:tc>
                  <a:txBody>
                    <a:bodyPr/>
                    <a:lstStyle/>
                    <a:p>
                      <a:pPr algn="ctr"/>
                      <a:r>
                        <a:rPr lang="en-US" altLang="zh-CN" sz="1400" b="1" dirty="0" smtClean="0">
                          <a:solidFill>
                            <a:schemeClr val="tx2"/>
                          </a:solidFill>
                          <a:latin typeface="Arial" pitchFamily="34" charset="0"/>
                          <a:ea typeface="+mn-ea"/>
                          <a:cs typeface="Arial" pitchFamily="34" charset="0"/>
                        </a:rPr>
                        <a:t>30.5%</a:t>
                      </a:r>
                      <a:endParaRPr lang="zh-CN" altLang="en-US" sz="1400" b="1" dirty="0">
                        <a:solidFill>
                          <a:schemeClr val="tx2"/>
                        </a:solidFill>
                        <a:latin typeface="Arial" pitchFamily="34" charset="0"/>
                        <a:ea typeface="+mn-ea"/>
                        <a:cs typeface="Arial" pitchFamily="34" charset="0"/>
                      </a:endParaRPr>
                    </a:p>
                  </a:txBody>
                  <a:tcPr marL="102870" marR="102870"/>
                </a:tc>
                <a:tc>
                  <a:txBody>
                    <a:bodyPr/>
                    <a:lstStyle/>
                    <a:p>
                      <a:pPr algn="ctr"/>
                      <a:r>
                        <a:rPr lang="en-US" altLang="zh-CN" sz="1400" b="1" dirty="0" smtClean="0">
                          <a:solidFill>
                            <a:schemeClr val="tx2"/>
                          </a:solidFill>
                          <a:latin typeface="Arial" pitchFamily="34" charset="0"/>
                          <a:ea typeface="+mn-ea"/>
                          <a:cs typeface="Arial" pitchFamily="34" charset="0"/>
                        </a:rPr>
                        <a:t>46.4%</a:t>
                      </a:r>
                      <a:endParaRPr lang="zh-CN" altLang="en-US" sz="1400" b="1" dirty="0">
                        <a:solidFill>
                          <a:schemeClr val="tx2"/>
                        </a:solidFill>
                        <a:latin typeface="Arial" pitchFamily="34" charset="0"/>
                        <a:ea typeface="+mn-ea"/>
                        <a:cs typeface="Arial" pitchFamily="34" charset="0"/>
                      </a:endParaRPr>
                    </a:p>
                  </a:txBody>
                  <a:tcPr marL="102870" marR="102870"/>
                </a:tc>
                <a:tc>
                  <a:txBody>
                    <a:bodyPr/>
                    <a:lstStyle/>
                    <a:p>
                      <a:pPr algn="ctr"/>
                      <a:r>
                        <a:rPr lang="en-US" altLang="zh-CN" sz="1400" b="1" dirty="0" smtClean="0">
                          <a:solidFill>
                            <a:schemeClr val="tx2"/>
                          </a:solidFill>
                          <a:latin typeface="Arial" pitchFamily="34" charset="0"/>
                          <a:ea typeface="+mn-ea"/>
                          <a:cs typeface="Arial" pitchFamily="34" charset="0"/>
                        </a:rPr>
                        <a:t>29.6%</a:t>
                      </a:r>
                      <a:endParaRPr lang="zh-CN" altLang="en-US" sz="1400" b="1" dirty="0">
                        <a:solidFill>
                          <a:schemeClr val="tx2"/>
                        </a:solidFill>
                        <a:latin typeface="Arial" pitchFamily="34" charset="0"/>
                        <a:ea typeface="+mn-ea"/>
                        <a:cs typeface="Arial" pitchFamily="34" charset="0"/>
                      </a:endParaRPr>
                    </a:p>
                  </a:txBody>
                  <a:tcPr marL="102870" marR="102870"/>
                </a:tc>
                <a:tc>
                  <a:txBody>
                    <a:bodyPr/>
                    <a:lstStyle/>
                    <a:p>
                      <a:pPr algn="ctr"/>
                      <a:r>
                        <a:rPr lang="en-US" altLang="zh-CN" sz="1400" b="1" dirty="0" smtClean="0">
                          <a:solidFill>
                            <a:schemeClr val="tx2"/>
                          </a:solidFill>
                          <a:latin typeface="Arial" pitchFamily="34" charset="0"/>
                          <a:ea typeface="+mn-ea"/>
                          <a:cs typeface="Arial" pitchFamily="34" charset="0"/>
                        </a:rPr>
                        <a:t>4.2%</a:t>
                      </a:r>
                      <a:endParaRPr lang="zh-CN" altLang="en-US" sz="1400" b="1" dirty="0">
                        <a:solidFill>
                          <a:schemeClr val="tx2"/>
                        </a:solidFill>
                        <a:latin typeface="Arial" pitchFamily="34" charset="0"/>
                        <a:ea typeface="+mn-ea"/>
                        <a:cs typeface="Arial" pitchFamily="34" charset="0"/>
                      </a:endParaRPr>
                    </a:p>
                  </a:txBody>
                  <a:tcPr marL="102870" marR="102870"/>
                </a:tc>
              </a:tr>
            </a:tbl>
          </a:graphicData>
        </a:graphic>
      </p:graphicFrame>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3140" y="2034826"/>
            <a:ext cx="6704658" cy="41065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圆角矩形 3"/>
          <p:cNvSpPr/>
          <p:nvPr/>
        </p:nvSpPr>
        <p:spPr>
          <a:xfrm>
            <a:off x="3825477" y="2871789"/>
            <a:ext cx="851893" cy="311467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7099209" y="3038477"/>
            <a:ext cx="851893" cy="311467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85673488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238" y="533722"/>
            <a:ext cx="9515475" cy="1143000"/>
          </a:xfrm>
        </p:spPr>
        <p:txBody>
          <a:bodyPr/>
          <a:lstStyle/>
          <a:p>
            <a:pPr eaLnBrk="1" hangingPunct="1">
              <a:defRPr/>
            </a:pPr>
            <a:r>
              <a:rPr lang="zh-CN" altLang="zh-CN" dirty="0">
                <a:latin typeface="+mn-ea"/>
                <a:ea typeface="+mn-ea"/>
              </a:rPr>
              <a:t>单片复方</a:t>
            </a:r>
            <a:r>
              <a:rPr lang="zh-CN" altLang="zh-CN" dirty="0" smtClean="0">
                <a:latin typeface="+mn-ea"/>
                <a:ea typeface="+mn-ea"/>
              </a:rPr>
              <a:t>制剂</a:t>
            </a:r>
            <a:r>
              <a:rPr lang="en-US" altLang="zh-CN" dirty="0" smtClean="0">
                <a:latin typeface="+mn-ea"/>
                <a:ea typeface="+mn-ea"/>
              </a:rPr>
              <a:t/>
            </a:r>
            <a:br>
              <a:rPr lang="en-US" altLang="zh-CN" dirty="0" smtClean="0">
                <a:latin typeface="+mn-ea"/>
                <a:ea typeface="+mn-ea"/>
              </a:rPr>
            </a:br>
            <a:r>
              <a:rPr lang="zh-CN" altLang="zh-CN" dirty="0" smtClean="0">
                <a:latin typeface="+mn-ea"/>
                <a:ea typeface="+mn-ea"/>
              </a:rPr>
              <a:t>（</a:t>
            </a:r>
            <a:r>
              <a:rPr lang="en-US" altLang="zh-CN" dirty="0">
                <a:latin typeface="+mn-ea"/>
                <a:ea typeface="+mn-ea"/>
              </a:rPr>
              <a:t>single-pill combination</a:t>
            </a:r>
            <a:r>
              <a:rPr lang="zh-CN" altLang="zh-CN" dirty="0">
                <a:latin typeface="+mn-ea"/>
                <a:ea typeface="+mn-ea"/>
              </a:rPr>
              <a:t>，</a:t>
            </a:r>
            <a:r>
              <a:rPr lang="en-US" altLang="zh-CN" dirty="0">
                <a:latin typeface="+mn-ea"/>
                <a:ea typeface="+mn-ea"/>
              </a:rPr>
              <a:t>SPC</a:t>
            </a:r>
            <a:r>
              <a:rPr lang="zh-CN" altLang="zh-CN" dirty="0">
                <a:latin typeface="+mn-ea"/>
                <a:ea typeface="+mn-ea"/>
              </a:rPr>
              <a:t>）</a:t>
            </a:r>
            <a:endParaRPr lang="zh-CN" altLang="en-US" kern="1200" dirty="0">
              <a:latin typeface="+mn-ea"/>
              <a:ea typeface="+mn-ea"/>
            </a:endParaRPr>
          </a:p>
        </p:txBody>
      </p:sp>
      <p:sp>
        <p:nvSpPr>
          <p:cNvPr id="51202" name="Rectangle 4"/>
          <p:cNvSpPr>
            <a:spLocks noChangeArrowheads="1"/>
          </p:cNvSpPr>
          <p:nvPr/>
        </p:nvSpPr>
        <p:spPr bwMode="auto">
          <a:xfrm>
            <a:off x="0" y="1281113"/>
            <a:ext cx="10287000" cy="36512"/>
          </a:xfrm>
          <a:prstGeom prst="rect">
            <a:avLst/>
          </a:prstGeom>
          <a:gradFill rotWithShape="0">
            <a:gsLst>
              <a:gs pos="0">
                <a:srgbClr val="000000"/>
              </a:gs>
              <a:gs pos="50000">
                <a:srgbClr val="FF0066"/>
              </a:gs>
              <a:gs pos="100000">
                <a:srgbClr val="000000"/>
              </a:gs>
            </a:gsLst>
            <a:lin ang="0" scaled="1"/>
          </a:gradFill>
          <a:ln w="9525">
            <a:noFill/>
            <a:miter lim="800000"/>
            <a:headEnd/>
            <a:tailEnd/>
          </a:ln>
        </p:spPr>
        <p:txBody>
          <a:bodyPr wrap="none" anchor="ctr"/>
          <a:lstStyle/>
          <a:p>
            <a:pPr eaLnBrk="0" hangingPunct="0"/>
            <a:endParaRPr lang="en-US" altLang="zh-CN">
              <a:ea typeface="文鼎魏碑体简"/>
            </a:endParaRPr>
          </a:p>
        </p:txBody>
      </p:sp>
      <p:sp>
        <p:nvSpPr>
          <p:cNvPr id="2" name="矩形 1"/>
          <p:cNvSpPr/>
          <p:nvPr/>
        </p:nvSpPr>
        <p:spPr>
          <a:xfrm>
            <a:off x="505874" y="2025908"/>
            <a:ext cx="9542839" cy="3785652"/>
          </a:xfrm>
          <a:prstGeom prst="rect">
            <a:avLst/>
          </a:prstGeom>
        </p:spPr>
        <p:txBody>
          <a:bodyPr wrap="square">
            <a:spAutoFit/>
          </a:bodyPr>
          <a:lstStyle/>
          <a:p>
            <a:pPr marL="457200" indent="-457200">
              <a:buClr>
                <a:srgbClr val="FFFF00"/>
              </a:buClr>
              <a:buFont typeface="Wingdings" panose="05000000000000000000" pitchFamily="2" charset="2"/>
              <a:buChar char="p"/>
            </a:pPr>
            <a:r>
              <a:rPr lang="zh-CN" altLang="zh-CN" dirty="0">
                <a:latin typeface="+mn-ea"/>
                <a:ea typeface="+mn-ea"/>
              </a:rPr>
              <a:t>影响患者依从性的重要因素之一即为服药片数与每日服药次数，服药片数与每日服药次数与患者治疗依从性呈现负相关</a:t>
            </a:r>
            <a:r>
              <a:rPr lang="zh-CN" altLang="zh-CN" dirty="0" smtClean="0">
                <a:latin typeface="+mn-ea"/>
                <a:ea typeface="+mn-ea"/>
              </a:rPr>
              <a:t>。</a:t>
            </a:r>
            <a:endParaRPr lang="en-US" altLang="zh-CN" dirty="0" smtClean="0">
              <a:latin typeface="+mn-ea"/>
              <a:ea typeface="+mn-ea"/>
            </a:endParaRPr>
          </a:p>
          <a:p>
            <a:pPr marL="457200" indent="-457200">
              <a:buClr>
                <a:srgbClr val="FFFF00"/>
              </a:buClr>
              <a:buFont typeface="Wingdings" panose="05000000000000000000" pitchFamily="2" charset="2"/>
              <a:buChar char="p"/>
            </a:pPr>
            <a:r>
              <a:rPr lang="zh-CN" altLang="zh-CN" dirty="0" smtClean="0">
                <a:solidFill>
                  <a:schemeClr val="bg1"/>
                </a:solidFill>
                <a:latin typeface="+mn-ea"/>
                <a:ea typeface="+mn-ea"/>
                <a:cs typeface="Times New Roman" panose="02020603050405020304" pitchFamily="18" charset="0"/>
              </a:rPr>
              <a:t>与</a:t>
            </a:r>
            <a:r>
              <a:rPr lang="zh-CN" altLang="zh-CN" dirty="0">
                <a:solidFill>
                  <a:schemeClr val="bg1"/>
                </a:solidFill>
                <a:latin typeface="+mn-ea"/>
                <a:ea typeface="+mn-ea"/>
                <a:cs typeface="Times New Roman" panose="02020603050405020304" pitchFamily="18" charset="0"/>
              </a:rPr>
              <a:t>自由联合用药相比，</a:t>
            </a:r>
            <a:r>
              <a:rPr lang="en-US" altLang="zh-CN" dirty="0">
                <a:solidFill>
                  <a:schemeClr val="bg1"/>
                </a:solidFill>
                <a:latin typeface="+mn-ea"/>
                <a:ea typeface="+mn-ea"/>
                <a:cs typeface="Times New Roman" panose="02020603050405020304" pitchFamily="18" charset="0"/>
              </a:rPr>
              <a:t>SPC</a:t>
            </a:r>
            <a:r>
              <a:rPr lang="zh-CN" altLang="zh-CN" dirty="0">
                <a:solidFill>
                  <a:schemeClr val="bg1"/>
                </a:solidFill>
                <a:latin typeface="+mn-ea"/>
                <a:ea typeface="+mn-ea"/>
                <a:cs typeface="Times New Roman" panose="02020603050405020304" pitchFamily="18" charset="0"/>
              </a:rPr>
              <a:t>可防止联合治疗不及时、配伍不科学，同时减少漏服、错服、擅自减量等</a:t>
            </a:r>
            <a:r>
              <a:rPr lang="zh-CN" altLang="zh-CN" dirty="0" smtClean="0">
                <a:solidFill>
                  <a:schemeClr val="bg1"/>
                </a:solidFill>
                <a:latin typeface="+mn-ea"/>
                <a:ea typeface="+mn-ea"/>
                <a:cs typeface="Times New Roman" panose="02020603050405020304" pitchFamily="18" charset="0"/>
              </a:rPr>
              <a:t>问题</a:t>
            </a:r>
            <a:r>
              <a:rPr lang="zh-CN" altLang="en-US" dirty="0" smtClean="0">
                <a:solidFill>
                  <a:schemeClr val="bg1"/>
                </a:solidFill>
                <a:latin typeface="+mn-ea"/>
                <a:ea typeface="+mn-ea"/>
                <a:cs typeface="Times New Roman" panose="02020603050405020304" pitchFamily="18" charset="0"/>
              </a:rPr>
              <a:t>。</a:t>
            </a:r>
            <a:endParaRPr lang="en-US" altLang="zh-CN" dirty="0" smtClean="0">
              <a:solidFill>
                <a:schemeClr val="bg1"/>
              </a:solidFill>
              <a:latin typeface="+mn-ea"/>
              <a:ea typeface="+mn-ea"/>
              <a:cs typeface="Times New Roman" panose="02020603050405020304" pitchFamily="18" charset="0"/>
            </a:endParaRPr>
          </a:p>
          <a:p>
            <a:pPr marL="457200" indent="-457200">
              <a:buClr>
                <a:srgbClr val="FFFF00"/>
              </a:buClr>
              <a:buFont typeface="Wingdings" panose="05000000000000000000" pitchFamily="2" charset="2"/>
              <a:buChar char="p"/>
            </a:pPr>
            <a:endParaRPr lang="en-US" altLang="zh-CN" dirty="0" smtClean="0">
              <a:solidFill>
                <a:schemeClr val="bg1"/>
              </a:solidFill>
              <a:latin typeface="+mn-ea"/>
              <a:ea typeface="+mn-ea"/>
              <a:cs typeface="Times New Roman" panose="02020603050405020304" pitchFamily="18" charset="0"/>
            </a:endParaRPr>
          </a:p>
          <a:p>
            <a:pPr marL="457200" indent="-457200">
              <a:buClr>
                <a:srgbClr val="FFFF00"/>
              </a:buClr>
              <a:buFont typeface="Wingdings" panose="05000000000000000000" pitchFamily="2" charset="2"/>
              <a:buChar char="p"/>
            </a:pPr>
            <a:r>
              <a:rPr lang="zh-CN" altLang="zh-CN" dirty="0" smtClean="0">
                <a:solidFill>
                  <a:schemeClr val="bg1"/>
                </a:solidFill>
                <a:latin typeface="+mn-ea"/>
                <a:ea typeface="+mn-ea"/>
                <a:cs typeface="Times New Roman" panose="02020603050405020304" pitchFamily="18" charset="0"/>
              </a:rPr>
              <a:t>目前</a:t>
            </a:r>
            <a:r>
              <a:rPr lang="zh-CN" altLang="zh-CN" dirty="0">
                <a:solidFill>
                  <a:schemeClr val="bg1"/>
                </a:solidFill>
                <a:latin typeface="+mn-ea"/>
                <a:ea typeface="+mn-ea"/>
                <a:cs typeface="Times New Roman" panose="02020603050405020304" pitchFamily="18" charset="0"/>
              </a:rPr>
              <a:t>在我国降压药使用中所占比例并不高</a:t>
            </a:r>
            <a:r>
              <a:rPr lang="zh-CN" altLang="zh-CN" dirty="0" smtClean="0">
                <a:solidFill>
                  <a:schemeClr val="bg1"/>
                </a:solidFill>
                <a:latin typeface="+mn-ea"/>
                <a:ea typeface="+mn-ea"/>
                <a:cs typeface="Times New Roman" panose="02020603050405020304" pitchFamily="18" charset="0"/>
              </a:rPr>
              <a:t>。</a:t>
            </a:r>
            <a:endParaRPr lang="en-US" altLang="zh-CN" dirty="0" smtClean="0">
              <a:solidFill>
                <a:schemeClr val="bg1"/>
              </a:solidFill>
              <a:latin typeface="+mn-ea"/>
              <a:ea typeface="+mn-ea"/>
              <a:cs typeface="Times New Roman" panose="02020603050405020304" pitchFamily="18" charset="0"/>
            </a:endParaRPr>
          </a:p>
          <a:p>
            <a:pPr marL="457200" indent="-457200">
              <a:buClr>
                <a:srgbClr val="FFFF00"/>
              </a:buClr>
              <a:buFont typeface="Wingdings" panose="05000000000000000000" pitchFamily="2" charset="2"/>
              <a:buChar char="p"/>
            </a:pPr>
            <a:endParaRPr lang="en-US" altLang="zh-CN" dirty="0" smtClean="0">
              <a:solidFill>
                <a:schemeClr val="bg1"/>
              </a:solidFill>
              <a:latin typeface="+mn-ea"/>
              <a:ea typeface="+mn-ea"/>
              <a:cs typeface="Times New Roman" panose="02020603050405020304" pitchFamily="18" charset="0"/>
            </a:endParaRPr>
          </a:p>
          <a:p>
            <a:pPr marL="457200" indent="-457200">
              <a:buClr>
                <a:srgbClr val="FFFF00"/>
              </a:buClr>
              <a:buFont typeface="Wingdings" panose="05000000000000000000" pitchFamily="2" charset="2"/>
              <a:buChar char="p"/>
            </a:pPr>
            <a:r>
              <a:rPr lang="en-US" altLang="zh-CN" dirty="0" smtClean="0">
                <a:solidFill>
                  <a:schemeClr val="bg1"/>
                </a:solidFill>
                <a:latin typeface="+mn-ea"/>
                <a:ea typeface="+mn-ea"/>
                <a:cs typeface="Times New Roman" panose="02020603050405020304" pitchFamily="18" charset="0"/>
              </a:rPr>
              <a:t>SPC</a:t>
            </a:r>
            <a:r>
              <a:rPr lang="zh-CN" altLang="zh-CN" dirty="0" smtClean="0">
                <a:solidFill>
                  <a:schemeClr val="bg1"/>
                </a:solidFill>
                <a:latin typeface="+mn-ea"/>
                <a:ea typeface="+mn-ea"/>
                <a:cs typeface="Times New Roman" panose="02020603050405020304" pitchFamily="18" charset="0"/>
              </a:rPr>
              <a:t>也</a:t>
            </a:r>
            <a:r>
              <a:rPr lang="zh-CN" altLang="zh-CN" dirty="0">
                <a:solidFill>
                  <a:schemeClr val="bg1"/>
                </a:solidFill>
                <a:latin typeface="+mn-ea"/>
                <a:ea typeface="+mn-ea"/>
                <a:cs typeface="Times New Roman" panose="02020603050405020304" pitchFamily="18" charset="0"/>
              </a:rPr>
              <a:t>存在剂量调整不便等局限性，因此</a:t>
            </a:r>
            <a:r>
              <a:rPr lang="en-US" altLang="zh-CN" dirty="0">
                <a:solidFill>
                  <a:schemeClr val="bg1"/>
                </a:solidFill>
                <a:latin typeface="+mn-ea"/>
                <a:ea typeface="+mn-ea"/>
                <a:cs typeface="Times New Roman" panose="02020603050405020304" pitchFamily="18" charset="0"/>
              </a:rPr>
              <a:t>SPC</a:t>
            </a:r>
            <a:r>
              <a:rPr lang="zh-CN" altLang="zh-CN" dirty="0">
                <a:solidFill>
                  <a:schemeClr val="bg1"/>
                </a:solidFill>
                <a:latin typeface="+mn-ea"/>
                <a:ea typeface="+mn-ea"/>
                <a:cs typeface="Times New Roman" panose="02020603050405020304" pitchFamily="18" charset="0"/>
              </a:rPr>
              <a:t>的推广使用需要以明确药物成分和剂量为</a:t>
            </a:r>
            <a:r>
              <a:rPr lang="zh-CN" altLang="zh-CN" dirty="0" smtClean="0">
                <a:solidFill>
                  <a:schemeClr val="bg1"/>
                </a:solidFill>
                <a:latin typeface="+mn-ea"/>
                <a:ea typeface="+mn-ea"/>
                <a:cs typeface="Times New Roman" panose="02020603050405020304" pitchFamily="18" charset="0"/>
              </a:rPr>
              <a:t>前提。 </a:t>
            </a:r>
            <a:endParaRPr lang="en-US" altLang="zh-CN" dirty="0" smtClean="0">
              <a:solidFill>
                <a:schemeClr val="bg1"/>
              </a:solidFill>
              <a:latin typeface="+mn-ea"/>
              <a:ea typeface="+mn-ea"/>
              <a:cs typeface="Times New Roman" panose="02020603050405020304" pitchFamily="18" charset="0"/>
            </a:endParaRPr>
          </a:p>
          <a:p>
            <a:pPr marL="457200" indent="-457200">
              <a:buClr>
                <a:srgbClr val="FFFF00"/>
              </a:buClr>
              <a:buFont typeface="Wingdings" panose="05000000000000000000" pitchFamily="2" charset="2"/>
              <a:buChar char="p"/>
            </a:pPr>
            <a:endParaRPr lang="en-US" altLang="zh-CN" dirty="0" smtClean="0">
              <a:solidFill>
                <a:schemeClr val="bg1"/>
              </a:solidFill>
              <a:latin typeface="+mn-ea"/>
              <a:ea typeface="+mn-ea"/>
              <a:cs typeface="Times New Roman" panose="02020603050405020304" pitchFamily="18" charset="0"/>
            </a:endParaRPr>
          </a:p>
        </p:txBody>
      </p:sp>
    </p:spTree>
    <p:extLst>
      <p:ext uri="{BB962C8B-B14F-4D97-AF65-F5344CB8AC3E}">
        <p14:creationId xmlns:p14="http://schemas.microsoft.com/office/powerpoint/2010/main" xmlns="" val="19448097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238" y="533722"/>
            <a:ext cx="9515475" cy="1143000"/>
          </a:xfrm>
        </p:spPr>
        <p:txBody>
          <a:bodyPr/>
          <a:lstStyle/>
          <a:p>
            <a:pPr eaLnBrk="1" hangingPunct="1">
              <a:defRPr/>
            </a:pPr>
            <a:r>
              <a:rPr lang="zh-CN" altLang="zh-CN" dirty="0">
                <a:latin typeface="+mn-ea"/>
                <a:ea typeface="+mn-ea"/>
              </a:rPr>
              <a:t>单片复方</a:t>
            </a:r>
            <a:r>
              <a:rPr lang="zh-CN" altLang="zh-CN" dirty="0" smtClean="0">
                <a:latin typeface="+mn-ea"/>
                <a:ea typeface="+mn-ea"/>
              </a:rPr>
              <a:t>制剂</a:t>
            </a:r>
            <a:r>
              <a:rPr lang="en-US" altLang="zh-CN" dirty="0" smtClean="0">
                <a:latin typeface="+mn-ea"/>
                <a:ea typeface="+mn-ea"/>
              </a:rPr>
              <a:t/>
            </a:r>
            <a:br>
              <a:rPr lang="en-US" altLang="zh-CN" dirty="0" smtClean="0">
                <a:latin typeface="+mn-ea"/>
                <a:ea typeface="+mn-ea"/>
              </a:rPr>
            </a:br>
            <a:r>
              <a:rPr lang="zh-CN" altLang="zh-CN" dirty="0" smtClean="0">
                <a:latin typeface="+mn-ea"/>
                <a:ea typeface="+mn-ea"/>
              </a:rPr>
              <a:t>（</a:t>
            </a:r>
            <a:r>
              <a:rPr lang="en-US" altLang="zh-CN" dirty="0">
                <a:latin typeface="+mn-ea"/>
                <a:ea typeface="+mn-ea"/>
              </a:rPr>
              <a:t>single-pill combination</a:t>
            </a:r>
            <a:r>
              <a:rPr lang="zh-CN" altLang="zh-CN" dirty="0">
                <a:latin typeface="+mn-ea"/>
                <a:ea typeface="+mn-ea"/>
              </a:rPr>
              <a:t>，</a:t>
            </a:r>
            <a:r>
              <a:rPr lang="en-US" altLang="zh-CN" dirty="0">
                <a:latin typeface="+mn-ea"/>
                <a:ea typeface="+mn-ea"/>
              </a:rPr>
              <a:t>SPC</a:t>
            </a:r>
            <a:r>
              <a:rPr lang="zh-CN" altLang="zh-CN" dirty="0">
                <a:latin typeface="+mn-ea"/>
                <a:ea typeface="+mn-ea"/>
              </a:rPr>
              <a:t>）</a:t>
            </a:r>
            <a:endParaRPr lang="zh-CN" altLang="en-US" kern="1200" dirty="0">
              <a:latin typeface="+mn-ea"/>
              <a:ea typeface="+mn-ea"/>
            </a:endParaRPr>
          </a:p>
        </p:txBody>
      </p:sp>
      <p:sp>
        <p:nvSpPr>
          <p:cNvPr id="51202" name="Rectangle 4"/>
          <p:cNvSpPr>
            <a:spLocks noChangeArrowheads="1"/>
          </p:cNvSpPr>
          <p:nvPr/>
        </p:nvSpPr>
        <p:spPr bwMode="auto">
          <a:xfrm>
            <a:off x="0" y="1281113"/>
            <a:ext cx="10287000" cy="36512"/>
          </a:xfrm>
          <a:prstGeom prst="rect">
            <a:avLst/>
          </a:prstGeom>
          <a:gradFill rotWithShape="0">
            <a:gsLst>
              <a:gs pos="0">
                <a:srgbClr val="000000"/>
              </a:gs>
              <a:gs pos="50000">
                <a:srgbClr val="FF0066"/>
              </a:gs>
              <a:gs pos="100000">
                <a:srgbClr val="000000"/>
              </a:gs>
            </a:gsLst>
            <a:lin ang="0" scaled="1"/>
          </a:gradFill>
          <a:ln w="9525">
            <a:noFill/>
            <a:miter lim="800000"/>
            <a:headEnd/>
            <a:tailEnd/>
          </a:ln>
        </p:spPr>
        <p:txBody>
          <a:bodyPr wrap="none" anchor="ctr"/>
          <a:lstStyle/>
          <a:p>
            <a:pPr eaLnBrk="0" hangingPunct="0"/>
            <a:endParaRPr lang="en-US" altLang="zh-CN">
              <a:ea typeface="文鼎魏碑体简"/>
            </a:endParaRPr>
          </a:p>
        </p:txBody>
      </p:sp>
      <p:sp>
        <p:nvSpPr>
          <p:cNvPr id="2" name="矩形 1"/>
          <p:cNvSpPr/>
          <p:nvPr/>
        </p:nvSpPr>
        <p:spPr>
          <a:xfrm>
            <a:off x="624049" y="2065016"/>
            <a:ext cx="9038902" cy="4154984"/>
          </a:xfrm>
          <a:prstGeom prst="rect">
            <a:avLst/>
          </a:prstGeom>
        </p:spPr>
        <p:txBody>
          <a:bodyPr wrap="square">
            <a:spAutoFit/>
          </a:bodyPr>
          <a:lstStyle/>
          <a:p>
            <a:pPr marL="457200" indent="-457200">
              <a:buClr>
                <a:srgbClr val="FFFF00"/>
              </a:buClr>
              <a:buFont typeface="Wingdings" panose="05000000000000000000" pitchFamily="2" charset="2"/>
              <a:buChar char="p"/>
            </a:pPr>
            <a:r>
              <a:rPr lang="zh-CN" altLang="zh-CN" dirty="0" smtClean="0">
                <a:solidFill>
                  <a:srgbClr val="FFFF00"/>
                </a:solidFill>
                <a:latin typeface="黑体" panose="02010609060101010101" pitchFamily="49" charset="-122"/>
                <a:ea typeface="黑体" panose="02010609060101010101" pitchFamily="49" charset="-122"/>
              </a:rPr>
              <a:t>传统</a:t>
            </a:r>
            <a:r>
              <a:rPr lang="zh-CN" altLang="zh-CN" dirty="0">
                <a:solidFill>
                  <a:srgbClr val="FFFF00"/>
                </a:solidFill>
                <a:latin typeface="黑体" panose="02010609060101010101" pitchFamily="49" charset="-122"/>
                <a:ea typeface="黑体" panose="02010609060101010101" pitchFamily="49" charset="-122"/>
              </a:rPr>
              <a:t>的固定配比复方</a:t>
            </a:r>
            <a:r>
              <a:rPr lang="zh-CN" altLang="zh-CN" dirty="0" smtClean="0">
                <a:solidFill>
                  <a:srgbClr val="FFFF00"/>
                </a:solidFill>
                <a:latin typeface="黑体" panose="02010609060101010101" pitchFamily="49" charset="-122"/>
                <a:ea typeface="黑体" panose="02010609060101010101" pitchFamily="49" charset="-122"/>
              </a:rPr>
              <a:t>制剂</a:t>
            </a:r>
            <a:r>
              <a:rPr lang="zh-CN" altLang="zh-CN" dirty="0" smtClean="0">
                <a:latin typeface="黑体" panose="02010609060101010101" pitchFamily="49" charset="-122"/>
                <a:ea typeface="黑体" panose="02010609060101010101" pitchFamily="49" charset="-122"/>
              </a:rPr>
              <a:t>：</a:t>
            </a:r>
            <a:r>
              <a:rPr lang="zh-CN" altLang="zh-CN"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1</a:t>
            </a:r>
            <a:r>
              <a:rPr lang="zh-CN" altLang="zh-CN" dirty="0">
                <a:latin typeface="黑体" panose="02010609060101010101" pitchFamily="49" charset="-122"/>
                <a:ea typeface="黑体" panose="02010609060101010101" pitchFamily="49" charset="-122"/>
              </a:rPr>
              <a:t>）复方利血平（复方降压片），（</a:t>
            </a:r>
            <a:r>
              <a:rPr lang="en-US" altLang="zh-CN" dirty="0">
                <a:latin typeface="黑体" panose="02010609060101010101" pitchFamily="49" charset="-122"/>
                <a:ea typeface="黑体" panose="02010609060101010101" pitchFamily="49" charset="-122"/>
              </a:rPr>
              <a:t>2</a:t>
            </a:r>
            <a:r>
              <a:rPr lang="zh-CN" altLang="zh-CN" dirty="0">
                <a:latin typeface="黑体" panose="02010609060101010101" pitchFamily="49" charset="-122"/>
                <a:ea typeface="黑体" panose="02010609060101010101" pitchFamily="49" charset="-122"/>
              </a:rPr>
              <a:t>）复方利血平氨苯蝶啶片（降压</a:t>
            </a:r>
            <a:r>
              <a:rPr lang="en-US" altLang="zh-CN" dirty="0">
                <a:latin typeface="黑体" panose="02010609060101010101" pitchFamily="49" charset="-122"/>
                <a:ea typeface="黑体" panose="02010609060101010101" pitchFamily="49" charset="-122"/>
              </a:rPr>
              <a:t>0</a:t>
            </a:r>
            <a:r>
              <a:rPr lang="zh-CN" altLang="zh-CN" dirty="0">
                <a:latin typeface="黑体" panose="02010609060101010101" pitchFamily="49" charset="-122"/>
                <a:ea typeface="黑体" panose="02010609060101010101" pitchFamily="49" charset="-122"/>
              </a:rPr>
              <a:t>号），（</a:t>
            </a:r>
            <a:r>
              <a:rPr lang="en-US" altLang="zh-CN" dirty="0">
                <a:latin typeface="黑体" panose="02010609060101010101" pitchFamily="49" charset="-122"/>
                <a:ea typeface="黑体" panose="02010609060101010101" pitchFamily="49" charset="-122"/>
              </a:rPr>
              <a:t>3</a:t>
            </a:r>
            <a:r>
              <a:rPr lang="zh-CN" altLang="zh-CN" dirty="0">
                <a:latin typeface="黑体" panose="02010609060101010101" pitchFamily="49" charset="-122"/>
                <a:ea typeface="黑体" panose="02010609060101010101" pitchFamily="49" charset="-122"/>
              </a:rPr>
              <a:t>）珍菊降压片等，以当时常用的利血平、氢氯噻嗪、盐酸双屈嗪或可乐定为主要成分</a:t>
            </a:r>
            <a:r>
              <a:rPr lang="zh-CN" altLang="zh-CN" dirty="0" smtClean="0">
                <a:latin typeface="黑体" panose="02010609060101010101" pitchFamily="49" charset="-122"/>
                <a:ea typeface="黑体" panose="02010609060101010101" pitchFamily="49" charset="-122"/>
              </a:rPr>
              <a:t>。</a:t>
            </a:r>
            <a:endParaRPr lang="en-US" altLang="zh-CN" dirty="0" smtClean="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a:p>
            <a:pPr marL="457200" indent="-457200">
              <a:buClr>
                <a:srgbClr val="FFFF00"/>
              </a:buClr>
              <a:buFont typeface="Wingdings" panose="05000000000000000000" pitchFamily="2" charset="2"/>
              <a:buChar char="p"/>
            </a:pPr>
            <a:r>
              <a:rPr lang="zh-CN" altLang="zh-CN" dirty="0">
                <a:solidFill>
                  <a:srgbClr val="FFFF00"/>
                </a:solidFill>
                <a:latin typeface="黑体" panose="02010609060101010101" pitchFamily="49" charset="-122"/>
                <a:ea typeface="黑体" panose="02010609060101010101" pitchFamily="49" charset="-122"/>
              </a:rPr>
              <a:t>新型的固定配比复方制剂</a:t>
            </a:r>
            <a:r>
              <a:rPr lang="zh-CN" altLang="zh-CN"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ACEI+</a:t>
            </a:r>
            <a:r>
              <a:rPr lang="zh-CN" altLang="zh-CN" dirty="0">
                <a:latin typeface="黑体" panose="02010609060101010101" pitchFamily="49" charset="-122"/>
                <a:ea typeface="黑体" panose="02010609060101010101" pitchFamily="49" charset="-122"/>
              </a:rPr>
              <a:t>噻嗪类</a:t>
            </a:r>
            <a:r>
              <a:rPr lang="zh-CN" altLang="zh-CN" dirty="0" smtClean="0">
                <a:latin typeface="黑体" panose="02010609060101010101" pitchFamily="49" charset="-122"/>
                <a:ea typeface="黑体" panose="02010609060101010101" pitchFamily="49" charset="-122"/>
              </a:rPr>
              <a:t>利尿剂</a:t>
            </a:r>
            <a:r>
              <a:rPr lang="zh-CN" altLang="en-US" dirty="0">
                <a:latin typeface="黑体" panose="02010609060101010101" pitchFamily="49" charset="-122"/>
                <a:ea typeface="黑体" panose="02010609060101010101" pitchFamily="49" charset="-122"/>
              </a:rPr>
              <a:t>；</a:t>
            </a:r>
            <a:r>
              <a:rPr lang="en-US" altLang="zh-CN" dirty="0" smtClean="0">
                <a:latin typeface="黑体" panose="02010609060101010101" pitchFamily="49" charset="-122"/>
                <a:ea typeface="黑体" panose="02010609060101010101" pitchFamily="49" charset="-122"/>
              </a:rPr>
              <a:t>ARB</a:t>
            </a:r>
            <a:r>
              <a:rPr lang="en-US" altLang="zh-CN" dirty="0">
                <a:latin typeface="黑体" panose="02010609060101010101" pitchFamily="49" charset="-122"/>
                <a:ea typeface="黑体" panose="02010609060101010101" pitchFamily="49" charset="-122"/>
              </a:rPr>
              <a:t>+</a:t>
            </a:r>
            <a:r>
              <a:rPr lang="zh-CN" altLang="zh-CN" dirty="0">
                <a:latin typeface="黑体" panose="02010609060101010101" pitchFamily="49" charset="-122"/>
                <a:ea typeface="黑体" panose="02010609060101010101" pitchFamily="49" charset="-122"/>
              </a:rPr>
              <a:t>噻嗪类</a:t>
            </a:r>
            <a:r>
              <a:rPr lang="zh-CN" altLang="zh-CN" dirty="0" smtClean="0">
                <a:latin typeface="黑体" panose="02010609060101010101" pitchFamily="49" charset="-122"/>
                <a:ea typeface="黑体" panose="02010609060101010101" pitchFamily="49" charset="-122"/>
              </a:rPr>
              <a:t>利尿剂；</a:t>
            </a:r>
            <a:r>
              <a:rPr lang="zh-CN" altLang="zh-CN" dirty="0">
                <a:latin typeface="黑体" panose="02010609060101010101" pitchFamily="49" charset="-122"/>
                <a:ea typeface="黑体" panose="02010609060101010101" pitchFamily="49" charset="-122"/>
              </a:rPr>
              <a:t>二氢吡啶类钙通道阻滞剂﹢</a:t>
            </a:r>
            <a:r>
              <a:rPr lang="en-US" altLang="zh-CN" dirty="0" smtClean="0">
                <a:latin typeface="黑体" panose="02010609060101010101" pitchFamily="49" charset="-122"/>
                <a:ea typeface="黑体" panose="02010609060101010101" pitchFamily="49" charset="-122"/>
              </a:rPr>
              <a:t>ARB</a:t>
            </a:r>
            <a:r>
              <a:rPr lang="zh-CN" altLang="zh-CN" dirty="0" smtClean="0">
                <a:latin typeface="黑体" panose="02010609060101010101" pitchFamily="49" charset="-122"/>
                <a:ea typeface="黑体" panose="02010609060101010101" pitchFamily="49" charset="-122"/>
              </a:rPr>
              <a:t>；</a:t>
            </a:r>
            <a:r>
              <a:rPr lang="zh-CN" altLang="zh-CN" dirty="0">
                <a:latin typeface="黑体" panose="02010609060101010101" pitchFamily="49" charset="-122"/>
                <a:ea typeface="黑体" panose="02010609060101010101" pitchFamily="49" charset="-122"/>
              </a:rPr>
              <a:t>二氢吡啶类钙通道阻滞剂﹢</a:t>
            </a:r>
            <a:r>
              <a:rPr lang="en-US" altLang="zh-CN" dirty="0" smtClean="0">
                <a:latin typeface="黑体" panose="02010609060101010101" pitchFamily="49" charset="-122"/>
                <a:ea typeface="黑体" panose="02010609060101010101" pitchFamily="49" charset="-122"/>
              </a:rPr>
              <a:t>ACEI</a:t>
            </a:r>
            <a:r>
              <a:rPr lang="zh-CN" altLang="en-US" dirty="0" smtClean="0">
                <a:latin typeface="黑体" panose="02010609060101010101" pitchFamily="49" charset="-122"/>
                <a:ea typeface="黑体" panose="02010609060101010101" pitchFamily="49" charset="-122"/>
              </a:rPr>
              <a:t>；</a:t>
            </a:r>
            <a:r>
              <a:rPr lang="zh-CN" altLang="zh-CN" dirty="0">
                <a:latin typeface="黑体" panose="02010609060101010101" pitchFamily="49" charset="-122"/>
                <a:ea typeface="黑体" panose="02010609060101010101" pitchFamily="49" charset="-122"/>
              </a:rPr>
              <a:t>二氢吡啶类钙通道阻滞剂</a:t>
            </a:r>
            <a:r>
              <a:rPr lang="en-US" altLang="zh-CN"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sym typeface="Symbol" panose="05050102010706020507" pitchFamily="18" charset="2"/>
              </a:rPr>
              <a:t></a:t>
            </a:r>
            <a:r>
              <a:rPr lang="zh-CN" altLang="zh-CN" dirty="0">
                <a:latin typeface="黑体" panose="02010609060101010101" pitchFamily="49" charset="-122"/>
                <a:ea typeface="黑体" panose="02010609060101010101" pitchFamily="49" charset="-122"/>
              </a:rPr>
              <a:t>受体阻滞剂；</a:t>
            </a:r>
            <a:r>
              <a:rPr lang="zh-CN" altLang="en-US" dirty="0">
                <a:latin typeface="黑体" panose="02010609060101010101" pitchFamily="49" charset="-122"/>
                <a:ea typeface="黑体" panose="02010609060101010101" pitchFamily="49" charset="-122"/>
              </a:rPr>
              <a:t>，</a:t>
            </a:r>
            <a:endParaRPr lang="en-US" altLang="zh-CN" dirty="0">
              <a:latin typeface="黑体" panose="02010609060101010101" pitchFamily="49" charset="-122"/>
              <a:ea typeface="黑体" panose="02010609060101010101" pitchFamily="49" charset="-122"/>
            </a:endParaRPr>
          </a:p>
          <a:p>
            <a:pPr marL="457200" indent="-457200">
              <a:buClr>
                <a:srgbClr val="FFFF00"/>
              </a:buClr>
              <a:buFont typeface="Wingdings" panose="05000000000000000000" pitchFamily="2" charset="2"/>
              <a:buChar char="p"/>
            </a:pPr>
            <a:endParaRPr lang="en-US" altLang="zh-CN" dirty="0">
              <a:latin typeface="黑体" panose="02010609060101010101" pitchFamily="49" charset="-122"/>
              <a:ea typeface="黑体" panose="02010609060101010101" pitchFamily="49" charset="-122"/>
            </a:endParaRPr>
          </a:p>
          <a:p>
            <a:pPr marL="457200" indent="-457200">
              <a:buClr>
                <a:srgbClr val="FFFF00"/>
              </a:buClr>
              <a:buFont typeface="Wingdings" panose="05000000000000000000" pitchFamily="2" charset="2"/>
              <a:buChar char="p"/>
            </a:pPr>
            <a:r>
              <a:rPr lang="zh-CN" altLang="zh-CN" dirty="0">
                <a:solidFill>
                  <a:srgbClr val="FFFF00"/>
                </a:solidFill>
                <a:latin typeface="黑体" panose="02010609060101010101" pitchFamily="49" charset="-122"/>
                <a:ea typeface="黑体" panose="02010609060101010101" pitchFamily="49" charset="-122"/>
              </a:rPr>
              <a:t>降压药与其他心血管治疗药物组成的固定配比复方制剂</a:t>
            </a:r>
            <a:r>
              <a:rPr lang="zh-CN" altLang="zh-CN" dirty="0">
                <a:latin typeface="黑体" panose="02010609060101010101" pitchFamily="49" charset="-122"/>
                <a:ea typeface="黑体" panose="02010609060101010101" pitchFamily="49" charset="-122"/>
              </a:rPr>
              <a:t>：有二氢吡啶类钙通道阻滞剂﹢他汀</a:t>
            </a:r>
            <a:r>
              <a:rPr lang="zh-CN" altLang="en-US" dirty="0">
                <a:latin typeface="黑体" panose="02010609060101010101" pitchFamily="49" charset="-122"/>
                <a:ea typeface="黑体" panose="02010609060101010101" pitchFamily="49" charset="-122"/>
              </a:rPr>
              <a:t>（多达一）</a:t>
            </a:r>
            <a:r>
              <a:rPr lang="zh-CN" altLang="zh-CN"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ACEI+</a:t>
            </a:r>
            <a:r>
              <a:rPr lang="zh-CN" altLang="zh-CN" dirty="0">
                <a:latin typeface="黑体" panose="02010609060101010101" pitchFamily="49" charset="-122"/>
                <a:ea typeface="黑体" panose="02010609060101010101" pitchFamily="49" charset="-122"/>
              </a:rPr>
              <a:t>叶酸</a:t>
            </a:r>
            <a:r>
              <a:rPr lang="zh-CN" altLang="en-US" dirty="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依叶片）</a:t>
            </a:r>
            <a:r>
              <a:rPr lang="zh-CN" altLang="zh-CN" dirty="0" smtClean="0">
                <a:latin typeface="黑体" panose="02010609060101010101" pitchFamily="49" charset="-122"/>
                <a:ea typeface="黑体" panose="02010609060101010101" pitchFamily="49" charset="-122"/>
              </a:rPr>
              <a:t> </a:t>
            </a:r>
            <a:r>
              <a:rPr lang="zh-CN" altLang="zh-CN" dirty="0">
                <a:latin typeface="黑体" panose="02010609060101010101" pitchFamily="49" charset="-122"/>
                <a:ea typeface="黑体" panose="02010609060101010101" pitchFamily="49" charset="-122"/>
              </a:rPr>
              <a:t>。</a:t>
            </a:r>
            <a:endParaRPr lang="zh-CN" altLang="en-US"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1796829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66800" y="1524000"/>
            <a:ext cx="8455572"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q"/>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nSpc>
                <a:spcPct val="130000"/>
              </a:lnSpc>
              <a:buFont typeface="Arial" panose="020B0604020202020204" pitchFamily="34" charset="0"/>
              <a:buNone/>
            </a:pPr>
            <a:r>
              <a:rPr lang="zh-CN" altLang="en-US" sz="2400" kern="0" dirty="0" smtClean="0">
                <a:solidFill>
                  <a:schemeClr val="bg1"/>
                </a:solidFill>
                <a:latin typeface="黑体" panose="02010609060101010101" pitchFamily="49" charset="-122"/>
                <a:ea typeface="黑体" panose="02010609060101010101" pitchFamily="49" charset="-122"/>
              </a:rPr>
              <a:t>                         新型制剂       传统制剂</a:t>
            </a:r>
          </a:p>
          <a:p>
            <a:pPr>
              <a:lnSpc>
                <a:spcPct val="120000"/>
              </a:lnSpc>
              <a:buFont typeface="Arial" panose="020B0604020202020204" pitchFamily="34" charset="0"/>
              <a:buNone/>
            </a:pPr>
            <a:r>
              <a:rPr lang="zh-CN" altLang="en-US" sz="2400" kern="0" dirty="0" smtClean="0">
                <a:solidFill>
                  <a:schemeClr val="bg1"/>
                </a:solidFill>
                <a:latin typeface="黑体" panose="02010609060101010101" pitchFamily="49" charset="-122"/>
                <a:ea typeface="黑体" panose="02010609060101010101" pitchFamily="49" charset="-122"/>
              </a:rPr>
              <a:t>   </a:t>
            </a:r>
            <a:endParaRPr lang="en-US" altLang="zh-CN" sz="2400" kern="0" dirty="0" smtClean="0">
              <a:solidFill>
                <a:schemeClr val="bg1"/>
              </a:solidFill>
              <a:latin typeface="黑体" panose="02010609060101010101" pitchFamily="49" charset="-122"/>
              <a:ea typeface="黑体" panose="02010609060101010101" pitchFamily="49" charset="-122"/>
            </a:endParaRPr>
          </a:p>
          <a:p>
            <a:pPr>
              <a:lnSpc>
                <a:spcPct val="120000"/>
              </a:lnSpc>
              <a:buFont typeface="Arial" panose="020B0604020202020204" pitchFamily="34" charset="0"/>
              <a:buNone/>
            </a:pPr>
            <a:r>
              <a:rPr lang="en-US" altLang="zh-CN" sz="2400" kern="0" dirty="0" smtClean="0">
                <a:solidFill>
                  <a:schemeClr val="bg1"/>
                </a:solidFill>
                <a:latin typeface="黑体" panose="02010609060101010101" pitchFamily="49" charset="-122"/>
                <a:ea typeface="黑体" panose="02010609060101010101" pitchFamily="49" charset="-122"/>
              </a:rPr>
              <a:t>   </a:t>
            </a:r>
            <a:r>
              <a:rPr lang="zh-CN" altLang="en-US" sz="2400" kern="0" dirty="0" smtClean="0">
                <a:solidFill>
                  <a:schemeClr val="bg1"/>
                </a:solidFill>
                <a:latin typeface="黑体" panose="02010609060101010101" pitchFamily="49" charset="-122"/>
                <a:ea typeface="黑体" panose="02010609060101010101" pitchFamily="49" charset="-122"/>
              </a:rPr>
              <a:t>组成成分               明确               复杂</a:t>
            </a:r>
          </a:p>
          <a:p>
            <a:pPr>
              <a:lnSpc>
                <a:spcPct val="120000"/>
              </a:lnSpc>
              <a:buFont typeface="Arial" panose="020B0604020202020204" pitchFamily="34" charset="0"/>
              <a:buNone/>
            </a:pPr>
            <a:r>
              <a:rPr lang="zh-CN" altLang="en-US" sz="2400" kern="0" dirty="0" smtClean="0">
                <a:solidFill>
                  <a:schemeClr val="bg1"/>
                </a:solidFill>
                <a:latin typeface="黑体" panose="02010609060101010101" pitchFamily="49" charset="-122"/>
                <a:ea typeface="黑体" panose="02010609060101010101" pitchFamily="49" charset="-122"/>
              </a:rPr>
              <a:t>   作用机理               清晰               不明</a:t>
            </a:r>
          </a:p>
          <a:p>
            <a:pPr>
              <a:lnSpc>
                <a:spcPct val="120000"/>
              </a:lnSpc>
              <a:buFont typeface="Arial" panose="020B0604020202020204" pitchFamily="34" charset="0"/>
              <a:buNone/>
            </a:pPr>
            <a:r>
              <a:rPr lang="zh-CN" altLang="en-US" sz="2400" kern="0" dirty="0" smtClean="0">
                <a:solidFill>
                  <a:schemeClr val="bg1"/>
                </a:solidFill>
                <a:latin typeface="黑体" panose="02010609060101010101" pitchFamily="49" charset="-122"/>
                <a:ea typeface="黑体" panose="02010609060101010101" pitchFamily="49" charset="-122"/>
              </a:rPr>
              <a:t>   循证证据               充分               欠缺</a:t>
            </a:r>
          </a:p>
          <a:p>
            <a:pPr>
              <a:lnSpc>
                <a:spcPct val="120000"/>
              </a:lnSpc>
              <a:buFont typeface="Arial" panose="020B0604020202020204" pitchFamily="34" charset="0"/>
              <a:buNone/>
            </a:pPr>
            <a:r>
              <a:rPr lang="zh-CN" altLang="en-US" sz="2400" kern="0" dirty="0" smtClean="0">
                <a:solidFill>
                  <a:schemeClr val="bg1"/>
                </a:solidFill>
                <a:latin typeface="黑体" panose="02010609060101010101" pitchFamily="49" charset="-122"/>
                <a:ea typeface="黑体" panose="02010609060101010101" pitchFamily="49" charset="-122"/>
              </a:rPr>
              <a:t>   药代动力学             长效               短效</a:t>
            </a:r>
          </a:p>
          <a:p>
            <a:pPr>
              <a:lnSpc>
                <a:spcPct val="120000"/>
              </a:lnSpc>
              <a:buFont typeface="Arial" panose="020B0604020202020204" pitchFamily="34" charset="0"/>
              <a:buNone/>
            </a:pPr>
            <a:r>
              <a:rPr lang="zh-CN" altLang="en-US" sz="2400" kern="0" dirty="0" smtClean="0">
                <a:solidFill>
                  <a:schemeClr val="bg1"/>
                </a:solidFill>
                <a:latin typeface="黑体" panose="02010609060101010101" pitchFamily="49" charset="-122"/>
                <a:ea typeface="黑体" panose="02010609060101010101" pitchFamily="49" charset="-122"/>
              </a:rPr>
              <a:t>   安全性评估             良好               缺乏</a:t>
            </a:r>
          </a:p>
          <a:p>
            <a:pPr>
              <a:lnSpc>
                <a:spcPct val="120000"/>
              </a:lnSpc>
              <a:buFont typeface="Arial" panose="020B0604020202020204" pitchFamily="34" charset="0"/>
              <a:buNone/>
            </a:pPr>
            <a:r>
              <a:rPr lang="zh-CN" altLang="en-US" sz="2400" kern="0" dirty="0" smtClean="0">
                <a:solidFill>
                  <a:schemeClr val="bg1"/>
                </a:solidFill>
                <a:latin typeface="黑体" panose="02010609060101010101" pitchFamily="49" charset="-122"/>
                <a:ea typeface="黑体" panose="02010609060101010101" pitchFamily="49" charset="-122"/>
              </a:rPr>
              <a:t>   市场价格               较高               很低</a:t>
            </a:r>
          </a:p>
          <a:p>
            <a:pPr>
              <a:lnSpc>
                <a:spcPct val="120000"/>
              </a:lnSpc>
              <a:buFont typeface="Arial" panose="020B0604020202020204" pitchFamily="34" charset="0"/>
              <a:buNone/>
            </a:pPr>
            <a:endParaRPr lang="zh-CN" altLang="en-US" sz="2400" b="1" kern="0" dirty="0" smtClean="0">
              <a:solidFill>
                <a:srgbClr val="FFFF00"/>
              </a:solidFill>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None/>
            </a:pPr>
            <a:r>
              <a:rPr lang="zh-CN" altLang="en-US" sz="2400" b="1" kern="0" dirty="0" smtClean="0">
                <a:solidFill>
                  <a:srgbClr val="FFFF00"/>
                </a:solidFill>
                <a:latin typeface="微软雅黑" panose="020B0503020204020204" pitchFamily="34" charset="-122"/>
                <a:ea typeface="微软雅黑" panose="020B0503020204020204" pitchFamily="34" charset="-122"/>
              </a:rPr>
              <a:t>   </a:t>
            </a:r>
          </a:p>
        </p:txBody>
      </p:sp>
      <p:sp>
        <p:nvSpPr>
          <p:cNvPr id="5" name="Rectangle 3"/>
          <p:cNvSpPr>
            <a:spLocks noChangeArrowheads="1"/>
          </p:cNvSpPr>
          <p:nvPr/>
        </p:nvSpPr>
        <p:spPr bwMode="auto">
          <a:xfrm>
            <a:off x="1219200" y="472203"/>
            <a:ext cx="7391400" cy="769441"/>
          </a:xfrm>
          <a:prstGeom prst="rect">
            <a:avLst/>
          </a:prstGeom>
          <a:noFill/>
          <a:ln w="15875">
            <a:solidFill>
              <a:srgbClr val="823634"/>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4000" b="1" dirty="0">
                <a:solidFill>
                  <a:srgbClr val="FFFF00"/>
                </a:solidFill>
                <a:latin typeface="Arial" panose="020B0604020202020204" pitchFamily="34" charset="0"/>
                <a:ea typeface="隶书" panose="02010509060101010101" pitchFamily="49" charset="-122"/>
              </a:rPr>
              <a:t>  </a:t>
            </a:r>
            <a:r>
              <a:rPr lang="zh-CN" altLang="en-US" sz="4400" b="1" dirty="0">
                <a:solidFill>
                  <a:srgbClr val="FFFF00"/>
                </a:solidFill>
                <a:latin typeface="黑体" panose="02010609060101010101" pitchFamily="49" charset="-122"/>
                <a:ea typeface="黑体" panose="02010609060101010101" pitchFamily="49" charset="-122"/>
              </a:rPr>
              <a:t>固定剂量复方制剂的区别</a:t>
            </a:r>
          </a:p>
        </p:txBody>
      </p:sp>
      <p:sp>
        <p:nvSpPr>
          <p:cNvPr id="6" name="Rectangle 4"/>
          <p:cNvSpPr>
            <a:spLocks noChangeArrowheads="1"/>
          </p:cNvSpPr>
          <p:nvPr/>
        </p:nvSpPr>
        <p:spPr bwMode="auto">
          <a:xfrm>
            <a:off x="8077200" y="0"/>
            <a:ext cx="1066800" cy="304800"/>
          </a:xfrm>
          <a:prstGeom prst="rect">
            <a:avLst/>
          </a:prstGeom>
          <a:solidFill>
            <a:srgbClr val="00003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solidFill>
                <a:srgbClr val="FFFF00"/>
              </a:solidFill>
              <a:latin typeface="Arial" panose="020B0604020202020204" pitchFamily="34" charset="0"/>
            </a:endParaRPr>
          </a:p>
        </p:txBody>
      </p:sp>
      <p:sp>
        <p:nvSpPr>
          <p:cNvPr id="7" name="Line 5"/>
          <p:cNvSpPr>
            <a:spLocks noChangeShapeType="1"/>
          </p:cNvSpPr>
          <p:nvPr/>
        </p:nvSpPr>
        <p:spPr bwMode="auto">
          <a:xfrm>
            <a:off x="304800" y="1447800"/>
            <a:ext cx="8534400" cy="0"/>
          </a:xfrm>
          <a:prstGeom prst="line">
            <a:avLst/>
          </a:prstGeom>
          <a:noFill/>
          <a:ln w="76200">
            <a:solidFill>
              <a:srgbClr val="663300"/>
            </a:solidFill>
            <a:round/>
            <a:headEnd/>
            <a:tailEnd/>
          </a:ln>
          <a:effectLst>
            <a:prstShdw prst="shdw17" dist="17961" dir="2700000">
              <a:srgbClr val="3D1F00"/>
            </a:prstShdw>
          </a:effectLst>
          <a:extLst>
            <a:ext uri="{909E8E84-426E-40DD-AFC4-6F175D3DCCD1}">
              <a14:hiddenFill xmlns:a14="http://schemas.microsoft.com/office/drawing/2010/main" xmlns="">
                <a:noFill/>
              </a14:hiddenFill>
            </a:ext>
          </a:extLst>
        </p:spPr>
        <p:txBody>
          <a:bodyPr/>
          <a:lstStyle/>
          <a:p>
            <a:endParaRPr lang="zh-CN" altLang="en-US">
              <a:solidFill>
                <a:srgbClr val="FFFF00"/>
              </a:solidFill>
            </a:endParaRPr>
          </a:p>
        </p:txBody>
      </p:sp>
      <p:sp>
        <p:nvSpPr>
          <p:cNvPr id="8" name="Line 6"/>
          <p:cNvSpPr>
            <a:spLocks noChangeShapeType="1"/>
          </p:cNvSpPr>
          <p:nvPr/>
        </p:nvSpPr>
        <p:spPr bwMode="auto">
          <a:xfrm>
            <a:off x="1600200" y="2460844"/>
            <a:ext cx="7239000" cy="0"/>
          </a:xfrm>
          <a:prstGeom prst="line">
            <a:avLst/>
          </a:prstGeom>
          <a:noFill/>
          <a:ln w="5715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zh-CN" altLang="en-US">
              <a:solidFill>
                <a:srgbClr val="FFFF00"/>
              </a:solidFill>
            </a:endParaRPr>
          </a:p>
        </p:txBody>
      </p:sp>
      <p:sp>
        <p:nvSpPr>
          <p:cNvPr id="9" name="Line 11"/>
          <p:cNvSpPr>
            <a:spLocks noChangeShapeType="1"/>
          </p:cNvSpPr>
          <p:nvPr/>
        </p:nvSpPr>
        <p:spPr bwMode="auto">
          <a:xfrm>
            <a:off x="1447800" y="5997247"/>
            <a:ext cx="7696200" cy="0"/>
          </a:xfrm>
          <a:prstGeom prst="line">
            <a:avLst/>
          </a:prstGeom>
          <a:noFill/>
          <a:ln w="762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zh-CN" altLang="en-US">
              <a:solidFill>
                <a:srgbClr val="FFFF00"/>
              </a:solidFill>
            </a:endParaRPr>
          </a:p>
        </p:txBody>
      </p:sp>
    </p:spTree>
    <p:extLst>
      <p:ext uri="{BB962C8B-B14F-4D97-AF65-F5344CB8AC3E}">
        <p14:creationId xmlns:p14="http://schemas.microsoft.com/office/powerpoint/2010/main" xmlns="" val="4531522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54182" y="1556791"/>
            <a:ext cx="9102436" cy="48717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rgbClr val="000000"/>
              </a:solidFill>
            </a:endParaRPr>
          </a:p>
        </p:txBody>
      </p:sp>
      <p:sp>
        <p:nvSpPr>
          <p:cNvPr id="2" name="标题 1"/>
          <p:cNvSpPr>
            <a:spLocks noGrp="1"/>
          </p:cNvSpPr>
          <p:nvPr>
            <p:ph type="title"/>
          </p:nvPr>
        </p:nvSpPr>
        <p:spPr>
          <a:xfrm>
            <a:off x="840797" y="166255"/>
            <a:ext cx="8743950" cy="1143000"/>
          </a:xfrm>
        </p:spPr>
        <p:txBody>
          <a:bodyPr/>
          <a:lstStyle/>
          <a:p>
            <a:r>
              <a:rPr lang="en-US" altLang="zh-CN" sz="2800" b="1" dirty="0"/>
              <a:t>《 2015</a:t>
            </a:r>
            <a:r>
              <a:rPr lang="zh-CN" altLang="en-US" sz="2800" b="1" dirty="0"/>
              <a:t>高血压合理用药指南</a:t>
            </a:r>
            <a:r>
              <a:rPr lang="en-US" altLang="zh-CN" sz="2800" b="1" dirty="0"/>
              <a:t>》</a:t>
            </a:r>
            <a:r>
              <a:rPr lang="zh-CN" altLang="en-US" sz="2800" b="1" dirty="0"/>
              <a:t>对于</a:t>
            </a:r>
            <a:r>
              <a:rPr lang="en-US" altLang="zh-CN" sz="2800" b="1" dirty="0"/>
              <a:t>ARB</a:t>
            </a:r>
            <a:r>
              <a:rPr lang="zh-CN" altLang="en-US" sz="2800" b="1" dirty="0"/>
              <a:t>的推荐</a:t>
            </a:r>
          </a:p>
        </p:txBody>
      </p:sp>
      <p:sp>
        <p:nvSpPr>
          <p:cNvPr id="4" name="矩形 3"/>
          <p:cNvSpPr/>
          <p:nvPr/>
        </p:nvSpPr>
        <p:spPr>
          <a:xfrm>
            <a:off x="692727" y="1436985"/>
            <a:ext cx="8991600" cy="5632311"/>
          </a:xfrm>
          <a:prstGeom prst="rect">
            <a:avLst/>
          </a:prstGeom>
        </p:spPr>
        <p:txBody>
          <a:bodyPr wrap="square">
            <a:spAutoFit/>
          </a:bodyPr>
          <a:lstStyle/>
          <a:p>
            <a:pPr marL="285750" indent="-285750" eaLnBrk="0" fontAlgn="ctr" hangingPunct="0">
              <a:lnSpc>
                <a:spcPct val="150000"/>
              </a:lnSpc>
              <a:buClr>
                <a:srgbClr val="FF0000"/>
              </a:buClr>
              <a:buSzPct val="70000"/>
              <a:buFont typeface="Arial" panose="020B0604020202020204" pitchFamily="34" charset="0"/>
              <a:buChar char="•"/>
              <a:defRPr/>
            </a:pPr>
            <a:r>
              <a:rPr lang="en-US" altLang="zh-CN" dirty="0">
                <a:solidFill>
                  <a:srgbClr val="000000"/>
                </a:solidFill>
                <a:latin typeface="微软雅黑" panose="020B0503020204020204" pitchFamily="34" charset="-122"/>
                <a:ea typeface="微软雅黑" panose="020B0503020204020204" pitchFamily="34" charset="-122"/>
              </a:rPr>
              <a:t>ARB</a:t>
            </a:r>
            <a:r>
              <a:rPr lang="zh-CN" altLang="en-US" dirty="0">
                <a:solidFill>
                  <a:srgbClr val="000000"/>
                </a:solidFill>
                <a:latin typeface="微软雅黑" panose="020B0503020204020204" pitchFamily="34" charset="-122"/>
                <a:ea typeface="微软雅黑" panose="020B0503020204020204" pitchFamily="34" charset="-122"/>
              </a:rPr>
              <a:t>是对高血压及心血管疾病等具有良好作用的作用于</a:t>
            </a:r>
            <a:r>
              <a:rPr lang="en-US" altLang="zh-CN" dirty="0">
                <a:solidFill>
                  <a:srgbClr val="000000"/>
                </a:solidFill>
                <a:latin typeface="微软雅黑" panose="020B0503020204020204" pitchFamily="34" charset="-122"/>
                <a:ea typeface="微软雅黑" panose="020B0503020204020204" pitchFamily="34" charset="-122"/>
              </a:rPr>
              <a:t> RAAS </a:t>
            </a:r>
            <a:r>
              <a:rPr lang="zh-CN" altLang="en-US" dirty="0">
                <a:solidFill>
                  <a:srgbClr val="000000"/>
                </a:solidFill>
                <a:latin typeface="微软雅黑" panose="020B0503020204020204" pitchFamily="34" charset="-122"/>
                <a:ea typeface="微软雅黑" panose="020B0503020204020204" pitchFamily="34" charset="-122"/>
              </a:rPr>
              <a:t>的一类降压药物。</a:t>
            </a:r>
            <a:endParaRPr lang="en-US" altLang="zh-CN" dirty="0">
              <a:solidFill>
                <a:srgbClr val="000000"/>
              </a:solidFill>
              <a:latin typeface="微软雅黑" panose="020B0503020204020204" pitchFamily="34" charset="-122"/>
              <a:ea typeface="微软雅黑" panose="020B0503020204020204" pitchFamily="34" charset="-122"/>
            </a:endParaRPr>
          </a:p>
          <a:p>
            <a:pPr marL="285750" indent="-285750" eaLnBrk="0" fontAlgn="ctr" hangingPunct="0">
              <a:lnSpc>
                <a:spcPct val="150000"/>
              </a:lnSpc>
              <a:buClr>
                <a:srgbClr val="FF0000"/>
              </a:buClr>
              <a:buSzPct val="70000"/>
              <a:buFont typeface="Arial" panose="020B0604020202020204" pitchFamily="34" charset="0"/>
              <a:buChar char="•"/>
              <a:defRPr/>
            </a:pPr>
            <a:r>
              <a:rPr lang="en-US" altLang="zh-CN" dirty="0">
                <a:solidFill>
                  <a:srgbClr val="000000"/>
                </a:solidFill>
                <a:latin typeface="微软雅黑" panose="020B0503020204020204" pitchFamily="34" charset="-122"/>
                <a:ea typeface="微软雅黑" panose="020B0503020204020204" pitchFamily="34" charset="-122"/>
              </a:rPr>
              <a:t>ARB </a:t>
            </a:r>
            <a:r>
              <a:rPr lang="zh-CN" altLang="en-US" dirty="0">
                <a:solidFill>
                  <a:srgbClr val="000000"/>
                </a:solidFill>
                <a:latin typeface="微软雅黑" panose="020B0503020204020204" pitchFamily="34" charset="-122"/>
                <a:ea typeface="微软雅黑" panose="020B0503020204020204" pitchFamily="34" charset="-122"/>
              </a:rPr>
              <a:t>与</a:t>
            </a:r>
            <a:r>
              <a:rPr lang="en-US" altLang="zh-CN" dirty="0">
                <a:solidFill>
                  <a:srgbClr val="000000"/>
                </a:solidFill>
                <a:latin typeface="微软雅黑" panose="020B0503020204020204" pitchFamily="34" charset="-122"/>
                <a:ea typeface="微软雅黑" panose="020B0503020204020204" pitchFamily="34" charset="-122"/>
              </a:rPr>
              <a:t> ACEI </a:t>
            </a:r>
            <a:r>
              <a:rPr lang="zh-CN" altLang="en-US" dirty="0">
                <a:solidFill>
                  <a:srgbClr val="000000"/>
                </a:solidFill>
                <a:latin typeface="微软雅黑" panose="020B0503020204020204" pitchFamily="34" charset="-122"/>
                <a:ea typeface="微软雅黑" panose="020B0503020204020204" pitchFamily="34" charset="-122"/>
              </a:rPr>
              <a:t>相比，虽然降压和心血管保护作用有许多相似，但其作用于</a:t>
            </a:r>
            <a:r>
              <a:rPr lang="en-US" altLang="zh-CN" dirty="0">
                <a:solidFill>
                  <a:srgbClr val="000000"/>
                </a:solidFill>
                <a:latin typeface="微软雅黑" panose="020B0503020204020204" pitchFamily="34" charset="-122"/>
                <a:ea typeface="微软雅黑" panose="020B0503020204020204" pitchFamily="34" charset="-122"/>
              </a:rPr>
              <a:t> </a:t>
            </a:r>
            <a:r>
              <a:rPr lang="en-US" altLang="zh-CN" dirty="0" err="1">
                <a:solidFill>
                  <a:srgbClr val="000000"/>
                </a:solidFill>
                <a:latin typeface="微软雅黑" panose="020B0503020204020204" pitchFamily="34" charset="-122"/>
                <a:ea typeface="微软雅黑" panose="020B0503020204020204" pitchFamily="34" charset="-122"/>
              </a:rPr>
              <a:t>AngⅡ</a:t>
            </a:r>
            <a:r>
              <a:rPr lang="zh-CN" altLang="en-US" dirty="0">
                <a:solidFill>
                  <a:srgbClr val="000000"/>
                </a:solidFill>
                <a:latin typeface="微软雅黑" panose="020B0503020204020204" pitchFamily="34" charset="-122"/>
                <a:ea typeface="微软雅黑" panose="020B0503020204020204" pitchFamily="34" charset="-122"/>
              </a:rPr>
              <a:t>受体水平，更充分、更直接阻断</a:t>
            </a:r>
            <a:r>
              <a:rPr lang="en-US" altLang="zh-CN" dirty="0">
                <a:solidFill>
                  <a:srgbClr val="000000"/>
                </a:solidFill>
                <a:latin typeface="微软雅黑" panose="020B0503020204020204" pitchFamily="34" charset="-122"/>
                <a:ea typeface="微软雅黑" panose="020B0503020204020204" pitchFamily="34" charset="-122"/>
              </a:rPr>
              <a:t> RAAS</a:t>
            </a:r>
            <a:r>
              <a:rPr lang="zh-CN" altLang="en-US" dirty="0">
                <a:solidFill>
                  <a:srgbClr val="000000"/>
                </a:solidFill>
                <a:latin typeface="微软雅黑" panose="020B0503020204020204" pitchFamily="34" charset="-122"/>
                <a:ea typeface="微软雅黑" panose="020B0503020204020204" pitchFamily="34" charset="-122"/>
              </a:rPr>
              <a:t>，避免了</a:t>
            </a:r>
            <a:r>
              <a:rPr lang="en-US" altLang="zh-CN" dirty="0">
                <a:solidFill>
                  <a:srgbClr val="000000"/>
                </a:solidFill>
                <a:latin typeface="微软雅黑" panose="020B0503020204020204" pitchFamily="34" charset="-122"/>
                <a:ea typeface="微软雅黑" panose="020B0503020204020204" pitchFamily="34" charset="-122"/>
              </a:rPr>
              <a:t>“</a:t>
            </a:r>
            <a:r>
              <a:rPr lang="en-US" altLang="zh-CN" dirty="0" err="1">
                <a:solidFill>
                  <a:srgbClr val="000000"/>
                </a:solidFill>
                <a:latin typeface="微软雅黑" panose="020B0503020204020204" pitchFamily="34" charset="-122"/>
                <a:ea typeface="微软雅黑" panose="020B0503020204020204" pitchFamily="34" charset="-122"/>
              </a:rPr>
              <a:t>AngⅡ</a:t>
            </a:r>
            <a:r>
              <a:rPr lang="zh-CN" altLang="en-US" dirty="0">
                <a:solidFill>
                  <a:srgbClr val="000000"/>
                </a:solidFill>
                <a:latin typeface="微软雅黑" panose="020B0503020204020204" pitchFamily="34" charset="-122"/>
                <a:ea typeface="微软雅黑" panose="020B0503020204020204" pitchFamily="34" charset="-122"/>
              </a:rPr>
              <a:t>逃逸现象</a:t>
            </a: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，具有较好的降压效果，无</a:t>
            </a:r>
            <a:r>
              <a:rPr lang="en-US" altLang="zh-CN" dirty="0">
                <a:solidFill>
                  <a:srgbClr val="000000"/>
                </a:solidFill>
                <a:latin typeface="微软雅黑" panose="020B0503020204020204" pitchFamily="34" charset="-122"/>
                <a:ea typeface="微软雅黑" panose="020B0503020204020204" pitchFamily="34" charset="-122"/>
              </a:rPr>
              <a:t> ACEI </a:t>
            </a:r>
            <a:r>
              <a:rPr lang="zh-CN" altLang="en-US" dirty="0">
                <a:solidFill>
                  <a:srgbClr val="000000"/>
                </a:solidFill>
                <a:latin typeface="微软雅黑" panose="020B0503020204020204" pitchFamily="34" charset="-122"/>
                <a:ea typeface="微软雅黑" panose="020B0503020204020204" pitchFamily="34" charset="-122"/>
              </a:rPr>
              <a:t>的干咳、血管紧张性水肿等不良反应，患者治疗依从性更高。</a:t>
            </a:r>
            <a:endParaRPr lang="en-US" altLang="zh-CN" dirty="0">
              <a:solidFill>
                <a:srgbClr val="000000"/>
              </a:solidFill>
              <a:latin typeface="微软雅黑" panose="020B0503020204020204" pitchFamily="34" charset="-122"/>
              <a:ea typeface="微软雅黑" panose="020B0503020204020204" pitchFamily="34" charset="-122"/>
            </a:endParaRPr>
          </a:p>
          <a:p>
            <a:pPr marL="285750" indent="-285750" eaLnBrk="0" fontAlgn="ctr" hangingPunct="0">
              <a:lnSpc>
                <a:spcPct val="150000"/>
              </a:lnSpc>
              <a:buClr>
                <a:srgbClr val="FF0000"/>
              </a:buClr>
              <a:buSzPct val="70000"/>
              <a:buFont typeface="Arial" panose="020B0604020202020204" pitchFamily="34" charset="0"/>
              <a:buChar char="•"/>
              <a:defRPr/>
            </a:pPr>
            <a:r>
              <a:rPr lang="zh-CN" altLang="en-US" b="1" dirty="0">
                <a:solidFill>
                  <a:srgbClr val="C00000"/>
                </a:solidFill>
                <a:latin typeface="微软雅黑" panose="020B0503020204020204" pitchFamily="34" charset="-122"/>
                <a:ea typeface="微软雅黑" panose="020B0503020204020204" pitchFamily="34" charset="-122"/>
              </a:rPr>
              <a:t>国家</a:t>
            </a:r>
            <a:r>
              <a:rPr lang="en-US" altLang="zh-CN" b="1" dirty="0">
                <a:solidFill>
                  <a:srgbClr val="C00000"/>
                </a:solidFill>
                <a:latin typeface="微软雅黑" panose="020B0503020204020204" pitchFamily="34" charset="-122"/>
                <a:ea typeface="微软雅黑" panose="020B0503020204020204" pitchFamily="34" charset="-122"/>
              </a:rPr>
              <a:t> 1.1 </a:t>
            </a:r>
            <a:r>
              <a:rPr lang="zh-CN" altLang="en-US" b="1" dirty="0">
                <a:solidFill>
                  <a:srgbClr val="C00000"/>
                </a:solidFill>
                <a:latin typeface="微软雅黑" panose="020B0503020204020204" pitchFamily="34" charset="-122"/>
                <a:ea typeface="微软雅黑" panose="020B0503020204020204" pitchFamily="34" charset="-122"/>
              </a:rPr>
              <a:t>类新药阿利沙坦酯</a:t>
            </a:r>
            <a:r>
              <a:rPr lang="zh-CN" altLang="en-US" dirty="0">
                <a:solidFill>
                  <a:srgbClr val="000000"/>
                </a:solidFill>
                <a:latin typeface="微软雅黑" panose="020B0503020204020204" pitchFamily="34" charset="-122"/>
                <a:ea typeface="微软雅黑" panose="020B0503020204020204" pitchFamily="34" charset="-122"/>
              </a:rPr>
              <a:t>，经胃肠道酯酶水解生成降压活性物</a:t>
            </a:r>
            <a:r>
              <a:rPr lang="en-US" altLang="zh-CN" dirty="0">
                <a:solidFill>
                  <a:srgbClr val="000000"/>
                </a:solidFill>
                <a:latin typeface="微软雅黑" panose="020B0503020204020204" pitchFamily="34" charset="-122"/>
                <a:ea typeface="微软雅黑" panose="020B0503020204020204" pitchFamily="34" charset="-122"/>
              </a:rPr>
              <a:t> Exp3174</a:t>
            </a:r>
            <a:r>
              <a:rPr lang="zh-CN" altLang="en-US" dirty="0">
                <a:solidFill>
                  <a:srgbClr val="000000"/>
                </a:solidFill>
                <a:latin typeface="微软雅黑" panose="020B0503020204020204" pitchFamily="34" charset="-122"/>
                <a:ea typeface="微软雅黑" panose="020B0503020204020204" pitchFamily="34" charset="-122"/>
              </a:rPr>
              <a:t>，降压作用不依赖肝脏</a:t>
            </a:r>
            <a:r>
              <a:rPr lang="en-US" altLang="zh-CN" dirty="0">
                <a:solidFill>
                  <a:srgbClr val="000000"/>
                </a:solidFill>
                <a:latin typeface="微软雅黑" panose="020B0503020204020204" pitchFamily="34" charset="-122"/>
                <a:ea typeface="微软雅黑" panose="020B0503020204020204" pitchFamily="34" charset="-122"/>
              </a:rPr>
              <a:t> CYP 450 </a:t>
            </a:r>
            <a:r>
              <a:rPr lang="zh-CN" altLang="en-US" dirty="0">
                <a:solidFill>
                  <a:srgbClr val="000000"/>
                </a:solidFill>
                <a:latin typeface="微软雅黑" panose="020B0503020204020204" pitchFamily="34" charset="-122"/>
                <a:ea typeface="微软雅黑" panose="020B0503020204020204" pitchFamily="34" charset="-122"/>
              </a:rPr>
              <a:t>，起效更快、更强，长期服用安全性更高。</a:t>
            </a:r>
          </a:p>
          <a:p>
            <a:pPr marL="285750" indent="-285750" eaLnBrk="0" fontAlgn="ctr" hangingPunct="0">
              <a:lnSpc>
                <a:spcPct val="150000"/>
              </a:lnSpc>
              <a:buClr>
                <a:srgbClr val="FF0000"/>
              </a:buClr>
              <a:buSzPct val="70000"/>
              <a:buFont typeface="Arial" panose="020B0604020202020204" pitchFamily="34" charset="0"/>
              <a:buChar char="•"/>
              <a:defRPr/>
            </a:pPr>
            <a:endParaRPr lang="en-US" altLang="zh-CN" dirty="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41207008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a:grpSpLocks/>
          </p:cNvGrpSpPr>
          <p:nvPr/>
        </p:nvGrpSpPr>
        <p:grpSpPr bwMode="auto">
          <a:xfrm>
            <a:off x="5443538" y="3564361"/>
            <a:ext cx="1310878" cy="1121938"/>
            <a:chOff x="7521678" y="3399514"/>
            <a:chExt cx="1164795" cy="1122464"/>
          </a:xfrm>
        </p:grpSpPr>
        <p:pic>
          <p:nvPicPr>
            <p:cNvPr id="51227" name="图片 33"/>
            <p:cNvPicPr>
              <a:picLocks noChangeAspect="1"/>
            </p:cNvPicPr>
            <p:nvPr/>
          </p:nvPicPr>
          <p:blipFill>
            <a:blip r:embed="rId2"/>
            <a:srcRect l="40883" t="83763" r="40250"/>
            <a:stretch>
              <a:fillRect/>
            </a:stretch>
          </p:blipFill>
          <p:spPr bwMode="auto">
            <a:xfrm>
              <a:off x="7521678" y="3399514"/>
              <a:ext cx="1164795" cy="1122464"/>
            </a:xfrm>
            <a:prstGeom prst="rect">
              <a:avLst/>
            </a:prstGeom>
            <a:noFill/>
            <a:ln w="9525">
              <a:noFill/>
              <a:miter lim="800000"/>
              <a:headEnd/>
              <a:tailEnd/>
            </a:ln>
          </p:spPr>
        </p:pic>
        <p:sp>
          <p:nvSpPr>
            <p:cNvPr id="35" name="文本框 34"/>
            <p:cNvSpPr txBox="1"/>
            <p:nvPr/>
          </p:nvSpPr>
          <p:spPr>
            <a:xfrm>
              <a:off x="7740287" y="3503192"/>
              <a:ext cx="691895" cy="831386"/>
            </a:xfrm>
            <a:prstGeom prst="rect">
              <a:avLst/>
            </a:prstGeom>
            <a:noFill/>
            <a:effectLst>
              <a:outerShdw blurRad="63500" sx="102000" sy="102000" algn="ctr" rotWithShape="0">
                <a:prstClr val="black">
                  <a:alpha val="40000"/>
                </a:prstClr>
              </a:outerShdw>
            </a:effectLst>
          </p:spPr>
          <p:txBody>
            <a:bodyPr anchor="ctr">
              <a:spAutoFit/>
            </a:bodyPr>
            <a:lstStyle/>
            <a:p>
              <a:pPr algn="ctr" eaLnBrk="1" hangingPunct="1">
                <a:buFont typeface="Arial" charset="0"/>
                <a:buNone/>
                <a:defRPr/>
              </a:pPr>
              <a:r>
                <a:rPr lang="zh-CN" altLang="en-US" b="1" dirty="0">
                  <a:solidFill>
                    <a:schemeClr val="bg1"/>
                  </a:solidFill>
                  <a:latin typeface="微软雅黑" panose="020B0503020204020204" pitchFamily="34" charset="-122"/>
                  <a:ea typeface="微软雅黑" panose="020B0503020204020204" pitchFamily="34" charset="-122"/>
                </a:rPr>
                <a:t>酯酶</a:t>
              </a:r>
            </a:p>
          </p:txBody>
        </p:sp>
      </p:grpSp>
      <p:sp>
        <p:nvSpPr>
          <p:cNvPr id="51203" name="标题 1"/>
          <p:cNvSpPr>
            <a:spLocks noGrp="1"/>
          </p:cNvSpPr>
          <p:nvPr>
            <p:ph type="title"/>
          </p:nvPr>
        </p:nvSpPr>
        <p:spPr>
          <a:xfrm>
            <a:off x="642937" y="0"/>
            <a:ext cx="9644063" cy="1325563"/>
          </a:xfrm>
        </p:spPr>
        <p:txBody>
          <a:bodyPr/>
          <a:lstStyle/>
          <a:p>
            <a:pPr eaLnBrk="1" hangingPunct="1"/>
            <a:r>
              <a:rPr lang="zh-CN" altLang="en-US" sz="2800" b="1" dirty="0" smtClean="0"/>
              <a:t>从氯沙坦到阿利沙坦酯是一种革命性突破</a:t>
            </a:r>
          </a:p>
        </p:txBody>
      </p:sp>
      <p:pic>
        <p:nvPicPr>
          <p:cNvPr id="51204" name="图片 13"/>
          <p:cNvPicPr>
            <a:picLocks noChangeAspect="1"/>
          </p:cNvPicPr>
          <p:nvPr/>
        </p:nvPicPr>
        <p:blipFill>
          <a:blip r:embed="rId3"/>
          <a:srcRect/>
          <a:stretch>
            <a:fillRect/>
          </a:stretch>
        </p:blipFill>
        <p:spPr bwMode="auto">
          <a:xfrm>
            <a:off x="732235" y="2319338"/>
            <a:ext cx="2091333" cy="1549400"/>
          </a:xfrm>
          <a:prstGeom prst="rect">
            <a:avLst/>
          </a:prstGeom>
          <a:solidFill>
            <a:schemeClr val="accent3"/>
          </a:solidFill>
          <a:ln w="9525">
            <a:noFill/>
            <a:miter lim="800000"/>
            <a:headEnd/>
            <a:tailEnd/>
          </a:ln>
        </p:spPr>
      </p:pic>
      <p:sp>
        <p:nvSpPr>
          <p:cNvPr id="51205" name="文本框 16"/>
          <p:cNvSpPr txBox="1">
            <a:spLocks noChangeArrowheads="1"/>
          </p:cNvSpPr>
          <p:nvPr/>
        </p:nvSpPr>
        <p:spPr bwMode="auto">
          <a:xfrm>
            <a:off x="714375" y="1752601"/>
            <a:ext cx="1671638" cy="460375"/>
          </a:xfrm>
          <a:prstGeom prst="rect">
            <a:avLst/>
          </a:prstGeom>
          <a:noFill/>
          <a:ln w="9525">
            <a:noFill/>
            <a:miter lim="800000"/>
            <a:headEnd/>
            <a:tailEnd/>
          </a:ln>
        </p:spPr>
        <p:txBody>
          <a:bodyPr>
            <a:spAutoFit/>
          </a:bodyPr>
          <a:lstStyle/>
          <a:p>
            <a:pPr algn="ctr" eaLnBrk="1" hangingPunct="1">
              <a:buFont typeface="Arial" pitchFamily="34" charset="0"/>
              <a:buNone/>
            </a:pPr>
            <a:r>
              <a:rPr lang="zh-CN" altLang="en-US" sz="2400" b="1" dirty="0">
                <a:solidFill>
                  <a:schemeClr val="bg1"/>
                </a:solidFill>
                <a:latin typeface="微软雅黑" pitchFamily="34" charset="-122"/>
                <a:ea typeface="微软雅黑" pitchFamily="34" charset="-122"/>
              </a:rPr>
              <a:t>氯沙坦</a:t>
            </a:r>
            <a:endParaRPr lang="zh-CN" altLang="en-US" sz="2400" b="1" baseline="30000" dirty="0">
              <a:solidFill>
                <a:schemeClr val="bg1"/>
              </a:solidFill>
              <a:latin typeface="微软雅黑" pitchFamily="34" charset="-122"/>
              <a:ea typeface="微软雅黑" pitchFamily="34" charset="-122"/>
            </a:endParaRPr>
          </a:p>
        </p:txBody>
      </p:sp>
      <p:grpSp>
        <p:nvGrpSpPr>
          <p:cNvPr id="4" name="组合 17"/>
          <p:cNvGrpSpPr>
            <a:grpSpLocks/>
          </p:cNvGrpSpPr>
          <p:nvPr/>
        </p:nvGrpSpPr>
        <p:grpSpPr bwMode="auto">
          <a:xfrm>
            <a:off x="6374229" y="2083667"/>
            <a:ext cx="2059185" cy="1439863"/>
            <a:chOff x="5926965" y="2204827"/>
            <a:chExt cx="1755841" cy="1407053"/>
          </a:xfrm>
        </p:grpSpPr>
        <p:pic>
          <p:nvPicPr>
            <p:cNvPr id="51225" name="图片 18"/>
            <p:cNvPicPr>
              <a:picLocks noChangeAspect="1"/>
            </p:cNvPicPr>
            <p:nvPr/>
          </p:nvPicPr>
          <p:blipFill>
            <a:blip r:embed="rId4"/>
            <a:srcRect l="76772" t="27455" b="17621"/>
            <a:stretch>
              <a:fillRect/>
            </a:stretch>
          </p:blipFill>
          <p:spPr bwMode="auto">
            <a:xfrm>
              <a:off x="5926965" y="2204827"/>
              <a:ext cx="1755841" cy="1407053"/>
            </a:xfrm>
            <a:prstGeom prst="rect">
              <a:avLst/>
            </a:prstGeom>
            <a:noFill/>
            <a:ln w="9525">
              <a:noFill/>
              <a:miter lim="800000"/>
              <a:headEnd/>
              <a:tailEnd/>
            </a:ln>
          </p:spPr>
        </p:pic>
        <p:sp>
          <p:nvSpPr>
            <p:cNvPr id="20" name="矩形 19"/>
            <p:cNvSpPr/>
            <p:nvPr/>
          </p:nvSpPr>
          <p:spPr>
            <a:xfrm>
              <a:off x="5926965" y="2986695"/>
              <a:ext cx="578681" cy="47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endParaRPr lang="zh-CN" altLang="en-US">
                <a:solidFill>
                  <a:schemeClr val="bg1"/>
                </a:solidFill>
              </a:endParaRPr>
            </a:p>
          </p:txBody>
        </p:sp>
      </p:grpSp>
      <p:sp>
        <p:nvSpPr>
          <p:cNvPr id="51207" name="文本框 20"/>
          <p:cNvSpPr txBox="1">
            <a:spLocks noChangeArrowheads="1"/>
          </p:cNvSpPr>
          <p:nvPr/>
        </p:nvSpPr>
        <p:spPr bwMode="auto">
          <a:xfrm>
            <a:off x="6228159" y="1500478"/>
            <a:ext cx="2302074" cy="460375"/>
          </a:xfrm>
          <a:prstGeom prst="rect">
            <a:avLst/>
          </a:prstGeom>
          <a:noFill/>
          <a:ln w="9525">
            <a:noFill/>
            <a:miter lim="800000"/>
            <a:headEnd/>
            <a:tailEnd/>
          </a:ln>
        </p:spPr>
        <p:txBody>
          <a:bodyPr>
            <a:spAutoFit/>
          </a:bodyPr>
          <a:lstStyle/>
          <a:p>
            <a:pPr algn="ctr" eaLnBrk="1" hangingPunct="1">
              <a:buFont typeface="Arial" pitchFamily="34" charset="0"/>
              <a:buNone/>
            </a:pPr>
            <a:r>
              <a:rPr lang="zh-CN" altLang="en-US" sz="2400" b="1" dirty="0">
                <a:solidFill>
                  <a:schemeClr val="bg1"/>
                </a:solidFill>
                <a:latin typeface="微软雅黑" pitchFamily="34" charset="-122"/>
                <a:ea typeface="微软雅黑" pitchFamily="34" charset="-122"/>
              </a:rPr>
              <a:t>阿利沙坦酯</a:t>
            </a:r>
            <a:endParaRPr lang="zh-CN" altLang="en-US" sz="2400" b="1" baseline="30000" dirty="0">
              <a:solidFill>
                <a:schemeClr val="bg1"/>
              </a:solidFill>
              <a:latin typeface="微软雅黑" pitchFamily="34" charset="-122"/>
              <a:ea typeface="微软雅黑" pitchFamily="34" charset="-122"/>
            </a:endParaRPr>
          </a:p>
        </p:txBody>
      </p:sp>
      <p:pic>
        <p:nvPicPr>
          <p:cNvPr id="51208" name="图片 24"/>
          <p:cNvPicPr>
            <a:picLocks noChangeAspect="1"/>
          </p:cNvPicPr>
          <p:nvPr/>
        </p:nvPicPr>
        <p:blipFill>
          <a:blip r:embed="rId4"/>
          <a:srcRect l="49159" t="37993" r="31517" b="19781"/>
          <a:stretch>
            <a:fillRect/>
          </a:stretch>
        </p:blipFill>
        <p:spPr bwMode="auto">
          <a:xfrm>
            <a:off x="3384353" y="4489451"/>
            <a:ext cx="1952029" cy="1279525"/>
          </a:xfrm>
          <a:prstGeom prst="rect">
            <a:avLst/>
          </a:prstGeom>
          <a:noFill/>
          <a:ln w="9525">
            <a:noFill/>
            <a:miter lim="800000"/>
            <a:headEnd/>
            <a:tailEnd/>
          </a:ln>
        </p:spPr>
      </p:pic>
      <p:sp>
        <p:nvSpPr>
          <p:cNvPr id="26" name="矩形 25"/>
          <p:cNvSpPr/>
          <p:nvPr/>
        </p:nvSpPr>
        <p:spPr>
          <a:xfrm>
            <a:off x="3384353" y="5145088"/>
            <a:ext cx="823317" cy="639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endParaRPr lang="zh-CN" altLang="en-US">
              <a:solidFill>
                <a:schemeClr val="bg1"/>
              </a:solidFill>
            </a:endParaRPr>
          </a:p>
        </p:txBody>
      </p:sp>
      <p:sp>
        <p:nvSpPr>
          <p:cNvPr id="51210" name="文本框 26"/>
          <p:cNvSpPr txBox="1">
            <a:spLocks noChangeArrowheads="1"/>
          </p:cNvSpPr>
          <p:nvPr/>
        </p:nvSpPr>
        <p:spPr bwMode="auto">
          <a:xfrm>
            <a:off x="3848696" y="5703888"/>
            <a:ext cx="1359098" cy="400050"/>
          </a:xfrm>
          <a:prstGeom prst="rect">
            <a:avLst/>
          </a:prstGeom>
          <a:noFill/>
          <a:ln w="9525">
            <a:noFill/>
            <a:miter lim="800000"/>
            <a:headEnd/>
            <a:tailEnd/>
          </a:ln>
        </p:spPr>
        <p:txBody>
          <a:bodyPr>
            <a:spAutoFit/>
          </a:bodyPr>
          <a:lstStyle/>
          <a:p>
            <a:pPr eaLnBrk="1" hangingPunct="1">
              <a:buFont typeface="Arial" pitchFamily="34" charset="0"/>
              <a:buNone/>
            </a:pPr>
            <a:r>
              <a:rPr lang="en-US" altLang="zh-CN" sz="2000" b="1">
                <a:solidFill>
                  <a:schemeClr val="bg1"/>
                </a:solidFill>
              </a:rPr>
              <a:t>Exp-3174</a:t>
            </a:r>
            <a:endParaRPr lang="zh-CN" altLang="en-US" sz="2000" b="1">
              <a:solidFill>
                <a:schemeClr val="bg1"/>
              </a:solidFill>
            </a:endParaRPr>
          </a:p>
        </p:txBody>
      </p:sp>
      <p:sp>
        <p:nvSpPr>
          <p:cNvPr id="51211" name="文本框 27"/>
          <p:cNvSpPr txBox="1">
            <a:spLocks noChangeArrowheads="1"/>
          </p:cNvSpPr>
          <p:nvPr/>
        </p:nvSpPr>
        <p:spPr bwMode="auto">
          <a:xfrm>
            <a:off x="3434358" y="6013450"/>
            <a:ext cx="2241351" cy="461665"/>
          </a:xfrm>
          <a:prstGeom prst="rect">
            <a:avLst/>
          </a:prstGeom>
          <a:noFill/>
          <a:ln w="9525">
            <a:noFill/>
            <a:miter lim="800000"/>
            <a:headEnd/>
            <a:tailEnd/>
          </a:ln>
        </p:spPr>
        <p:txBody>
          <a:bodyPr>
            <a:spAutoFit/>
          </a:bodyPr>
          <a:lstStyle/>
          <a:p>
            <a:pPr algn="ctr" eaLnBrk="1" hangingPunct="1">
              <a:buFont typeface="Arial" pitchFamily="34" charset="0"/>
              <a:buNone/>
            </a:pPr>
            <a:r>
              <a:rPr lang="zh-CN" altLang="en-US">
                <a:solidFill>
                  <a:schemeClr val="bg1"/>
                </a:solidFill>
                <a:latin typeface="微软雅黑" pitchFamily="34" charset="-122"/>
                <a:ea typeface="微软雅黑" pitchFamily="34" charset="-122"/>
              </a:rPr>
              <a:t>降压有效成分</a:t>
            </a:r>
          </a:p>
        </p:txBody>
      </p:sp>
      <p:sp>
        <p:nvSpPr>
          <p:cNvPr id="51212" name="KSO_Shape"/>
          <p:cNvSpPr>
            <a:spLocks/>
          </p:cNvSpPr>
          <p:nvPr/>
        </p:nvSpPr>
        <p:spPr bwMode="auto">
          <a:xfrm rot="-8284714">
            <a:off x="1668066" y="3360739"/>
            <a:ext cx="678656" cy="382587"/>
          </a:xfrm>
          <a:custGeom>
            <a:avLst/>
            <a:gdLst>
              <a:gd name="T0" fmla="*/ 2147483646 w 5411"/>
              <a:gd name="T1" fmla="*/ 2147483646 h 3342"/>
              <a:gd name="T2" fmla="*/ 2147483646 w 5411"/>
              <a:gd name="T3" fmla="*/ 2147483646 h 3342"/>
              <a:gd name="T4" fmla="*/ 2147483646 w 5411"/>
              <a:gd name="T5" fmla="*/ 2147483646 h 3342"/>
              <a:gd name="T6" fmla="*/ 2147483646 w 5411"/>
              <a:gd name="T7" fmla="*/ 2147483646 h 3342"/>
              <a:gd name="T8" fmla="*/ 2147483646 w 5411"/>
              <a:gd name="T9" fmla="*/ 2147483646 h 3342"/>
              <a:gd name="T10" fmla="*/ 2147483646 w 5411"/>
              <a:gd name="T11" fmla="*/ 2147483646 h 3342"/>
              <a:gd name="T12" fmla="*/ 2147483646 w 5411"/>
              <a:gd name="T13" fmla="*/ 2147483646 h 3342"/>
              <a:gd name="T14" fmla="*/ 2147483646 w 5411"/>
              <a:gd name="T15" fmla="*/ 2147483646 h 3342"/>
              <a:gd name="T16" fmla="*/ 2147483646 w 5411"/>
              <a:gd name="T17" fmla="*/ 2147483646 h 3342"/>
              <a:gd name="T18" fmla="*/ 2147483646 w 5411"/>
              <a:gd name="T19" fmla="*/ 2147483646 h 3342"/>
              <a:gd name="T20" fmla="*/ 2147483646 w 5411"/>
              <a:gd name="T21" fmla="*/ 2147483646 h 3342"/>
              <a:gd name="T22" fmla="*/ 2147483646 w 5411"/>
              <a:gd name="T23" fmla="*/ 2147483646 h 3342"/>
              <a:gd name="T24" fmla="*/ 2147483646 w 5411"/>
              <a:gd name="T25" fmla="*/ 2147483646 h 3342"/>
              <a:gd name="T26" fmla="*/ 2147483646 w 5411"/>
              <a:gd name="T27" fmla="*/ 2147483646 h 3342"/>
              <a:gd name="T28" fmla="*/ 2147483646 w 5411"/>
              <a:gd name="T29" fmla="*/ 2147483646 h 3342"/>
              <a:gd name="T30" fmla="*/ 2147483646 w 5411"/>
              <a:gd name="T31" fmla="*/ 2147483646 h 3342"/>
              <a:gd name="T32" fmla="*/ 2147483646 w 5411"/>
              <a:gd name="T33" fmla="*/ 2147483646 h 3342"/>
              <a:gd name="T34" fmla="*/ 2147483646 w 5411"/>
              <a:gd name="T35" fmla="*/ 2147483646 h 3342"/>
              <a:gd name="T36" fmla="*/ 2147483646 w 5411"/>
              <a:gd name="T37" fmla="*/ 2147483646 h 3342"/>
              <a:gd name="T38" fmla="*/ 2147483646 w 5411"/>
              <a:gd name="T39" fmla="*/ 2147483646 h 3342"/>
              <a:gd name="T40" fmla="*/ 2147483646 w 5411"/>
              <a:gd name="T41" fmla="*/ 2147483646 h 3342"/>
              <a:gd name="T42" fmla="*/ 2147483646 w 5411"/>
              <a:gd name="T43" fmla="*/ 2147483646 h 3342"/>
              <a:gd name="T44" fmla="*/ 2147483646 w 5411"/>
              <a:gd name="T45" fmla="*/ 2147483646 h 3342"/>
              <a:gd name="T46" fmla="*/ 2147483646 w 5411"/>
              <a:gd name="T47" fmla="*/ 2147483646 h 3342"/>
              <a:gd name="T48" fmla="*/ 2147483646 w 5411"/>
              <a:gd name="T49" fmla="*/ 2147483646 h 3342"/>
              <a:gd name="T50" fmla="*/ 2147483646 w 5411"/>
              <a:gd name="T51" fmla="*/ 2147483646 h 3342"/>
              <a:gd name="T52" fmla="*/ 2147483646 w 5411"/>
              <a:gd name="T53" fmla="*/ 2147483646 h 3342"/>
              <a:gd name="T54" fmla="*/ 2147483646 w 5411"/>
              <a:gd name="T55" fmla="*/ 2147483646 h 3342"/>
              <a:gd name="T56" fmla="*/ 2147483646 w 5411"/>
              <a:gd name="T57" fmla="*/ 2147483646 h 3342"/>
              <a:gd name="T58" fmla="*/ 2147483646 w 5411"/>
              <a:gd name="T59" fmla="*/ 2147483646 h 3342"/>
              <a:gd name="T60" fmla="*/ 2147483646 w 5411"/>
              <a:gd name="T61" fmla="*/ 2147483646 h 3342"/>
              <a:gd name="T62" fmla="*/ 2147483646 w 5411"/>
              <a:gd name="T63" fmla="*/ 2147483646 h 3342"/>
              <a:gd name="T64" fmla="*/ 2147483646 w 5411"/>
              <a:gd name="T65" fmla="*/ 2147483646 h 3342"/>
              <a:gd name="T66" fmla="*/ 2147483646 w 5411"/>
              <a:gd name="T67" fmla="*/ 2147483646 h 3342"/>
              <a:gd name="T68" fmla="*/ 2147483646 w 5411"/>
              <a:gd name="T69" fmla="*/ 2147483646 h 3342"/>
              <a:gd name="T70" fmla="*/ 2147483646 w 5411"/>
              <a:gd name="T71" fmla="*/ 2147483646 h 3342"/>
              <a:gd name="T72" fmla="*/ 2147483646 w 5411"/>
              <a:gd name="T73" fmla="*/ 2147483646 h 3342"/>
              <a:gd name="T74" fmla="*/ 2147483646 w 5411"/>
              <a:gd name="T75" fmla="*/ 2147483646 h 3342"/>
              <a:gd name="T76" fmla="*/ 2147483646 w 5411"/>
              <a:gd name="T77" fmla="*/ 2147483646 h 3342"/>
              <a:gd name="T78" fmla="*/ 2147483646 w 5411"/>
              <a:gd name="T79" fmla="*/ 2147483646 h 3342"/>
              <a:gd name="T80" fmla="*/ 2147483646 w 5411"/>
              <a:gd name="T81" fmla="*/ 2147483646 h 3342"/>
              <a:gd name="T82" fmla="*/ 2147483646 w 5411"/>
              <a:gd name="T83" fmla="*/ 2147483646 h 3342"/>
              <a:gd name="T84" fmla="*/ 2147483646 w 5411"/>
              <a:gd name="T85" fmla="*/ 2147483646 h 3342"/>
              <a:gd name="T86" fmla="*/ 2147483646 w 5411"/>
              <a:gd name="T87" fmla="*/ 2147483646 h 3342"/>
              <a:gd name="T88" fmla="*/ 2147483646 w 5411"/>
              <a:gd name="T89" fmla="*/ 2147483646 h 3342"/>
              <a:gd name="T90" fmla="*/ 2147483646 w 5411"/>
              <a:gd name="T91" fmla="*/ 2147483646 h 3342"/>
              <a:gd name="T92" fmla="*/ 2147483646 w 5411"/>
              <a:gd name="T93" fmla="*/ 2147483646 h 3342"/>
              <a:gd name="T94" fmla="*/ 2147483646 w 5411"/>
              <a:gd name="T95" fmla="*/ 2147483646 h 3342"/>
              <a:gd name="T96" fmla="*/ 2147483646 w 5411"/>
              <a:gd name="T97" fmla="*/ 2147483646 h 3342"/>
              <a:gd name="T98" fmla="*/ 2147483646 w 5411"/>
              <a:gd name="T99" fmla="*/ 2147483646 h 3342"/>
              <a:gd name="T100" fmla="*/ 2147483646 w 5411"/>
              <a:gd name="T101" fmla="*/ 2147483646 h 3342"/>
              <a:gd name="T102" fmla="*/ 2147483646 w 5411"/>
              <a:gd name="T103" fmla="*/ 2147483646 h 3342"/>
              <a:gd name="T104" fmla="*/ 2147483646 w 5411"/>
              <a:gd name="T105" fmla="*/ 2147483646 h 3342"/>
              <a:gd name="T106" fmla="*/ 2147483646 w 5411"/>
              <a:gd name="T107" fmla="*/ 2147483646 h 3342"/>
              <a:gd name="T108" fmla="*/ 2147483646 w 5411"/>
              <a:gd name="T109" fmla="*/ 2147483646 h 3342"/>
              <a:gd name="T110" fmla="*/ 2147483646 w 5411"/>
              <a:gd name="T111" fmla="*/ 2147483646 h 3342"/>
              <a:gd name="T112" fmla="*/ 2147483646 w 5411"/>
              <a:gd name="T113" fmla="*/ 2147483646 h 3342"/>
              <a:gd name="T114" fmla="*/ 2147483646 w 5411"/>
              <a:gd name="T115" fmla="*/ 2147483646 h 3342"/>
              <a:gd name="T116" fmla="*/ 2147483646 w 5411"/>
              <a:gd name="T117" fmla="*/ 2147483646 h 33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11"/>
              <a:gd name="T178" fmla="*/ 0 h 3342"/>
              <a:gd name="T179" fmla="*/ 5411 w 5411"/>
              <a:gd name="T180" fmla="*/ 3342 h 33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11" h="3342">
                <a:moveTo>
                  <a:pt x="0" y="1655"/>
                </a:moveTo>
                <a:lnTo>
                  <a:pt x="0" y="1655"/>
                </a:lnTo>
                <a:lnTo>
                  <a:pt x="90" y="1690"/>
                </a:lnTo>
                <a:lnTo>
                  <a:pt x="180" y="1728"/>
                </a:lnTo>
                <a:lnTo>
                  <a:pt x="270" y="1766"/>
                </a:lnTo>
                <a:lnTo>
                  <a:pt x="360" y="1805"/>
                </a:lnTo>
                <a:lnTo>
                  <a:pt x="449" y="1847"/>
                </a:lnTo>
                <a:lnTo>
                  <a:pt x="540" y="1889"/>
                </a:lnTo>
                <a:lnTo>
                  <a:pt x="629" y="1933"/>
                </a:lnTo>
                <a:lnTo>
                  <a:pt x="720" y="1978"/>
                </a:lnTo>
                <a:lnTo>
                  <a:pt x="809" y="2024"/>
                </a:lnTo>
                <a:lnTo>
                  <a:pt x="900" y="2073"/>
                </a:lnTo>
                <a:lnTo>
                  <a:pt x="989" y="2121"/>
                </a:lnTo>
                <a:lnTo>
                  <a:pt x="1080" y="2171"/>
                </a:lnTo>
                <a:lnTo>
                  <a:pt x="1169" y="2221"/>
                </a:lnTo>
                <a:lnTo>
                  <a:pt x="1259" y="2274"/>
                </a:lnTo>
                <a:lnTo>
                  <a:pt x="1349" y="2327"/>
                </a:lnTo>
                <a:lnTo>
                  <a:pt x="1439" y="2381"/>
                </a:lnTo>
                <a:lnTo>
                  <a:pt x="1619" y="2492"/>
                </a:lnTo>
                <a:lnTo>
                  <a:pt x="1798" y="2606"/>
                </a:lnTo>
                <a:lnTo>
                  <a:pt x="1978" y="2723"/>
                </a:lnTo>
                <a:lnTo>
                  <a:pt x="2157" y="2842"/>
                </a:lnTo>
                <a:lnTo>
                  <a:pt x="2337" y="2965"/>
                </a:lnTo>
                <a:lnTo>
                  <a:pt x="2516" y="3090"/>
                </a:lnTo>
                <a:lnTo>
                  <a:pt x="2696" y="3215"/>
                </a:lnTo>
                <a:lnTo>
                  <a:pt x="2874" y="3342"/>
                </a:lnTo>
                <a:lnTo>
                  <a:pt x="2570" y="2423"/>
                </a:lnTo>
                <a:lnTo>
                  <a:pt x="5411" y="2423"/>
                </a:lnTo>
                <a:lnTo>
                  <a:pt x="4925" y="1649"/>
                </a:lnTo>
                <a:lnTo>
                  <a:pt x="5411" y="877"/>
                </a:lnTo>
                <a:lnTo>
                  <a:pt x="2570" y="877"/>
                </a:lnTo>
                <a:lnTo>
                  <a:pt x="2904" y="0"/>
                </a:lnTo>
                <a:lnTo>
                  <a:pt x="2723" y="127"/>
                </a:lnTo>
                <a:lnTo>
                  <a:pt x="2540" y="253"/>
                </a:lnTo>
                <a:lnTo>
                  <a:pt x="2359" y="377"/>
                </a:lnTo>
                <a:lnTo>
                  <a:pt x="2178" y="497"/>
                </a:lnTo>
                <a:lnTo>
                  <a:pt x="1996" y="616"/>
                </a:lnTo>
                <a:lnTo>
                  <a:pt x="1815" y="731"/>
                </a:lnTo>
                <a:lnTo>
                  <a:pt x="1634" y="844"/>
                </a:lnTo>
                <a:lnTo>
                  <a:pt x="1543" y="899"/>
                </a:lnTo>
                <a:lnTo>
                  <a:pt x="1451" y="953"/>
                </a:lnTo>
                <a:lnTo>
                  <a:pt x="1361" y="1006"/>
                </a:lnTo>
                <a:lnTo>
                  <a:pt x="1270" y="1057"/>
                </a:lnTo>
                <a:lnTo>
                  <a:pt x="1180" y="1107"/>
                </a:lnTo>
                <a:lnTo>
                  <a:pt x="1089" y="1157"/>
                </a:lnTo>
                <a:lnTo>
                  <a:pt x="998" y="1206"/>
                </a:lnTo>
                <a:lnTo>
                  <a:pt x="908" y="1253"/>
                </a:lnTo>
                <a:lnTo>
                  <a:pt x="817" y="1299"/>
                </a:lnTo>
                <a:lnTo>
                  <a:pt x="727" y="1345"/>
                </a:lnTo>
                <a:lnTo>
                  <a:pt x="636" y="1388"/>
                </a:lnTo>
                <a:lnTo>
                  <a:pt x="545" y="1430"/>
                </a:lnTo>
                <a:lnTo>
                  <a:pt x="453" y="1471"/>
                </a:lnTo>
                <a:lnTo>
                  <a:pt x="363" y="1512"/>
                </a:lnTo>
                <a:lnTo>
                  <a:pt x="272" y="1549"/>
                </a:lnTo>
                <a:lnTo>
                  <a:pt x="182" y="1586"/>
                </a:lnTo>
                <a:lnTo>
                  <a:pt x="91" y="1621"/>
                </a:lnTo>
                <a:lnTo>
                  <a:pt x="0" y="1655"/>
                </a:lnTo>
                <a:close/>
              </a:path>
            </a:pathLst>
          </a:custGeom>
          <a:solidFill>
            <a:schemeClr val="accent1"/>
          </a:solidFill>
          <a:ln w="9525">
            <a:noFill/>
            <a:miter lim="800000"/>
            <a:headEnd/>
            <a:tailEnd/>
          </a:ln>
        </p:spPr>
        <p:txBody>
          <a:bodyPr anchor="ctr"/>
          <a:lstStyle/>
          <a:p>
            <a:endParaRPr lang="zh-CN" altLang="en-US">
              <a:solidFill>
                <a:schemeClr val="bg1"/>
              </a:solidFill>
            </a:endParaRPr>
          </a:p>
        </p:txBody>
      </p:sp>
      <p:sp>
        <p:nvSpPr>
          <p:cNvPr id="51213" name="KSO_Shape"/>
          <p:cNvSpPr>
            <a:spLocks/>
          </p:cNvSpPr>
          <p:nvPr/>
        </p:nvSpPr>
        <p:spPr bwMode="auto">
          <a:xfrm rot="-8284714">
            <a:off x="3000375" y="4384676"/>
            <a:ext cx="678656" cy="384175"/>
          </a:xfrm>
          <a:custGeom>
            <a:avLst/>
            <a:gdLst>
              <a:gd name="T0" fmla="*/ 2147483646 w 5411"/>
              <a:gd name="T1" fmla="*/ 2147483646 h 3342"/>
              <a:gd name="T2" fmla="*/ 2147483646 w 5411"/>
              <a:gd name="T3" fmla="*/ 2147483646 h 3342"/>
              <a:gd name="T4" fmla="*/ 2147483646 w 5411"/>
              <a:gd name="T5" fmla="*/ 2147483646 h 3342"/>
              <a:gd name="T6" fmla="*/ 2147483646 w 5411"/>
              <a:gd name="T7" fmla="*/ 2147483646 h 3342"/>
              <a:gd name="T8" fmla="*/ 2147483646 w 5411"/>
              <a:gd name="T9" fmla="*/ 2147483646 h 3342"/>
              <a:gd name="T10" fmla="*/ 2147483646 w 5411"/>
              <a:gd name="T11" fmla="*/ 2147483646 h 3342"/>
              <a:gd name="T12" fmla="*/ 2147483646 w 5411"/>
              <a:gd name="T13" fmla="*/ 2147483646 h 3342"/>
              <a:gd name="T14" fmla="*/ 2147483646 w 5411"/>
              <a:gd name="T15" fmla="*/ 2147483646 h 3342"/>
              <a:gd name="T16" fmla="*/ 2147483646 w 5411"/>
              <a:gd name="T17" fmla="*/ 2147483646 h 3342"/>
              <a:gd name="T18" fmla="*/ 2147483646 w 5411"/>
              <a:gd name="T19" fmla="*/ 2147483646 h 3342"/>
              <a:gd name="T20" fmla="*/ 2147483646 w 5411"/>
              <a:gd name="T21" fmla="*/ 2147483646 h 3342"/>
              <a:gd name="T22" fmla="*/ 2147483646 w 5411"/>
              <a:gd name="T23" fmla="*/ 2147483646 h 3342"/>
              <a:gd name="T24" fmla="*/ 2147483646 w 5411"/>
              <a:gd name="T25" fmla="*/ 2147483646 h 3342"/>
              <a:gd name="T26" fmla="*/ 2147483646 w 5411"/>
              <a:gd name="T27" fmla="*/ 2147483646 h 3342"/>
              <a:gd name="T28" fmla="*/ 2147483646 w 5411"/>
              <a:gd name="T29" fmla="*/ 2147483646 h 3342"/>
              <a:gd name="T30" fmla="*/ 2147483646 w 5411"/>
              <a:gd name="T31" fmla="*/ 2147483646 h 3342"/>
              <a:gd name="T32" fmla="*/ 2147483646 w 5411"/>
              <a:gd name="T33" fmla="*/ 2147483646 h 3342"/>
              <a:gd name="T34" fmla="*/ 2147483646 w 5411"/>
              <a:gd name="T35" fmla="*/ 2147483646 h 3342"/>
              <a:gd name="T36" fmla="*/ 2147483646 w 5411"/>
              <a:gd name="T37" fmla="*/ 2147483646 h 3342"/>
              <a:gd name="T38" fmla="*/ 2147483646 w 5411"/>
              <a:gd name="T39" fmla="*/ 2147483646 h 3342"/>
              <a:gd name="T40" fmla="*/ 2147483646 w 5411"/>
              <a:gd name="T41" fmla="*/ 2147483646 h 3342"/>
              <a:gd name="T42" fmla="*/ 2147483646 w 5411"/>
              <a:gd name="T43" fmla="*/ 2147483646 h 3342"/>
              <a:gd name="T44" fmla="*/ 2147483646 w 5411"/>
              <a:gd name="T45" fmla="*/ 2147483646 h 3342"/>
              <a:gd name="T46" fmla="*/ 2147483646 w 5411"/>
              <a:gd name="T47" fmla="*/ 2147483646 h 3342"/>
              <a:gd name="T48" fmla="*/ 2147483646 w 5411"/>
              <a:gd name="T49" fmla="*/ 2147483646 h 3342"/>
              <a:gd name="T50" fmla="*/ 2147483646 w 5411"/>
              <a:gd name="T51" fmla="*/ 2147483646 h 3342"/>
              <a:gd name="T52" fmla="*/ 2147483646 w 5411"/>
              <a:gd name="T53" fmla="*/ 2147483646 h 3342"/>
              <a:gd name="T54" fmla="*/ 2147483646 w 5411"/>
              <a:gd name="T55" fmla="*/ 2147483646 h 3342"/>
              <a:gd name="T56" fmla="*/ 2147483646 w 5411"/>
              <a:gd name="T57" fmla="*/ 2147483646 h 3342"/>
              <a:gd name="T58" fmla="*/ 2147483646 w 5411"/>
              <a:gd name="T59" fmla="*/ 2147483646 h 3342"/>
              <a:gd name="T60" fmla="*/ 2147483646 w 5411"/>
              <a:gd name="T61" fmla="*/ 2147483646 h 3342"/>
              <a:gd name="T62" fmla="*/ 2147483646 w 5411"/>
              <a:gd name="T63" fmla="*/ 2147483646 h 3342"/>
              <a:gd name="T64" fmla="*/ 2147483646 w 5411"/>
              <a:gd name="T65" fmla="*/ 2147483646 h 3342"/>
              <a:gd name="T66" fmla="*/ 2147483646 w 5411"/>
              <a:gd name="T67" fmla="*/ 2147483646 h 3342"/>
              <a:gd name="T68" fmla="*/ 2147483646 w 5411"/>
              <a:gd name="T69" fmla="*/ 2147483646 h 3342"/>
              <a:gd name="T70" fmla="*/ 2147483646 w 5411"/>
              <a:gd name="T71" fmla="*/ 2147483646 h 3342"/>
              <a:gd name="T72" fmla="*/ 2147483646 w 5411"/>
              <a:gd name="T73" fmla="*/ 2147483646 h 3342"/>
              <a:gd name="T74" fmla="*/ 2147483646 w 5411"/>
              <a:gd name="T75" fmla="*/ 2147483646 h 3342"/>
              <a:gd name="T76" fmla="*/ 2147483646 w 5411"/>
              <a:gd name="T77" fmla="*/ 2147483646 h 3342"/>
              <a:gd name="T78" fmla="*/ 2147483646 w 5411"/>
              <a:gd name="T79" fmla="*/ 2147483646 h 3342"/>
              <a:gd name="T80" fmla="*/ 2147483646 w 5411"/>
              <a:gd name="T81" fmla="*/ 2147483646 h 3342"/>
              <a:gd name="T82" fmla="*/ 2147483646 w 5411"/>
              <a:gd name="T83" fmla="*/ 2147483646 h 3342"/>
              <a:gd name="T84" fmla="*/ 2147483646 w 5411"/>
              <a:gd name="T85" fmla="*/ 2147483646 h 3342"/>
              <a:gd name="T86" fmla="*/ 2147483646 w 5411"/>
              <a:gd name="T87" fmla="*/ 2147483646 h 3342"/>
              <a:gd name="T88" fmla="*/ 2147483646 w 5411"/>
              <a:gd name="T89" fmla="*/ 2147483646 h 3342"/>
              <a:gd name="T90" fmla="*/ 2147483646 w 5411"/>
              <a:gd name="T91" fmla="*/ 2147483646 h 3342"/>
              <a:gd name="T92" fmla="*/ 2147483646 w 5411"/>
              <a:gd name="T93" fmla="*/ 2147483646 h 3342"/>
              <a:gd name="T94" fmla="*/ 2147483646 w 5411"/>
              <a:gd name="T95" fmla="*/ 2147483646 h 3342"/>
              <a:gd name="T96" fmla="*/ 2147483646 w 5411"/>
              <a:gd name="T97" fmla="*/ 2147483646 h 3342"/>
              <a:gd name="T98" fmla="*/ 2147483646 w 5411"/>
              <a:gd name="T99" fmla="*/ 2147483646 h 3342"/>
              <a:gd name="T100" fmla="*/ 2147483646 w 5411"/>
              <a:gd name="T101" fmla="*/ 2147483646 h 3342"/>
              <a:gd name="T102" fmla="*/ 2147483646 w 5411"/>
              <a:gd name="T103" fmla="*/ 2147483646 h 3342"/>
              <a:gd name="T104" fmla="*/ 2147483646 w 5411"/>
              <a:gd name="T105" fmla="*/ 2147483646 h 3342"/>
              <a:gd name="T106" fmla="*/ 2147483646 w 5411"/>
              <a:gd name="T107" fmla="*/ 2147483646 h 3342"/>
              <a:gd name="T108" fmla="*/ 2147483646 w 5411"/>
              <a:gd name="T109" fmla="*/ 2147483646 h 3342"/>
              <a:gd name="T110" fmla="*/ 2147483646 w 5411"/>
              <a:gd name="T111" fmla="*/ 2147483646 h 3342"/>
              <a:gd name="T112" fmla="*/ 2147483646 w 5411"/>
              <a:gd name="T113" fmla="*/ 2147483646 h 3342"/>
              <a:gd name="T114" fmla="*/ 2147483646 w 5411"/>
              <a:gd name="T115" fmla="*/ 2147483646 h 3342"/>
              <a:gd name="T116" fmla="*/ 2147483646 w 5411"/>
              <a:gd name="T117" fmla="*/ 2147483646 h 33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11"/>
              <a:gd name="T178" fmla="*/ 0 h 3342"/>
              <a:gd name="T179" fmla="*/ 5411 w 5411"/>
              <a:gd name="T180" fmla="*/ 3342 h 33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11" h="3342">
                <a:moveTo>
                  <a:pt x="0" y="1655"/>
                </a:moveTo>
                <a:lnTo>
                  <a:pt x="0" y="1655"/>
                </a:lnTo>
                <a:lnTo>
                  <a:pt x="90" y="1690"/>
                </a:lnTo>
                <a:lnTo>
                  <a:pt x="180" y="1728"/>
                </a:lnTo>
                <a:lnTo>
                  <a:pt x="270" y="1766"/>
                </a:lnTo>
                <a:lnTo>
                  <a:pt x="360" y="1805"/>
                </a:lnTo>
                <a:lnTo>
                  <a:pt x="449" y="1847"/>
                </a:lnTo>
                <a:lnTo>
                  <a:pt x="540" y="1889"/>
                </a:lnTo>
                <a:lnTo>
                  <a:pt x="629" y="1933"/>
                </a:lnTo>
                <a:lnTo>
                  <a:pt x="720" y="1978"/>
                </a:lnTo>
                <a:lnTo>
                  <a:pt x="809" y="2024"/>
                </a:lnTo>
                <a:lnTo>
                  <a:pt x="900" y="2073"/>
                </a:lnTo>
                <a:lnTo>
                  <a:pt x="989" y="2121"/>
                </a:lnTo>
                <a:lnTo>
                  <a:pt x="1080" y="2171"/>
                </a:lnTo>
                <a:lnTo>
                  <a:pt x="1169" y="2221"/>
                </a:lnTo>
                <a:lnTo>
                  <a:pt x="1259" y="2274"/>
                </a:lnTo>
                <a:lnTo>
                  <a:pt x="1349" y="2327"/>
                </a:lnTo>
                <a:lnTo>
                  <a:pt x="1439" y="2381"/>
                </a:lnTo>
                <a:lnTo>
                  <a:pt x="1619" y="2492"/>
                </a:lnTo>
                <a:lnTo>
                  <a:pt x="1798" y="2606"/>
                </a:lnTo>
                <a:lnTo>
                  <a:pt x="1978" y="2723"/>
                </a:lnTo>
                <a:lnTo>
                  <a:pt x="2157" y="2842"/>
                </a:lnTo>
                <a:lnTo>
                  <a:pt x="2337" y="2965"/>
                </a:lnTo>
                <a:lnTo>
                  <a:pt x="2516" y="3090"/>
                </a:lnTo>
                <a:lnTo>
                  <a:pt x="2696" y="3215"/>
                </a:lnTo>
                <a:lnTo>
                  <a:pt x="2874" y="3342"/>
                </a:lnTo>
                <a:lnTo>
                  <a:pt x="2570" y="2423"/>
                </a:lnTo>
                <a:lnTo>
                  <a:pt x="5411" y="2423"/>
                </a:lnTo>
                <a:lnTo>
                  <a:pt x="4925" y="1649"/>
                </a:lnTo>
                <a:lnTo>
                  <a:pt x="5411" y="877"/>
                </a:lnTo>
                <a:lnTo>
                  <a:pt x="2570" y="877"/>
                </a:lnTo>
                <a:lnTo>
                  <a:pt x="2904" y="0"/>
                </a:lnTo>
                <a:lnTo>
                  <a:pt x="2723" y="127"/>
                </a:lnTo>
                <a:lnTo>
                  <a:pt x="2540" y="253"/>
                </a:lnTo>
                <a:lnTo>
                  <a:pt x="2359" y="377"/>
                </a:lnTo>
                <a:lnTo>
                  <a:pt x="2178" y="497"/>
                </a:lnTo>
                <a:lnTo>
                  <a:pt x="1996" y="616"/>
                </a:lnTo>
                <a:lnTo>
                  <a:pt x="1815" y="731"/>
                </a:lnTo>
                <a:lnTo>
                  <a:pt x="1634" y="844"/>
                </a:lnTo>
                <a:lnTo>
                  <a:pt x="1543" y="899"/>
                </a:lnTo>
                <a:lnTo>
                  <a:pt x="1451" y="953"/>
                </a:lnTo>
                <a:lnTo>
                  <a:pt x="1361" y="1006"/>
                </a:lnTo>
                <a:lnTo>
                  <a:pt x="1270" y="1057"/>
                </a:lnTo>
                <a:lnTo>
                  <a:pt x="1180" y="1107"/>
                </a:lnTo>
                <a:lnTo>
                  <a:pt x="1089" y="1157"/>
                </a:lnTo>
                <a:lnTo>
                  <a:pt x="998" y="1206"/>
                </a:lnTo>
                <a:lnTo>
                  <a:pt x="908" y="1253"/>
                </a:lnTo>
                <a:lnTo>
                  <a:pt x="817" y="1299"/>
                </a:lnTo>
                <a:lnTo>
                  <a:pt x="727" y="1345"/>
                </a:lnTo>
                <a:lnTo>
                  <a:pt x="636" y="1388"/>
                </a:lnTo>
                <a:lnTo>
                  <a:pt x="545" y="1430"/>
                </a:lnTo>
                <a:lnTo>
                  <a:pt x="453" y="1471"/>
                </a:lnTo>
                <a:lnTo>
                  <a:pt x="363" y="1512"/>
                </a:lnTo>
                <a:lnTo>
                  <a:pt x="272" y="1549"/>
                </a:lnTo>
                <a:lnTo>
                  <a:pt x="182" y="1586"/>
                </a:lnTo>
                <a:lnTo>
                  <a:pt x="91" y="1621"/>
                </a:lnTo>
                <a:lnTo>
                  <a:pt x="0" y="1655"/>
                </a:lnTo>
                <a:close/>
              </a:path>
            </a:pathLst>
          </a:custGeom>
          <a:solidFill>
            <a:schemeClr val="accent1"/>
          </a:solidFill>
          <a:ln w="9525">
            <a:noFill/>
            <a:miter lim="800000"/>
            <a:headEnd/>
            <a:tailEnd/>
          </a:ln>
        </p:spPr>
        <p:txBody>
          <a:bodyPr anchor="ctr"/>
          <a:lstStyle/>
          <a:p>
            <a:endParaRPr lang="zh-CN" altLang="en-US">
              <a:solidFill>
                <a:schemeClr val="bg1"/>
              </a:solidFill>
            </a:endParaRPr>
          </a:p>
        </p:txBody>
      </p:sp>
      <p:sp>
        <p:nvSpPr>
          <p:cNvPr id="51214" name="KSO_Shape"/>
          <p:cNvSpPr>
            <a:spLocks/>
          </p:cNvSpPr>
          <p:nvPr/>
        </p:nvSpPr>
        <p:spPr bwMode="auto">
          <a:xfrm rot="8284714" flipH="1">
            <a:off x="6327577" y="3224214"/>
            <a:ext cx="678656" cy="384175"/>
          </a:xfrm>
          <a:custGeom>
            <a:avLst/>
            <a:gdLst>
              <a:gd name="T0" fmla="*/ 2147483646 w 5411"/>
              <a:gd name="T1" fmla="*/ 2147483646 h 3342"/>
              <a:gd name="T2" fmla="*/ 2147483646 w 5411"/>
              <a:gd name="T3" fmla="*/ 2147483646 h 3342"/>
              <a:gd name="T4" fmla="*/ 2147483646 w 5411"/>
              <a:gd name="T5" fmla="*/ 2147483646 h 3342"/>
              <a:gd name="T6" fmla="*/ 2147483646 w 5411"/>
              <a:gd name="T7" fmla="*/ 2147483646 h 3342"/>
              <a:gd name="T8" fmla="*/ 2147483646 w 5411"/>
              <a:gd name="T9" fmla="*/ 2147483646 h 3342"/>
              <a:gd name="T10" fmla="*/ 2147483646 w 5411"/>
              <a:gd name="T11" fmla="*/ 2147483646 h 3342"/>
              <a:gd name="T12" fmla="*/ 2147483646 w 5411"/>
              <a:gd name="T13" fmla="*/ 2147483646 h 3342"/>
              <a:gd name="T14" fmla="*/ 2147483646 w 5411"/>
              <a:gd name="T15" fmla="*/ 2147483646 h 3342"/>
              <a:gd name="T16" fmla="*/ 2147483646 w 5411"/>
              <a:gd name="T17" fmla="*/ 2147483646 h 3342"/>
              <a:gd name="T18" fmla="*/ 2147483646 w 5411"/>
              <a:gd name="T19" fmla="*/ 2147483646 h 3342"/>
              <a:gd name="T20" fmla="*/ 2147483646 w 5411"/>
              <a:gd name="T21" fmla="*/ 2147483646 h 3342"/>
              <a:gd name="T22" fmla="*/ 2147483646 w 5411"/>
              <a:gd name="T23" fmla="*/ 2147483646 h 3342"/>
              <a:gd name="T24" fmla="*/ 2147483646 w 5411"/>
              <a:gd name="T25" fmla="*/ 2147483646 h 3342"/>
              <a:gd name="T26" fmla="*/ 2147483646 w 5411"/>
              <a:gd name="T27" fmla="*/ 2147483646 h 3342"/>
              <a:gd name="T28" fmla="*/ 2147483646 w 5411"/>
              <a:gd name="T29" fmla="*/ 2147483646 h 3342"/>
              <a:gd name="T30" fmla="*/ 2147483646 w 5411"/>
              <a:gd name="T31" fmla="*/ 2147483646 h 3342"/>
              <a:gd name="T32" fmla="*/ 2147483646 w 5411"/>
              <a:gd name="T33" fmla="*/ 2147483646 h 3342"/>
              <a:gd name="T34" fmla="*/ 2147483646 w 5411"/>
              <a:gd name="T35" fmla="*/ 2147483646 h 3342"/>
              <a:gd name="T36" fmla="*/ 2147483646 w 5411"/>
              <a:gd name="T37" fmla="*/ 2147483646 h 3342"/>
              <a:gd name="T38" fmla="*/ 2147483646 w 5411"/>
              <a:gd name="T39" fmla="*/ 2147483646 h 3342"/>
              <a:gd name="T40" fmla="*/ 2147483646 w 5411"/>
              <a:gd name="T41" fmla="*/ 2147483646 h 3342"/>
              <a:gd name="T42" fmla="*/ 2147483646 w 5411"/>
              <a:gd name="T43" fmla="*/ 2147483646 h 3342"/>
              <a:gd name="T44" fmla="*/ 2147483646 w 5411"/>
              <a:gd name="T45" fmla="*/ 2147483646 h 3342"/>
              <a:gd name="T46" fmla="*/ 2147483646 w 5411"/>
              <a:gd name="T47" fmla="*/ 2147483646 h 3342"/>
              <a:gd name="T48" fmla="*/ 2147483646 w 5411"/>
              <a:gd name="T49" fmla="*/ 2147483646 h 3342"/>
              <a:gd name="T50" fmla="*/ 2147483646 w 5411"/>
              <a:gd name="T51" fmla="*/ 2147483646 h 3342"/>
              <a:gd name="T52" fmla="*/ 2147483646 w 5411"/>
              <a:gd name="T53" fmla="*/ 2147483646 h 3342"/>
              <a:gd name="T54" fmla="*/ 2147483646 w 5411"/>
              <a:gd name="T55" fmla="*/ 2147483646 h 3342"/>
              <a:gd name="T56" fmla="*/ 2147483646 w 5411"/>
              <a:gd name="T57" fmla="*/ 2147483646 h 3342"/>
              <a:gd name="T58" fmla="*/ 2147483646 w 5411"/>
              <a:gd name="T59" fmla="*/ 2147483646 h 3342"/>
              <a:gd name="T60" fmla="*/ 2147483646 w 5411"/>
              <a:gd name="T61" fmla="*/ 2147483646 h 3342"/>
              <a:gd name="T62" fmla="*/ 2147483646 w 5411"/>
              <a:gd name="T63" fmla="*/ 2147483646 h 3342"/>
              <a:gd name="T64" fmla="*/ 2147483646 w 5411"/>
              <a:gd name="T65" fmla="*/ 2147483646 h 3342"/>
              <a:gd name="T66" fmla="*/ 2147483646 w 5411"/>
              <a:gd name="T67" fmla="*/ 2147483646 h 3342"/>
              <a:gd name="T68" fmla="*/ 2147483646 w 5411"/>
              <a:gd name="T69" fmla="*/ 2147483646 h 3342"/>
              <a:gd name="T70" fmla="*/ 2147483646 w 5411"/>
              <a:gd name="T71" fmla="*/ 2147483646 h 3342"/>
              <a:gd name="T72" fmla="*/ 2147483646 w 5411"/>
              <a:gd name="T73" fmla="*/ 2147483646 h 3342"/>
              <a:gd name="T74" fmla="*/ 2147483646 w 5411"/>
              <a:gd name="T75" fmla="*/ 2147483646 h 3342"/>
              <a:gd name="T76" fmla="*/ 2147483646 w 5411"/>
              <a:gd name="T77" fmla="*/ 2147483646 h 3342"/>
              <a:gd name="T78" fmla="*/ 2147483646 w 5411"/>
              <a:gd name="T79" fmla="*/ 2147483646 h 3342"/>
              <a:gd name="T80" fmla="*/ 2147483646 w 5411"/>
              <a:gd name="T81" fmla="*/ 2147483646 h 3342"/>
              <a:gd name="T82" fmla="*/ 2147483646 w 5411"/>
              <a:gd name="T83" fmla="*/ 2147483646 h 3342"/>
              <a:gd name="T84" fmla="*/ 2147483646 w 5411"/>
              <a:gd name="T85" fmla="*/ 2147483646 h 3342"/>
              <a:gd name="T86" fmla="*/ 2147483646 w 5411"/>
              <a:gd name="T87" fmla="*/ 2147483646 h 3342"/>
              <a:gd name="T88" fmla="*/ 2147483646 w 5411"/>
              <a:gd name="T89" fmla="*/ 2147483646 h 3342"/>
              <a:gd name="T90" fmla="*/ 2147483646 w 5411"/>
              <a:gd name="T91" fmla="*/ 2147483646 h 3342"/>
              <a:gd name="T92" fmla="*/ 2147483646 w 5411"/>
              <a:gd name="T93" fmla="*/ 2147483646 h 3342"/>
              <a:gd name="T94" fmla="*/ 2147483646 w 5411"/>
              <a:gd name="T95" fmla="*/ 2147483646 h 3342"/>
              <a:gd name="T96" fmla="*/ 2147483646 w 5411"/>
              <a:gd name="T97" fmla="*/ 2147483646 h 3342"/>
              <a:gd name="T98" fmla="*/ 2147483646 w 5411"/>
              <a:gd name="T99" fmla="*/ 2147483646 h 3342"/>
              <a:gd name="T100" fmla="*/ 2147483646 w 5411"/>
              <a:gd name="T101" fmla="*/ 2147483646 h 3342"/>
              <a:gd name="T102" fmla="*/ 2147483646 w 5411"/>
              <a:gd name="T103" fmla="*/ 2147483646 h 3342"/>
              <a:gd name="T104" fmla="*/ 2147483646 w 5411"/>
              <a:gd name="T105" fmla="*/ 2147483646 h 3342"/>
              <a:gd name="T106" fmla="*/ 2147483646 w 5411"/>
              <a:gd name="T107" fmla="*/ 2147483646 h 3342"/>
              <a:gd name="T108" fmla="*/ 2147483646 w 5411"/>
              <a:gd name="T109" fmla="*/ 2147483646 h 3342"/>
              <a:gd name="T110" fmla="*/ 2147483646 w 5411"/>
              <a:gd name="T111" fmla="*/ 2147483646 h 3342"/>
              <a:gd name="T112" fmla="*/ 2147483646 w 5411"/>
              <a:gd name="T113" fmla="*/ 2147483646 h 3342"/>
              <a:gd name="T114" fmla="*/ 2147483646 w 5411"/>
              <a:gd name="T115" fmla="*/ 2147483646 h 3342"/>
              <a:gd name="T116" fmla="*/ 2147483646 w 5411"/>
              <a:gd name="T117" fmla="*/ 2147483646 h 33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11"/>
              <a:gd name="T178" fmla="*/ 0 h 3342"/>
              <a:gd name="T179" fmla="*/ 5411 w 5411"/>
              <a:gd name="T180" fmla="*/ 3342 h 33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11" h="3342">
                <a:moveTo>
                  <a:pt x="0" y="1655"/>
                </a:moveTo>
                <a:lnTo>
                  <a:pt x="0" y="1655"/>
                </a:lnTo>
                <a:lnTo>
                  <a:pt x="90" y="1690"/>
                </a:lnTo>
                <a:lnTo>
                  <a:pt x="180" y="1728"/>
                </a:lnTo>
                <a:lnTo>
                  <a:pt x="270" y="1766"/>
                </a:lnTo>
                <a:lnTo>
                  <a:pt x="360" y="1805"/>
                </a:lnTo>
                <a:lnTo>
                  <a:pt x="449" y="1847"/>
                </a:lnTo>
                <a:lnTo>
                  <a:pt x="540" y="1889"/>
                </a:lnTo>
                <a:lnTo>
                  <a:pt x="629" y="1933"/>
                </a:lnTo>
                <a:lnTo>
                  <a:pt x="720" y="1978"/>
                </a:lnTo>
                <a:lnTo>
                  <a:pt x="809" y="2024"/>
                </a:lnTo>
                <a:lnTo>
                  <a:pt x="900" y="2073"/>
                </a:lnTo>
                <a:lnTo>
                  <a:pt x="989" y="2121"/>
                </a:lnTo>
                <a:lnTo>
                  <a:pt x="1080" y="2171"/>
                </a:lnTo>
                <a:lnTo>
                  <a:pt x="1169" y="2221"/>
                </a:lnTo>
                <a:lnTo>
                  <a:pt x="1259" y="2274"/>
                </a:lnTo>
                <a:lnTo>
                  <a:pt x="1349" y="2327"/>
                </a:lnTo>
                <a:lnTo>
                  <a:pt x="1439" y="2381"/>
                </a:lnTo>
                <a:lnTo>
                  <a:pt x="1619" y="2492"/>
                </a:lnTo>
                <a:lnTo>
                  <a:pt x="1798" y="2606"/>
                </a:lnTo>
                <a:lnTo>
                  <a:pt x="1978" y="2723"/>
                </a:lnTo>
                <a:lnTo>
                  <a:pt x="2157" y="2842"/>
                </a:lnTo>
                <a:lnTo>
                  <a:pt x="2337" y="2965"/>
                </a:lnTo>
                <a:lnTo>
                  <a:pt x="2516" y="3090"/>
                </a:lnTo>
                <a:lnTo>
                  <a:pt x="2696" y="3215"/>
                </a:lnTo>
                <a:lnTo>
                  <a:pt x="2874" y="3342"/>
                </a:lnTo>
                <a:lnTo>
                  <a:pt x="2570" y="2423"/>
                </a:lnTo>
                <a:lnTo>
                  <a:pt x="5411" y="2423"/>
                </a:lnTo>
                <a:lnTo>
                  <a:pt x="4925" y="1649"/>
                </a:lnTo>
                <a:lnTo>
                  <a:pt x="5411" y="877"/>
                </a:lnTo>
                <a:lnTo>
                  <a:pt x="2570" y="877"/>
                </a:lnTo>
                <a:lnTo>
                  <a:pt x="2904" y="0"/>
                </a:lnTo>
                <a:lnTo>
                  <a:pt x="2723" y="127"/>
                </a:lnTo>
                <a:lnTo>
                  <a:pt x="2540" y="253"/>
                </a:lnTo>
                <a:lnTo>
                  <a:pt x="2359" y="377"/>
                </a:lnTo>
                <a:lnTo>
                  <a:pt x="2178" y="497"/>
                </a:lnTo>
                <a:lnTo>
                  <a:pt x="1996" y="616"/>
                </a:lnTo>
                <a:lnTo>
                  <a:pt x="1815" y="731"/>
                </a:lnTo>
                <a:lnTo>
                  <a:pt x="1634" y="844"/>
                </a:lnTo>
                <a:lnTo>
                  <a:pt x="1543" y="899"/>
                </a:lnTo>
                <a:lnTo>
                  <a:pt x="1451" y="953"/>
                </a:lnTo>
                <a:lnTo>
                  <a:pt x="1361" y="1006"/>
                </a:lnTo>
                <a:lnTo>
                  <a:pt x="1270" y="1057"/>
                </a:lnTo>
                <a:lnTo>
                  <a:pt x="1180" y="1107"/>
                </a:lnTo>
                <a:lnTo>
                  <a:pt x="1089" y="1157"/>
                </a:lnTo>
                <a:lnTo>
                  <a:pt x="998" y="1206"/>
                </a:lnTo>
                <a:lnTo>
                  <a:pt x="908" y="1253"/>
                </a:lnTo>
                <a:lnTo>
                  <a:pt x="817" y="1299"/>
                </a:lnTo>
                <a:lnTo>
                  <a:pt x="727" y="1345"/>
                </a:lnTo>
                <a:lnTo>
                  <a:pt x="636" y="1388"/>
                </a:lnTo>
                <a:lnTo>
                  <a:pt x="545" y="1430"/>
                </a:lnTo>
                <a:lnTo>
                  <a:pt x="453" y="1471"/>
                </a:lnTo>
                <a:lnTo>
                  <a:pt x="363" y="1512"/>
                </a:lnTo>
                <a:lnTo>
                  <a:pt x="272" y="1549"/>
                </a:lnTo>
                <a:lnTo>
                  <a:pt x="182" y="1586"/>
                </a:lnTo>
                <a:lnTo>
                  <a:pt x="91" y="1621"/>
                </a:lnTo>
                <a:lnTo>
                  <a:pt x="0" y="1655"/>
                </a:lnTo>
                <a:close/>
              </a:path>
            </a:pathLst>
          </a:custGeom>
          <a:solidFill>
            <a:schemeClr val="accent1"/>
          </a:solidFill>
          <a:ln w="9525">
            <a:noFill/>
            <a:miter lim="800000"/>
            <a:headEnd/>
            <a:tailEnd/>
          </a:ln>
        </p:spPr>
        <p:txBody>
          <a:bodyPr anchor="ctr"/>
          <a:lstStyle/>
          <a:p>
            <a:endParaRPr lang="zh-CN" altLang="en-US">
              <a:solidFill>
                <a:schemeClr val="bg1"/>
              </a:solidFill>
            </a:endParaRPr>
          </a:p>
        </p:txBody>
      </p:sp>
      <p:sp>
        <p:nvSpPr>
          <p:cNvPr id="51215" name="KSO_Shape"/>
          <p:cNvSpPr>
            <a:spLocks/>
          </p:cNvSpPr>
          <p:nvPr/>
        </p:nvSpPr>
        <p:spPr bwMode="auto">
          <a:xfrm rot="8284714" flipH="1">
            <a:off x="4959549" y="4454526"/>
            <a:ext cx="680442" cy="384175"/>
          </a:xfrm>
          <a:custGeom>
            <a:avLst/>
            <a:gdLst>
              <a:gd name="T0" fmla="*/ 2147483646 w 5411"/>
              <a:gd name="T1" fmla="*/ 2147483646 h 3342"/>
              <a:gd name="T2" fmla="*/ 2147483646 w 5411"/>
              <a:gd name="T3" fmla="*/ 2147483646 h 3342"/>
              <a:gd name="T4" fmla="*/ 2147483646 w 5411"/>
              <a:gd name="T5" fmla="*/ 2147483646 h 3342"/>
              <a:gd name="T6" fmla="*/ 2147483646 w 5411"/>
              <a:gd name="T7" fmla="*/ 2147483646 h 3342"/>
              <a:gd name="T8" fmla="*/ 2147483646 w 5411"/>
              <a:gd name="T9" fmla="*/ 2147483646 h 3342"/>
              <a:gd name="T10" fmla="*/ 2147483646 w 5411"/>
              <a:gd name="T11" fmla="*/ 2147483646 h 3342"/>
              <a:gd name="T12" fmla="*/ 2147483646 w 5411"/>
              <a:gd name="T13" fmla="*/ 2147483646 h 3342"/>
              <a:gd name="T14" fmla="*/ 2147483646 w 5411"/>
              <a:gd name="T15" fmla="*/ 2147483646 h 3342"/>
              <a:gd name="T16" fmla="*/ 2147483646 w 5411"/>
              <a:gd name="T17" fmla="*/ 2147483646 h 3342"/>
              <a:gd name="T18" fmla="*/ 2147483646 w 5411"/>
              <a:gd name="T19" fmla="*/ 2147483646 h 3342"/>
              <a:gd name="T20" fmla="*/ 2147483646 w 5411"/>
              <a:gd name="T21" fmla="*/ 2147483646 h 3342"/>
              <a:gd name="T22" fmla="*/ 2147483646 w 5411"/>
              <a:gd name="T23" fmla="*/ 2147483646 h 3342"/>
              <a:gd name="T24" fmla="*/ 2147483646 w 5411"/>
              <a:gd name="T25" fmla="*/ 2147483646 h 3342"/>
              <a:gd name="T26" fmla="*/ 2147483646 w 5411"/>
              <a:gd name="T27" fmla="*/ 2147483646 h 3342"/>
              <a:gd name="T28" fmla="*/ 2147483646 w 5411"/>
              <a:gd name="T29" fmla="*/ 2147483646 h 3342"/>
              <a:gd name="T30" fmla="*/ 2147483646 w 5411"/>
              <a:gd name="T31" fmla="*/ 2147483646 h 3342"/>
              <a:gd name="T32" fmla="*/ 2147483646 w 5411"/>
              <a:gd name="T33" fmla="*/ 2147483646 h 3342"/>
              <a:gd name="T34" fmla="*/ 2147483646 w 5411"/>
              <a:gd name="T35" fmla="*/ 2147483646 h 3342"/>
              <a:gd name="T36" fmla="*/ 2147483646 w 5411"/>
              <a:gd name="T37" fmla="*/ 2147483646 h 3342"/>
              <a:gd name="T38" fmla="*/ 2147483646 w 5411"/>
              <a:gd name="T39" fmla="*/ 2147483646 h 3342"/>
              <a:gd name="T40" fmla="*/ 2147483646 w 5411"/>
              <a:gd name="T41" fmla="*/ 2147483646 h 3342"/>
              <a:gd name="T42" fmla="*/ 2147483646 w 5411"/>
              <a:gd name="T43" fmla="*/ 2147483646 h 3342"/>
              <a:gd name="T44" fmla="*/ 2147483646 w 5411"/>
              <a:gd name="T45" fmla="*/ 2147483646 h 3342"/>
              <a:gd name="T46" fmla="*/ 2147483646 w 5411"/>
              <a:gd name="T47" fmla="*/ 2147483646 h 3342"/>
              <a:gd name="T48" fmla="*/ 2147483646 w 5411"/>
              <a:gd name="T49" fmla="*/ 2147483646 h 3342"/>
              <a:gd name="T50" fmla="*/ 2147483646 w 5411"/>
              <a:gd name="T51" fmla="*/ 2147483646 h 3342"/>
              <a:gd name="T52" fmla="*/ 2147483646 w 5411"/>
              <a:gd name="T53" fmla="*/ 2147483646 h 3342"/>
              <a:gd name="T54" fmla="*/ 2147483646 w 5411"/>
              <a:gd name="T55" fmla="*/ 2147483646 h 3342"/>
              <a:gd name="T56" fmla="*/ 2147483646 w 5411"/>
              <a:gd name="T57" fmla="*/ 2147483646 h 3342"/>
              <a:gd name="T58" fmla="*/ 2147483646 w 5411"/>
              <a:gd name="T59" fmla="*/ 2147483646 h 3342"/>
              <a:gd name="T60" fmla="*/ 2147483646 w 5411"/>
              <a:gd name="T61" fmla="*/ 2147483646 h 3342"/>
              <a:gd name="T62" fmla="*/ 2147483646 w 5411"/>
              <a:gd name="T63" fmla="*/ 2147483646 h 3342"/>
              <a:gd name="T64" fmla="*/ 2147483646 w 5411"/>
              <a:gd name="T65" fmla="*/ 2147483646 h 3342"/>
              <a:gd name="T66" fmla="*/ 2147483646 w 5411"/>
              <a:gd name="T67" fmla="*/ 2147483646 h 3342"/>
              <a:gd name="T68" fmla="*/ 2147483646 w 5411"/>
              <a:gd name="T69" fmla="*/ 2147483646 h 3342"/>
              <a:gd name="T70" fmla="*/ 2147483646 w 5411"/>
              <a:gd name="T71" fmla="*/ 2147483646 h 3342"/>
              <a:gd name="T72" fmla="*/ 2147483646 w 5411"/>
              <a:gd name="T73" fmla="*/ 2147483646 h 3342"/>
              <a:gd name="T74" fmla="*/ 2147483646 w 5411"/>
              <a:gd name="T75" fmla="*/ 2147483646 h 3342"/>
              <a:gd name="T76" fmla="*/ 2147483646 w 5411"/>
              <a:gd name="T77" fmla="*/ 2147483646 h 3342"/>
              <a:gd name="T78" fmla="*/ 2147483646 w 5411"/>
              <a:gd name="T79" fmla="*/ 2147483646 h 3342"/>
              <a:gd name="T80" fmla="*/ 2147483646 w 5411"/>
              <a:gd name="T81" fmla="*/ 2147483646 h 3342"/>
              <a:gd name="T82" fmla="*/ 2147483646 w 5411"/>
              <a:gd name="T83" fmla="*/ 2147483646 h 3342"/>
              <a:gd name="T84" fmla="*/ 2147483646 w 5411"/>
              <a:gd name="T85" fmla="*/ 2147483646 h 3342"/>
              <a:gd name="T86" fmla="*/ 2147483646 w 5411"/>
              <a:gd name="T87" fmla="*/ 2147483646 h 3342"/>
              <a:gd name="T88" fmla="*/ 2147483646 w 5411"/>
              <a:gd name="T89" fmla="*/ 2147483646 h 3342"/>
              <a:gd name="T90" fmla="*/ 2147483646 w 5411"/>
              <a:gd name="T91" fmla="*/ 2147483646 h 3342"/>
              <a:gd name="T92" fmla="*/ 2147483646 w 5411"/>
              <a:gd name="T93" fmla="*/ 2147483646 h 3342"/>
              <a:gd name="T94" fmla="*/ 2147483646 w 5411"/>
              <a:gd name="T95" fmla="*/ 2147483646 h 3342"/>
              <a:gd name="T96" fmla="*/ 2147483646 w 5411"/>
              <a:gd name="T97" fmla="*/ 2147483646 h 3342"/>
              <a:gd name="T98" fmla="*/ 2147483646 w 5411"/>
              <a:gd name="T99" fmla="*/ 2147483646 h 3342"/>
              <a:gd name="T100" fmla="*/ 2147483646 w 5411"/>
              <a:gd name="T101" fmla="*/ 2147483646 h 3342"/>
              <a:gd name="T102" fmla="*/ 2147483646 w 5411"/>
              <a:gd name="T103" fmla="*/ 2147483646 h 3342"/>
              <a:gd name="T104" fmla="*/ 2147483646 w 5411"/>
              <a:gd name="T105" fmla="*/ 2147483646 h 3342"/>
              <a:gd name="T106" fmla="*/ 2147483646 w 5411"/>
              <a:gd name="T107" fmla="*/ 2147483646 h 3342"/>
              <a:gd name="T108" fmla="*/ 2147483646 w 5411"/>
              <a:gd name="T109" fmla="*/ 2147483646 h 3342"/>
              <a:gd name="T110" fmla="*/ 2147483646 w 5411"/>
              <a:gd name="T111" fmla="*/ 2147483646 h 3342"/>
              <a:gd name="T112" fmla="*/ 2147483646 w 5411"/>
              <a:gd name="T113" fmla="*/ 2147483646 h 3342"/>
              <a:gd name="T114" fmla="*/ 2147483646 w 5411"/>
              <a:gd name="T115" fmla="*/ 2147483646 h 3342"/>
              <a:gd name="T116" fmla="*/ 2147483646 w 5411"/>
              <a:gd name="T117" fmla="*/ 2147483646 h 33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11"/>
              <a:gd name="T178" fmla="*/ 0 h 3342"/>
              <a:gd name="T179" fmla="*/ 5411 w 5411"/>
              <a:gd name="T180" fmla="*/ 3342 h 33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11" h="3342">
                <a:moveTo>
                  <a:pt x="0" y="1655"/>
                </a:moveTo>
                <a:lnTo>
                  <a:pt x="0" y="1655"/>
                </a:lnTo>
                <a:lnTo>
                  <a:pt x="90" y="1690"/>
                </a:lnTo>
                <a:lnTo>
                  <a:pt x="180" y="1728"/>
                </a:lnTo>
                <a:lnTo>
                  <a:pt x="270" y="1766"/>
                </a:lnTo>
                <a:lnTo>
                  <a:pt x="360" y="1805"/>
                </a:lnTo>
                <a:lnTo>
                  <a:pt x="449" y="1847"/>
                </a:lnTo>
                <a:lnTo>
                  <a:pt x="540" y="1889"/>
                </a:lnTo>
                <a:lnTo>
                  <a:pt x="629" y="1933"/>
                </a:lnTo>
                <a:lnTo>
                  <a:pt x="720" y="1978"/>
                </a:lnTo>
                <a:lnTo>
                  <a:pt x="809" y="2024"/>
                </a:lnTo>
                <a:lnTo>
                  <a:pt x="900" y="2073"/>
                </a:lnTo>
                <a:lnTo>
                  <a:pt x="989" y="2121"/>
                </a:lnTo>
                <a:lnTo>
                  <a:pt x="1080" y="2171"/>
                </a:lnTo>
                <a:lnTo>
                  <a:pt x="1169" y="2221"/>
                </a:lnTo>
                <a:lnTo>
                  <a:pt x="1259" y="2274"/>
                </a:lnTo>
                <a:lnTo>
                  <a:pt x="1349" y="2327"/>
                </a:lnTo>
                <a:lnTo>
                  <a:pt x="1439" y="2381"/>
                </a:lnTo>
                <a:lnTo>
                  <a:pt x="1619" y="2492"/>
                </a:lnTo>
                <a:lnTo>
                  <a:pt x="1798" y="2606"/>
                </a:lnTo>
                <a:lnTo>
                  <a:pt x="1978" y="2723"/>
                </a:lnTo>
                <a:lnTo>
                  <a:pt x="2157" y="2842"/>
                </a:lnTo>
                <a:lnTo>
                  <a:pt x="2337" y="2965"/>
                </a:lnTo>
                <a:lnTo>
                  <a:pt x="2516" y="3090"/>
                </a:lnTo>
                <a:lnTo>
                  <a:pt x="2696" y="3215"/>
                </a:lnTo>
                <a:lnTo>
                  <a:pt x="2874" y="3342"/>
                </a:lnTo>
                <a:lnTo>
                  <a:pt x="2570" y="2423"/>
                </a:lnTo>
                <a:lnTo>
                  <a:pt x="5411" y="2423"/>
                </a:lnTo>
                <a:lnTo>
                  <a:pt x="4925" y="1649"/>
                </a:lnTo>
                <a:lnTo>
                  <a:pt x="5411" y="877"/>
                </a:lnTo>
                <a:lnTo>
                  <a:pt x="2570" y="877"/>
                </a:lnTo>
                <a:lnTo>
                  <a:pt x="2904" y="0"/>
                </a:lnTo>
                <a:lnTo>
                  <a:pt x="2723" y="127"/>
                </a:lnTo>
                <a:lnTo>
                  <a:pt x="2540" y="253"/>
                </a:lnTo>
                <a:lnTo>
                  <a:pt x="2359" y="377"/>
                </a:lnTo>
                <a:lnTo>
                  <a:pt x="2178" y="497"/>
                </a:lnTo>
                <a:lnTo>
                  <a:pt x="1996" y="616"/>
                </a:lnTo>
                <a:lnTo>
                  <a:pt x="1815" y="731"/>
                </a:lnTo>
                <a:lnTo>
                  <a:pt x="1634" y="844"/>
                </a:lnTo>
                <a:lnTo>
                  <a:pt x="1543" y="899"/>
                </a:lnTo>
                <a:lnTo>
                  <a:pt x="1451" y="953"/>
                </a:lnTo>
                <a:lnTo>
                  <a:pt x="1361" y="1006"/>
                </a:lnTo>
                <a:lnTo>
                  <a:pt x="1270" y="1057"/>
                </a:lnTo>
                <a:lnTo>
                  <a:pt x="1180" y="1107"/>
                </a:lnTo>
                <a:lnTo>
                  <a:pt x="1089" y="1157"/>
                </a:lnTo>
                <a:lnTo>
                  <a:pt x="998" y="1206"/>
                </a:lnTo>
                <a:lnTo>
                  <a:pt x="908" y="1253"/>
                </a:lnTo>
                <a:lnTo>
                  <a:pt x="817" y="1299"/>
                </a:lnTo>
                <a:lnTo>
                  <a:pt x="727" y="1345"/>
                </a:lnTo>
                <a:lnTo>
                  <a:pt x="636" y="1388"/>
                </a:lnTo>
                <a:lnTo>
                  <a:pt x="545" y="1430"/>
                </a:lnTo>
                <a:lnTo>
                  <a:pt x="453" y="1471"/>
                </a:lnTo>
                <a:lnTo>
                  <a:pt x="363" y="1512"/>
                </a:lnTo>
                <a:lnTo>
                  <a:pt x="272" y="1549"/>
                </a:lnTo>
                <a:lnTo>
                  <a:pt x="182" y="1586"/>
                </a:lnTo>
                <a:lnTo>
                  <a:pt x="91" y="1621"/>
                </a:lnTo>
                <a:lnTo>
                  <a:pt x="0" y="1655"/>
                </a:lnTo>
                <a:close/>
              </a:path>
            </a:pathLst>
          </a:custGeom>
          <a:solidFill>
            <a:schemeClr val="accent1"/>
          </a:solidFill>
          <a:ln w="9525">
            <a:noFill/>
            <a:miter lim="800000"/>
            <a:headEnd/>
            <a:tailEnd/>
          </a:ln>
        </p:spPr>
        <p:txBody>
          <a:bodyPr anchor="ctr"/>
          <a:lstStyle/>
          <a:p>
            <a:endParaRPr lang="zh-CN" altLang="en-US">
              <a:solidFill>
                <a:schemeClr val="bg1"/>
              </a:solidFill>
            </a:endParaRPr>
          </a:p>
        </p:txBody>
      </p:sp>
      <p:grpSp>
        <p:nvGrpSpPr>
          <p:cNvPr id="5" name="组合 8"/>
          <p:cNvGrpSpPr>
            <a:grpSpLocks/>
          </p:cNvGrpSpPr>
          <p:nvPr/>
        </p:nvGrpSpPr>
        <p:grpSpPr bwMode="auto">
          <a:xfrm>
            <a:off x="5207794" y="3309938"/>
            <a:ext cx="4909543" cy="3206750"/>
            <a:chOff x="4628798" y="3309786"/>
            <a:chExt cx="4364917" cy="3206608"/>
          </a:xfrm>
        </p:grpSpPr>
        <p:sp>
          <p:nvSpPr>
            <p:cNvPr id="51221" name="文本框 3"/>
            <p:cNvSpPr txBox="1">
              <a:spLocks noChangeArrowheads="1"/>
            </p:cNvSpPr>
            <p:nvPr/>
          </p:nvSpPr>
          <p:spPr bwMode="auto">
            <a:xfrm>
              <a:off x="5139921" y="5316065"/>
              <a:ext cx="3853794" cy="1200329"/>
            </a:xfrm>
            <a:prstGeom prst="rect">
              <a:avLst/>
            </a:prstGeom>
            <a:noFill/>
            <a:ln w="38100">
              <a:solidFill>
                <a:srgbClr val="5A2781"/>
              </a:solidFill>
              <a:miter lim="800000"/>
              <a:headEnd/>
              <a:tailEnd/>
            </a:ln>
          </p:spPr>
          <p:txBody>
            <a:bodyPr>
              <a:spAutoFit/>
            </a:bodyPr>
            <a:lstStyle/>
            <a:p>
              <a:pPr marL="285750" indent="-285750" eaLnBrk="1" hangingPunct="1">
                <a:buFont typeface="Arial" pitchFamily="34" charset="0"/>
                <a:buChar char="•"/>
              </a:pPr>
              <a:r>
                <a:rPr lang="zh-CN" altLang="en-US" sz="2400" b="1" dirty="0">
                  <a:solidFill>
                    <a:srgbClr val="FFFF00"/>
                  </a:solidFill>
                  <a:latin typeface="微软雅黑" pitchFamily="34" charset="-122"/>
                  <a:ea typeface="微软雅黑" pitchFamily="34" charset="-122"/>
                </a:rPr>
                <a:t>减少</a:t>
              </a:r>
              <a:r>
                <a:rPr lang="en-US" altLang="zh-CN" sz="2400" b="1" dirty="0">
                  <a:solidFill>
                    <a:srgbClr val="FFFF00"/>
                  </a:solidFill>
                  <a:latin typeface="微软雅黑" pitchFamily="34" charset="-122"/>
                  <a:ea typeface="微软雅黑" pitchFamily="34" charset="-122"/>
                </a:rPr>
                <a:t>CYP</a:t>
              </a:r>
              <a:r>
                <a:rPr lang="zh-CN" altLang="en-US" sz="2400" b="1" dirty="0">
                  <a:solidFill>
                    <a:srgbClr val="FFFF00"/>
                  </a:solidFill>
                  <a:latin typeface="微软雅黑" pitchFamily="34" charset="-122"/>
                  <a:ea typeface="微软雅黑" pitchFamily="34" charset="-122"/>
                </a:rPr>
                <a:t>酶通道负荷</a:t>
              </a:r>
              <a:endParaRPr lang="en-US" altLang="zh-CN" sz="2400" b="1" dirty="0">
                <a:solidFill>
                  <a:srgbClr val="FFFF00"/>
                </a:solidFill>
                <a:latin typeface="微软雅黑" pitchFamily="34" charset="-122"/>
                <a:ea typeface="微软雅黑" pitchFamily="34" charset="-122"/>
              </a:endParaRPr>
            </a:p>
            <a:p>
              <a:pPr marL="285750" indent="-285750" eaLnBrk="1" hangingPunct="1">
                <a:buFont typeface="Arial" pitchFamily="34" charset="0"/>
                <a:buChar char="•"/>
              </a:pPr>
              <a:r>
                <a:rPr lang="zh-CN" altLang="en-US" sz="2400" b="1" dirty="0">
                  <a:solidFill>
                    <a:srgbClr val="FFFF00"/>
                  </a:solidFill>
                  <a:latin typeface="微软雅黑" pitchFamily="34" charset="-122"/>
                  <a:ea typeface="微软雅黑" pitchFamily="34" charset="-122"/>
                </a:rPr>
                <a:t>减少药物相互作用</a:t>
              </a:r>
              <a:endParaRPr lang="en-US" altLang="zh-CN" sz="2400" b="1" dirty="0">
                <a:solidFill>
                  <a:srgbClr val="FFFF00"/>
                </a:solidFill>
                <a:latin typeface="微软雅黑" pitchFamily="34" charset="-122"/>
                <a:ea typeface="微软雅黑" pitchFamily="34" charset="-122"/>
              </a:endParaRPr>
            </a:p>
            <a:p>
              <a:pPr marL="285750" indent="-285750" eaLnBrk="1" hangingPunct="1">
                <a:buFont typeface="Arial" pitchFamily="34" charset="0"/>
                <a:buChar char="•"/>
              </a:pPr>
              <a:r>
                <a:rPr lang="zh-CN" altLang="en-US" sz="2400" b="1" dirty="0">
                  <a:solidFill>
                    <a:srgbClr val="FFFF00"/>
                  </a:solidFill>
                  <a:latin typeface="微软雅黑" pitchFamily="34" charset="-122"/>
                  <a:ea typeface="微软雅黑" pitchFamily="34" charset="-122"/>
                </a:rPr>
                <a:t>降低药物不良事件风险</a:t>
              </a:r>
            </a:p>
          </p:txBody>
        </p:sp>
        <p:grpSp>
          <p:nvGrpSpPr>
            <p:cNvPr id="7" name="组合 7"/>
            <p:cNvGrpSpPr>
              <a:grpSpLocks/>
            </p:cNvGrpSpPr>
            <p:nvPr/>
          </p:nvGrpSpPr>
          <p:grpSpPr bwMode="auto">
            <a:xfrm>
              <a:off x="4628798" y="3309786"/>
              <a:ext cx="1650649" cy="2005694"/>
              <a:chOff x="4628798" y="3309786"/>
              <a:chExt cx="1650649" cy="2005694"/>
            </a:xfrm>
          </p:grpSpPr>
          <p:sp>
            <p:nvSpPr>
              <p:cNvPr id="3" name="椭圆 2"/>
              <p:cNvSpPr/>
              <p:nvPr/>
            </p:nvSpPr>
            <p:spPr>
              <a:xfrm>
                <a:off x="4628798" y="3309786"/>
                <a:ext cx="1651332" cy="1604891"/>
              </a:xfrm>
              <a:prstGeom prst="ellipse">
                <a:avLst/>
              </a:prstGeom>
              <a:noFill/>
              <a:ln w="57150">
                <a:solidFill>
                  <a:srgbClr val="5A27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endParaRPr lang="zh-CN" altLang="en-US">
                  <a:solidFill>
                    <a:prstClr val="white"/>
                  </a:solidFill>
                </a:endParaRPr>
              </a:p>
            </p:txBody>
          </p:sp>
          <p:cxnSp>
            <p:nvCxnSpPr>
              <p:cNvPr id="6" name="直接箭头连接符 5"/>
              <p:cNvCxnSpPr/>
              <p:nvPr/>
            </p:nvCxnSpPr>
            <p:spPr>
              <a:xfrm>
                <a:off x="5443350" y="4919440"/>
                <a:ext cx="0" cy="395269"/>
              </a:xfrm>
              <a:prstGeom prst="straightConnector1">
                <a:avLst/>
              </a:prstGeom>
              <a:ln w="57150">
                <a:solidFill>
                  <a:srgbClr val="5A278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8" name="组合 4"/>
          <p:cNvGrpSpPr>
            <a:grpSpLocks/>
          </p:cNvGrpSpPr>
          <p:nvPr/>
        </p:nvGrpSpPr>
        <p:grpSpPr bwMode="auto">
          <a:xfrm>
            <a:off x="2177058" y="3413558"/>
            <a:ext cx="1982066" cy="1233055"/>
            <a:chOff x="692927" y="4911736"/>
            <a:chExt cx="1762315" cy="1234126"/>
          </a:xfrm>
        </p:grpSpPr>
        <p:pic>
          <p:nvPicPr>
            <p:cNvPr id="51219" name="图片 1"/>
            <p:cNvPicPr>
              <a:picLocks noChangeAspect="1"/>
            </p:cNvPicPr>
            <p:nvPr/>
          </p:nvPicPr>
          <p:blipFill>
            <a:blip r:embed="rId5"/>
            <a:srcRect/>
            <a:stretch>
              <a:fillRect/>
            </a:stretch>
          </p:blipFill>
          <p:spPr bwMode="auto">
            <a:xfrm>
              <a:off x="692927" y="5235149"/>
              <a:ext cx="1219065" cy="910713"/>
            </a:xfrm>
            <a:prstGeom prst="rect">
              <a:avLst/>
            </a:prstGeom>
            <a:noFill/>
            <a:ln w="9525">
              <a:noFill/>
              <a:miter lim="800000"/>
              <a:headEnd/>
              <a:tailEnd/>
            </a:ln>
          </p:spPr>
        </p:pic>
        <p:sp>
          <p:nvSpPr>
            <p:cNvPr id="51220" name="文本框 32"/>
            <p:cNvSpPr txBox="1">
              <a:spLocks noChangeArrowheads="1"/>
            </p:cNvSpPr>
            <p:nvPr/>
          </p:nvSpPr>
          <p:spPr bwMode="auto">
            <a:xfrm>
              <a:off x="1244019" y="4911736"/>
              <a:ext cx="1211223" cy="462066"/>
            </a:xfrm>
            <a:prstGeom prst="rect">
              <a:avLst/>
            </a:prstGeom>
            <a:noFill/>
            <a:ln w="9525">
              <a:noFill/>
              <a:miter lim="800000"/>
              <a:headEnd/>
              <a:tailEnd/>
            </a:ln>
          </p:spPr>
          <p:txBody>
            <a:bodyPr anchor="ctr">
              <a:spAutoFit/>
            </a:bodyPr>
            <a:lstStyle/>
            <a:p>
              <a:pPr algn="ctr" eaLnBrk="1" hangingPunct="1">
                <a:buFont typeface="Arial" pitchFamily="34" charset="0"/>
                <a:buNone/>
              </a:pPr>
              <a:r>
                <a:rPr lang="en-US" altLang="zh-CN" b="1" dirty="0">
                  <a:solidFill>
                    <a:schemeClr val="bg1"/>
                  </a:solidFill>
                  <a:latin typeface="微软雅黑" pitchFamily="34" charset="-122"/>
                  <a:ea typeface="微软雅黑" pitchFamily="34" charset="-122"/>
                </a:rPr>
                <a:t>CYP450</a:t>
              </a:r>
              <a:endParaRPr lang="zh-CN" altLang="en-US" b="1" dirty="0">
                <a:solidFill>
                  <a:schemeClr val="bg1"/>
                </a:solidFill>
                <a:latin typeface="微软雅黑" pitchFamily="34" charset="-122"/>
                <a:ea typeface="微软雅黑" pitchFamily="34" charset="-122"/>
              </a:endParaRPr>
            </a:p>
          </p:txBody>
        </p:sp>
      </p:grpSp>
      <p:sp>
        <p:nvSpPr>
          <p:cNvPr id="51218" name="矩形 35"/>
          <p:cNvSpPr>
            <a:spLocks noChangeArrowheads="1"/>
          </p:cNvSpPr>
          <p:nvPr/>
        </p:nvSpPr>
        <p:spPr bwMode="auto">
          <a:xfrm>
            <a:off x="264319" y="6305551"/>
            <a:ext cx="5143500" cy="461963"/>
          </a:xfrm>
          <a:prstGeom prst="rect">
            <a:avLst/>
          </a:prstGeom>
          <a:noFill/>
          <a:ln w="9525">
            <a:noFill/>
            <a:miter lim="800000"/>
            <a:headEnd/>
            <a:tailEnd/>
          </a:ln>
        </p:spPr>
        <p:txBody>
          <a:bodyPr>
            <a:spAutoFit/>
          </a:bodyPr>
          <a:lstStyle/>
          <a:p>
            <a:pPr eaLnBrk="1" hangingPunct="1">
              <a:buFont typeface="Arial" pitchFamily="34" charset="0"/>
              <a:buNone/>
            </a:pPr>
            <a:r>
              <a:rPr lang="en-US" altLang="zh-CN" sz="1200" dirty="0">
                <a:solidFill>
                  <a:schemeClr val="bg1"/>
                </a:solidFill>
              </a:rPr>
              <a:t>1.Stearns RA, et al. Drug </a:t>
            </a:r>
            <a:r>
              <a:rPr lang="en-US" altLang="zh-CN" sz="1200" dirty="0" err="1">
                <a:solidFill>
                  <a:schemeClr val="bg1"/>
                </a:solidFill>
              </a:rPr>
              <a:t>Metab</a:t>
            </a:r>
            <a:r>
              <a:rPr lang="en-US" altLang="zh-CN" sz="1200" dirty="0">
                <a:solidFill>
                  <a:schemeClr val="bg1"/>
                </a:solidFill>
              </a:rPr>
              <a:t> </a:t>
            </a:r>
            <a:r>
              <a:rPr lang="en-US" altLang="zh-CN" sz="1200" dirty="0" err="1">
                <a:solidFill>
                  <a:schemeClr val="bg1"/>
                </a:solidFill>
              </a:rPr>
              <a:t>Dispos</a:t>
            </a:r>
            <a:r>
              <a:rPr lang="en-US" altLang="zh-CN" sz="1200" dirty="0">
                <a:solidFill>
                  <a:schemeClr val="bg1"/>
                </a:solidFill>
              </a:rPr>
              <a:t>. 1995;23(2):207-15.</a:t>
            </a:r>
          </a:p>
          <a:p>
            <a:pPr eaLnBrk="1" hangingPunct="1">
              <a:buFont typeface="Arial" pitchFamily="34" charset="0"/>
              <a:buNone/>
            </a:pPr>
            <a:r>
              <a:rPr lang="en-US" altLang="zh-CN" sz="1200" dirty="0">
                <a:solidFill>
                  <a:schemeClr val="bg1"/>
                </a:solidFill>
              </a:rPr>
              <a:t>2.Wu MY, et al. </a:t>
            </a:r>
            <a:r>
              <a:rPr lang="en-US" altLang="zh-CN" sz="1200" dirty="0" err="1">
                <a:solidFill>
                  <a:schemeClr val="bg1"/>
                </a:solidFill>
              </a:rPr>
              <a:t>Acta</a:t>
            </a:r>
            <a:r>
              <a:rPr lang="en-US" altLang="zh-CN" sz="1200" dirty="0">
                <a:solidFill>
                  <a:schemeClr val="bg1"/>
                </a:solidFill>
              </a:rPr>
              <a:t> </a:t>
            </a:r>
            <a:r>
              <a:rPr lang="en-US" altLang="zh-CN" sz="1200" dirty="0" err="1">
                <a:solidFill>
                  <a:schemeClr val="bg1"/>
                </a:solidFill>
              </a:rPr>
              <a:t>Pharmacol</a:t>
            </a:r>
            <a:r>
              <a:rPr lang="en-US" altLang="zh-CN" sz="1200" dirty="0">
                <a:solidFill>
                  <a:schemeClr val="bg1"/>
                </a:solidFill>
              </a:rPr>
              <a:t> Sin. 2009;30(3):307-13.</a:t>
            </a:r>
            <a:endParaRPr lang="zh-CN" alt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46" name="Picture 42" descr="leave"/>
          <p:cNvPicPr>
            <a:picLocks noChangeAspect="1" noChangeArrowheads="1"/>
          </p:cNvPicPr>
          <p:nvPr/>
        </p:nvPicPr>
        <p:blipFill>
          <a:blip r:embed="rId2" cstate="print">
            <a:grayscl/>
          </a:blip>
          <a:srcRect/>
          <a:stretch>
            <a:fillRect/>
          </a:stretch>
        </p:blipFill>
        <p:spPr bwMode="gray">
          <a:xfrm rot="-2700000">
            <a:off x="4154091" y="3027364"/>
            <a:ext cx="532209" cy="803275"/>
          </a:xfrm>
          <a:prstGeom prst="rect">
            <a:avLst/>
          </a:prstGeom>
          <a:noFill/>
          <a:ln w="9525">
            <a:noFill/>
            <a:miter lim="800000"/>
            <a:headEnd/>
            <a:tailEnd/>
          </a:ln>
          <a:effectLst/>
        </p:spPr>
      </p:pic>
      <p:pic>
        <p:nvPicPr>
          <p:cNvPr id="72747" name="Picture 43" descr="leave"/>
          <p:cNvPicPr>
            <a:picLocks noChangeAspect="1" noChangeArrowheads="1"/>
          </p:cNvPicPr>
          <p:nvPr/>
        </p:nvPicPr>
        <p:blipFill>
          <a:blip r:embed="rId3" cstate="print">
            <a:grayscl/>
          </a:blip>
          <a:srcRect/>
          <a:stretch>
            <a:fillRect/>
          </a:stretch>
        </p:blipFill>
        <p:spPr bwMode="gray">
          <a:xfrm rot="-2700000">
            <a:off x="4009431" y="4365626"/>
            <a:ext cx="903684" cy="473075"/>
          </a:xfrm>
          <a:prstGeom prst="rect">
            <a:avLst/>
          </a:prstGeom>
          <a:noFill/>
          <a:ln w="9525">
            <a:noFill/>
            <a:miter lim="800000"/>
            <a:headEnd/>
            <a:tailEnd/>
          </a:ln>
          <a:effectLst/>
        </p:spPr>
      </p:pic>
      <p:pic>
        <p:nvPicPr>
          <p:cNvPr id="72748" name="Picture 44" descr="leave"/>
          <p:cNvPicPr>
            <a:picLocks noChangeAspect="1" noChangeArrowheads="1"/>
          </p:cNvPicPr>
          <p:nvPr/>
        </p:nvPicPr>
        <p:blipFill>
          <a:blip r:embed="rId4" cstate="print">
            <a:grayscl/>
          </a:blip>
          <a:srcRect/>
          <a:stretch>
            <a:fillRect/>
          </a:stretch>
        </p:blipFill>
        <p:spPr bwMode="gray">
          <a:xfrm rot="-2700000">
            <a:off x="5507832" y="4292601"/>
            <a:ext cx="532209" cy="803275"/>
          </a:xfrm>
          <a:prstGeom prst="rect">
            <a:avLst/>
          </a:prstGeom>
          <a:noFill/>
          <a:ln w="9525">
            <a:noFill/>
            <a:miter lim="800000"/>
            <a:headEnd/>
            <a:tailEnd/>
          </a:ln>
          <a:effectLst/>
        </p:spPr>
      </p:pic>
      <p:sp>
        <p:nvSpPr>
          <p:cNvPr id="72708" name="Rectangle 4"/>
          <p:cNvSpPr>
            <a:spLocks noGrp="1" noChangeArrowheads="1"/>
          </p:cNvSpPr>
          <p:nvPr>
            <p:ph type="title"/>
          </p:nvPr>
        </p:nvSpPr>
        <p:spPr>
          <a:xfrm>
            <a:off x="2743200" y="260648"/>
            <a:ext cx="4364181" cy="838200"/>
          </a:xfrm>
        </p:spPr>
        <p:txBody>
          <a:bodyPr/>
          <a:lstStyle/>
          <a:p>
            <a:r>
              <a:rPr lang="zh-CN" altLang="en-US" dirty="0" smtClean="0">
                <a:latin typeface="黑体" pitchFamily="49" charset="-122"/>
                <a:ea typeface="黑体" pitchFamily="49" charset="-122"/>
              </a:rPr>
              <a:t>阿利沙坦酯</a:t>
            </a:r>
            <a:endParaRPr lang="en-US" altLang="ko-KR" dirty="0">
              <a:effectLst/>
              <a:latin typeface="黑体" pitchFamily="49" charset="-122"/>
              <a:ea typeface="黑体" pitchFamily="49" charset="-122"/>
            </a:endParaRPr>
          </a:p>
        </p:txBody>
      </p:sp>
      <p:pic>
        <p:nvPicPr>
          <p:cNvPr id="72707" name="Picture 3" descr="leave"/>
          <p:cNvPicPr>
            <a:picLocks noGrp="1" noChangeAspect="1" noChangeArrowheads="1"/>
          </p:cNvPicPr>
          <p:nvPr>
            <p:ph idx="4294967295"/>
          </p:nvPr>
        </p:nvPicPr>
        <p:blipFill>
          <a:blip r:embed="rId5" cstate="print">
            <a:grayscl/>
          </a:blip>
          <a:srcRect/>
          <a:stretch>
            <a:fillRect/>
          </a:stretch>
        </p:blipFill>
        <p:spPr bwMode="gray">
          <a:xfrm rot="18900000">
            <a:off x="5427465" y="3192464"/>
            <a:ext cx="903684" cy="473075"/>
          </a:xfrm>
          <a:noFill/>
          <a:ln/>
        </p:spPr>
      </p:pic>
      <p:sp>
        <p:nvSpPr>
          <p:cNvPr id="72735" name="Oval 31"/>
          <p:cNvSpPr>
            <a:spLocks noChangeArrowheads="1"/>
          </p:cNvSpPr>
          <p:nvPr/>
        </p:nvSpPr>
        <p:spPr bwMode="gray">
          <a:xfrm>
            <a:off x="4414419" y="3140969"/>
            <a:ext cx="1782366" cy="1584325"/>
          </a:xfrm>
          <a:prstGeom prst="ellipse">
            <a:avLst/>
          </a:prstGeom>
          <a:gradFill rotWithShape="1">
            <a:gsLst>
              <a:gs pos="0">
                <a:schemeClr val="accent1">
                  <a:gamma/>
                  <a:shade val="60784"/>
                  <a:invGamma/>
                  <a:alpha val="0"/>
                </a:schemeClr>
              </a:gs>
              <a:gs pos="100000">
                <a:schemeClr val="accent1"/>
              </a:gs>
            </a:gsLst>
            <a:path path="shape">
              <a:fillToRect l="50000" t="50000" r="50000" b="50000"/>
            </a:path>
          </a:gradFill>
          <a:ln w="25400" algn="ctr">
            <a:solidFill>
              <a:schemeClr val="tx2"/>
            </a:solidFill>
            <a:round/>
            <a:headEnd/>
            <a:tailEnd/>
          </a:ln>
          <a:effectLst/>
        </p:spPr>
        <p:txBody>
          <a:bodyPr wrap="none" anchor="ctr"/>
          <a:lstStyle/>
          <a:p>
            <a:r>
              <a:rPr lang="zh-CN" altLang="en-US" b="1" dirty="0" smtClean="0">
                <a:latin typeface="黑体" pitchFamily="49" charset="-122"/>
                <a:ea typeface="黑体" pitchFamily="49" charset="-122"/>
              </a:rPr>
              <a:t>信立坦</a:t>
            </a:r>
            <a:endParaRPr lang="en-US" altLang="zh-CN" b="1" dirty="0" smtClean="0">
              <a:latin typeface="黑体" pitchFamily="49" charset="-122"/>
              <a:ea typeface="黑体" pitchFamily="49" charset="-122"/>
            </a:endParaRPr>
          </a:p>
          <a:p>
            <a:r>
              <a:rPr lang="zh-CN" altLang="en-US" b="1" dirty="0" smtClean="0">
                <a:latin typeface="黑体" pitchFamily="49" charset="-122"/>
                <a:ea typeface="黑体" pitchFamily="49" charset="-122"/>
              </a:rPr>
              <a:t>阿利沙坦酯</a:t>
            </a:r>
            <a:endParaRPr lang="zh-CN" altLang="en-US" b="1" dirty="0"/>
          </a:p>
        </p:txBody>
      </p:sp>
      <p:sp>
        <p:nvSpPr>
          <p:cNvPr id="72709" name="AutoShape 5"/>
          <p:cNvSpPr>
            <a:spLocks noChangeArrowheads="1"/>
          </p:cNvSpPr>
          <p:nvPr/>
        </p:nvSpPr>
        <p:spPr bwMode="gray">
          <a:xfrm>
            <a:off x="278724" y="1316182"/>
            <a:ext cx="3969441" cy="2034887"/>
          </a:xfrm>
          <a:prstGeom prst="roundRect">
            <a:avLst>
              <a:gd name="adj" fmla="val 16667"/>
            </a:avLst>
          </a:prstGeom>
          <a:gradFill rotWithShape="1">
            <a:gsLst>
              <a:gs pos="0">
                <a:schemeClr val="accent1"/>
              </a:gs>
              <a:gs pos="100000">
                <a:schemeClr val="accent1">
                  <a:gamma/>
                  <a:shade val="0"/>
                  <a:invGamma/>
                  <a:alpha val="0"/>
                </a:schemeClr>
              </a:gs>
            </a:gsLst>
            <a:lin ang="5400000" scaled="1"/>
          </a:gradFill>
          <a:ln w="25400" algn="ctr">
            <a:solidFill>
              <a:schemeClr val="accent1"/>
            </a:solidFill>
            <a:round/>
            <a:headEnd/>
            <a:tailEnd/>
          </a:ln>
          <a:effectLst/>
        </p:spPr>
        <p:txBody>
          <a:bodyPr wrap="none" anchor="ctr"/>
          <a:lstStyle/>
          <a:p>
            <a:pPr>
              <a:lnSpc>
                <a:spcPct val="120000"/>
              </a:lnSpc>
            </a:pPr>
            <a:r>
              <a:rPr lang="zh-CN" altLang="en-US" sz="2000" b="1" dirty="0" smtClean="0">
                <a:latin typeface="黑体" pitchFamily="49" charset="-122"/>
                <a:ea typeface="黑体" pitchFamily="49" charset="-122"/>
              </a:rPr>
              <a:t> 全新研制、中国第一个全球</a:t>
            </a:r>
            <a:endParaRPr lang="en-US" altLang="zh-CN" sz="2000" b="1" dirty="0" smtClean="0">
              <a:latin typeface="黑体" pitchFamily="49" charset="-122"/>
              <a:ea typeface="黑体" pitchFamily="49" charset="-122"/>
            </a:endParaRPr>
          </a:p>
          <a:p>
            <a:pPr>
              <a:lnSpc>
                <a:spcPct val="120000"/>
              </a:lnSpc>
            </a:pPr>
            <a:r>
              <a:rPr lang="zh-CN" altLang="en-US" sz="2000" b="1" dirty="0" smtClean="0">
                <a:latin typeface="黑体" pitchFamily="49" charset="-122"/>
                <a:ea typeface="黑体" pitchFamily="49" charset="-122"/>
              </a:rPr>
              <a:t>专利化学降压药，</a:t>
            </a:r>
            <a:endParaRPr lang="en-US" altLang="zh-CN" sz="2000" b="1" dirty="0" smtClean="0">
              <a:latin typeface="黑体" pitchFamily="49" charset="-122"/>
              <a:ea typeface="黑体" pitchFamily="49" charset="-122"/>
            </a:endParaRPr>
          </a:p>
          <a:p>
            <a:pPr>
              <a:lnSpc>
                <a:spcPct val="120000"/>
              </a:lnSpc>
            </a:pPr>
            <a:r>
              <a:rPr lang="zh-CN" altLang="en-US" sz="2000" b="1" dirty="0" smtClean="0">
                <a:latin typeface="黑体" pitchFamily="49" charset="-122"/>
                <a:ea typeface="黑体" pitchFamily="49" charset="-122"/>
              </a:rPr>
              <a:t>是氯沙坦钾活性药</a:t>
            </a:r>
            <a:r>
              <a:rPr lang="en-US" altLang="zh-CN" sz="2000" b="1" dirty="0" smtClean="0">
                <a:latin typeface="黑体" pitchFamily="49" charset="-122"/>
                <a:ea typeface="黑体" pitchFamily="49" charset="-122"/>
              </a:rPr>
              <a:t>Exp-3174</a:t>
            </a:r>
            <a:r>
              <a:rPr lang="zh-CN" altLang="en-US" sz="2000" b="1" dirty="0" smtClean="0">
                <a:latin typeface="黑体" pitchFamily="49" charset="-122"/>
                <a:ea typeface="黑体" pitchFamily="49" charset="-122"/>
              </a:rPr>
              <a:t>的前药</a:t>
            </a:r>
            <a:endParaRPr lang="en-US" altLang="ko-KR" sz="2000" b="1" dirty="0">
              <a:ea typeface="Gulim" pitchFamily="34" charset="-127"/>
            </a:endParaRPr>
          </a:p>
        </p:txBody>
      </p:sp>
      <p:sp>
        <p:nvSpPr>
          <p:cNvPr id="72720" name="AutoShape 16"/>
          <p:cNvSpPr>
            <a:spLocks noChangeArrowheads="1"/>
          </p:cNvSpPr>
          <p:nvPr/>
        </p:nvSpPr>
        <p:spPr bwMode="gray">
          <a:xfrm>
            <a:off x="0" y="4128655"/>
            <a:ext cx="4779531" cy="2729345"/>
          </a:xfrm>
          <a:prstGeom prst="roundRect">
            <a:avLst>
              <a:gd name="adj" fmla="val 16667"/>
            </a:avLst>
          </a:prstGeom>
          <a:gradFill rotWithShape="1">
            <a:gsLst>
              <a:gs pos="0">
                <a:schemeClr val="accent1"/>
              </a:gs>
              <a:gs pos="100000">
                <a:schemeClr val="accent1">
                  <a:gamma/>
                  <a:shade val="0"/>
                  <a:invGamma/>
                  <a:alpha val="0"/>
                </a:schemeClr>
              </a:gs>
            </a:gsLst>
            <a:lin ang="5400000" scaled="1"/>
          </a:gradFill>
          <a:ln w="25400" algn="ctr">
            <a:solidFill>
              <a:schemeClr val="accent1"/>
            </a:solidFill>
            <a:round/>
            <a:headEnd/>
            <a:tailEnd/>
          </a:ln>
          <a:effectLst/>
        </p:spPr>
        <p:txBody>
          <a:bodyPr wrap="none" anchor="ctr"/>
          <a:lstStyle/>
          <a:p>
            <a:pPr>
              <a:lnSpc>
                <a:spcPct val="120000"/>
              </a:lnSpc>
              <a:buClr>
                <a:srgbClr val="FFC000"/>
              </a:buClr>
              <a:defRPr/>
            </a:pPr>
            <a:r>
              <a:rPr lang="zh-CN" altLang="en-US" sz="2000" b="1" dirty="0" smtClean="0">
                <a:latin typeface="黑体" pitchFamily="49" charset="-122"/>
                <a:ea typeface="黑体" pitchFamily="49" charset="-122"/>
              </a:rPr>
              <a:t>大多数</a:t>
            </a:r>
            <a:r>
              <a:rPr lang="en-US" altLang="zh-CN" sz="2000" b="1" dirty="0" smtClean="0">
                <a:latin typeface="黑体" pitchFamily="49" charset="-122"/>
                <a:ea typeface="黑体" pitchFamily="49" charset="-122"/>
              </a:rPr>
              <a:t>ARB</a:t>
            </a:r>
            <a:r>
              <a:rPr lang="zh-CN" altLang="en-US" sz="2000" b="1" dirty="0" smtClean="0">
                <a:latin typeface="黑体" pitchFamily="49" charset="-122"/>
                <a:ea typeface="黑体" pitchFamily="49" charset="-122"/>
              </a:rPr>
              <a:t>类药物经</a:t>
            </a:r>
            <a:r>
              <a:rPr lang="en-US" altLang="zh-CN" sz="2000" b="1" dirty="0" smtClean="0">
                <a:latin typeface="黑体" pitchFamily="49" charset="-122"/>
                <a:ea typeface="黑体" pitchFamily="49" charset="-122"/>
              </a:rPr>
              <a:t>CYP450</a:t>
            </a:r>
            <a:r>
              <a:rPr lang="zh-CN" altLang="en-US" sz="2000" b="1" dirty="0" smtClean="0">
                <a:latin typeface="黑体" pitchFamily="49" charset="-122"/>
                <a:ea typeface="黑体" pitchFamily="49" charset="-122"/>
              </a:rPr>
              <a:t>酶系代谢</a:t>
            </a:r>
            <a:endParaRPr lang="en-US" altLang="zh-CN" sz="2000" b="1" dirty="0" smtClean="0">
              <a:latin typeface="黑体" pitchFamily="49" charset="-122"/>
              <a:ea typeface="黑体" pitchFamily="49" charset="-122"/>
            </a:endParaRPr>
          </a:p>
          <a:p>
            <a:pPr>
              <a:lnSpc>
                <a:spcPct val="120000"/>
              </a:lnSpc>
              <a:buClr>
                <a:srgbClr val="FFC000"/>
              </a:buClr>
              <a:defRPr/>
            </a:pPr>
            <a:r>
              <a:rPr lang="zh-CN" altLang="en-US" sz="2000" b="1" dirty="0" smtClean="0">
                <a:latin typeface="黑体" pitchFamily="49" charset="-122"/>
                <a:ea typeface="黑体" pitchFamily="49" charset="-122"/>
              </a:rPr>
              <a:t>而阿利沙坦酯</a:t>
            </a:r>
            <a:r>
              <a:rPr lang="zh-CN" altLang="zh-CN" sz="2000" b="1" dirty="0" smtClean="0">
                <a:latin typeface="黑体" pitchFamily="49" charset="-122"/>
                <a:ea typeface="黑体" pitchFamily="49" charset="-122"/>
              </a:rPr>
              <a:t>不经过肝脏代谢</a:t>
            </a:r>
            <a:endParaRPr lang="en-US" altLang="zh-CN" sz="2000" b="1" dirty="0" smtClean="0">
              <a:latin typeface="黑体" pitchFamily="49" charset="-122"/>
              <a:ea typeface="黑体" pitchFamily="49" charset="-122"/>
            </a:endParaRPr>
          </a:p>
          <a:p>
            <a:pPr>
              <a:lnSpc>
                <a:spcPct val="120000"/>
              </a:lnSpc>
              <a:buClr>
                <a:srgbClr val="FFC000"/>
              </a:buClr>
              <a:defRPr/>
            </a:pPr>
            <a:r>
              <a:rPr lang="zh-CN" altLang="zh-CN" sz="2000" b="1" dirty="0" smtClean="0">
                <a:latin typeface="黑体" pitchFamily="49" charset="-122"/>
                <a:ea typeface="黑体" pitchFamily="49" charset="-122"/>
              </a:rPr>
              <a:t>直接通过肠道的酯化分解</a:t>
            </a:r>
            <a:endParaRPr lang="en-US" altLang="zh-CN" sz="2000" b="1" dirty="0" smtClean="0">
              <a:latin typeface="黑体" pitchFamily="49" charset="-122"/>
              <a:ea typeface="黑体" pitchFamily="49" charset="-122"/>
            </a:endParaRPr>
          </a:p>
          <a:p>
            <a:pPr>
              <a:lnSpc>
                <a:spcPct val="120000"/>
              </a:lnSpc>
              <a:buClr>
                <a:srgbClr val="FFC000"/>
              </a:buClr>
              <a:defRPr/>
            </a:pPr>
            <a:r>
              <a:rPr lang="zh-CN" altLang="zh-CN" sz="2000" b="1" dirty="0" smtClean="0">
                <a:latin typeface="黑体" pitchFamily="49" charset="-122"/>
                <a:ea typeface="黑体" pitchFamily="49" charset="-122"/>
              </a:rPr>
              <a:t>对我国这样的高血压和</a:t>
            </a:r>
            <a:r>
              <a:rPr lang="zh-CN" altLang="zh-CN" sz="2000" b="1" dirty="0" smtClean="0">
                <a:latin typeface="黑体" pitchFamily="49" charset="-122"/>
                <a:ea typeface="黑体" pitchFamily="49" charset="-122"/>
              </a:rPr>
              <a:t>肝病</a:t>
            </a:r>
            <a:endParaRPr lang="en-US" altLang="zh-CN" sz="2000" b="1" dirty="0" smtClean="0">
              <a:latin typeface="黑体" pitchFamily="49" charset="-122"/>
              <a:ea typeface="黑体" pitchFamily="49" charset="-122"/>
            </a:endParaRPr>
          </a:p>
          <a:p>
            <a:pPr>
              <a:lnSpc>
                <a:spcPct val="120000"/>
              </a:lnSpc>
              <a:buClr>
                <a:srgbClr val="FFC000"/>
              </a:buClr>
              <a:defRPr/>
            </a:pPr>
            <a:r>
              <a:rPr lang="zh-CN" altLang="zh-CN" sz="2000" b="1" dirty="0" smtClean="0">
                <a:latin typeface="黑体" pitchFamily="49" charset="-122"/>
                <a:ea typeface="黑体" pitchFamily="49" charset="-122"/>
              </a:rPr>
              <a:t>高</a:t>
            </a:r>
            <a:r>
              <a:rPr lang="zh-CN" altLang="zh-CN" sz="2000" b="1" dirty="0" smtClean="0">
                <a:latin typeface="黑体" pitchFamily="49" charset="-122"/>
                <a:ea typeface="黑体" pitchFamily="49" charset="-122"/>
              </a:rPr>
              <a:t>发的国家来说</a:t>
            </a:r>
            <a:endParaRPr lang="en-US" altLang="zh-CN" sz="2000" b="1" dirty="0" smtClean="0">
              <a:latin typeface="黑体" pitchFamily="49" charset="-122"/>
              <a:ea typeface="黑体" pitchFamily="49" charset="-122"/>
            </a:endParaRPr>
          </a:p>
          <a:p>
            <a:pPr>
              <a:lnSpc>
                <a:spcPct val="120000"/>
              </a:lnSpc>
              <a:buClr>
                <a:srgbClr val="FFC000"/>
              </a:buClr>
              <a:defRPr/>
            </a:pPr>
            <a:r>
              <a:rPr lang="zh-CN" altLang="zh-CN" sz="2000" b="1" dirty="0" smtClean="0">
                <a:latin typeface="黑体" pitchFamily="49" charset="-122"/>
                <a:ea typeface="黑体" pitchFamily="49" charset="-122"/>
              </a:rPr>
              <a:t>可能会有更好的安全性和治疗的持续性</a:t>
            </a:r>
            <a:endParaRPr lang="en-US" altLang="zh-CN" sz="2000" b="1" dirty="0" smtClean="0">
              <a:latin typeface="黑体" pitchFamily="49" charset="-122"/>
              <a:ea typeface="黑体" pitchFamily="49" charset="-122"/>
            </a:endParaRPr>
          </a:p>
        </p:txBody>
      </p:sp>
      <p:sp>
        <p:nvSpPr>
          <p:cNvPr id="72724" name="AutoShape 20"/>
          <p:cNvSpPr>
            <a:spLocks noChangeArrowheads="1"/>
          </p:cNvSpPr>
          <p:nvPr/>
        </p:nvSpPr>
        <p:spPr bwMode="gray">
          <a:xfrm>
            <a:off x="6256843" y="1316183"/>
            <a:ext cx="4030157" cy="2048742"/>
          </a:xfrm>
          <a:prstGeom prst="roundRect">
            <a:avLst>
              <a:gd name="adj" fmla="val 16667"/>
            </a:avLst>
          </a:prstGeom>
          <a:gradFill rotWithShape="1">
            <a:gsLst>
              <a:gs pos="0">
                <a:schemeClr val="accent1"/>
              </a:gs>
              <a:gs pos="100000">
                <a:schemeClr val="accent1">
                  <a:gamma/>
                  <a:shade val="0"/>
                  <a:invGamma/>
                  <a:alpha val="0"/>
                </a:schemeClr>
              </a:gs>
            </a:gsLst>
            <a:lin ang="5400000" scaled="1"/>
          </a:gradFill>
          <a:ln w="25400" algn="ctr">
            <a:solidFill>
              <a:schemeClr val="accent1"/>
            </a:solidFill>
            <a:round/>
            <a:headEnd/>
            <a:tailEnd/>
          </a:ln>
          <a:effectLst/>
        </p:spPr>
        <p:txBody>
          <a:bodyPr wrap="none" anchor="ctr"/>
          <a:lstStyle/>
          <a:p>
            <a:pPr>
              <a:lnSpc>
                <a:spcPct val="120000"/>
              </a:lnSpc>
            </a:pPr>
            <a:r>
              <a:rPr lang="zh-CN" altLang="en-US" sz="2000" b="1" dirty="0" smtClean="0">
                <a:latin typeface="黑体" pitchFamily="49" charset="-122"/>
                <a:ea typeface="黑体" pitchFamily="49" charset="-122"/>
              </a:rPr>
              <a:t>经胃肠道酯酶水解完全生成</a:t>
            </a:r>
            <a:endParaRPr lang="en-US" altLang="zh-CN" sz="2000" b="1" dirty="0" smtClean="0">
              <a:latin typeface="黑体" pitchFamily="49" charset="-122"/>
              <a:ea typeface="黑体" pitchFamily="49" charset="-122"/>
            </a:endParaRPr>
          </a:p>
          <a:p>
            <a:pPr>
              <a:lnSpc>
                <a:spcPct val="120000"/>
              </a:lnSpc>
            </a:pPr>
            <a:r>
              <a:rPr lang="zh-CN" altLang="en-US" sz="2000" b="1" dirty="0" smtClean="0">
                <a:latin typeface="黑体" pitchFamily="49" charset="-122"/>
                <a:ea typeface="黑体" pitchFamily="49" charset="-122"/>
              </a:rPr>
              <a:t>活性代谢产物</a:t>
            </a:r>
            <a:r>
              <a:rPr lang="en-US" altLang="zh-CN" sz="2000" b="1" dirty="0" smtClean="0">
                <a:latin typeface="黑体" pitchFamily="49" charset="-122"/>
                <a:ea typeface="黑体" pitchFamily="49" charset="-122"/>
              </a:rPr>
              <a:t>Exp-3174</a:t>
            </a:r>
          </a:p>
          <a:p>
            <a:pPr>
              <a:lnSpc>
                <a:spcPct val="120000"/>
              </a:lnSpc>
            </a:pPr>
            <a:r>
              <a:rPr lang="zh-CN" altLang="en-US" sz="2000" b="1" dirty="0" smtClean="0">
                <a:latin typeface="黑体" pitchFamily="49" charset="-122"/>
                <a:ea typeface="黑体" pitchFamily="49" charset="-122"/>
              </a:rPr>
              <a:t>原形和活性代谢产物经三通道排泄</a:t>
            </a:r>
            <a:endParaRPr lang="en-US" altLang="zh-CN" sz="2000" b="1" dirty="0" smtClean="0">
              <a:latin typeface="黑体" pitchFamily="49" charset="-122"/>
              <a:ea typeface="黑体" pitchFamily="49" charset="-122"/>
            </a:endParaRPr>
          </a:p>
          <a:p>
            <a:pPr>
              <a:lnSpc>
                <a:spcPct val="120000"/>
              </a:lnSpc>
            </a:pPr>
            <a:r>
              <a:rPr lang="zh-CN" altLang="en-US" sz="2000" b="1" dirty="0" smtClean="0">
                <a:latin typeface="黑体" pitchFamily="49" charset="-122"/>
                <a:ea typeface="黑体" pitchFamily="49" charset="-122"/>
              </a:rPr>
              <a:t>约</a:t>
            </a:r>
            <a:r>
              <a:rPr lang="en-US" altLang="zh-CN" sz="2000" b="1" dirty="0" smtClean="0">
                <a:latin typeface="黑体" pitchFamily="49" charset="-122"/>
                <a:ea typeface="黑体" pitchFamily="49" charset="-122"/>
              </a:rPr>
              <a:t>80%</a:t>
            </a:r>
            <a:r>
              <a:rPr lang="zh-CN" altLang="en-US" sz="2000" b="1" dirty="0" smtClean="0">
                <a:latin typeface="黑体" pitchFamily="49" charset="-122"/>
                <a:ea typeface="黑体" pitchFamily="49" charset="-122"/>
              </a:rPr>
              <a:t>经粪便排泄</a:t>
            </a:r>
            <a:endParaRPr lang="en-US" altLang="zh-CN" sz="2000" b="1" dirty="0" smtClean="0">
              <a:latin typeface="黑体" pitchFamily="49" charset="-122"/>
              <a:ea typeface="黑体" pitchFamily="49" charset="-122"/>
            </a:endParaRPr>
          </a:p>
          <a:p>
            <a:pPr>
              <a:lnSpc>
                <a:spcPct val="120000"/>
              </a:lnSpc>
            </a:pPr>
            <a:r>
              <a:rPr lang="zh-CN" altLang="en-US" sz="2000" b="1" dirty="0" smtClean="0">
                <a:latin typeface="黑体" pitchFamily="49" charset="-122"/>
                <a:ea typeface="黑体" pitchFamily="49" charset="-122"/>
              </a:rPr>
              <a:t>剩余的经胆汁和尿排泄</a:t>
            </a:r>
            <a:endParaRPr lang="en-US" altLang="ko-KR" sz="2000" b="1" dirty="0">
              <a:ea typeface="Gulim" pitchFamily="34" charset="-127"/>
            </a:endParaRPr>
          </a:p>
        </p:txBody>
      </p:sp>
      <p:sp>
        <p:nvSpPr>
          <p:cNvPr id="72728" name="AutoShape 24"/>
          <p:cNvSpPr>
            <a:spLocks noChangeArrowheads="1"/>
          </p:cNvSpPr>
          <p:nvPr/>
        </p:nvSpPr>
        <p:spPr bwMode="gray">
          <a:xfrm>
            <a:off x="6317579" y="4209791"/>
            <a:ext cx="3969421" cy="2468100"/>
          </a:xfrm>
          <a:prstGeom prst="roundRect">
            <a:avLst>
              <a:gd name="adj" fmla="val 16667"/>
            </a:avLst>
          </a:prstGeom>
          <a:gradFill rotWithShape="1">
            <a:gsLst>
              <a:gs pos="0">
                <a:schemeClr val="accent1"/>
              </a:gs>
              <a:gs pos="100000">
                <a:schemeClr val="accent1">
                  <a:gamma/>
                  <a:shade val="0"/>
                  <a:invGamma/>
                  <a:alpha val="0"/>
                </a:schemeClr>
              </a:gs>
            </a:gsLst>
            <a:lin ang="5400000" scaled="1"/>
          </a:gradFill>
          <a:ln w="25400" algn="ctr">
            <a:solidFill>
              <a:schemeClr val="accent1"/>
            </a:solidFill>
            <a:round/>
            <a:headEnd/>
            <a:tailEnd/>
          </a:ln>
          <a:effectLst/>
        </p:spPr>
        <p:txBody>
          <a:bodyPr wrap="none" anchor="ctr"/>
          <a:lstStyle/>
          <a:p>
            <a:pPr>
              <a:lnSpc>
                <a:spcPct val="120000"/>
              </a:lnSpc>
            </a:pPr>
            <a:r>
              <a:rPr lang="zh-CN" altLang="en-US" sz="2000" b="1" dirty="0" smtClean="0">
                <a:latin typeface="黑体" pitchFamily="49" charset="-122"/>
                <a:ea typeface="黑体" pitchFamily="49" charset="-122"/>
              </a:rPr>
              <a:t>拥有中国患者的多期临床试验</a:t>
            </a:r>
            <a:endParaRPr lang="en-US" altLang="zh-CN" sz="2000" b="1" dirty="0" smtClean="0">
              <a:latin typeface="黑体" pitchFamily="49" charset="-122"/>
              <a:ea typeface="黑体" pitchFamily="49" charset="-122"/>
            </a:endParaRPr>
          </a:p>
          <a:p>
            <a:pPr>
              <a:lnSpc>
                <a:spcPct val="120000"/>
              </a:lnSpc>
            </a:pPr>
            <a:r>
              <a:rPr lang="zh-CN" altLang="en-US" sz="2000" b="1" dirty="0" smtClean="0">
                <a:latin typeface="黑体" pitchFamily="49" charset="-122"/>
                <a:ea typeface="黑体" pitchFamily="49" charset="-122"/>
              </a:rPr>
              <a:t>循证支持</a:t>
            </a:r>
            <a:endParaRPr lang="en-US" altLang="zh-CN" sz="2000" b="1" dirty="0" smtClean="0">
              <a:latin typeface="黑体" pitchFamily="49" charset="-122"/>
              <a:ea typeface="黑体" pitchFamily="49" charset="-122"/>
            </a:endParaRPr>
          </a:p>
          <a:p>
            <a:pPr>
              <a:lnSpc>
                <a:spcPct val="120000"/>
              </a:lnSpc>
            </a:pPr>
            <a:r>
              <a:rPr lang="zh-CN" altLang="en-US" sz="2000" b="1" dirty="0" smtClean="0">
                <a:latin typeface="黑体" pitchFamily="49" charset="-122"/>
                <a:ea typeface="黑体" pitchFamily="49" charset="-122"/>
              </a:rPr>
              <a:t>降压平稳、长效、耐受性好</a:t>
            </a:r>
            <a:endParaRPr lang="en-US" altLang="zh-CN" sz="2000" b="1" dirty="0" smtClean="0">
              <a:latin typeface="黑体" pitchFamily="49" charset="-122"/>
              <a:ea typeface="黑体" pitchFamily="49" charset="-122"/>
            </a:endParaRPr>
          </a:p>
          <a:p>
            <a:pPr>
              <a:lnSpc>
                <a:spcPct val="120000"/>
              </a:lnSpc>
            </a:pPr>
            <a:endParaRPr lang="en-US" altLang="ko-KR" sz="2000" b="1" dirty="0">
              <a:ea typeface="Gulim" pitchFamily="34" charset="-127"/>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71525" y="285750"/>
            <a:ext cx="8743950" cy="1143000"/>
          </a:xfrm>
        </p:spPr>
        <p:txBody>
          <a:bodyPr/>
          <a:lstStyle/>
          <a:p>
            <a:pPr eaLnBrk="1" hangingPunct="1">
              <a:defRPr/>
            </a:pPr>
            <a:r>
              <a:rPr lang="zh-CN" altLang="en-US" kern="1200" dirty="0" smtClean="0">
                <a:ea typeface="黑体" pitchFamily="2" charset="-122"/>
              </a:rPr>
              <a:t>基层高血压患者用药原则</a:t>
            </a:r>
            <a:endParaRPr lang="zh-CN" altLang="en-US" kern="1200" dirty="0">
              <a:ea typeface="黑体" pitchFamily="2" charset="-122"/>
            </a:endParaRPr>
          </a:p>
        </p:txBody>
      </p:sp>
      <p:sp>
        <p:nvSpPr>
          <p:cNvPr id="51202" name="Rectangle 4"/>
          <p:cNvSpPr>
            <a:spLocks noChangeArrowheads="1"/>
          </p:cNvSpPr>
          <p:nvPr/>
        </p:nvSpPr>
        <p:spPr bwMode="auto">
          <a:xfrm>
            <a:off x="0" y="1281113"/>
            <a:ext cx="10287000" cy="36512"/>
          </a:xfrm>
          <a:prstGeom prst="rect">
            <a:avLst/>
          </a:prstGeom>
          <a:gradFill rotWithShape="0">
            <a:gsLst>
              <a:gs pos="0">
                <a:srgbClr val="000000"/>
              </a:gs>
              <a:gs pos="50000">
                <a:srgbClr val="FF0066"/>
              </a:gs>
              <a:gs pos="100000">
                <a:srgbClr val="000000"/>
              </a:gs>
            </a:gsLst>
            <a:lin ang="0" scaled="1"/>
          </a:gradFill>
          <a:ln w="9525">
            <a:noFill/>
            <a:miter lim="800000"/>
            <a:headEnd/>
            <a:tailEnd/>
          </a:ln>
        </p:spPr>
        <p:txBody>
          <a:bodyPr wrap="none" anchor="ctr"/>
          <a:lstStyle/>
          <a:p>
            <a:pPr eaLnBrk="0" hangingPunct="0"/>
            <a:endParaRPr lang="en-US" altLang="zh-CN">
              <a:ea typeface="文鼎魏碑体简"/>
            </a:endParaRPr>
          </a:p>
        </p:txBody>
      </p:sp>
      <p:sp>
        <p:nvSpPr>
          <p:cNvPr id="3" name="文本框 2"/>
          <p:cNvSpPr txBox="1"/>
          <p:nvPr/>
        </p:nvSpPr>
        <p:spPr>
          <a:xfrm>
            <a:off x="898634" y="2096814"/>
            <a:ext cx="8616841" cy="2677656"/>
          </a:xfrm>
          <a:prstGeom prst="rect">
            <a:avLst/>
          </a:prstGeom>
          <a:noFill/>
        </p:spPr>
        <p:txBody>
          <a:bodyPr wrap="square" rtlCol="0">
            <a:spAutoFit/>
          </a:bodyPr>
          <a:lstStyle/>
          <a:p>
            <a:pPr marL="342900" indent="-342900">
              <a:buClr>
                <a:srgbClr val="FFFF00"/>
              </a:buClr>
              <a:buFont typeface="Wingdings" panose="05000000000000000000" pitchFamily="2" charset="2"/>
              <a:buChar char="p"/>
            </a:pPr>
            <a:r>
              <a:rPr lang="zh-CN" altLang="en-US" dirty="0" smtClean="0">
                <a:latin typeface="黑体" panose="02010609060101010101" pitchFamily="49" charset="-122"/>
                <a:ea typeface="黑体" panose="02010609060101010101" pitchFamily="49" charset="-122"/>
              </a:rPr>
              <a:t>基层高血压药物应指常用价格相对低的降压药物</a:t>
            </a:r>
            <a:endParaRPr lang="en-US" altLang="zh-CN" dirty="0" smtClean="0">
              <a:latin typeface="黑体" panose="02010609060101010101" pitchFamily="49" charset="-122"/>
              <a:ea typeface="黑体" panose="02010609060101010101" pitchFamily="49" charset="-122"/>
            </a:endParaRPr>
          </a:p>
          <a:p>
            <a:pPr marL="342900" indent="-342900">
              <a:buClr>
                <a:srgbClr val="FFFF00"/>
              </a:buClr>
              <a:buFont typeface="Wingdings" panose="05000000000000000000" pitchFamily="2" charset="2"/>
              <a:buChar char="p"/>
            </a:pPr>
            <a:endParaRPr lang="en-US" altLang="zh-CN" dirty="0" smtClean="0">
              <a:latin typeface="黑体" panose="02010609060101010101" pitchFamily="49" charset="-122"/>
              <a:ea typeface="黑体" panose="02010609060101010101" pitchFamily="49" charset="-122"/>
            </a:endParaRPr>
          </a:p>
          <a:p>
            <a:pPr marL="342900" indent="-342900">
              <a:buClr>
                <a:srgbClr val="FFFF00"/>
              </a:buClr>
              <a:buFont typeface="Wingdings" panose="05000000000000000000" pitchFamily="2" charset="2"/>
              <a:buChar char="p"/>
            </a:pPr>
            <a:r>
              <a:rPr lang="zh-CN" altLang="en-US" dirty="0" smtClean="0">
                <a:latin typeface="黑体" panose="02010609060101010101" pitchFamily="49" charset="-122"/>
                <a:ea typeface="黑体" panose="02010609060101010101" pitchFamily="49" charset="-122"/>
              </a:rPr>
              <a:t>获益主要来源于降压效果，很大程度上不依赖于何种药物</a:t>
            </a:r>
            <a:endParaRPr lang="en-US" altLang="zh-CN" dirty="0" smtClean="0">
              <a:latin typeface="黑体" panose="02010609060101010101" pitchFamily="49" charset="-122"/>
              <a:ea typeface="黑体" panose="02010609060101010101" pitchFamily="49" charset="-122"/>
            </a:endParaRPr>
          </a:p>
          <a:p>
            <a:pPr marL="342900" indent="-342900">
              <a:buClr>
                <a:srgbClr val="FFFF00"/>
              </a:buClr>
              <a:buFont typeface="Wingdings" panose="05000000000000000000" pitchFamily="2" charset="2"/>
              <a:buChar char="p"/>
            </a:pPr>
            <a:endParaRPr lang="en-US" altLang="zh-CN" dirty="0" smtClean="0">
              <a:latin typeface="黑体" panose="02010609060101010101" pitchFamily="49" charset="-122"/>
              <a:ea typeface="黑体" panose="02010609060101010101" pitchFamily="49" charset="-122"/>
            </a:endParaRPr>
          </a:p>
          <a:p>
            <a:pPr marL="342900" indent="-342900">
              <a:buClr>
                <a:srgbClr val="FFFF00"/>
              </a:buClr>
              <a:buFont typeface="Wingdings" panose="05000000000000000000" pitchFamily="2" charset="2"/>
              <a:buChar char="p"/>
            </a:pPr>
            <a:r>
              <a:rPr lang="zh-CN" altLang="en-US" dirty="0" smtClean="0">
                <a:latin typeface="黑体" panose="02010609060101010101" pitchFamily="49" charset="-122"/>
                <a:ea typeface="黑体" panose="02010609060101010101" pitchFamily="49" charset="-122"/>
              </a:rPr>
              <a:t>高血压出现相关合并症或伴随其他疾病时不同类别降压药各具优势，基层降压治疗也遵循同样原则</a:t>
            </a:r>
            <a:endParaRPr lang="en-US" altLang="zh-CN" dirty="0" smtClean="0">
              <a:latin typeface="黑体" panose="02010609060101010101" pitchFamily="49" charset="-122"/>
              <a:ea typeface="黑体" panose="02010609060101010101" pitchFamily="49" charset="-122"/>
            </a:endParaRPr>
          </a:p>
          <a:p>
            <a:pPr marL="342900" indent="-342900">
              <a:buClr>
                <a:srgbClr val="FFFF00"/>
              </a:buClr>
              <a:buFont typeface="Wingdings" panose="05000000000000000000" pitchFamily="2" charset="2"/>
              <a:buChar char="p"/>
            </a:pPr>
            <a:endParaRPr lang="zh-CN" altLang="en-US" dirty="0"/>
          </a:p>
        </p:txBody>
      </p:sp>
      <p:sp>
        <p:nvSpPr>
          <p:cNvPr id="4" name="文本框 3"/>
          <p:cNvSpPr txBox="1"/>
          <p:nvPr/>
        </p:nvSpPr>
        <p:spPr>
          <a:xfrm>
            <a:off x="6479628" y="6211614"/>
            <a:ext cx="4240924" cy="461665"/>
          </a:xfrm>
          <a:prstGeom prst="rect">
            <a:avLst/>
          </a:prstGeom>
          <a:noFill/>
        </p:spPr>
        <p:txBody>
          <a:bodyPr wrap="square" rtlCol="0">
            <a:spAutoFit/>
          </a:bodyPr>
          <a:lstStyle/>
          <a:p>
            <a:r>
              <a:rPr lang="zh-CN" altLang="en-US" dirty="0">
                <a:solidFill>
                  <a:srgbClr val="FFFF00"/>
                </a:solidFill>
                <a:latin typeface="黑体" panose="02010609060101010101" pitchFamily="49" charset="-122"/>
                <a:ea typeface="黑体" panose="02010609060101010101" pitchFamily="49" charset="-122"/>
              </a:rPr>
              <a:t>《高血压合理用药指南》</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71525" y="285750"/>
            <a:ext cx="8743950" cy="1143000"/>
          </a:xfrm>
        </p:spPr>
        <p:txBody>
          <a:bodyPr/>
          <a:lstStyle/>
          <a:p>
            <a:pPr eaLnBrk="1" hangingPunct="1">
              <a:defRPr/>
            </a:pPr>
            <a:r>
              <a:rPr lang="zh-CN" altLang="en-US" kern="1200" dirty="0" smtClean="0">
                <a:ea typeface="黑体" pitchFamily="2" charset="-122"/>
              </a:rPr>
              <a:t>基层高血压患者用药原则</a:t>
            </a:r>
            <a:endParaRPr lang="zh-CN" altLang="en-US" kern="1200" dirty="0">
              <a:ea typeface="黑体" pitchFamily="2" charset="-122"/>
            </a:endParaRPr>
          </a:p>
        </p:txBody>
      </p:sp>
      <p:sp>
        <p:nvSpPr>
          <p:cNvPr id="51202" name="Rectangle 4"/>
          <p:cNvSpPr>
            <a:spLocks noChangeArrowheads="1"/>
          </p:cNvSpPr>
          <p:nvPr/>
        </p:nvSpPr>
        <p:spPr bwMode="auto">
          <a:xfrm>
            <a:off x="0" y="1281113"/>
            <a:ext cx="10287000" cy="36512"/>
          </a:xfrm>
          <a:prstGeom prst="rect">
            <a:avLst/>
          </a:prstGeom>
          <a:gradFill rotWithShape="0">
            <a:gsLst>
              <a:gs pos="0">
                <a:srgbClr val="000000"/>
              </a:gs>
              <a:gs pos="50000">
                <a:srgbClr val="FF0066"/>
              </a:gs>
              <a:gs pos="100000">
                <a:srgbClr val="000000"/>
              </a:gs>
            </a:gsLst>
            <a:lin ang="0" scaled="1"/>
          </a:gradFill>
          <a:ln w="9525">
            <a:noFill/>
            <a:miter lim="800000"/>
            <a:headEnd/>
            <a:tailEnd/>
          </a:ln>
        </p:spPr>
        <p:txBody>
          <a:bodyPr wrap="none" anchor="ctr"/>
          <a:lstStyle/>
          <a:p>
            <a:pPr eaLnBrk="0" hangingPunct="0"/>
            <a:endParaRPr lang="en-US" altLang="zh-CN">
              <a:ea typeface="文鼎魏碑体简"/>
            </a:endParaRPr>
          </a:p>
        </p:txBody>
      </p:sp>
      <p:sp>
        <p:nvSpPr>
          <p:cNvPr id="4" name="文本框 3"/>
          <p:cNvSpPr txBox="1"/>
          <p:nvPr/>
        </p:nvSpPr>
        <p:spPr>
          <a:xfrm>
            <a:off x="6479628" y="6211614"/>
            <a:ext cx="4240924" cy="461665"/>
          </a:xfrm>
          <a:prstGeom prst="rect">
            <a:avLst/>
          </a:prstGeom>
          <a:noFill/>
        </p:spPr>
        <p:txBody>
          <a:bodyPr wrap="square" rtlCol="0">
            <a:spAutoFit/>
          </a:bodyPr>
          <a:lstStyle/>
          <a:p>
            <a:r>
              <a:rPr lang="zh-CN" altLang="en-US" dirty="0">
                <a:solidFill>
                  <a:srgbClr val="FFFF00"/>
                </a:solidFill>
                <a:latin typeface="黑体" panose="02010609060101010101" pitchFamily="49" charset="-122"/>
                <a:ea typeface="黑体" panose="02010609060101010101" pitchFamily="49" charset="-122"/>
              </a:rPr>
              <a:t>《高血压合理用药指南》</a:t>
            </a:r>
          </a:p>
        </p:txBody>
      </p:sp>
      <p:graphicFrame>
        <p:nvGraphicFramePr>
          <p:cNvPr id="2" name="表格 1"/>
          <p:cNvGraphicFramePr>
            <a:graphicFrameLocks noGrp="1"/>
          </p:cNvGraphicFramePr>
          <p:nvPr>
            <p:extLst>
              <p:ext uri="{D42A27DB-BD31-4B8C-83A1-F6EECF244321}">
                <p14:modId xmlns:p14="http://schemas.microsoft.com/office/powerpoint/2010/main" xmlns="" val="1703182314"/>
              </p:ext>
            </p:extLst>
          </p:nvPr>
        </p:nvGraphicFramePr>
        <p:xfrm>
          <a:off x="327135" y="1790300"/>
          <a:ext cx="9632730" cy="3955800"/>
        </p:xfrm>
        <a:graphic>
          <a:graphicData uri="http://schemas.openxmlformats.org/drawingml/2006/table">
            <a:tbl>
              <a:tblPr firstRow="1" bandRow="1">
                <a:tableStyleId>{93296810-A885-4BE3-A3E7-6D5BEEA58F35}</a:tableStyleId>
              </a:tblPr>
              <a:tblGrid>
                <a:gridCol w="1599918"/>
                <a:gridCol w="5808644"/>
                <a:gridCol w="2224168"/>
              </a:tblGrid>
              <a:tr h="542040">
                <a:tc>
                  <a:txBody>
                    <a:bodyPr/>
                    <a:lstStyle/>
                    <a:p>
                      <a:endParaRPr lang="zh-CN" altLang="en-US" sz="2000" dirty="0">
                        <a:latin typeface="+mn-ea"/>
                        <a:ea typeface="+mn-ea"/>
                      </a:endParaRPr>
                    </a:p>
                  </a:txBody>
                  <a:tcPr>
                    <a:noFill/>
                  </a:tcPr>
                </a:tc>
                <a:tc>
                  <a:txBody>
                    <a:bodyPr/>
                    <a:lstStyle/>
                    <a:p>
                      <a:pPr algn="ctr"/>
                      <a:r>
                        <a:rPr lang="zh-CN" altLang="en-US" sz="2000" dirty="0" smtClean="0">
                          <a:latin typeface="+mn-ea"/>
                          <a:ea typeface="+mn-ea"/>
                        </a:rPr>
                        <a:t>适应症</a:t>
                      </a:r>
                      <a:endParaRPr lang="zh-CN" altLang="en-US" sz="2000" dirty="0">
                        <a:latin typeface="+mn-ea"/>
                        <a:ea typeface="+mn-ea"/>
                      </a:endParaRPr>
                    </a:p>
                  </a:txBody>
                  <a:tcPr>
                    <a:noFill/>
                  </a:tcPr>
                </a:tc>
                <a:tc>
                  <a:txBody>
                    <a:bodyPr/>
                    <a:lstStyle/>
                    <a:p>
                      <a:pPr algn="ctr"/>
                      <a:r>
                        <a:rPr lang="zh-CN" altLang="en-US" sz="2000" dirty="0" smtClean="0">
                          <a:latin typeface="+mn-ea"/>
                          <a:ea typeface="+mn-ea"/>
                        </a:rPr>
                        <a:t>联合应用</a:t>
                      </a:r>
                      <a:endParaRPr lang="zh-CN" altLang="en-US" sz="2000" dirty="0">
                        <a:latin typeface="+mn-ea"/>
                        <a:ea typeface="+mn-ea"/>
                      </a:endParaRPr>
                    </a:p>
                  </a:txBody>
                  <a:tcPr>
                    <a:noFill/>
                  </a:tcPr>
                </a:tc>
              </a:tr>
              <a:tr h="542040">
                <a:tc>
                  <a:txBody>
                    <a:bodyPr/>
                    <a:lstStyle/>
                    <a:p>
                      <a:r>
                        <a:rPr lang="zh-CN" altLang="en-US" sz="2000" dirty="0" smtClean="0">
                          <a:latin typeface="+mn-ea"/>
                          <a:ea typeface="+mn-ea"/>
                        </a:rPr>
                        <a:t>非二氢吡啶类</a:t>
                      </a:r>
                      <a:r>
                        <a:rPr lang="en-US" altLang="zh-CN" sz="2000" dirty="0" smtClean="0">
                          <a:latin typeface="+mn-ea"/>
                          <a:ea typeface="+mn-ea"/>
                        </a:rPr>
                        <a:t>CCB</a:t>
                      </a:r>
                      <a:endParaRPr lang="zh-CN" altLang="en-US" sz="2000" dirty="0">
                        <a:latin typeface="+mn-ea"/>
                        <a:ea typeface="+mn-ea"/>
                      </a:endParaRPr>
                    </a:p>
                  </a:txBody>
                  <a:tcPr>
                    <a:noFill/>
                  </a:tcPr>
                </a:tc>
                <a:tc>
                  <a:txBody>
                    <a:bodyPr/>
                    <a:lstStyle/>
                    <a:p>
                      <a:r>
                        <a:rPr lang="zh-CN" altLang="zh-CN" sz="2000" kern="1200" dirty="0" smtClean="0">
                          <a:solidFill>
                            <a:schemeClr val="dk1"/>
                          </a:solidFill>
                          <a:effectLst/>
                          <a:latin typeface="+mn-ea"/>
                          <a:ea typeface="+mn-ea"/>
                          <a:cs typeface="+mn-cs"/>
                        </a:rPr>
                        <a:t>老年高血压、单纯收缩期高血压、稳定性心绞痛、冠状动脉或颈动脉粥样硬化、周围血管病</a:t>
                      </a:r>
                      <a:endParaRPr lang="zh-CN" altLang="en-US" sz="2000" dirty="0">
                        <a:latin typeface="+mn-ea"/>
                        <a:ea typeface="+mn-ea"/>
                      </a:endParaRPr>
                    </a:p>
                  </a:txBody>
                  <a:tcPr>
                    <a:noFill/>
                  </a:tcPr>
                </a:tc>
                <a:tc>
                  <a:txBody>
                    <a:bodyPr/>
                    <a:lstStyle/>
                    <a:p>
                      <a:r>
                        <a:rPr lang="zh-CN" altLang="zh-CN" sz="2000" kern="1200" dirty="0" smtClean="0">
                          <a:solidFill>
                            <a:schemeClr val="dk1"/>
                          </a:solidFill>
                          <a:effectLst/>
                          <a:latin typeface="+mn-ea"/>
                          <a:ea typeface="+mn-ea"/>
                          <a:cs typeface="+mn-cs"/>
                        </a:rPr>
                        <a:t>与其他</a:t>
                      </a:r>
                      <a:r>
                        <a:rPr lang="en-US" altLang="zh-CN" sz="2000" kern="1200" dirty="0" smtClean="0">
                          <a:solidFill>
                            <a:schemeClr val="dk1"/>
                          </a:solidFill>
                          <a:effectLst/>
                          <a:latin typeface="+mn-ea"/>
                          <a:ea typeface="+mn-ea"/>
                          <a:cs typeface="+mn-cs"/>
                        </a:rPr>
                        <a:t>4 </a:t>
                      </a:r>
                      <a:r>
                        <a:rPr lang="zh-CN" altLang="zh-CN" sz="2000" kern="1200" dirty="0" smtClean="0">
                          <a:solidFill>
                            <a:schemeClr val="dk1"/>
                          </a:solidFill>
                          <a:effectLst/>
                          <a:latin typeface="+mn-ea"/>
                          <a:ea typeface="+mn-ea"/>
                          <a:cs typeface="+mn-cs"/>
                        </a:rPr>
                        <a:t>类药物联合应用</a:t>
                      </a:r>
                      <a:endParaRPr lang="zh-CN" altLang="en-US" sz="2000" dirty="0">
                        <a:latin typeface="+mn-ea"/>
                        <a:ea typeface="+mn-ea"/>
                      </a:endParaRPr>
                    </a:p>
                  </a:txBody>
                  <a:tcPr>
                    <a:noFill/>
                  </a:tcPr>
                </a:tc>
              </a:tr>
              <a:tr h="542040">
                <a:tc>
                  <a:txBody>
                    <a:bodyPr/>
                    <a:lstStyle/>
                    <a:p>
                      <a:r>
                        <a:rPr lang="en-US" altLang="zh-CN" sz="2000" kern="1200" dirty="0" smtClean="0">
                          <a:solidFill>
                            <a:schemeClr val="dk1"/>
                          </a:solidFill>
                          <a:effectLst/>
                          <a:latin typeface="+mn-ea"/>
                          <a:ea typeface="+mn-ea"/>
                          <a:cs typeface="+mn-cs"/>
                        </a:rPr>
                        <a:t>ACEI /ARB</a:t>
                      </a:r>
                      <a:endParaRPr lang="zh-CN" altLang="en-US" sz="2000" dirty="0">
                        <a:latin typeface="+mn-ea"/>
                        <a:ea typeface="+mn-ea"/>
                      </a:endParaRPr>
                    </a:p>
                  </a:txBody>
                  <a:tcPr>
                    <a:noFill/>
                  </a:tcPr>
                </a:tc>
                <a:tc>
                  <a:txBody>
                    <a:bodyPr/>
                    <a:lstStyle/>
                    <a:p>
                      <a:r>
                        <a:rPr lang="en-US" altLang="zh-CN" sz="2000" kern="1200" dirty="0" smtClean="0">
                          <a:solidFill>
                            <a:schemeClr val="dk1"/>
                          </a:solidFill>
                          <a:effectLst/>
                          <a:latin typeface="+mn-ea"/>
                          <a:ea typeface="+mn-ea"/>
                          <a:cs typeface="+mn-cs"/>
                        </a:rPr>
                        <a:t>1 </a:t>
                      </a:r>
                      <a:r>
                        <a:rPr lang="zh-CN" altLang="zh-CN" sz="2000" kern="1200" dirty="0" smtClean="0">
                          <a:solidFill>
                            <a:schemeClr val="dk1"/>
                          </a:solidFill>
                          <a:effectLst/>
                          <a:latin typeface="+mn-ea"/>
                          <a:ea typeface="+mn-ea"/>
                          <a:cs typeface="+mn-cs"/>
                        </a:rPr>
                        <a:t>～</a:t>
                      </a:r>
                      <a:r>
                        <a:rPr lang="en-US" altLang="zh-CN" sz="2000" kern="1200" dirty="0" smtClean="0">
                          <a:solidFill>
                            <a:schemeClr val="dk1"/>
                          </a:solidFill>
                          <a:effectLst/>
                          <a:latin typeface="+mn-ea"/>
                          <a:ea typeface="+mn-ea"/>
                          <a:cs typeface="+mn-cs"/>
                        </a:rPr>
                        <a:t> 2 </a:t>
                      </a:r>
                      <a:r>
                        <a:rPr lang="zh-CN" altLang="zh-CN" sz="2000" kern="1200" dirty="0" smtClean="0">
                          <a:solidFill>
                            <a:schemeClr val="dk1"/>
                          </a:solidFill>
                          <a:effectLst/>
                          <a:latin typeface="+mn-ea"/>
                          <a:ea typeface="+mn-ea"/>
                          <a:cs typeface="+mn-cs"/>
                        </a:rPr>
                        <a:t>级高血压，尤其对高血压合并慢性心力衰竭、心肌梗死后、心房纤颤预防、糖尿病肾病、非糖尿病肾病、代谢综合征、蛋白尿</a:t>
                      </a:r>
                      <a:r>
                        <a:rPr lang="en-US" altLang="zh-CN" sz="2000" kern="1200" dirty="0" smtClean="0">
                          <a:solidFill>
                            <a:schemeClr val="dk1"/>
                          </a:solidFill>
                          <a:effectLst/>
                          <a:latin typeface="+mn-ea"/>
                          <a:ea typeface="+mn-ea"/>
                          <a:cs typeface="+mn-cs"/>
                        </a:rPr>
                        <a:t>/ </a:t>
                      </a:r>
                      <a:r>
                        <a:rPr lang="zh-CN" altLang="zh-CN" sz="2000" kern="1200" dirty="0" smtClean="0">
                          <a:solidFill>
                            <a:schemeClr val="dk1"/>
                          </a:solidFill>
                          <a:effectLst/>
                          <a:latin typeface="+mn-ea"/>
                          <a:ea typeface="+mn-ea"/>
                          <a:cs typeface="+mn-cs"/>
                        </a:rPr>
                        <a:t>微量白蛋白尿</a:t>
                      </a:r>
                      <a:endParaRPr lang="zh-CN" altLang="en-US" sz="2000" dirty="0">
                        <a:latin typeface="+mn-ea"/>
                        <a:ea typeface="+mn-ea"/>
                      </a:endParaRPr>
                    </a:p>
                  </a:txBody>
                  <a:tcPr>
                    <a:noFill/>
                  </a:tcPr>
                </a:tc>
                <a:tc>
                  <a:txBody>
                    <a:bodyPr/>
                    <a:lstStyle/>
                    <a:p>
                      <a:r>
                        <a:rPr lang="zh-CN" altLang="zh-CN" sz="2000" kern="1200" dirty="0" smtClean="0">
                          <a:solidFill>
                            <a:schemeClr val="dk1"/>
                          </a:solidFill>
                          <a:effectLst/>
                          <a:latin typeface="+mn-ea"/>
                          <a:ea typeface="+mn-ea"/>
                          <a:cs typeface="+mn-cs"/>
                        </a:rPr>
                        <a:t>与小剂量噻嗪类利尿剂或二氢吡啶类</a:t>
                      </a:r>
                      <a:r>
                        <a:rPr lang="en-US" altLang="zh-CN" sz="2000" kern="1200" dirty="0" smtClean="0">
                          <a:solidFill>
                            <a:schemeClr val="dk1"/>
                          </a:solidFill>
                          <a:effectLst/>
                          <a:latin typeface="+mn-ea"/>
                          <a:ea typeface="+mn-ea"/>
                          <a:cs typeface="+mn-cs"/>
                        </a:rPr>
                        <a:t>CCB </a:t>
                      </a:r>
                      <a:r>
                        <a:rPr lang="zh-CN" altLang="zh-CN" sz="2000" kern="1200" dirty="0" smtClean="0">
                          <a:solidFill>
                            <a:schemeClr val="dk1"/>
                          </a:solidFill>
                          <a:effectLst/>
                          <a:latin typeface="+mn-ea"/>
                          <a:ea typeface="+mn-ea"/>
                          <a:cs typeface="+mn-cs"/>
                        </a:rPr>
                        <a:t>联用</a:t>
                      </a:r>
                      <a:endParaRPr lang="zh-CN" altLang="en-US" sz="2000" dirty="0">
                        <a:latin typeface="+mn-ea"/>
                        <a:ea typeface="+mn-ea"/>
                      </a:endParaRPr>
                    </a:p>
                  </a:txBody>
                  <a:tcPr>
                    <a:noFill/>
                  </a:tcPr>
                </a:tc>
              </a:tr>
              <a:tr h="542040">
                <a:tc>
                  <a:txBody>
                    <a:bodyPr/>
                    <a:lstStyle/>
                    <a:p>
                      <a:r>
                        <a:rPr lang="zh-CN" altLang="zh-CN" sz="2000" kern="1200" dirty="0" smtClean="0">
                          <a:solidFill>
                            <a:schemeClr val="dk1"/>
                          </a:solidFill>
                          <a:effectLst/>
                          <a:latin typeface="+mn-ea"/>
                          <a:ea typeface="+mn-ea"/>
                          <a:cs typeface="+mn-cs"/>
                        </a:rPr>
                        <a:t>噻嗪类利尿剂</a:t>
                      </a:r>
                      <a:endParaRPr lang="zh-CN" altLang="en-US" sz="2000" dirty="0">
                        <a:latin typeface="+mn-ea"/>
                        <a:ea typeface="+mn-ea"/>
                      </a:endParaRPr>
                    </a:p>
                  </a:txBody>
                  <a:tcPr>
                    <a:noFill/>
                  </a:tcPr>
                </a:tc>
                <a:tc>
                  <a:txBody>
                    <a:bodyPr/>
                    <a:lstStyle/>
                    <a:p>
                      <a:r>
                        <a:rPr lang="zh-CN" altLang="zh-CN" sz="2000" kern="1200" dirty="0" smtClean="0">
                          <a:solidFill>
                            <a:schemeClr val="dk1"/>
                          </a:solidFill>
                          <a:effectLst/>
                          <a:latin typeface="+mn-ea"/>
                          <a:ea typeface="+mn-ea"/>
                          <a:cs typeface="+mn-cs"/>
                        </a:rPr>
                        <a:t>老年高血压、心力衰竭患者</a:t>
                      </a:r>
                      <a:r>
                        <a:rPr lang="zh-CN" altLang="en-US" sz="2000" kern="1200" dirty="0" smtClean="0">
                          <a:solidFill>
                            <a:schemeClr val="dk1"/>
                          </a:solidFill>
                          <a:effectLst/>
                          <a:latin typeface="+mn-ea"/>
                          <a:ea typeface="+mn-ea"/>
                          <a:cs typeface="+mn-cs"/>
                        </a:rPr>
                        <a:t>，难治性高血压基础用药</a:t>
                      </a:r>
                      <a:endParaRPr lang="zh-CN" altLang="en-US" sz="2000" dirty="0">
                        <a:latin typeface="+mn-ea"/>
                        <a:ea typeface="+mn-ea"/>
                      </a:endParaRPr>
                    </a:p>
                  </a:txBody>
                  <a:tcPr>
                    <a:noFill/>
                  </a:tcPr>
                </a:tc>
                <a:tc>
                  <a:txBody>
                    <a:bodyPr/>
                    <a:lstStyle/>
                    <a:p>
                      <a:r>
                        <a:rPr lang="zh-CN" altLang="zh-CN" sz="2000" kern="1200" dirty="0" smtClean="0">
                          <a:solidFill>
                            <a:schemeClr val="dk1"/>
                          </a:solidFill>
                          <a:effectLst/>
                          <a:latin typeface="+mn-ea"/>
                          <a:ea typeface="+mn-ea"/>
                          <a:cs typeface="+mn-cs"/>
                        </a:rPr>
                        <a:t>与</a:t>
                      </a:r>
                      <a:r>
                        <a:rPr lang="en-US" altLang="zh-CN" sz="2000" kern="1200" dirty="0" smtClean="0">
                          <a:solidFill>
                            <a:schemeClr val="dk1"/>
                          </a:solidFill>
                          <a:effectLst/>
                          <a:latin typeface="+mn-ea"/>
                          <a:ea typeface="+mn-ea"/>
                          <a:cs typeface="+mn-cs"/>
                        </a:rPr>
                        <a:t>ACEI </a:t>
                      </a:r>
                      <a:r>
                        <a:rPr lang="zh-CN" altLang="zh-CN" sz="2000" kern="1200" dirty="0" smtClean="0">
                          <a:solidFill>
                            <a:schemeClr val="dk1"/>
                          </a:solidFill>
                          <a:effectLst/>
                          <a:latin typeface="+mn-ea"/>
                          <a:ea typeface="+mn-ea"/>
                          <a:cs typeface="+mn-cs"/>
                        </a:rPr>
                        <a:t>或</a:t>
                      </a:r>
                      <a:r>
                        <a:rPr lang="en-US" altLang="zh-CN" sz="2000" kern="1200" dirty="0" smtClean="0">
                          <a:solidFill>
                            <a:schemeClr val="dk1"/>
                          </a:solidFill>
                          <a:effectLst/>
                          <a:latin typeface="+mn-ea"/>
                          <a:ea typeface="+mn-ea"/>
                          <a:cs typeface="+mn-cs"/>
                        </a:rPr>
                        <a:t>ARB</a:t>
                      </a:r>
                      <a:r>
                        <a:rPr lang="zh-CN" altLang="zh-CN" sz="2000" kern="1200" dirty="0" smtClean="0">
                          <a:solidFill>
                            <a:schemeClr val="dk1"/>
                          </a:solidFill>
                          <a:effectLst/>
                          <a:latin typeface="+mn-ea"/>
                          <a:ea typeface="+mn-ea"/>
                          <a:cs typeface="+mn-cs"/>
                        </a:rPr>
                        <a:t>、</a:t>
                      </a:r>
                      <a:r>
                        <a:rPr lang="en-US" altLang="zh-CN" sz="2000" kern="1200" dirty="0" smtClean="0">
                          <a:solidFill>
                            <a:schemeClr val="dk1"/>
                          </a:solidFill>
                          <a:effectLst/>
                          <a:latin typeface="+mn-ea"/>
                          <a:ea typeface="+mn-ea"/>
                          <a:cs typeface="+mn-cs"/>
                        </a:rPr>
                        <a:t>CCB </a:t>
                      </a:r>
                      <a:r>
                        <a:rPr lang="zh-CN" altLang="zh-CN" sz="2000" kern="1200" dirty="0" smtClean="0">
                          <a:solidFill>
                            <a:schemeClr val="dk1"/>
                          </a:solidFill>
                          <a:effectLst/>
                          <a:latin typeface="+mn-ea"/>
                          <a:ea typeface="+mn-ea"/>
                          <a:cs typeface="+mn-cs"/>
                        </a:rPr>
                        <a:t>联用</a:t>
                      </a:r>
                      <a:endParaRPr lang="zh-CN" altLang="en-US" sz="2000" dirty="0">
                        <a:latin typeface="+mn-ea"/>
                        <a:ea typeface="+mn-ea"/>
                      </a:endParaRPr>
                    </a:p>
                  </a:txBody>
                  <a:tcPr>
                    <a:noFill/>
                  </a:tcPr>
                </a:tc>
              </a:tr>
              <a:tr h="542040">
                <a:tc>
                  <a:txBody>
                    <a:bodyPr/>
                    <a:lstStyle/>
                    <a:p>
                      <a:r>
                        <a:rPr lang="en-US" altLang="zh-CN" sz="2000" kern="1200" dirty="0" smtClean="0">
                          <a:solidFill>
                            <a:schemeClr val="dk1"/>
                          </a:solidFill>
                          <a:effectLst/>
                          <a:latin typeface="+mn-ea"/>
                          <a:ea typeface="+mn-ea"/>
                          <a:cs typeface="+mn-cs"/>
                        </a:rPr>
                        <a:t>β </a:t>
                      </a:r>
                      <a:r>
                        <a:rPr lang="zh-CN" altLang="zh-CN" sz="2000" kern="1200" dirty="0" smtClean="0">
                          <a:solidFill>
                            <a:schemeClr val="dk1"/>
                          </a:solidFill>
                          <a:effectLst/>
                          <a:latin typeface="+mn-ea"/>
                          <a:ea typeface="+mn-ea"/>
                          <a:cs typeface="+mn-cs"/>
                        </a:rPr>
                        <a:t>受体阻滞剂</a:t>
                      </a:r>
                      <a:endParaRPr lang="zh-CN" altLang="en-US" sz="2000" dirty="0">
                        <a:latin typeface="+mn-ea"/>
                        <a:ea typeface="+mn-ea"/>
                      </a:endParaRPr>
                    </a:p>
                  </a:txBody>
                  <a:tcPr>
                    <a:noFill/>
                  </a:tcPr>
                </a:tc>
                <a:tc>
                  <a:txBody>
                    <a:bodyPr/>
                    <a:lstStyle/>
                    <a:p>
                      <a:r>
                        <a:rPr lang="zh-CN" altLang="zh-CN" sz="2000" kern="1200" dirty="0" smtClean="0">
                          <a:solidFill>
                            <a:schemeClr val="dk1"/>
                          </a:solidFill>
                          <a:effectLst/>
                          <a:latin typeface="+mn-ea"/>
                          <a:ea typeface="+mn-ea"/>
                          <a:cs typeface="+mn-cs"/>
                        </a:rPr>
                        <a:t>高血压伴心肌梗死后、冠心病心绞痛、快速性心律失常、慢性心力衰竭或心率偏快（心率≥</a:t>
                      </a:r>
                      <a:r>
                        <a:rPr lang="en-US" altLang="zh-CN" sz="2000" kern="1200" dirty="0" smtClean="0">
                          <a:solidFill>
                            <a:schemeClr val="dk1"/>
                          </a:solidFill>
                          <a:effectLst/>
                          <a:latin typeface="+mn-ea"/>
                          <a:ea typeface="+mn-ea"/>
                          <a:cs typeface="+mn-cs"/>
                        </a:rPr>
                        <a:t> 80 </a:t>
                      </a:r>
                      <a:r>
                        <a:rPr lang="zh-CN" altLang="zh-CN" sz="2000" kern="1200" dirty="0" smtClean="0">
                          <a:solidFill>
                            <a:schemeClr val="dk1"/>
                          </a:solidFill>
                          <a:effectLst/>
                          <a:latin typeface="+mn-ea"/>
                          <a:ea typeface="+mn-ea"/>
                          <a:cs typeface="+mn-cs"/>
                        </a:rPr>
                        <a:t>次</a:t>
                      </a:r>
                      <a:r>
                        <a:rPr lang="en-US" altLang="zh-CN" sz="2000" kern="1200" dirty="0" smtClean="0">
                          <a:solidFill>
                            <a:schemeClr val="dk1"/>
                          </a:solidFill>
                          <a:effectLst/>
                          <a:latin typeface="+mn-ea"/>
                          <a:ea typeface="+mn-ea"/>
                          <a:cs typeface="+mn-cs"/>
                        </a:rPr>
                        <a:t>/ </a:t>
                      </a:r>
                      <a:r>
                        <a:rPr lang="zh-CN" altLang="zh-CN" sz="2000" kern="1200" dirty="0" smtClean="0">
                          <a:solidFill>
                            <a:schemeClr val="dk1"/>
                          </a:solidFill>
                          <a:effectLst/>
                          <a:latin typeface="+mn-ea"/>
                          <a:ea typeface="+mn-ea"/>
                          <a:cs typeface="+mn-cs"/>
                        </a:rPr>
                        <a:t>分）的</a:t>
                      </a:r>
                      <a:r>
                        <a:rPr lang="en-US" altLang="zh-CN" sz="2000" kern="1200" dirty="0" smtClean="0">
                          <a:solidFill>
                            <a:schemeClr val="dk1"/>
                          </a:solidFill>
                          <a:effectLst/>
                          <a:latin typeface="+mn-ea"/>
                          <a:ea typeface="+mn-ea"/>
                          <a:cs typeface="+mn-cs"/>
                        </a:rPr>
                        <a:t>1 </a:t>
                      </a:r>
                      <a:r>
                        <a:rPr lang="zh-CN" altLang="zh-CN" sz="2000" kern="1200" dirty="0" smtClean="0">
                          <a:solidFill>
                            <a:schemeClr val="dk1"/>
                          </a:solidFill>
                          <a:effectLst/>
                          <a:latin typeface="+mn-ea"/>
                          <a:ea typeface="+mn-ea"/>
                          <a:cs typeface="+mn-cs"/>
                        </a:rPr>
                        <a:t>～</a:t>
                      </a:r>
                      <a:r>
                        <a:rPr lang="en-US" altLang="zh-CN" sz="2000" kern="1200" dirty="0" smtClean="0">
                          <a:solidFill>
                            <a:schemeClr val="dk1"/>
                          </a:solidFill>
                          <a:effectLst/>
                          <a:latin typeface="+mn-ea"/>
                          <a:ea typeface="+mn-ea"/>
                          <a:cs typeface="+mn-cs"/>
                        </a:rPr>
                        <a:t> 2 </a:t>
                      </a:r>
                      <a:r>
                        <a:rPr lang="zh-CN" altLang="zh-CN" sz="2000" kern="1200" dirty="0" smtClean="0">
                          <a:solidFill>
                            <a:schemeClr val="dk1"/>
                          </a:solidFill>
                          <a:effectLst/>
                          <a:latin typeface="+mn-ea"/>
                          <a:ea typeface="+mn-ea"/>
                          <a:cs typeface="+mn-cs"/>
                        </a:rPr>
                        <a:t>级高血压</a:t>
                      </a:r>
                      <a:endParaRPr lang="zh-CN" altLang="en-US" sz="2000" dirty="0">
                        <a:latin typeface="+mn-ea"/>
                        <a:ea typeface="+mn-ea"/>
                      </a:endParaRPr>
                    </a:p>
                  </a:txBody>
                  <a:tcPr>
                    <a:noFill/>
                  </a:tcPr>
                </a:tc>
                <a:tc>
                  <a:txBody>
                    <a:bodyPr/>
                    <a:lstStyle/>
                    <a:p>
                      <a:r>
                        <a:rPr lang="zh-CN" altLang="zh-CN" sz="2000" kern="1200" dirty="0" smtClean="0">
                          <a:solidFill>
                            <a:schemeClr val="dk1"/>
                          </a:solidFill>
                          <a:effectLst/>
                          <a:latin typeface="+mn-ea"/>
                          <a:ea typeface="+mn-ea"/>
                          <a:cs typeface="+mn-cs"/>
                        </a:rPr>
                        <a:t>与二氢吡啶类</a:t>
                      </a:r>
                      <a:r>
                        <a:rPr lang="en-US" altLang="zh-CN" sz="2000" kern="1200" dirty="0" smtClean="0">
                          <a:solidFill>
                            <a:schemeClr val="dk1"/>
                          </a:solidFill>
                          <a:effectLst/>
                          <a:latin typeface="+mn-ea"/>
                          <a:ea typeface="+mn-ea"/>
                          <a:cs typeface="+mn-cs"/>
                        </a:rPr>
                        <a:t>CCB </a:t>
                      </a:r>
                      <a:r>
                        <a:rPr lang="zh-CN" altLang="zh-CN" sz="2000" kern="1200" dirty="0" smtClean="0">
                          <a:solidFill>
                            <a:schemeClr val="dk1"/>
                          </a:solidFill>
                          <a:effectLst/>
                          <a:latin typeface="+mn-ea"/>
                          <a:ea typeface="+mn-ea"/>
                          <a:cs typeface="+mn-cs"/>
                        </a:rPr>
                        <a:t>联用</a:t>
                      </a:r>
                      <a:endParaRPr lang="zh-CN" altLang="en-US" sz="2000" dirty="0">
                        <a:latin typeface="+mn-ea"/>
                        <a:ea typeface="+mn-ea"/>
                      </a:endParaRPr>
                    </a:p>
                  </a:txBody>
                  <a:tcPr>
                    <a:noFill/>
                  </a:tcPr>
                </a:tc>
              </a:tr>
            </a:tbl>
          </a:graphicData>
        </a:graphic>
      </p:graphicFrame>
    </p:spTree>
    <p:extLst>
      <p:ext uri="{BB962C8B-B14F-4D97-AF65-F5344CB8AC3E}">
        <p14:creationId xmlns:p14="http://schemas.microsoft.com/office/powerpoint/2010/main" xmlns="" val="35898757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7231" y="158496"/>
            <a:ext cx="9052918" cy="1092995"/>
          </a:xfrm>
        </p:spPr>
        <p:txBody>
          <a:bodyPr/>
          <a:lstStyle/>
          <a:p>
            <a:r>
              <a:rPr lang="zh-CN" altLang="en-US" sz="2800" b="1" dirty="0" smtClean="0"/>
              <a:t>为了优化血脂管理，中国多学科专家在积极探索中</a:t>
            </a:r>
            <a:endParaRPr lang="zh-CN" altLang="en-US" sz="2800" b="1" dirty="0"/>
          </a:p>
        </p:txBody>
      </p:sp>
      <p:sp>
        <p:nvSpPr>
          <p:cNvPr id="5" name="内容占位符 4"/>
          <p:cNvSpPr>
            <a:spLocks noGrp="1"/>
          </p:cNvSpPr>
          <p:nvPr>
            <p:ph idx="13"/>
          </p:nvPr>
        </p:nvSpPr>
        <p:spPr/>
        <p:txBody>
          <a:bodyPr/>
          <a:lstStyle/>
          <a:p>
            <a:r>
              <a:rPr lang="en-US" altLang="zh-CN" dirty="0" smtClean="0"/>
              <a:t> </a:t>
            </a:r>
            <a:endParaRPr lang="zh-CN" altLang="en-US" dirty="0"/>
          </a:p>
        </p:txBody>
      </p:sp>
      <p:sp>
        <p:nvSpPr>
          <p:cNvPr id="7" name="五边形 6"/>
          <p:cNvSpPr/>
          <p:nvPr/>
        </p:nvSpPr>
        <p:spPr bwMode="auto">
          <a:xfrm>
            <a:off x="364331" y="2159496"/>
            <a:ext cx="9558338" cy="647700"/>
          </a:xfrm>
          <a:prstGeom prst="homePlate">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endParaRPr>
          </a:p>
        </p:txBody>
      </p:sp>
      <p:sp>
        <p:nvSpPr>
          <p:cNvPr id="9" name="椭圆 8"/>
          <p:cNvSpPr/>
          <p:nvPr/>
        </p:nvSpPr>
        <p:spPr bwMode="auto">
          <a:xfrm>
            <a:off x="915495" y="2238774"/>
            <a:ext cx="526500" cy="468000"/>
          </a:xfrm>
          <a:prstGeom prst="ellipse">
            <a:avLst/>
          </a:prstGeom>
          <a:gradFill>
            <a:gsLst>
              <a:gs pos="33000">
                <a:schemeClr val="accent6"/>
              </a:gs>
              <a:gs pos="100000">
                <a:schemeClr val="accent6">
                  <a:lumMod val="75000"/>
                </a:schemeClr>
              </a:gs>
            </a:gsLst>
            <a:lin ang="5400000" scaled="0"/>
          </a:gradFill>
          <a:ln w="3175" cap="flat" cmpd="sng" algn="ctr">
            <a:solidFill>
              <a:schemeClr val="accent1"/>
            </a:solidFill>
            <a:prstDash val="solid"/>
          </a:ln>
          <a:effectLst>
            <a:innerShdw blurRad="114300">
              <a:sysClr val="windowText" lastClr="000000">
                <a:alpha val="49000"/>
              </a:sysClr>
            </a:inn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2400" i="0" u="none" strike="noStrike" kern="0" cap="none" spc="0" normalizeH="0" baseline="0" noProof="0">
              <a:ln>
                <a:noFill/>
              </a:ln>
              <a:solidFill>
                <a:schemeClr val="tx1">
                  <a:lumMod val="65000"/>
                  <a:lumOff val="35000"/>
                </a:schemeClr>
              </a:solidFill>
              <a:effectLst/>
              <a:uLnTx/>
              <a:uFillTx/>
              <a:latin typeface="+mn-lt"/>
              <a:ea typeface="+mj-ea"/>
              <a:cs typeface="+mn-cs"/>
            </a:endParaRPr>
          </a:p>
        </p:txBody>
      </p:sp>
      <p:sp>
        <p:nvSpPr>
          <p:cNvPr id="10" name="TextBox 33"/>
          <p:cNvSpPr txBox="1">
            <a:spLocks noChangeArrowheads="1"/>
          </p:cNvSpPr>
          <p:nvPr/>
        </p:nvSpPr>
        <p:spPr bwMode="auto">
          <a:xfrm>
            <a:off x="553594" y="2908486"/>
            <a:ext cx="1106519" cy="738664"/>
          </a:xfrm>
          <a:prstGeom prst="rect">
            <a:avLst/>
          </a:prstGeom>
          <a:noFill/>
          <a:ln w="9525">
            <a:noFill/>
            <a:miter lim="800000"/>
            <a:headEnd/>
            <a:tailEnd/>
          </a:ln>
        </p:spPr>
        <p:txBody>
          <a:bodyPr wrap="square">
            <a:spAutoFit/>
          </a:bodyPr>
          <a:lstStyle/>
          <a:p>
            <a:pPr lvl="0"/>
            <a:r>
              <a:rPr lang="zh-CN" altLang="en-US" sz="1400" dirty="0"/>
              <a:t>血脂异常防治建议</a:t>
            </a:r>
          </a:p>
          <a:p>
            <a:endParaRPr lang="en-US" altLang="zh-CN" sz="1400" b="0" dirty="0" smtClean="0">
              <a:solidFill>
                <a:schemeClr val="tx1">
                  <a:lumMod val="65000"/>
                  <a:lumOff val="35000"/>
                </a:schemeClr>
              </a:solidFill>
              <a:latin typeface="+mn-lt"/>
              <a:ea typeface="+mj-ea"/>
            </a:endParaRPr>
          </a:p>
        </p:txBody>
      </p:sp>
      <p:sp>
        <p:nvSpPr>
          <p:cNvPr id="11" name="TextBox 34"/>
          <p:cNvSpPr txBox="1">
            <a:spLocks noChangeArrowheads="1"/>
          </p:cNvSpPr>
          <p:nvPr/>
        </p:nvSpPr>
        <p:spPr bwMode="auto">
          <a:xfrm>
            <a:off x="670219" y="1695946"/>
            <a:ext cx="877163" cy="369332"/>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i="0" u="none" strike="noStrike" kern="0" cap="none" spc="0" normalizeH="0" baseline="0" noProof="0" dirty="0" smtClean="0">
                <a:ln>
                  <a:noFill/>
                </a:ln>
                <a:solidFill>
                  <a:schemeClr val="tx1">
                    <a:lumMod val="65000"/>
                    <a:lumOff val="35000"/>
                  </a:schemeClr>
                </a:solidFill>
                <a:effectLst/>
                <a:uLnTx/>
                <a:uFillTx/>
                <a:latin typeface="+mn-lt"/>
                <a:ea typeface="+mj-ea"/>
              </a:rPr>
              <a:t>1997</a:t>
            </a:r>
            <a:r>
              <a:rPr kumimoji="0" lang="zh-CN" altLang="en-US" sz="1800" i="0" u="none" strike="noStrike" kern="0" cap="none" spc="0" normalizeH="0" baseline="0" noProof="0" dirty="0" smtClean="0">
                <a:ln>
                  <a:noFill/>
                </a:ln>
                <a:solidFill>
                  <a:schemeClr val="tx1">
                    <a:lumMod val="65000"/>
                    <a:lumOff val="35000"/>
                  </a:schemeClr>
                </a:solidFill>
                <a:effectLst/>
                <a:uLnTx/>
                <a:uFillTx/>
                <a:latin typeface="+mn-lt"/>
                <a:ea typeface="+mj-ea"/>
              </a:rPr>
              <a:t>年</a:t>
            </a:r>
            <a:endParaRPr kumimoji="0" lang="zh-CN" altLang="en-US" sz="1800" i="0" u="none" strike="noStrike" kern="0" cap="none" spc="0" normalizeH="0" baseline="0" noProof="0" dirty="0">
              <a:ln>
                <a:noFill/>
              </a:ln>
              <a:solidFill>
                <a:schemeClr val="tx1">
                  <a:lumMod val="65000"/>
                  <a:lumOff val="35000"/>
                </a:schemeClr>
              </a:solidFill>
              <a:effectLst/>
              <a:uLnTx/>
              <a:uFillTx/>
              <a:latin typeface="+mn-lt"/>
              <a:ea typeface="+mj-ea"/>
            </a:endParaRPr>
          </a:p>
        </p:txBody>
      </p:sp>
      <p:sp>
        <p:nvSpPr>
          <p:cNvPr id="13" name="椭圆 12"/>
          <p:cNvSpPr/>
          <p:nvPr/>
        </p:nvSpPr>
        <p:spPr bwMode="auto">
          <a:xfrm>
            <a:off x="2465885" y="2238774"/>
            <a:ext cx="526500" cy="468000"/>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a:innerShdw blurRad="114300">
              <a:prstClr val="black">
                <a:alpha val="27000"/>
              </a:prstClr>
            </a:inn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2400" i="0" u="none" strike="noStrike" kern="0" cap="none" spc="0" normalizeH="0" baseline="0" noProof="0">
              <a:ln>
                <a:noFill/>
              </a:ln>
              <a:solidFill>
                <a:schemeClr val="tx1">
                  <a:lumMod val="65000"/>
                  <a:lumOff val="35000"/>
                </a:schemeClr>
              </a:solidFill>
              <a:effectLst/>
              <a:uLnTx/>
              <a:uFillTx/>
              <a:latin typeface="+mn-lt"/>
              <a:ea typeface="+mj-ea"/>
              <a:cs typeface="+mn-cs"/>
            </a:endParaRPr>
          </a:p>
        </p:txBody>
      </p:sp>
      <p:sp>
        <p:nvSpPr>
          <p:cNvPr id="14" name="TextBox 35"/>
          <p:cNvSpPr txBox="1">
            <a:spLocks noChangeArrowheads="1"/>
          </p:cNvSpPr>
          <p:nvPr/>
        </p:nvSpPr>
        <p:spPr bwMode="auto">
          <a:xfrm>
            <a:off x="2090901" y="2908487"/>
            <a:ext cx="1149237" cy="1169551"/>
          </a:xfrm>
          <a:prstGeom prst="rect">
            <a:avLst/>
          </a:prstGeom>
          <a:noFill/>
          <a:ln w="9525">
            <a:noFill/>
            <a:miter lim="800000"/>
            <a:headEnd/>
            <a:tailEnd/>
          </a:ln>
        </p:spPr>
        <p:txBody>
          <a:bodyPr wrap="square">
            <a:spAutoFit/>
          </a:bodyPr>
          <a:lstStyle/>
          <a:p>
            <a:pPr lvl="0"/>
            <a:r>
              <a:rPr lang="zh-CN" altLang="en-US" sz="1400" dirty="0"/>
              <a:t>中国成人血脂异常防治指南</a:t>
            </a:r>
          </a:p>
          <a:p>
            <a:pPr lvl="0"/>
            <a:endParaRPr lang="en-US" altLang="zh-CN" sz="1400" b="0" dirty="0" smtClean="0">
              <a:solidFill>
                <a:schemeClr val="tx1">
                  <a:lumMod val="65000"/>
                  <a:lumOff val="35000"/>
                </a:schemeClr>
              </a:solidFill>
              <a:latin typeface="+mn-lt"/>
              <a:ea typeface="+mj-ea"/>
            </a:endParaRPr>
          </a:p>
          <a:p>
            <a:pPr lvl="0"/>
            <a:endParaRPr lang="en-US" altLang="zh-CN" sz="1400" b="0" dirty="0">
              <a:solidFill>
                <a:schemeClr val="tx1">
                  <a:lumMod val="65000"/>
                  <a:lumOff val="35000"/>
                </a:schemeClr>
              </a:solidFill>
              <a:latin typeface="+mn-lt"/>
              <a:ea typeface="+mj-ea"/>
            </a:endParaRPr>
          </a:p>
        </p:txBody>
      </p:sp>
      <p:sp>
        <p:nvSpPr>
          <p:cNvPr id="15" name="TextBox 41"/>
          <p:cNvSpPr txBox="1">
            <a:spLocks noChangeArrowheads="1"/>
          </p:cNvSpPr>
          <p:nvPr/>
        </p:nvSpPr>
        <p:spPr bwMode="auto">
          <a:xfrm>
            <a:off x="2198057" y="1695946"/>
            <a:ext cx="877163" cy="369332"/>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i="0" u="none" strike="noStrike" kern="0" cap="none" spc="0" normalizeH="0" baseline="0" noProof="0" dirty="0" smtClean="0">
                <a:ln>
                  <a:noFill/>
                </a:ln>
                <a:solidFill>
                  <a:schemeClr val="tx1">
                    <a:lumMod val="65000"/>
                    <a:lumOff val="35000"/>
                  </a:schemeClr>
                </a:solidFill>
                <a:effectLst/>
                <a:uLnTx/>
                <a:uFillTx/>
                <a:latin typeface="+mn-lt"/>
                <a:ea typeface="+mj-ea"/>
              </a:rPr>
              <a:t>2007</a:t>
            </a:r>
            <a:r>
              <a:rPr kumimoji="0" lang="zh-CN" altLang="en-US" sz="1800" i="0" u="none" strike="noStrike" kern="0" cap="none" spc="0" normalizeH="0" baseline="0" noProof="0" dirty="0" smtClean="0">
                <a:ln>
                  <a:noFill/>
                </a:ln>
                <a:solidFill>
                  <a:schemeClr val="tx1">
                    <a:lumMod val="65000"/>
                    <a:lumOff val="35000"/>
                  </a:schemeClr>
                </a:solidFill>
                <a:effectLst/>
                <a:uLnTx/>
                <a:uFillTx/>
                <a:latin typeface="+mn-lt"/>
                <a:ea typeface="+mj-ea"/>
              </a:rPr>
              <a:t>年</a:t>
            </a:r>
            <a:endParaRPr kumimoji="0" lang="zh-CN" altLang="en-US" sz="1800" i="0" u="none" strike="noStrike" kern="0" cap="none" spc="0" normalizeH="0" baseline="0" noProof="0" dirty="0">
              <a:ln>
                <a:noFill/>
              </a:ln>
              <a:solidFill>
                <a:schemeClr val="tx1">
                  <a:lumMod val="65000"/>
                  <a:lumOff val="35000"/>
                </a:schemeClr>
              </a:solidFill>
              <a:effectLst/>
              <a:uLnTx/>
              <a:uFillTx/>
              <a:latin typeface="+mn-lt"/>
              <a:ea typeface="+mj-ea"/>
            </a:endParaRPr>
          </a:p>
        </p:txBody>
      </p:sp>
      <p:sp>
        <p:nvSpPr>
          <p:cNvPr id="18" name="TextBox 36"/>
          <p:cNvSpPr txBox="1">
            <a:spLocks noChangeArrowheads="1"/>
          </p:cNvSpPr>
          <p:nvPr/>
        </p:nvSpPr>
        <p:spPr bwMode="auto">
          <a:xfrm>
            <a:off x="3670927" y="2908487"/>
            <a:ext cx="1025384" cy="1169551"/>
          </a:xfrm>
          <a:prstGeom prst="rect">
            <a:avLst/>
          </a:prstGeom>
          <a:noFill/>
          <a:ln w="9525">
            <a:noFill/>
            <a:miter lim="800000"/>
            <a:headEnd/>
            <a:tailEnd/>
          </a:ln>
        </p:spPr>
        <p:txBody>
          <a:bodyPr wrap="square">
            <a:spAutoFit/>
          </a:bodyPr>
          <a:lstStyle/>
          <a:p>
            <a:pPr lvl="0"/>
            <a:r>
              <a:rPr lang="zh-CN" altLang="en-US" sz="1400" dirty="0"/>
              <a:t>中国儿童青少年血脂异常防治专家共识</a:t>
            </a:r>
          </a:p>
        </p:txBody>
      </p:sp>
      <p:sp>
        <p:nvSpPr>
          <p:cNvPr id="19" name="TextBox 42"/>
          <p:cNvSpPr txBox="1">
            <a:spLocks noChangeArrowheads="1"/>
          </p:cNvSpPr>
          <p:nvPr/>
        </p:nvSpPr>
        <p:spPr bwMode="auto">
          <a:xfrm>
            <a:off x="3725895" y="1695946"/>
            <a:ext cx="877163" cy="369332"/>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i="0" u="none" strike="noStrike" kern="0" cap="none" spc="0" normalizeH="0" baseline="0" noProof="0" dirty="0" smtClean="0">
                <a:ln>
                  <a:noFill/>
                </a:ln>
                <a:solidFill>
                  <a:schemeClr val="tx1">
                    <a:lumMod val="65000"/>
                    <a:lumOff val="35000"/>
                  </a:schemeClr>
                </a:solidFill>
                <a:effectLst/>
                <a:uLnTx/>
                <a:uFillTx/>
                <a:latin typeface="+mn-lt"/>
                <a:ea typeface="+mj-ea"/>
              </a:rPr>
              <a:t>2009</a:t>
            </a:r>
            <a:r>
              <a:rPr kumimoji="0" lang="zh-CN" altLang="en-US" sz="1800" i="0" u="none" strike="noStrike" kern="0" cap="none" spc="0" normalizeH="0" baseline="0" noProof="0" dirty="0" smtClean="0">
                <a:ln>
                  <a:noFill/>
                </a:ln>
                <a:solidFill>
                  <a:schemeClr val="tx1">
                    <a:lumMod val="65000"/>
                    <a:lumOff val="35000"/>
                  </a:schemeClr>
                </a:solidFill>
                <a:effectLst/>
                <a:uLnTx/>
                <a:uFillTx/>
                <a:latin typeface="+mn-lt"/>
                <a:ea typeface="+mj-ea"/>
              </a:rPr>
              <a:t>年</a:t>
            </a:r>
            <a:endParaRPr kumimoji="0" lang="zh-CN" altLang="en-US" sz="1800" i="0" u="none" strike="noStrike" kern="0" cap="none" spc="0" normalizeH="0" baseline="0" noProof="0" dirty="0">
              <a:ln>
                <a:noFill/>
              </a:ln>
              <a:solidFill>
                <a:schemeClr val="tx1">
                  <a:lumMod val="65000"/>
                  <a:lumOff val="35000"/>
                </a:schemeClr>
              </a:solidFill>
              <a:effectLst/>
              <a:uLnTx/>
              <a:uFillTx/>
              <a:latin typeface="+mn-lt"/>
              <a:ea typeface="+mj-ea"/>
            </a:endParaRPr>
          </a:p>
        </p:txBody>
      </p:sp>
      <p:sp>
        <p:nvSpPr>
          <p:cNvPr id="22" name="TextBox 37"/>
          <p:cNvSpPr txBox="1">
            <a:spLocks noChangeArrowheads="1"/>
          </p:cNvSpPr>
          <p:nvPr/>
        </p:nvSpPr>
        <p:spPr bwMode="auto">
          <a:xfrm>
            <a:off x="5127099" y="2908487"/>
            <a:ext cx="1108969" cy="954107"/>
          </a:xfrm>
          <a:prstGeom prst="rect">
            <a:avLst/>
          </a:prstGeom>
          <a:noFill/>
          <a:ln w="9525">
            <a:noFill/>
            <a:miter lim="800000"/>
            <a:headEnd/>
            <a:tailEnd/>
          </a:ln>
        </p:spPr>
        <p:txBody>
          <a:bodyPr wrap="square">
            <a:spAutoFit/>
          </a:bodyPr>
          <a:lstStyle/>
          <a:p>
            <a:pPr lvl="0"/>
            <a:r>
              <a:rPr lang="zh-CN" altLang="en-US" sz="1400" dirty="0"/>
              <a:t>中国</a:t>
            </a:r>
            <a:r>
              <a:rPr lang="en-US" altLang="zh-CN" sz="1400" dirty="0"/>
              <a:t>2</a:t>
            </a:r>
            <a:r>
              <a:rPr lang="zh-CN" altLang="en-US" sz="1400" dirty="0"/>
              <a:t>型糖尿病合并血脂异常防治专家共识</a:t>
            </a:r>
          </a:p>
        </p:txBody>
      </p:sp>
      <p:sp>
        <p:nvSpPr>
          <p:cNvPr id="23" name="TextBox 43"/>
          <p:cNvSpPr txBox="1">
            <a:spLocks noChangeArrowheads="1"/>
          </p:cNvSpPr>
          <p:nvPr/>
        </p:nvSpPr>
        <p:spPr bwMode="auto">
          <a:xfrm>
            <a:off x="5253732" y="1695946"/>
            <a:ext cx="877163" cy="369332"/>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i="0" u="none" strike="noStrike" kern="0" cap="none" spc="0" normalizeH="0" baseline="0" noProof="0" dirty="0" smtClean="0">
                <a:ln>
                  <a:noFill/>
                </a:ln>
                <a:solidFill>
                  <a:schemeClr val="tx1">
                    <a:lumMod val="65000"/>
                    <a:lumOff val="35000"/>
                  </a:schemeClr>
                </a:solidFill>
                <a:effectLst/>
                <a:uLnTx/>
                <a:uFillTx/>
                <a:latin typeface="+mn-lt"/>
                <a:ea typeface="+mj-ea"/>
              </a:rPr>
              <a:t>2011</a:t>
            </a:r>
            <a:r>
              <a:rPr kumimoji="0" lang="zh-CN" altLang="en-US" sz="1800" i="0" u="none" strike="noStrike" kern="0" cap="none" spc="0" normalizeH="0" baseline="0" noProof="0" dirty="0" smtClean="0">
                <a:ln>
                  <a:noFill/>
                </a:ln>
                <a:solidFill>
                  <a:schemeClr val="tx1">
                    <a:lumMod val="65000"/>
                    <a:lumOff val="35000"/>
                  </a:schemeClr>
                </a:solidFill>
                <a:effectLst/>
                <a:uLnTx/>
                <a:uFillTx/>
                <a:latin typeface="+mn-lt"/>
                <a:ea typeface="+mj-ea"/>
              </a:rPr>
              <a:t>年</a:t>
            </a:r>
            <a:endParaRPr kumimoji="0" lang="zh-CN" altLang="en-US" sz="1800" i="0" u="none" strike="noStrike" kern="0" cap="none" spc="0" normalizeH="0" baseline="0" noProof="0" dirty="0">
              <a:ln>
                <a:noFill/>
              </a:ln>
              <a:solidFill>
                <a:schemeClr val="tx1">
                  <a:lumMod val="65000"/>
                  <a:lumOff val="35000"/>
                </a:schemeClr>
              </a:solidFill>
              <a:effectLst/>
              <a:uLnTx/>
              <a:uFillTx/>
              <a:latin typeface="+mn-lt"/>
              <a:ea typeface="+mj-ea"/>
            </a:endParaRPr>
          </a:p>
        </p:txBody>
      </p:sp>
      <p:sp>
        <p:nvSpPr>
          <p:cNvPr id="26" name="TextBox 39"/>
          <p:cNvSpPr txBox="1">
            <a:spLocks noChangeArrowheads="1"/>
          </p:cNvSpPr>
          <p:nvPr/>
        </p:nvSpPr>
        <p:spPr bwMode="auto">
          <a:xfrm>
            <a:off x="6666856" y="2908487"/>
            <a:ext cx="1367223" cy="1815882"/>
          </a:xfrm>
          <a:prstGeom prst="rect">
            <a:avLst/>
          </a:prstGeom>
          <a:noFill/>
          <a:ln w="9525">
            <a:noFill/>
            <a:miter lim="800000"/>
            <a:headEnd/>
            <a:tailEnd/>
          </a:ln>
        </p:spPr>
        <p:txBody>
          <a:bodyPr wrap="square">
            <a:spAutoFit/>
          </a:bodyPr>
          <a:lstStyle/>
          <a:p>
            <a:pPr lvl="0"/>
            <a:r>
              <a:rPr lang="zh-CN" altLang="en-US" sz="1400" dirty="0"/>
              <a:t>中国胆固醇教育计划血脂异常防治专家建议</a:t>
            </a:r>
          </a:p>
          <a:p>
            <a:pPr lvl="0"/>
            <a:endParaRPr lang="en-US" altLang="zh-CN" sz="1400" b="0" dirty="0">
              <a:solidFill>
                <a:schemeClr val="tx1">
                  <a:lumMod val="65000"/>
                  <a:lumOff val="35000"/>
                </a:schemeClr>
              </a:solidFill>
              <a:latin typeface="+mn-lt"/>
              <a:ea typeface="+mj-ea"/>
            </a:endParaRPr>
          </a:p>
          <a:p>
            <a:pPr lvl="0"/>
            <a:r>
              <a:rPr lang="zh-CN" altLang="en-US" sz="1400" dirty="0" smtClean="0"/>
              <a:t>绝经</a:t>
            </a:r>
            <a:r>
              <a:rPr lang="zh-CN" altLang="en-US" sz="1400" dirty="0"/>
              <a:t>后女性血脂异常管理的中国专家共识</a:t>
            </a:r>
          </a:p>
        </p:txBody>
      </p:sp>
      <p:sp>
        <p:nvSpPr>
          <p:cNvPr id="27" name="TextBox 45"/>
          <p:cNvSpPr txBox="1">
            <a:spLocks noChangeArrowheads="1"/>
          </p:cNvSpPr>
          <p:nvPr/>
        </p:nvSpPr>
        <p:spPr bwMode="auto">
          <a:xfrm>
            <a:off x="6781570" y="1695946"/>
            <a:ext cx="877163" cy="369332"/>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i="0" u="none" strike="noStrike" kern="0" cap="none" spc="0" normalizeH="0" baseline="0" noProof="0" dirty="0" smtClean="0">
                <a:ln>
                  <a:noFill/>
                </a:ln>
                <a:solidFill>
                  <a:schemeClr val="tx1">
                    <a:lumMod val="65000"/>
                    <a:lumOff val="35000"/>
                  </a:schemeClr>
                </a:solidFill>
                <a:effectLst/>
                <a:uLnTx/>
                <a:uFillTx/>
                <a:latin typeface="+mn-lt"/>
                <a:ea typeface="+mj-ea"/>
              </a:rPr>
              <a:t>2014</a:t>
            </a:r>
            <a:r>
              <a:rPr kumimoji="0" lang="zh-CN" altLang="en-US" sz="1800" i="0" u="none" strike="noStrike" kern="0" cap="none" spc="0" normalizeH="0" baseline="0" noProof="0" dirty="0" smtClean="0">
                <a:ln>
                  <a:noFill/>
                </a:ln>
                <a:solidFill>
                  <a:schemeClr val="tx1">
                    <a:lumMod val="65000"/>
                    <a:lumOff val="35000"/>
                  </a:schemeClr>
                </a:solidFill>
                <a:effectLst/>
                <a:uLnTx/>
                <a:uFillTx/>
                <a:latin typeface="+mn-lt"/>
                <a:ea typeface="+mj-ea"/>
              </a:rPr>
              <a:t>年</a:t>
            </a:r>
            <a:endParaRPr kumimoji="0" lang="zh-CN" altLang="en-US" sz="1800" i="0" u="none" strike="noStrike" kern="0" cap="none" spc="0" normalizeH="0" baseline="0" noProof="0" dirty="0">
              <a:ln>
                <a:noFill/>
              </a:ln>
              <a:solidFill>
                <a:schemeClr val="tx1">
                  <a:lumMod val="65000"/>
                  <a:lumOff val="35000"/>
                </a:schemeClr>
              </a:solidFill>
              <a:effectLst/>
              <a:uLnTx/>
              <a:uFillTx/>
              <a:latin typeface="+mn-lt"/>
              <a:ea typeface="+mj-ea"/>
            </a:endParaRPr>
          </a:p>
        </p:txBody>
      </p:sp>
      <p:sp>
        <p:nvSpPr>
          <p:cNvPr id="30" name="TextBox 39"/>
          <p:cNvSpPr txBox="1">
            <a:spLocks noChangeArrowheads="1"/>
          </p:cNvSpPr>
          <p:nvPr/>
        </p:nvSpPr>
        <p:spPr bwMode="auto">
          <a:xfrm>
            <a:off x="8464870" y="2908487"/>
            <a:ext cx="1201026" cy="954107"/>
          </a:xfrm>
          <a:prstGeom prst="rect">
            <a:avLst/>
          </a:prstGeom>
          <a:noFill/>
          <a:ln w="9525">
            <a:noFill/>
            <a:miter lim="800000"/>
            <a:headEnd/>
            <a:tailEnd/>
          </a:ln>
        </p:spPr>
        <p:txBody>
          <a:bodyPr wrap="square">
            <a:spAutoFit/>
          </a:bodyPr>
          <a:lstStyle/>
          <a:p>
            <a:pPr lvl="0"/>
            <a:r>
              <a:rPr lang="zh-CN" altLang="en-US" sz="1400" dirty="0"/>
              <a:t>中国缺血性脑卒中血脂管理指导规范</a:t>
            </a:r>
          </a:p>
        </p:txBody>
      </p:sp>
      <p:sp>
        <p:nvSpPr>
          <p:cNvPr id="31" name="TextBox 45"/>
          <p:cNvSpPr txBox="1">
            <a:spLocks noChangeArrowheads="1"/>
          </p:cNvSpPr>
          <p:nvPr/>
        </p:nvSpPr>
        <p:spPr bwMode="auto">
          <a:xfrm>
            <a:off x="8467537" y="1695946"/>
            <a:ext cx="877163" cy="369332"/>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i="0" u="none" strike="noStrike" kern="0" cap="none" spc="0" normalizeH="0" baseline="0" noProof="0" dirty="0" smtClean="0">
                <a:ln>
                  <a:noFill/>
                </a:ln>
                <a:solidFill>
                  <a:schemeClr val="tx1">
                    <a:lumMod val="65000"/>
                    <a:lumOff val="35000"/>
                  </a:schemeClr>
                </a:solidFill>
                <a:effectLst/>
                <a:uLnTx/>
                <a:uFillTx/>
                <a:latin typeface="+mn-lt"/>
                <a:ea typeface="+mj-ea"/>
              </a:rPr>
              <a:t>2015</a:t>
            </a:r>
            <a:r>
              <a:rPr kumimoji="0" lang="zh-CN" altLang="en-US" sz="1800" i="0" u="none" strike="noStrike" kern="0" cap="none" spc="0" normalizeH="0" baseline="0" noProof="0" dirty="0" smtClean="0">
                <a:ln>
                  <a:noFill/>
                </a:ln>
                <a:solidFill>
                  <a:schemeClr val="tx1">
                    <a:lumMod val="65000"/>
                    <a:lumOff val="35000"/>
                  </a:schemeClr>
                </a:solidFill>
                <a:effectLst/>
                <a:uLnTx/>
                <a:uFillTx/>
                <a:latin typeface="+mn-lt"/>
                <a:ea typeface="+mj-ea"/>
              </a:rPr>
              <a:t>年</a:t>
            </a:r>
            <a:endParaRPr kumimoji="0" lang="zh-CN" altLang="en-US" sz="1800" i="0" u="none" strike="noStrike" kern="0" cap="none" spc="0" normalizeH="0" baseline="0" noProof="0" dirty="0">
              <a:ln>
                <a:noFill/>
              </a:ln>
              <a:solidFill>
                <a:schemeClr val="tx1">
                  <a:lumMod val="65000"/>
                  <a:lumOff val="35000"/>
                </a:schemeClr>
              </a:solidFill>
              <a:effectLst/>
              <a:uLnTx/>
              <a:uFillTx/>
              <a:latin typeface="+mn-lt"/>
              <a:ea typeface="+mj-ea"/>
            </a:endParaRPr>
          </a:p>
        </p:txBody>
      </p:sp>
      <p:sp>
        <p:nvSpPr>
          <p:cNvPr id="33" name="椭圆 32"/>
          <p:cNvSpPr/>
          <p:nvPr/>
        </p:nvSpPr>
        <p:spPr bwMode="auto">
          <a:xfrm>
            <a:off x="4016276" y="2238774"/>
            <a:ext cx="526500" cy="468000"/>
          </a:xfrm>
          <a:prstGeom prst="ellipse">
            <a:avLst/>
          </a:prstGeom>
          <a:gradFill>
            <a:gsLst>
              <a:gs pos="33000">
                <a:schemeClr val="accent6"/>
              </a:gs>
              <a:gs pos="100000">
                <a:schemeClr val="accent6">
                  <a:lumMod val="75000"/>
                </a:schemeClr>
              </a:gs>
            </a:gsLst>
            <a:lin ang="5400000" scaled="0"/>
          </a:gradFill>
          <a:ln w="3175" cap="flat" cmpd="sng" algn="ctr">
            <a:solidFill>
              <a:schemeClr val="accent1"/>
            </a:solidFill>
            <a:prstDash val="solid"/>
          </a:ln>
          <a:effectLst>
            <a:innerShdw blurRad="114300">
              <a:sysClr val="windowText" lastClr="000000">
                <a:alpha val="49000"/>
              </a:sysClr>
            </a:inn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2400" i="0" u="none" strike="noStrike" kern="0" cap="none" spc="0" normalizeH="0" baseline="0" noProof="0">
              <a:ln>
                <a:noFill/>
              </a:ln>
              <a:solidFill>
                <a:schemeClr val="tx1">
                  <a:lumMod val="65000"/>
                  <a:lumOff val="35000"/>
                </a:schemeClr>
              </a:solidFill>
              <a:effectLst/>
              <a:uLnTx/>
              <a:uFillTx/>
              <a:latin typeface="+mn-lt"/>
              <a:ea typeface="+mj-ea"/>
              <a:cs typeface="+mn-cs"/>
            </a:endParaRPr>
          </a:p>
        </p:txBody>
      </p:sp>
      <p:sp>
        <p:nvSpPr>
          <p:cNvPr id="34" name="椭圆 33"/>
          <p:cNvSpPr/>
          <p:nvPr/>
        </p:nvSpPr>
        <p:spPr bwMode="auto">
          <a:xfrm>
            <a:off x="5566667" y="2238774"/>
            <a:ext cx="526500" cy="468000"/>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a:innerShdw blurRad="114300">
              <a:prstClr val="black">
                <a:alpha val="27000"/>
              </a:prstClr>
            </a:inn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2400" i="0" u="none" strike="noStrike" kern="0" cap="none" spc="0" normalizeH="0" baseline="0" noProof="0">
              <a:ln>
                <a:noFill/>
              </a:ln>
              <a:solidFill>
                <a:schemeClr val="tx1">
                  <a:lumMod val="65000"/>
                  <a:lumOff val="35000"/>
                </a:schemeClr>
              </a:solidFill>
              <a:effectLst/>
              <a:uLnTx/>
              <a:uFillTx/>
              <a:latin typeface="+mn-lt"/>
              <a:ea typeface="+mj-ea"/>
              <a:cs typeface="+mn-cs"/>
            </a:endParaRPr>
          </a:p>
        </p:txBody>
      </p:sp>
      <p:sp>
        <p:nvSpPr>
          <p:cNvPr id="35" name="椭圆 34"/>
          <p:cNvSpPr/>
          <p:nvPr/>
        </p:nvSpPr>
        <p:spPr bwMode="auto">
          <a:xfrm>
            <a:off x="7117057" y="2238774"/>
            <a:ext cx="526500" cy="468000"/>
          </a:xfrm>
          <a:prstGeom prst="ellipse">
            <a:avLst/>
          </a:prstGeom>
          <a:gradFill>
            <a:gsLst>
              <a:gs pos="33000">
                <a:schemeClr val="accent6"/>
              </a:gs>
              <a:gs pos="100000">
                <a:schemeClr val="accent6">
                  <a:lumMod val="75000"/>
                </a:schemeClr>
              </a:gs>
            </a:gsLst>
            <a:lin ang="5400000" scaled="0"/>
          </a:gradFill>
          <a:ln w="3175" cap="flat" cmpd="sng" algn="ctr">
            <a:solidFill>
              <a:schemeClr val="accent1"/>
            </a:solidFill>
            <a:prstDash val="solid"/>
          </a:ln>
          <a:effectLst>
            <a:innerShdw blurRad="114300">
              <a:sysClr val="windowText" lastClr="000000">
                <a:alpha val="49000"/>
              </a:sysClr>
            </a:inn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2400" i="0" u="none" strike="noStrike" kern="0" cap="none" spc="0" normalizeH="0" baseline="0" noProof="0">
              <a:ln>
                <a:noFill/>
              </a:ln>
              <a:solidFill>
                <a:schemeClr val="tx1">
                  <a:lumMod val="65000"/>
                  <a:lumOff val="35000"/>
                </a:schemeClr>
              </a:solidFill>
              <a:effectLst/>
              <a:uLnTx/>
              <a:uFillTx/>
              <a:latin typeface="+mn-lt"/>
              <a:ea typeface="+mj-ea"/>
              <a:cs typeface="+mn-cs"/>
            </a:endParaRPr>
          </a:p>
        </p:txBody>
      </p:sp>
      <p:sp>
        <p:nvSpPr>
          <p:cNvPr id="36" name="椭圆 35"/>
          <p:cNvSpPr/>
          <p:nvPr/>
        </p:nvSpPr>
        <p:spPr bwMode="auto">
          <a:xfrm>
            <a:off x="8667450" y="2238774"/>
            <a:ext cx="526500" cy="468000"/>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a:innerShdw blurRad="114300">
              <a:prstClr val="black">
                <a:alpha val="27000"/>
              </a:prstClr>
            </a:inn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2400" i="0" u="none" strike="noStrike" kern="0" cap="none" spc="0" normalizeH="0" baseline="0" noProof="0">
              <a:ln>
                <a:noFill/>
              </a:ln>
              <a:solidFill>
                <a:schemeClr val="tx1">
                  <a:lumMod val="65000"/>
                  <a:lumOff val="35000"/>
                </a:schemeClr>
              </a:solidFill>
              <a:effectLst/>
              <a:uLnTx/>
              <a:uFillTx/>
              <a:latin typeface="+mn-lt"/>
              <a:ea typeface="+mj-ea"/>
              <a:cs typeface="+mn-cs"/>
            </a:endParaRPr>
          </a:p>
        </p:txBody>
      </p:sp>
      <p:grpSp>
        <p:nvGrpSpPr>
          <p:cNvPr id="3" name="组合 40"/>
          <p:cNvGrpSpPr/>
          <p:nvPr/>
        </p:nvGrpSpPr>
        <p:grpSpPr>
          <a:xfrm>
            <a:off x="618687" y="5060475"/>
            <a:ext cx="9016823" cy="1075512"/>
            <a:chOff x="576953" y="5061098"/>
            <a:chExt cx="8014954" cy="1075512"/>
          </a:xfrm>
        </p:grpSpPr>
        <p:sp>
          <p:nvSpPr>
            <p:cNvPr id="37" name="矩形 36"/>
            <p:cNvSpPr/>
            <p:nvPr/>
          </p:nvSpPr>
          <p:spPr bwMode="auto">
            <a:xfrm>
              <a:off x="661930" y="5109894"/>
              <a:ext cx="7929977" cy="1026716"/>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1073150" algn="ctr" fontAlgn="base">
                <a:spcBef>
                  <a:spcPct val="0"/>
                </a:spcBef>
                <a:spcAft>
                  <a:spcPct val="0"/>
                </a:spcAft>
              </a:pPr>
              <a:r>
                <a:rPr lang="en-US" altLang="zh-CN" sz="2800" dirty="0" smtClean="0">
                  <a:solidFill>
                    <a:schemeClr val="tx2"/>
                  </a:solidFill>
                </a:rPr>
                <a:t>2016</a:t>
              </a:r>
              <a:r>
                <a:rPr lang="zh-CN" altLang="en-US" sz="2800" dirty="0" smtClean="0">
                  <a:solidFill>
                    <a:schemeClr val="tx2"/>
                  </a:solidFill>
                </a:rPr>
                <a:t>年</a:t>
              </a:r>
              <a:r>
                <a:rPr lang="en-US" altLang="zh-CN" sz="2800" dirty="0" smtClean="0">
                  <a:solidFill>
                    <a:schemeClr val="tx2"/>
                  </a:solidFill>
                </a:rPr>
                <a:t>8</a:t>
              </a:r>
              <a:r>
                <a:rPr lang="zh-CN" altLang="en-US" sz="2800" dirty="0" smtClean="0">
                  <a:solidFill>
                    <a:schemeClr val="tx2"/>
                  </a:solidFill>
                </a:rPr>
                <a:t>月</a:t>
              </a:r>
              <a:r>
                <a:rPr lang="en-US" altLang="zh-CN" sz="2800" dirty="0" smtClean="0">
                  <a:solidFill>
                    <a:schemeClr val="tx2"/>
                  </a:solidFill>
                </a:rPr>
                <a:t>《</a:t>
              </a:r>
              <a:r>
                <a:rPr lang="zh-CN" altLang="en-US" sz="2800" dirty="0" smtClean="0">
                  <a:solidFill>
                    <a:schemeClr val="tx2"/>
                  </a:solidFill>
                </a:rPr>
                <a:t>高血压患者降胆固醇治疗一级预防中国专家共识</a:t>
              </a:r>
              <a:r>
                <a:rPr lang="en-US" altLang="zh-CN" sz="2800" dirty="0" smtClean="0">
                  <a:solidFill>
                    <a:schemeClr val="tx2"/>
                  </a:solidFill>
                </a:rPr>
                <a:t>》</a:t>
              </a:r>
              <a:r>
                <a:rPr lang="zh-CN" altLang="en-US" sz="2800" dirty="0" smtClean="0">
                  <a:solidFill>
                    <a:schemeClr val="tx2"/>
                  </a:solidFill>
                </a:rPr>
                <a:t>正式发表</a:t>
              </a:r>
              <a:endParaRPr kumimoji="0" lang="zh-CN" altLang="en-US" sz="2800" b="0" i="0" u="none" strike="noStrike" cap="none" normalizeH="0" baseline="0" dirty="0" smtClean="0">
                <a:ln>
                  <a:noFill/>
                </a:ln>
                <a:solidFill>
                  <a:schemeClr val="tx2"/>
                </a:solidFill>
                <a:effectLst/>
                <a:latin typeface="Arial" pitchFamily="34" charset="0"/>
                <a:ea typeface="宋体" pitchFamily="2" charset="-122"/>
              </a:endParaRPr>
            </a:p>
          </p:txBody>
        </p:sp>
        <p:pic>
          <p:nvPicPr>
            <p:cNvPr id="40" name="图片 3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6953" y="5061098"/>
              <a:ext cx="1245797" cy="1026679"/>
            </a:xfrm>
            <a:prstGeom prst="rect">
              <a:avLst/>
            </a:prstGeom>
          </p:spPr>
        </p:pic>
      </p:grpSp>
    </p:spTree>
    <p:extLst>
      <p:ext uri="{BB962C8B-B14F-4D97-AF65-F5344CB8AC3E}">
        <p14:creationId xmlns:p14="http://schemas.microsoft.com/office/powerpoint/2010/main" xmlns="" val="31207852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3"/>
          </p:nvPr>
        </p:nvSpPr>
        <p:spPr/>
        <p:txBody>
          <a:bodyPr/>
          <a:lstStyle/>
          <a:p>
            <a:r>
              <a:rPr lang="en-US" altLang="zh-CN" dirty="0"/>
              <a:t>Liu </a:t>
            </a:r>
            <a:r>
              <a:rPr lang="en-US" altLang="zh-CN" dirty="0" smtClean="0"/>
              <a:t>J, et al. </a:t>
            </a:r>
            <a:r>
              <a:rPr lang="en-US" altLang="zh-CN" dirty="0" err="1" smtClean="0"/>
              <a:t>Zhonghua</a:t>
            </a:r>
            <a:r>
              <a:rPr lang="en-US" altLang="zh-CN" dirty="0" smtClean="0"/>
              <a:t> </a:t>
            </a:r>
            <a:r>
              <a:rPr lang="en-US" altLang="zh-CN" dirty="0"/>
              <a:t>Xin </a:t>
            </a:r>
            <a:r>
              <a:rPr lang="en-US" altLang="zh-CN" dirty="0" err="1"/>
              <a:t>Xue</a:t>
            </a:r>
            <a:r>
              <a:rPr lang="en-US" altLang="zh-CN" dirty="0"/>
              <a:t> Guan Bing </a:t>
            </a:r>
            <a:r>
              <a:rPr lang="en-US" altLang="zh-CN" dirty="0" err="1"/>
              <a:t>Za</a:t>
            </a:r>
            <a:r>
              <a:rPr lang="en-US" altLang="zh-CN" dirty="0"/>
              <a:t> </a:t>
            </a:r>
            <a:r>
              <a:rPr lang="en-US" altLang="zh-CN" dirty="0" err="1"/>
              <a:t>Zhi</a:t>
            </a:r>
            <a:r>
              <a:rPr lang="en-US" altLang="zh-CN" dirty="0"/>
              <a:t>. 2013 Dec;41(12):1050-4</a:t>
            </a:r>
            <a:r>
              <a:rPr lang="en-US" altLang="zh-CN" dirty="0" smtClean="0"/>
              <a:t>.</a:t>
            </a:r>
          </a:p>
        </p:txBody>
      </p:sp>
      <p:sp>
        <p:nvSpPr>
          <p:cNvPr id="7" name="标题 6"/>
          <p:cNvSpPr>
            <a:spLocks noGrp="1"/>
          </p:cNvSpPr>
          <p:nvPr>
            <p:ph type="title"/>
          </p:nvPr>
        </p:nvSpPr>
        <p:spPr>
          <a:xfrm>
            <a:off x="771525" y="235527"/>
            <a:ext cx="8743950" cy="1143000"/>
          </a:xfrm>
        </p:spPr>
        <p:txBody>
          <a:bodyPr/>
          <a:lstStyle/>
          <a:p>
            <a:r>
              <a:rPr lang="en-US" altLang="zh-CN" sz="2800" b="1" dirty="0"/>
              <a:t>61.5%</a:t>
            </a:r>
            <a:r>
              <a:rPr lang="zh-CN" altLang="en-US" sz="2800" b="1" dirty="0"/>
              <a:t>的门诊高血压患者合并血脂异常</a:t>
            </a:r>
          </a:p>
        </p:txBody>
      </p:sp>
      <p:graphicFrame>
        <p:nvGraphicFramePr>
          <p:cNvPr id="8" name="内容占位符 11"/>
          <p:cNvGraphicFramePr>
            <a:graphicFrameLocks noGrp="1"/>
          </p:cNvGraphicFramePr>
          <p:nvPr>
            <p:ph idx="1"/>
            <p:extLst>
              <p:ext uri="{D42A27DB-BD31-4B8C-83A1-F6EECF244321}">
                <p14:modId xmlns:p14="http://schemas.microsoft.com/office/powerpoint/2010/main" xmlns="" val="145962392"/>
              </p:ext>
            </p:extLst>
          </p:nvPr>
        </p:nvGraphicFramePr>
        <p:xfrm>
          <a:off x="3685338" y="2162565"/>
          <a:ext cx="5894431" cy="3528290"/>
        </p:xfrm>
        <a:graphic>
          <a:graphicData uri="http://schemas.openxmlformats.org/drawingml/2006/chart">
            <c:chart xmlns:c="http://schemas.openxmlformats.org/drawingml/2006/chart" xmlns:r="http://schemas.openxmlformats.org/officeDocument/2006/relationships" r:id="rId3"/>
          </a:graphicData>
        </a:graphic>
      </p:graphicFrame>
      <p:sp>
        <p:nvSpPr>
          <p:cNvPr id="5" name="矩形 4"/>
          <p:cNvSpPr/>
          <p:nvPr/>
        </p:nvSpPr>
        <p:spPr>
          <a:xfrm>
            <a:off x="1953484" y="1484866"/>
            <a:ext cx="6054992" cy="350865"/>
          </a:xfrm>
          <a:prstGeom prst="rect">
            <a:avLst/>
          </a:prstGeom>
        </p:spPr>
        <p:txBody>
          <a:bodyPr wrap="square">
            <a:spAutoFit/>
          </a:bodyPr>
          <a:lstStyle/>
          <a:p>
            <a:pPr algn="ctr">
              <a:defRPr sz="1680" b="0" i="0" u="none" strike="noStrike" kern="1200" spc="0" baseline="0">
                <a:solidFill>
                  <a:prstClr val="black">
                    <a:lumMod val="65000"/>
                    <a:lumOff val="35000"/>
                  </a:prstClr>
                </a:solidFill>
                <a:latin typeface="+mn-lt"/>
                <a:ea typeface="+mn-ea"/>
                <a:cs typeface="+mn-cs"/>
              </a:defRPr>
            </a:pPr>
            <a:r>
              <a:rPr lang="en-US" altLang="zh-CN" sz="1600" dirty="0">
                <a:solidFill>
                  <a:schemeClr val="bg1"/>
                </a:solidFill>
              </a:rPr>
              <a:t>CONSIDER</a:t>
            </a:r>
            <a:r>
              <a:rPr lang="zh-CN" altLang="zh-CN" sz="1600" dirty="0">
                <a:solidFill>
                  <a:schemeClr val="bg1"/>
                </a:solidFill>
              </a:rPr>
              <a:t>研究（</a:t>
            </a:r>
            <a:r>
              <a:rPr lang="en-US" altLang="zh-CN" sz="1600" dirty="0">
                <a:solidFill>
                  <a:schemeClr val="bg1"/>
                </a:solidFill>
              </a:rPr>
              <a:t>n=5206</a:t>
            </a:r>
            <a:r>
              <a:rPr lang="zh-CN" altLang="zh-CN" sz="1600" dirty="0">
                <a:solidFill>
                  <a:schemeClr val="bg1"/>
                </a:solidFill>
              </a:rPr>
              <a:t>例门诊高血压患者）</a:t>
            </a:r>
            <a:endParaRPr lang="en-US" altLang="zh-CN" sz="1600" dirty="0">
              <a:solidFill>
                <a:schemeClr val="bg1"/>
              </a:solidFill>
            </a:endParaRPr>
          </a:p>
        </p:txBody>
      </p:sp>
      <p:sp>
        <p:nvSpPr>
          <p:cNvPr id="2" name="右箭头 1"/>
          <p:cNvSpPr/>
          <p:nvPr/>
        </p:nvSpPr>
        <p:spPr bwMode="auto">
          <a:xfrm>
            <a:off x="3604329" y="3645024"/>
            <a:ext cx="405045" cy="288032"/>
          </a:xfrm>
          <a:prstGeom prst="right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10" name="内容占位符 13"/>
          <p:cNvGraphicFramePr>
            <a:graphicFrameLocks noGrp="1"/>
          </p:cNvGraphicFramePr>
          <p:nvPr>
            <p:ph idx="14"/>
            <p:extLst>
              <p:ext uri="{D42A27DB-BD31-4B8C-83A1-F6EECF244321}">
                <p14:modId xmlns:p14="http://schemas.microsoft.com/office/powerpoint/2010/main" xmlns="" val="987216845"/>
              </p:ext>
            </p:extLst>
          </p:nvPr>
        </p:nvGraphicFramePr>
        <p:xfrm>
          <a:off x="15107" y="1556879"/>
          <a:ext cx="3994055" cy="4176290"/>
        </p:xfrm>
        <a:graphic>
          <a:graphicData uri="http://schemas.openxmlformats.org/drawingml/2006/chart">
            <c:chart xmlns:c="http://schemas.openxmlformats.org/drawingml/2006/chart" xmlns:r="http://schemas.openxmlformats.org/officeDocument/2006/relationships" r:id="rId4"/>
          </a:graphicData>
        </a:graphic>
      </p:graphicFrame>
      <p:sp>
        <p:nvSpPr>
          <p:cNvPr id="11" name="文本框 10"/>
          <p:cNvSpPr txBox="1"/>
          <p:nvPr/>
        </p:nvSpPr>
        <p:spPr>
          <a:xfrm>
            <a:off x="1008296" y="3293837"/>
            <a:ext cx="1296090" cy="461665"/>
          </a:xfrm>
          <a:prstGeom prst="rect">
            <a:avLst/>
          </a:prstGeom>
          <a:noFill/>
        </p:spPr>
        <p:txBody>
          <a:bodyPr wrap="square" rtlCol="0">
            <a:spAutoFit/>
          </a:bodyPr>
          <a:lstStyle/>
          <a:p>
            <a:pPr algn="ctr"/>
            <a:r>
              <a:rPr lang="en-US" altLang="zh-CN" sz="1200" dirty="0" smtClean="0">
                <a:solidFill>
                  <a:schemeClr val="bg1"/>
                </a:solidFill>
                <a:latin typeface="+mn-lt"/>
                <a:ea typeface="+mj-ea"/>
              </a:rPr>
              <a:t>1</a:t>
            </a:r>
            <a:r>
              <a:rPr lang="zh-CN" altLang="en-US" sz="1200" dirty="0" smtClean="0">
                <a:solidFill>
                  <a:schemeClr val="bg1"/>
                </a:solidFill>
                <a:latin typeface="+mn-lt"/>
                <a:ea typeface="+mj-ea"/>
              </a:rPr>
              <a:t>个危险因素</a:t>
            </a:r>
            <a:endParaRPr lang="en-US" altLang="zh-CN" sz="1200" dirty="0" smtClean="0">
              <a:solidFill>
                <a:schemeClr val="bg1"/>
              </a:solidFill>
              <a:latin typeface="+mn-lt"/>
              <a:ea typeface="+mj-ea"/>
            </a:endParaRPr>
          </a:p>
          <a:p>
            <a:pPr algn="ctr"/>
            <a:r>
              <a:rPr lang="en-US" altLang="zh-CN" sz="1200" dirty="0" smtClean="0">
                <a:solidFill>
                  <a:schemeClr val="bg1"/>
                </a:solidFill>
                <a:latin typeface="+mn-lt"/>
                <a:ea typeface="+mj-ea"/>
              </a:rPr>
              <a:t>33.8%</a:t>
            </a:r>
            <a:endParaRPr lang="zh-CN" altLang="en-US" sz="1200" dirty="0">
              <a:solidFill>
                <a:schemeClr val="bg1"/>
              </a:solidFill>
              <a:latin typeface="+mn-lt"/>
              <a:ea typeface="+mj-ea"/>
            </a:endParaRPr>
          </a:p>
        </p:txBody>
      </p:sp>
      <p:sp>
        <p:nvSpPr>
          <p:cNvPr id="12" name="文本框 11"/>
          <p:cNvSpPr txBox="1"/>
          <p:nvPr/>
        </p:nvSpPr>
        <p:spPr>
          <a:xfrm>
            <a:off x="2138716" y="3602133"/>
            <a:ext cx="1296090" cy="461665"/>
          </a:xfrm>
          <a:prstGeom prst="rect">
            <a:avLst/>
          </a:prstGeom>
          <a:noFill/>
        </p:spPr>
        <p:txBody>
          <a:bodyPr wrap="square" rtlCol="0">
            <a:spAutoFit/>
          </a:bodyPr>
          <a:lstStyle/>
          <a:p>
            <a:pPr algn="ctr"/>
            <a:r>
              <a:rPr lang="en-US" altLang="zh-CN" sz="1200" dirty="0" smtClean="0">
                <a:solidFill>
                  <a:schemeClr val="bg1"/>
                </a:solidFill>
                <a:latin typeface="+mn-lt"/>
                <a:ea typeface="+mj-ea"/>
              </a:rPr>
              <a:t>2</a:t>
            </a:r>
            <a:r>
              <a:rPr lang="zh-CN" altLang="en-US" sz="1200" dirty="0" smtClean="0">
                <a:solidFill>
                  <a:schemeClr val="bg1"/>
                </a:solidFill>
                <a:latin typeface="+mn-lt"/>
                <a:ea typeface="+mj-ea"/>
              </a:rPr>
              <a:t>个危险因素</a:t>
            </a:r>
            <a:endParaRPr lang="en-US" altLang="zh-CN" sz="1200" dirty="0" smtClean="0">
              <a:solidFill>
                <a:schemeClr val="bg1"/>
              </a:solidFill>
              <a:latin typeface="+mn-lt"/>
              <a:ea typeface="+mj-ea"/>
            </a:endParaRPr>
          </a:p>
          <a:p>
            <a:pPr algn="ctr"/>
            <a:r>
              <a:rPr lang="en-US" altLang="zh-CN" sz="1200" dirty="0" smtClean="0">
                <a:solidFill>
                  <a:schemeClr val="bg1"/>
                </a:solidFill>
                <a:latin typeface="+mn-lt"/>
                <a:ea typeface="+mj-ea"/>
              </a:rPr>
              <a:t>37.7%</a:t>
            </a:r>
            <a:endParaRPr lang="zh-CN" altLang="en-US" sz="1200" dirty="0">
              <a:solidFill>
                <a:schemeClr val="bg1"/>
              </a:solidFill>
              <a:latin typeface="+mn-lt"/>
              <a:ea typeface="+mj-ea"/>
            </a:endParaRPr>
          </a:p>
        </p:txBody>
      </p:sp>
      <p:sp>
        <p:nvSpPr>
          <p:cNvPr id="13" name="文本框 12"/>
          <p:cNvSpPr txBox="1"/>
          <p:nvPr/>
        </p:nvSpPr>
        <p:spPr>
          <a:xfrm>
            <a:off x="1173966" y="4017721"/>
            <a:ext cx="1296090" cy="461665"/>
          </a:xfrm>
          <a:prstGeom prst="rect">
            <a:avLst/>
          </a:prstGeom>
          <a:noFill/>
        </p:spPr>
        <p:txBody>
          <a:bodyPr wrap="square" rtlCol="0">
            <a:spAutoFit/>
          </a:bodyPr>
          <a:lstStyle/>
          <a:p>
            <a:pPr algn="ctr"/>
            <a:r>
              <a:rPr lang="en-US" altLang="zh-CN" sz="1200" dirty="0" smtClean="0">
                <a:solidFill>
                  <a:schemeClr val="bg1"/>
                </a:solidFill>
                <a:latin typeface="+mn-lt"/>
                <a:ea typeface="+mj-ea"/>
              </a:rPr>
              <a:t>3</a:t>
            </a:r>
            <a:r>
              <a:rPr lang="zh-CN" altLang="en-US" sz="1200" dirty="0" smtClean="0">
                <a:solidFill>
                  <a:schemeClr val="bg1"/>
                </a:solidFill>
                <a:latin typeface="+mn-lt"/>
                <a:ea typeface="+mj-ea"/>
              </a:rPr>
              <a:t>个危险因素</a:t>
            </a:r>
            <a:endParaRPr lang="en-US" altLang="zh-CN" sz="1200" dirty="0" smtClean="0">
              <a:solidFill>
                <a:schemeClr val="bg1"/>
              </a:solidFill>
              <a:latin typeface="+mn-lt"/>
              <a:ea typeface="+mj-ea"/>
            </a:endParaRPr>
          </a:p>
          <a:p>
            <a:pPr algn="ctr"/>
            <a:r>
              <a:rPr lang="en-US" altLang="zh-CN" sz="1200" dirty="0" smtClean="0">
                <a:solidFill>
                  <a:schemeClr val="bg1"/>
                </a:solidFill>
                <a:latin typeface="+mn-lt"/>
                <a:ea typeface="+mj-ea"/>
              </a:rPr>
              <a:t>17.4%</a:t>
            </a:r>
            <a:endParaRPr lang="zh-CN" altLang="en-US" sz="1200" dirty="0">
              <a:solidFill>
                <a:schemeClr val="bg1"/>
              </a:solidFill>
              <a:latin typeface="+mn-lt"/>
              <a:ea typeface="+mj-ea"/>
            </a:endParaRPr>
          </a:p>
        </p:txBody>
      </p:sp>
    </p:spTree>
    <p:extLst>
      <p:ext uri="{BB962C8B-B14F-4D97-AF65-F5344CB8AC3E}">
        <p14:creationId xmlns:p14="http://schemas.microsoft.com/office/powerpoint/2010/main" xmlns="" val="9847167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9110" y="240323"/>
            <a:ext cx="8743950" cy="1143000"/>
          </a:xfrm>
        </p:spPr>
        <p:txBody>
          <a:bodyPr/>
          <a:lstStyle/>
          <a:p>
            <a:r>
              <a:rPr lang="en-US" altLang="zh-CN" sz="2800" b="1" dirty="0" smtClean="0"/>
              <a:t>2016 </a:t>
            </a:r>
            <a:r>
              <a:rPr lang="zh-CN" altLang="en-US" sz="2800" b="1" dirty="0" smtClean="0"/>
              <a:t>中国</a:t>
            </a:r>
            <a:r>
              <a:rPr lang="zh-CN" altLang="en-US" sz="2800" b="1" dirty="0"/>
              <a:t>高血压最新流调</a:t>
            </a:r>
            <a:r>
              <a:rPr lang="zh-CN" altLang="en-US" sz="2800" b="1" dirty="0" smtClean="0"/>
              <a:t>：</a:t>
            </a:r>
            <a:r>
              <a:rPr lang="en-US" altLang="zh-CN" sz="2800" b="1" dirty="0" smtClean="0"/>
              <a:t/>
            </a:r>
            <a:br>
              <a:rPr lang="en-US" altLang="zh-CN" sz="2800" b="1" dirty="0" smtClean="0"/>
            </a:br>
            <a:r>
              <a:rPr lang="zh-CN" altLang="en-US" sz="2800" b="1" dirty="0" smtClean="0"/>
              <a:t>老年患者中</a:t>
            </a:r>
            <a:r>
              <a:rPr lang="en-US" altLang="zh-CN" sz="2800" b="1" dirty="0" smtClean="0">
                <a:solidFill>
                  <a:srgbClr val="C00000"/>
                </a:solidFill>
              </a:rPr>
              <a:t>1/3</a:t>
            </a:r>
            <a:r>
              <a:rPr lang="zh-CN" altLang="en-US" sz="2800" b="1" dirty="0" smtClean="0"/>
              <a:t>的心血管死亡由未被控制的高血压所致</a:t>
            </a:r>
            <a:endParaRPr lang="zh-CN" altLang="en-US" sz="2800" b="1"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74059" y="1412776"/>
            <a:ext cx="8412836" cy="5048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矩形 4"/>
          <p:cNvSpPr/>
          <p:nvPr/>
        </p:nvSpPr>
        <p:spPr>
          <a:xfrm>
            <a:off x="0" y="6581002"/>
            <a:ext cx="3439916" cy="276999"/>
          </a:xfrm>
          <a:prstGeom prst="rect">
            <a:avLst/>
          </a:prstGeom>
        </p:spPr>
        <p:txBody>
          <a:bodyPr wrap="none">
            <a:spAutoFit/>
          </a:bodyPr>
          <a:lstStyle/>
          <a:p>
            <a:r>
              <a:rPr lang="sv-SE" altLang="zh-CN" sz="1200" b="0" dirty="0"/>
              <a:t>Lewington </a:t>
            </a:r>
            <a:r>
              <a:rPr lang="sv-SE" altLang="zh-CN" sz="1200" b="0" dirty="0" smtClean="0"/>
              <a:t>S </a:t>
            </a:r>
            <a:r>
              <a:rPr lang="en-US" altLang="zh-CN" sz="1200" b="0" dirty="0" smtClean="0"/>
              <a:t>et al. </a:t>
            </a:r>
            <a:r>
              <a:rPr lang="sv-SE" altLang="zh-CN" sz="1200" b="0" dirty="0" smtClean="0"/>
              <a:t>JAMA </a:t>
            </a:r>
            <a:r>
              <a:rPr lang="sv-SE" altLang="zh-CN" sz="1200" b="0" dirty="0"/>
              <a:t>Intern Med. 2016 Mar 14. </a:t>
            </a:r>
            <a:endParaRPr lang="zh-CN" altLang="en-US" sz="1200" b="0" dirty="0"/>
          </a:p>
        </p:txBody>
      </p:sp>
      <p:sp>
        <p:nvSpPr>
          <p:cNvPr id="6" name="圆角矩形 5"/>
          <p:cNvSpPr/>
          <p:nvPr/>
        </p:nvSpPr>
        <p:spPr>
          <a:xfrm>
            <a:off x="1864518" y="3443289"/>
            <a:ext cx="6670477" cy="301752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66943431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sz="2800" b="1" dirty="0"/>
              <a:t>中国</a:t>
            </a:r>
            <a:r>
              <a:rPr lang="zh-CN" altLang="zh-CN" sz="2800" b="1" dirty="0" smtClean="0"/>
              <a:t>门诊</a:t>
            </a:r>
            <a:r>
              <a:rPr lang="zh-CN" altLang="zh-CN" sz="2800" b="1" dirty="0"/>
              <a:t>血脂异常患者中，</a:t>
            </a:r>
            <a:r>
              <a:rPr lang="en-US" altLang="zh-CN" sz="2800" b="1" dirty="0"/>
              <a:t>52%</a:t>
            </a:r>
            <a:r>
              <a:rPr lang="zh-CN" altLang="zh-CN" sz="2800" b="1" dirty="0"/>
              <a:t>合并高血压</a:t>
            </a:r>
            <a:endParaRPr lang="zh-CN" altLang="en-US" sz="2800" b="1" dirty="0"/>
          </a:p>
        </p:txBody>
      </p:sp>
      <p:sp>
        <p:nvSpPr>
          <p:cNvPr id="4" name="内容占位符 3"/>
          <p:cNvSpPr>
            <a:spLocks noGrp="1"/>
          </p:cNvSpPr>
          <p:nvPr>
            <p:ph idx="13"/>
          </p:nvPr>
        </p:nvSpPr>
        <p:spPr/>
        <p:txBody>
          <a:bodyPr/>
          <a:lstStyle/>
          <a:p>
            <a:r>
              <a:rPr lang="en-US" altLang="zh-CN" dirty="0"/>
              <a:t>REALITY-CHINA</a:t>
            </a:r>
            <a:r>
              <a:rPr lang="zh-CN" altLang="en-US" dirty="0"/>
              <a:t>调查了中国</a:t>
            </a:r>
            <a:r>
              <a:rPr lang="en-US" altLang="zh-CN" dirty="0"/>
              <a:t>19</a:t>
            </a:r>
            <a:r>
              <a:rPr lang="zh-CN" altLang="en-US" dirty="0"/>
              <a:t>个省市、</a:t>
            </a:r>
            <a:r>
              <a:rPr lang="en-US" altLang="zh-CN" dirty="0"/>
              <a:t>84</a:t>
            </a:r>
            <a:r>
              <a:rPr lang="zh-CN" altLang="en-US" dirty="0"/>
              <a:t>个中心的</a:t>
            </a:r>
            <a:r>
              <a:rPr lang="en-US" altLang="zh-CN" dirty="0"/>
              <a:t>12040</a:t>
            </a:r>
            <a:r>
              <a:rPr lang="zh-CN" altLang="en-US" dirty="0"/>
              <a:t>例门诊患者，评估其</a:t>
            </a:r>
            <a:r>
              <a:rPr lang="en-US" altLang="zh-CN" dirty="0"/>
              <a:t>LDL-C</a:t>
            </a:r>
            <a:r>
              <a:rPr lang="zh-CN" altLang="en-US" dirty="0"/>
              <a:t>达标率（基于</a:t>
            </a:r>
            <a:r>
              <a:rPr lang="en-US" altLang="zh-CN" dirty="0"/>
              <a:t>ATP III</a:t>
            </a:r>
            <a:r>
              <a:rPr lang="zh-CN" altLang="en-US" dirty="0"/>
              <a:t>指南推荐的</a:t>
            </a:r>
            <a:r>
              <a:rPr lang="en-US" altLang="zh-CN" dirty="0"/>
              <a:t>LDL-C</a:t>
            </a:r>
            <a:r>
              <a:rPr lang="zh-CN" altLang="en-US" dirty="0"/>
              <a:t>目标），反映现实中中国门诊患者的调脂现状</a:t>
            </a:r>
          </a:p>
        </p:txBody>
      </p:sp>
      <p:sp>
        <p:nvSpPr>
          <p:cNvPr id="5" name="内容占位符 4"/>
          <p:cNvSpPr>
            <a:spLocks noGrp="1"/>
          </p:cNvSpPr>
          <p:nvPr>
            <p:ph idx="14"/>
          </p:nvPr>
        </p:nvSpPr>
        <p:spPr/>
        <p:txBody>
          <a:bodyPr/>
          <a:lstStyle/>
          <a:p>
            <a:r>
              <a:rPr lang="en-US" altLang="zh-CN" dirty="0" err="1"/>
              <a:t>Gao</a:t>
            </a:r>
            <a:r>
              <a:rPr lang="en-US" altLang="zh-CN" dirty="0"/>
              <a:t> F1, et al. </a:t>
            </a:r>
            <a:r>
              <a:rPr lang="en-US" altLang="zh-CN" dirty="0" err="1"/>
              <a:t>PLoS</a:t>
            </a:r>
            <a:r>
              <a:rPr lang="en-US" altLang="zh-CN" dirty="0"/>
              <a:t> One. 2013 Apr 9;8(4):e47681</a:t>
            </a:r>
            <a:r>
              <a:rPr lang="en-US" altLang="zh-CN" dirty="0" smtClean="0"/>
              <a:t>.</a:t>
            </a:r>
            <a:endParaRPr lang="zh-CN" altLang="en-US" dirty="0"/>
          </a:p>
        </p:txBody>
      </p:sp>
      <p:graphicFrame>
        <p:nvGraphicFramePr>
          <p:cNvPr id="8" name="内容占位符 6"/>
          <p:cNvGraphicFramePr>
            <a:graphicFrameLocks noGrp="1"/>
          </p:cNvGraphicFramePr>
          <p:nvPr>
            <p:ph idx="1"/>
            <p:extLst>
              <p:ext uri="{D42A27DB-BD31-4B8C-83A1-F6EECF244321}">
                <p14:modId xmlns:p14="http://schemas.microsoft.com/office/powerpoint/2010/main" xmlns="" val="4104335880"/>
              </p:ext>
            </p:extLst>
          </p:nvPr>
        </p:nvGraphicFramePr>
        <p:xfrm>
          <a:off x="707231" y="1970188"/>
          <a:ext cx="8872538" cy="3370161"/>
        </p:xfrm>
        <a:graphic>
          <a:graphicData uri="http://schemas.openxmlformats.org/drawingml/2006/chart">
            <c:chart xmlns:c="http://schemas.openxmlformats.org/drawingml/2006/chart" xmlns:r="http://schemas.openxmlformats.org/officeDocument/2006/relationships" r:id="rId2"/>
          </a:graphicData>
        </a:graphic>
      </p:graphicFrame>
      <p:sp>
        <p:nvSpPr>
          <p:cNvPr id="9" name="矩形 8"/>
          <p:cNvSpPr/>
          <p:nvPr/>
        </p:nvSpPr>
        <p:spPr>
          <a:xfrm>
            <a:off x="1621967" y="1619324"/>
            <a:ext cx="7027245" cy="350865"/>
          </a:xfrm>
          <a:prstGeom prst="rect">
            <a:avLst/>
          </a:prstGeom>
        </p:spPr>
        <p:txBody>
          <a:bodyPr wrap="square">
            <a:spAutoFit/>
          </a:bodyPr>
          <a:lstStyle/>
          <a:p>
            <a:pPr algn="ctr">
              <a:defRPr sz="1680" b="1" i="0" u="none" strike="noStrike" kern="1200" baseline="0">
                <a:solidFill>
                  <a:prstClr val="black"/>
                </a:solidFill>
                <a:latin typeface="+mn-lt"/>
                <a:ea typeface="+mn-ea"/>
                <a:cs typeface="+mn-cs"/>
              </a:defRPr>
            </a:pPr>
            <a:r>
              <a:rPr lang="en-US" altLang="zh-CN" sz="1600" dirty="0"/>
              <a:t>REALITY-China </a:t>
            </a:r>
            <a:r>
              <a:rPr lang="zh-CN" altLang="zh-CN" sz="1600" b="1" dirty="0" smtClean="0"/>
              <a:t>（</a:t>
            </a:r>
            <a:r>
              <a:rPr lang="en-US" altLang="zh-CN" sz="1600" b="1" dirty="0" smtClean="0"/>
              <a:t>N=121040</a:t>
            </a:r>
            <a:r>
              <a:rPr lang="zh-CN" altLang="zh-CN" sz="1600" b="1" dirty="0" smtClean="0"/>
              <a:t>）</a:t>
            </a:r>
            <a:r>
              <a:rPr lang="zh-CN" altLang="zh-CN" sz="1600" b="1" dirty="0"/>
              <a:t>：血脂异常患者基线特征</a:t>
            </a:r>
          </a:p>
        </p:txBody>
      </p:sp>
      <p:sp>
        <p:nvSpPr>
          <p:cNvPr id="10" name="矩形 9"/>
          <p:cNvSpPr/>
          <p:nvPr/>
        </p:nvSpPr>
        <p:spPr>
          <a:xfrm>
            <a:off x="2151424" y="3028890"/>
            <a:ext cx="889987" cy="400110"/>
          </a:xfrm>
          <a:prstGeom prst="rect">
            <a:avLst/>
          </a:prstGeom>
        </p:spPr>
        <p:txBody>
          <a:bodyPr wrap="none">
            <a:spAutoFit/>
          </a:bodyPr>
          <a:lstStyle/>
          <a:p>
            <a:pPr algn="ctr">
              <a:defRPr sz="1800" b="1" i="0" u="none" strike="noStrike" kern="1200" baseline="0">
                <a:solidFill>
                  <a:srgbClr val="C00000"/>
                </a:solidFill>
                <a:latin typeface="+mn-lt"/>
                <a:ea typeface="+mn-ea"/>
                <a:cs typeface="+mn-cs"/>
              </a:defRPr>
            </a:pPr>
            <a:r>
              <a:rPr lang="en-US" altLang="zh-CN" sz="2000" dirty="0" smtClean="0">
                <a:solidFill>
                  <a:srgbClr val="FFFF00"/>
                </a:solidFill>
              </a:rPr>
              <a:t>51.9%</a:t>
            </a:r>
            <a:endParaRPr lang="en-US" altLang="zh-CN" sz="2000" dirty="0">
              <a:solidFill>
                <a:srgbClr val="FFFF00"/>
              </a:solidFill>
            </a:endParaRPr>
          </a:p>
        </p:txBody>
      </p:sp>
    </p:spTree>
    <p:extLst>
      <p:ext uri="{BB962C8B-B14F-4D97-AF65-F5344CB8AC3E}">
        <p14:creationId xmlns:p14="http://schemas.microsoft.com/office/powerpoint/2010/main" xmlns="" val="25641391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3089" y="263237"/>
            <a:ext cx="8743950" cy="1143000"/>
          </a:xfrm>
        </p:spPr>
        <p:txBody>
          <a:bodyPr/>
          <a:lstStyle/>
          <a:p>
            <a:r>
              <a:rPr lang="zh-CN" altLang="zh-CN" sz="2800" b="1" dirty="0"/>
              <a:t>高血压患者的他汀药物研究进一步证实</a:t>
            </a:r>
            <a:r>
              <a:rPr lang="zh-CN" altLang="zh-CN" sz="2800" b="1" dirty="0" smtClean="0"/>
              <a:t>了</a:t>
            </a:r>
            <a:r>
              <a:rPr lang="en-US" altLang="zh-CN" sz="2800" b="1" dirty="0" smtClean="0"/>
              <a:t/>
            </a:r>
            <a:br>
              <a:rPr lang="en-US" altLang="zh-CN" sz="2800" b="1" dirty="0" smtClean="0"/>
            </a:br>
            <a:r>
              <a:rPr lang="zh-CN" altLang="zh-CN" sz="2800" b="1" dirty="0" smtClean="0"/>
              <a:t>历经</a:t>
            </a:r>
            <a:r>
              <a:rPr lang="zh-CN" altLang="zh-CN" sz="2800" b="1" dirty="0"/>
              <a:t>百年的</a:t>
            </a:r>
            <a:r>
              <a:rPr lang="en-US" altLang="zh-CN" sz="2800" b="1" dirty="0"/>
              <a:t>“</a:t>
            </a:r>
            <a:r>
              <a:rPr lang="zh-CN" altLang="zh-CN" sz="2800" b="1" dirty="0"/>
              <a:t>胆固醇理论</a:t>
            </a:r>
            <a:r>
              <a:rPr lang="en-US" altLang="zh-CN" sz="2800" b="1" dirty="0"/>
              <a:t>”</a:t>
            </a:r>
            <a:endParaRPr lang="zh-CN" altLang="en-US" sz="2800" b="1" dirty="0"/>
          </a:p>
        </p:txBody>
      </p:sp>
      <p:sp>
        <p:nvSpPr>
          <p:cNvPr id="5" name="内容占位符 4"/>
          <p:cNvSpPr>
            <a:spLocks noGrp="1"/>
          </p:cNvSpPr>
          <p:nvPr>
            <p:ph idx="10"/>
          </p:nvPr>
        </p:nvSpPr>
        <p:spPr/>
        <p:txBody>
          <a:bodyPr/>
          <a:lstStyle/>
          <a:p>
            <a:r>
              <a:rPr lang="da-DK" altLang="zh-CN" dirty="0">
                <a:solidFill>
                  <a:schemeClr val="tx2"/>
                </a:solidFill>
              </a:rPr>
              <a:t>Cannon CP, et al. N Engl J Med. 2015 Jun 18;372(25):2387-97</a:t>
            </a:r>
            <a:r>
              <a:rPr lang="da-DK" altLang="zh-CN" dirty="0" smtClean="0">
                <a:solidFill>
                  <a:schemeClr val="tx2"/>
                </a:solidFill>
              </a:rPr>
              <a:t>.</a:t>
            </a:r>
            <a:endParaRPr lang="da-DK" altLang="zh-CN" dirty="0">
              <a:solidFill>
                <a:schemeClr val="tx2"/>
              </a:solidFill>
            </a:endParaRPr>
          </a:p>
        </p:txBody>
      </p:sp>
      <p:grpSp>
        <p:nvGrpSpPr>
          <p:cNvPr id="4" name="组合 16"/>
          <p:cNvGrpSpPr/>
          <p:nvPr/>
        </p:nvGrpSpPr>
        <p:grpSpPr>
          <a:xfrm>
            <a:off x="980814" y="1660208"/>
            <a:ext cx="5548593" cy="4141634"/>
            <a:chOff x="2195394" y="1340767"/>
            <a:chExt cx="5377510" cy="4652045"/>
          </a:xfrm>
        </p:grpSpPr>
        <p:pic>
          <p:nvPicPr>
            <p:cNvPr id="18" name="Picture 2"/>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l="2357" t="2115" r="2423" b="2332"/>
            <a:stretch/>
          </p:blipFill>
          <p:spPr bwMode="auto">
            <a:xfrm>
              <a:off x="2195394" y="1340767"/>
              <a:ext cx="5377510" cy="46520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 name="Group 5"/>
            <p:cNvGrpSpPr>
              <a:grpSpLocks/>
            </p:cNvGrpSpPr>
            <p:nvPr/>
          </p:nvGrpSpPr>
          <p:grpSpPr bwMode="auto">
            <a:xfrm>
              <a:off x="3648075" y="4298950"/>
              <a:ext cx="338138" cy="762000"/>
              <a:chOff x="3648075" y="4298950"/>
              <a:chExt cx="338138" cy="762000"/>
            </a:xfrm>
          </p:grpSpPr>
          <p:sp>
            <p:nvSpPr>
              <p:cNvPr id="22" name="Rectangle 7"/>
              <p:cNvSpPr/>
              <p:nvPr/>
            </p:nvSpPr>
            <p:spPr bwMode="auto">
              <a:xfrm>
                <a:off x="3648075" y="4508500"/>
                <a:ext cx="338138" cy="338138"/>
              </a:xfrm>
              <a:prstGeom prst="rect">
                <a:avLst/>
              </a:prstGeom>
              <a:solidFill>
                <a:schemeClr val="tx1"/>
              </a:solidFill>
              <a:ln w="9525" cap="flat" cmpd="sng" algn="ctr">
                <a:solidFill>
                  <a:schemeClr val="accent2"/>
                </a:solidFill>
                <a:prstDash val="solid"/>
                <a:round/>
                <a:headEnd type="none" w="med" len="med"/>
                <a:tailEnd type="none" w="med" len="med"/>
              </a:ln>
              <a:effectLst/>
              <a:extLst/>
            </p:spPr>
            <p:txBody>
              <a:bodyPr/>
              <a:lstStyle/>
              <a:p>
                <a:pPr algn="ctr" defTabSz="914400"/>
                <a:endParaRPr lang="zh-CN" altLang="zh-CN" sz="2400">
                  <a:solidFill>
                    <a:srgbClr val="FFC000"/>
                  </a:solidFill>
                  <a:latin typeface="Times New Roman" pitchFamily="18" charset="0"/>
                </a:endParaRPr>
              </a:p>
            </p:txBody>
          </p:sp>
          <p:cxnSp>
            <p:nvCxnSpPr>
              <p:cNvPr id="23" name="Straight Connector 8"/>
              <p:cNvCxnSpPr/>
              <p:nvPr/>
            </p:nvCxnSpPr>
            <p:spPr bwMode="auto">
              <a:xfrm>
                <a:off x="3817938" y="4298950"/>
                <a:ext cx="0" cy="762000"/>
              </a:xfrm>
              <a:prstGeom prst="line">
                <a:avLst/>
              </a:prstGeom>
              <a:solidFill>
                <a:schemeClr val="accent1"/>
              </a:solidFill>
              <a:ln w="38100" cap="flat" cmpd="sng" algn="ctr">
                <a:solidFill>
                  <a:schemeClr val="tx1"/>
                </a:solidFill>
                <a:prstDash val="solid"/>
                <a:round/>
                <a:headEnd type="none" w="med" len="med"/>
                <a:tailEnd type="none" w="med" len="med"/>
              </a:ln>
              <a:effectLst/>
              <a:extLst/>
            </p:spPr>
          </p:cxnSp>
        </p:grpSp>
      </p:grpSp>
      <p:sp>
        <p:nvSpPr>
          <p:cNvPr id="24" name="TextBox 11"/>
          <p:cNvSpPr txBox="1"/>
          <p:nvPr/>
        </p:nvSpPr>
        <p:spPr>
          <a:xfrm>
            <a:off x="408432" y="2584827"/>
            <a:ext cx="430887" cy="2031325"/>
          </a:xfrm>
          <a:prstGeom prst="rect">
            <a:avLst/>
          </a:prstGeom>
          <a:noFill/>
        </p:spPr>
        <p:txBody>
          <a:bodyPr vert="vert270" wrap="square" rtlCol="0">
            <a:spAutoFit/>
          </a:bodyPr>
          <a:lstStyle/>
          <a:p>
            <a:pPr algn="ctr"/>
            <a:r>
              <a:rPr lang="zh-CN" altLang="en-US" sz="1600" dirty="0" smtClean="0">
                <a:latin typeface="+mn-lt"/>
                <a:ea typeface="+mn-ea"/>
              </a:rPr>
              <a:t>事件率减少百分比</a:t>
            </a:r>
            <a:endParaRPr lang="zh-CN" altLang="en-US" sz="1600" dirty="0">
              <a:latin typeface="+mn-lt"/>
              <a:ea typeface="+mn-ea"/>
            </a:endParaRPr>
          </a:p>
        </p:txBody>
      </p:sp>
      <p:sp>
        <p:nvSpPr>
          <p:cNvPr id="25" name="TextBox 12"/>
          <p:cNvSpPr txBox="1"/>
          <p:nvPr/>
        </p:nvSpPr>
        <p:spPr>
          <a:xfrm>
            <a:off x="2654159" y="5569677"/>
            <a:ext cx="3402378" cy="338554"/>
          </a:xfrm>
          <a:prstGeom prst="rect">
            <a:avLst/>
          </a:prstGeom>
          <a:solidFill>
            <a:srgbClr val="FBE8D9"/>
          </a:solidFill>
        </p:spPr>
        <p:txBody>
          <a:bodyPr wrap="square" rtlCol="0">
            <a:spAutoFit/>
          </a:bodyPr>
          <a:lstStyle/>
          <a:p>
            <a:pPr algn="ctr"/>
            <a:r>
              <a:rPr lang="en-US" altLang="zh-CN" sz="1600" dirty="0" smtClean="0">
                <a:solidFill>
                  <a:schemeClr val="tx2"/>
                </a:solidFill>
                <a:latin typeface="+mn-lt"/>
                <a:ea typeface="+mn-ea"/>
              </a:rPr>
              <a:t>LDL-C</a:t>
            </a:r>
            <a:r>
              <a:rPr lang="zh-CN" altLang="en-US" sz="1600" dirty="0" smtClean="0">
                <a:solidFill>
                  <a:schemeClr val="tx2"/>
                </a:solidFill>
                <a:latin typeface="+mn-lt"/>
                <a:ea typeface="+mn-ea"/>
              </a:rPr>
              <a:t>减少（</a:t>
            </a:r>
            <a:r>
              <a:rPr lang="en-US" altLang="zh-CN" sz="1600" dirty="0" err="1" smtClean="0">
                <a:solidFill>
                  <a:schemeClr val="tx2"/>
                </a:solidFill>
                <a:latin typeface="+mn-lt"/>
                <a:ea typeface="+mn-ea"/>
              </a:rPr>
              <a:t>mmol</a:t>
            </a:r>
            <a:r>
              <a:rPr lang="en-US" altLang="zh-CN" sz="1600" dirty="0" smtClean="0">
                <a:solidFill>
                  <a:schemeClr val="tx2"/>
                </a:solidFill>
                <a:latin typeface="+mn-lt"/>
                <a:ea typeface="+mn-ea"/>
              </a:rPr>
              <a:t>/L</a:t>
            </a:r>
            <a:r>
              <a:rPr lang="zh-CN" altLang="en-US" sz="1600" dirty="0" smtClean="0">
                <a:solidFill>
                  <a:schemeClr val="tx2"/>
                </a:solidFill>
                <a:latin typeface="+mn-lt"/>
                <a:ea typeface="+mn-ea"/>
              </a:rPr>
              <a:t>）</a:t>
            </a:r>
            <a:endParaRPr lang="zh-CN" altLang="en-US" sz="1600" dirty="0">
              <a:solidFill>
                <a:schemeClr val="tx2"/>
              </a:solidFill>
              <a:latin typeface="+mn-lt"/>
              <a:ea typeface="+mn-ea"/>
            </a:endParaRPr>
          </a:p>
        </p:txBody>
      </p:sp>
      <p:sp>
        <p:nvSpPr>
          <p:cNvPr id="3" name="矩形 2"/>
          <p:cNvSpPr/>
          <p:nvPr/>
        </p:nvSpPr>
        <p:spPr bwMode="auto">
          <a:xfrm>
            <a:off x="6704674" y="1916832"/>
            <a:ext cx="2907185" cy="2952328"/>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fontAlgn="base">
              <a:lnSpc>
                <a:spcPct val="150000"/>
              </a:lnSpc>
              <a:spcBef>
                <a:spcPct val="0"/>
              </a:spcBef>
              <a:spcAft>
                <a:spcPct val="0"/>
              </a:spcAft>
            </a:pPr>
            <a:r>
              <a:rPr lang="zh-CN" altLang="en-US" sz="2000" b="1" dirty="0"/>
              <a:t>“胆固醇理论”，即在一定范围内，只要降低胆固醇，就能降低动脉粥样硬化性心血管事件的风险</a:t>
            </a:r>
            <a:endParaRPr kumimoji="0" lang="zh-CN" altLang="en-US" sz="1600" b="1" i="0" u="none" strike="noStrike" cap="none" normalizeH="0" baseline="0" dirty="0" smtClean="0">
              <a:ln>
                <a:noFill/>
              </a:ln>
              <a:solidFill>
                <a:schemeClr val="bg1"/>
              </a:solidFill>
              <a:effectLst/>
              <a:latin typeface="Arial" pitchFamily="34" charset="0"/>
              <a:ea typeface="宋体" pitchFamily="2" charset="-122"/>
            </a:endParaRPr>
          </a:p>
        </p:txBody>
      </p:sp>
    </p:spTree>
    <p:extLst>
      <p:ext uri="{BB962C8B-B14F-4D97-AF65-F5344CB8AC3E}">
        <p14:creationId xmlns:p14="http://schemas.microsoft.com/office/powerpoint/2010/main" xmlns="" val="4152767640"/>
      </p:ext>
    </p:extLst>
  </p:cSld>
  <p:clrMapOvr>
    <a:masterClrMapping/>
  </p:clrMapOvr>
  <p:transition>
    <p:randomBa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9"/>
          <p:cNvSpPr>
            <a:spLocks noGrp="1" noChangeArrowheads="1"/>
          </p:cNvSpPr>
          <p:nvPr>
            <p:ph type="title"/>
          </p:nvPr>
        </p:nvSpPr>
        <p:spPr>
          <a:xfrm>
            <a:off x="799234" y="207818"/>
            <a:ext cx="8743950" cy="1143000"/>
          </a:xfrm>
        </p:spPr>
        <p:txBody>
          <a:bodyPr/>
          <a:lstStyle/>
          <a:p>
            <a:r>
              <a:rPr lang="zh-CN" altLang="zh-CN" sz="2800" b="1" dirty="0"/>
              <a:t>坚持他汀治疗的时间越长</a:t>
            </a:r>
            <a:r>
              <a:rPr lang="zh-CN" altLang="zh-CN" sz="2800" b="1" dirty="0" smtClean="0"/>
              <a:t>，</a:t>
            </a:r>
            <a:r>
              <a:rPr lang="en-US" altLang="zh-CN" sz="2800" b="1" dirty="0" smtClean="0"/>
              <a:t/>
            </a:r>
            <a:br>
              <a:rPr lang="en-US" altLang="zh-CN" sz="2800" b="1" dirty="0" smtClean="0"/>
            </a:br>
            <a:r>
              <a:rPr lang="en-US" altLang="zh-CN" sz="2800" b="1" dirty="0" smtClean="0"/>
              <a:t>LDL-C</a:t>
            </a:r>
            <a:r>
              <a:rPr lang="zh-CN" altLang="zh-CN" sz="2800" b="1" dirty="0"/>
              <a:t>下降幅度越显著，患者获益越多</a:t>
            </a:r>
            <a:endParaRPr lang="zh-CN" altLang="en-US" sz="2800" b="1" dirty="0" smtClean="0"/>
          </a:p>
        </p:txBody>
      </p:sp>
      <p:sp>
        <p:nvSpPr>
          <p:cNvPr id="6" name="内容占位符 5"/>
          <p:cNvSpPr>
            <a:spLocks noGrp="1"/>
          </p:cNvSpPr>
          <p:nvPr>
            <p:ph idx="13"/>
          </p:nvPr>
        </p:nvSpPr>
        <p:spPr/>
        <p:txBody>
          <a:bodyPr/>
          <a:lstStyle/>
          <a:p>
            <a:r>
              <a:rPr lang="en-US" altLang="zh-CN" dirty="0">
                <a:ea typeface="黑体" pitchFamily="2" charset="-122"/>
              </a:rPr>
              <a:t>Law MR. BMJ, </a:t>
            </a:r>
            <a:r>
              <a:rPr lang="nn-NO" altLang="zh-CN" dirty="0"/>
              <a:t>BMJ. 2003;326(7404):</a:t>
            </a:r>
            <a:r>
              <a:rPr lang="nn-NO" altLang="zh-CN" dirty="0" smtClean="0"/>
              <a:t>1423-1429</a:t>
            </a:r>
            <a:endParaRPr lang="zh-CN" altLang="en-US" dirty="0"/>
          </a:p>
        </p:txBody>
      </p:sp>
      <p:sp>
        <p:nvSpPr>
          <p:cNvPr id="4100" name="Text Box 3"/>
          <p:cNvSpPr txBox="1">
            <a:spLocks noChangeArrowheads="1"/>
          </p:cNvSpPr>
          <p:nvPr/>
        </p:nvSpPr>
        <p:spPr bwMode="auto">
          <a:xfrm>
            <a:off x="857250" y="1683950"/>
            <a:ext cx="8522494" cy="376898"/>
          </a:xfrm>
          <a:prstGeom prst="rect">
            <a:avLst/>
          </a:prstGeom>
          <a:noFill/>
          <a:ln w="12700" cap="sq">
            <a:noFill/>
            <a:miter lim="800000"/>
            <a:headEnd type="none" w="sm" len="sm"/>
            <a:tailEnd type="none" w="sm" len="sm"/>
          </a:ln>
        </p:spPr>
        <p:txBody>
          <a:bodyPr>
            <a:spAutoFit/>
          </a:bodyPr>
          <a:lstStyle/>
          <a:p>
            <a:pPr algn="ctr" eaLnBrk="0" hangingPunct="0">
              <a:lnSpc>
                <a:spcPct val="130000"/>
              </a:lnSpc>
              <a:spcBef>
                <a:spcPct val="50000"/>
              </a:spcBef>
            </a:pPr>
            <a:r>
              <a:rPr lang="zh-CN" altLang="en-US" sz="1400" b="1" dirty="0" smtClean="0">
                <a:ea typeface="黑体" pitchFamily="49" charset="-122"/>
              </a:rPr>
              <a:t>治疗</a:t>
            </a:r>
            <a:r>
              <a:rPr lang="zh-CN" altLang="en-US" sz="1400" b="1" dirty="0">
                <a:ea typeface="黑体" pitchFamily="49" charset="-122"/>
              </a:rPr>
              <a:t>组</a:t>
            </a:r>
            <a:r>
              <a:rPr lang="en-US" altLang="zh-CN" sz="1400" b="1" dirty="0">
                <a:ea typeface="黑体" pitchFamily="49" charset="-122"/>
              </a:rPr>
              <a:t>n</a:t>
            </a:r>
            <a:r>
              <a:rPr lang="zh-CN" altLang="en-US" sz="1400" b="1" dirty="0">
                <a:ea typeface="黑体" pitchFamily="49" charset="-122"/>
              </a:rPr>
              <a:t>＝</a:t>
            </a:r>
            <a:r>
              <a:rPr lang="en-US" altLang="zh-CN" sz="1400" b="1" dirty="0">
                <a:ea typeface="黑体" pitchFamily="49" charset="-122"/>
              </a:rPr>
              <a:t>76,359</a:t>
            </a:r>
            <a:r>
              <a:rPr lang="zh-CN" altLang="en-US" sz="1400" b="1" dirty="0">
                <a:ea typeface="黑体" pitchFamily="49" charset="-122"/>
              </a:rPr>
              <a:t>；安慰剂组</a:t>
            </a:r>
            <a:r>
              <a:rPr lang="en-US" altLang="zh-CN" sz="1400" b="1" dirty="0">
                <a:ea typeface="黑体" pitchFamily="49" charset="-122"/>
              </a:rPr>
              <a:t>n</a:t>
            </a:r>
            <a:r>
              <a:rPr lang="zh-CN" altLang="en-US" sz="1400" b="1" dirty="0">
                <a:ea typeface="黑体" pitchFamily="49" charset="-122"/>
              </a:rPr>
              <a:t>＝</a:t>
            </a:r>
            <a:r>
              <a:rPr lang="en-US" altLang="zh-CN" sz="1400" b="1" dirty="0">
                <a:ea typeface="黑体" pitchFamily="49" charset="-122"/>
              </a:rPr>
              <a:t>71,962</a:t>
            </a:r>
            <a:endParaRPr kumimoji="1" lang="en-US" altLang="zh-CN" sz="1400" b="1" dirty="0">
              <a:ea typeface="黑体" pitchFamily="49" charset="-122"/>
            </a:endParaRPr>
          </a:p>
        </p:txBody>
      </p:sp>
      <p:grpSp>
        <p:nvGrpSpPr>
          <p:cNvPr id="2" name="组合 17"/>
          <p:cNvGrpSpPr/>
          <p:nvPr/>
        </p:nvGrpSpPr>
        <p:grpSpPr>
          <a:xfrm>
            <a:off x="1336077" y="2025104"/>
            <a:ext cx="8115300" cy="4140200"/>
            <a:chOff x="1346200" y="1498600"/>
            <a:chExt cx="7213600" cy="4140200"/>
          </a:xfrm>
        </p:grpSpPr>
        <p:graphicFrame>
          <p:nvGraphicFramePr>
            <p:cNvPr id="17" name="图表 5"/>
            <p:cNvGraphicFramePr>
              <a:graphicFrameLocks/>
            </p:cNvGraphicFramePr>
            <p:nvPr>
              <p:extLst>
                <p:ext uri="{D42A27DB-BD31-4B8C-83A1-F6EECF244321}">
                  <p14:modId xmlns:p14="http://schemas.microsoft.com/office/powerpoint/2010/main" xmlns="" val="479529002"/>
                </p:ext>
              </p:extLst>
            </p:nvPr>
          </p:nvGraphicFramePr>
          <p:xfrm>
            <a:off x="1346200" y="1498600"/>
            <a:ext cx="7213600" cy="401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左箭头 7"/>
            <p:cNvSpPr/>
            <p:nvPr/>
          </p:nvSpPr>
          <p:spPr>
            <a:xfrm>
              <a:off x="1524000" y="5181600"/>
              <a:ext cx="4267200" cy="457200"/>
            </a:xfrm>
            <a:prstGeom prst="leftArrow">
              <a:avLst>
                <a:gd name="adj1" fmla="val 100000"/>
                <a:gd name="adj2" fmla="val 50000"/>
              </a:avLst>
            </a:prstGeom>
            <a:no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zh-CN" altLang="en-US" sz="1400" b="1" dirty="0">
                  <a:solidFill>
                    <a:schemeClr val="bg1"/>
                  </a:solidFill>
                </a:rPr>
                <a:t>他汀治疗</a:t>
              </a:r>
              <a:r>
                <a:rPr lang="zh-CN" altLang="en-US" sz="1400" b="1" dirty="0" smtClean="0">
                  <a:solidFill>
                    <a:schemeClr val="bg1"/>
                  </a:solidFill>
                </a:rPr>
                <a:t>时间</a:t>
              </a:r>
              <a:endParaRPr lang="zh-CN" altLang="en-US" sz="1400" b="1" dirty="0">
                <a:solidFill>
                  <a:schemeClr val="bg1"/>
                </a:solidFill>
              </a:endParaRPr>
            </a:p>
          </p:txBody>
        </p:sp>
        <p:sp>
          <p:nvSpPr>
            <p:cNvPr id="9" name="左箭头 8"/>
            <p:cNvSpPr/>
            <p:nvPr/>
          </p:nvSpPr>
          <p:spPr>
            <a:xfrm rot="9156744">
              <a:off x="5481638" y="4743450"/>
              <a:ext cx="2978150" cy="484188"/>
            </a:xfrm>
            <a:prstGeom prst="leftArrow">
              <a:avLst>
                <a:gd name="adj1" fmla="val 100000"/>
                <a:gd name="adj2" fmla="val 50000"/>
              </a:avLst>
            </a:prstGeom>
            <a:no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zh-CN" altLang="en-US" sz="1400" b="1" dirty="0">
                <a:solidFill>
                  <a:schemeClr val="bg1"/>
                </a:solidFill>
              </a:endParaRPr>
            </a:p>
          </p:txBody>
        </p:sp>
        <p:sp>
          <p:nvSpPr>
            <p:cNvPr id="10" name="TextBox 9"/>
            <p:cNvSpPr txBox="1"/>
            <p:nvPr/>
          </p:nvSpPr>
          <p:spPr>
            <a:xfrm rot="19887945">
              <a:off x="5995434" y="4677196"/>
              <a:ext cx="2070487" cy="307777"/>
            </a:xfrm>
            <a:prstGeom prst="rect">
              <a:avLst/>
            </a:prstGeom>
            <a:noFill/>
          </p:spPr>
          <p:txBody>
            <a:bodyPr wrap="square">
              <a:spAutoFit/>
            </a:bodyPr>
            <a:lstStyle/>
            <a:p>
              <a:pPr algn="ctr" fontAlgn="auto">
                <a:spcBef>
                  <a:spcPts val="0"/>
                </a:spcBef>
                <a:spcAft>
                  <a:spcPts val="0"/>
                </a:spcAft>
                <a:defRPr/>
              </a:pPr>
              <a:r>
                <a:rPr lang="en-US" altLang="zh-CN" sz="1400" b="1" kern="100" spc="-50" dirty="0">
                  <a:solidFill>
                    <a:schemeClr val="bg1"/>
                  </a:solidFill>
                  <a:latin typeface="+mn-lt"/>
                  <a:ea typeface="+mn-ea"/>
                </a:rPr>
                <a:t>LDL-C</a:t>
              </a:r>
              <a:r>
                <a:rPr lang="zh-CN" altLang="en-US" sz="1400" b="1" kern="100" spc="-50" dirty="0" smtClean="0">
                  <a:solidFill>
                    <a:schemeClr val="bg1"/>
                  </a:solidFill>
                  <a:latin typeface="+mn-lt"/>
                  <a:ea typeface="+mn-ea"/>
                </a:rPr>
                <a:t>降幅</a:t>
              </a:r>
              <a:endParaRPr lang="zh-CN" altLang="en-US" sz="1400" b="1" kern="100" spc="-50" dirty="0">
                <a:solidFill>
                  <a:schemeClr val="bg1"/>
                </a:solidFill>
                <a:latin typeface="+mn-lt"/>
                <a:ea typeface="+mn-ea"/>
              </a:endParaRPr>
            </a:p>
          </p:txBody>
        </p:sp>
        <p:sp>
          <p:nvSpPr>
            <p:cNvPr id="4105" name="矩形 11"/>
            <p:cNvSpPr>
              <a:spLocks noChangeArrowheads="1"/>
            </p:cNvSpPr>
            <p:nvPr/>
          </p:nvSpPr>
          <p:spPr bwMode="auto">
            <a:xfrm>
              <a:off x="7189788" y="4005263"/>
              <a:ext cx="450551" cy="307777"/>
            </a:xfrm>
            <a:prstGeom prst="rect">
              <a:avLst/>
            </a:prstGeom>
            <a:noFill/>
            <a:ln w="9525">
              <a:noFill/>
              <a:miter lim="800000"/>
              <a:headEnd/>
              <a:tailEnd/>
            </a:ln>
          </p:spPr>
          <p:txBody>
            <a:bodyPr wrap="none">
              <a:spAutoFit/>
            </a:bodyPr>
            <a:lstStyle/>
            <a:p>
              <a:r>
                <a:rPr lang="zh-CN" altLang="en-US" sz="1400" b="1">
                  <a:solidFill>
                    <a:schemeClr val="bg1"/>
                  </a:solidFill>
                  <a:ea typeface="华文细黑" pitchFamily="2" charset="-122"/>
                </a:rPr>
                <a:t>≥</a:t>
              </a:r>
              <a:r>
                <a:rPr lang="en-US" altLang="zh-CN" sz="1400" b="1">
                  <a:solidFill>
                    <a:schemeClr val="bg1"/>
                  </a:solidFill>
                  <a:ea typeface="华文细黑" pitchFamily="2" charset="-122"/>
                </a:rPr>
                <a:t>1.5</a:t>
              </a:r>
              <a:endParaRPr lang="zh-CN" altLang="en-US" sz="1400" b="1">
                <a:solidFill>
                  <a:schemeClr val="bg1"/>
                </a:solidFill>
                <a:ea typeface="华文细黑" pitchFamily="2" charset="-122"/>
              </a:endParaRPr>
            </a:p>
          </p:txBody>
        </p:sp>
        <p:sp>
          <p:nvSpPr>
            <p:cNvPr id="4106" name="矩形 12"/>
            <p:cNvSpPr>
              <a:spLocks noChangeArrowheads="1"/>
            </p:cNvSpPr>
            <p:nvPr/>
          </p:nvSpPr>
          <p:spPr bwMode="auto">
            <a:xfrm>
              <a:off x="6491288" y="4343400"/>
              <a:ext cx="615838" cy="307777"/>
            </a:xfrm>
            <a:prstGeom prst="rect">
              <a:avLst/>
            </a:prstGeom>
            <a:noFill/>
            <a:ln w="9525">
              <a:noFill/>
              <a:miter lim="800000"/>
              <a:headEnd/>
              <a:tailEnd/>
            </a:ln>
          </p:spPr>
          <p:txBody>
            <a:bodyPr wrap="none">
              <a:spAutoFit/>
            </a:bodyPr>
            <a:lstStyle/>
            <a:p>
              <a:r>
                <a:rPr lang="en-US" altLang="zh-CN" sz="1400" b="1">
                  <a:solidFill>
                    <a:schemeClr val="bg1"/>
                  </a:solidFill>
                  <a:ea typeface="华文细黑" pitchFamily="2" charset="-122"/>
                </a:rPr>
                <a:t>0.8-1.4</a:t>
              </a:r>
              <a:endParaRPr lang="zh-CN" altLang="en-US" sz="1400" b="1">
                <a:solidFill>
                  <a:schemeClr val="bg1"/>
                </a:solidFill>
                <a:ea typeface="华文细黑" pitchFamily="2" charset="-122"/>
              </a:endParaRPr>
            </a:p>
          </p:txBody>
        </p:sp>
        <p:sp>
          <p:nvSpPr>
            <p:cNvPr id="4107" name="矩形 13"/>
            <p:cNvSpPr>
              <a:spLocks noChangeArrowheads="1"/>
            </p:cNvSpPr>
            <p:nvPr/>
          </p:nvSpPr>
          <p:spPr bwMode="auto">
            <a:xfrm>
              <a:off x="5957888" y="4648200"/>
              <a:ext cx="615838" cy="307777"/>
            </a:xfrm>
            <a:prstGeom prst="rect">
              <a:avLst/>
            </a:prstGeom>
            <a:noFill/>
            <a:ln w="9525">
              <a:noFill/>
              <a:miter lim="800000"/>
              <a:headEnd/>
              <a:tailEnd/>
            </a:ln>
          </p:spPr>
          <p:txBody>
            <a:bodyPr wrap="none">
              <a:spAutoFit/>
            </a:bodyPr>
            <a:lstStyle/>
            <a:p>
              <a:r>
                <a:rPr lang="en-US" altLang="zh-CN" sz="1400" b="1" dirty="0">
                  <a:solidFill>
                    <a:schemeClr val="bg1"/>
                  </a:solidFill>
                  <a:ea typeface="华文细黑" pitchFamily="2" charset="-122"/>
                </a:rPr>
                <a:t>0.2-0.7</a:t>
              </a:r>
              <a:endParaRPr lang="zh-CN" altLang="en-US" sz="1400" b="1" dirty="0">
                <a:solidFill>
                  <a:schemeClr val="bg1"/>
                </a:solidFill>
                <a:ea typeface="华文细黑" pitchFamily="2" charset="-122"/>
              </a:endParaRPr>
            </a:p>
          </p:txBody>
        </p:sp>
      </p:grpSp>
      <p:sp>
        <p:nvSpPr>
          <p:cNvPr id="5" name="矩形 4"/>
          <p:cNvSpPr/>
          <p:nvPr/>
        </p:nvSpPr>
        <p:spPr>
          <a:xfrm>
            <a:off x="3704580" y="1434262"/>
            <a:ext cx="2871299" cy="338554"/>
          </a:xfrm>
          <a:prstGeom prst="rect">
            <a:avLst/>
          </a:prstGeom>
        </p:spPr>
        <p:txBody>
          <a:bodyPr wrap="none">
            <a:spAutoFit/>
          </a:bodyPr>
          <a:lstStyle/>
          <a:p>
            <a:pPr lvl="0" algn="ctr" fontAlgn="base">
              <a:buClr>
                <a:srgbClr val="454551"/>
              </a:buClr>
            </a:pPr>
            <a:r>
              <a:rPr lang="en-US" altLang="zh-CN" sz="1600" b="1" kern="0" dirty="0">
                <a:sym typeface="Calibri" pitchFamily="34" charset="0"/>
              </a:rPr>
              <a:t>58</a:t>
            </a:r>
            <a:r>
              <a:rPr lang="zh-CN" altLang="en-US" sz="1600" b="1" kern="0" dirty="0">
                <a:sym typeface="Calibri" pitchFamily="34" charset="0"/>
              </a:rPr>
              <a:t>项他汀临床试验的荟萃</a:t>
            </a:r>
            <a:r>
              <a:rPr lang="zh-CN" altLang="en-US" sz="1600" b="1" kern="0" dirty="0" smtClean="0">
                <a:sym typeface="Calibri" pitchFamily="34" charset="0"/>
              </a:rPr>
              <a:t>分析</a:t>
            </a:r>
            <a:endParaRPr lang="zh-CN" altLang="en-US" sz="1600" b="1" kern="0" dirty="0">
              <a:sym typeface="Calibri" pitchFamily="34" charset="0"/>
            </a:endParaRPr>
          </a:p>
        </p:txBody>
      </p:sp>
    </p:spTree>
    <p:extLst>
      <p:ext uri="{BB962C8B-B14F-4D97-AF65-F5344CB8AC3E}">
        <p14:creationId xmlns:p14="http://schemas.microsoft.com/office/powerpoint/2010/main" xmlns="" val="211153322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9109" y="275493"/>
            <a:ext cx="8743950" cy="1143000"/>
          </a:xfrm>
        </p:spPr>
        <p:txBody>
          <a:bodyPr/>
          <a:lstStyle/>
          <a:p>
            <a:r>
              <a:rPr lang="zh-CN" altLang="zh-CN" sz="2800" b="1" dirty="0"/>
              <a:t>高血压患者降胆固醇治疗的危险分层和目标值</a:t>
            </a:r>
            <a:endParaRPr lang="zh-CN" altLang="en-US" sz="2800" b="1" dirty="0"/>
          </a:p>
        </p:txBody>
      </p:sp>
      <p:graphicFrame>
        <p:nvGraphicFramePr>
          <p:cNvPr id="9" name="内容占位符 8"/>
          <p:cNvGraphicFramePr>
            <a:graphicFrameLocks noGrp="1"/>
          </p:cNvGraphicFramePr>
          <p:nvPr>
            <p:ph idx="1"/>
            <p:extLst>
              <p:ext uri="{D42A27DB-BD31-4B8C-83A1-F6EECF244321}">
                <p14:modId xmlns:p14="http://schemas.microsoft.com/office/powerpoint/2010/main" xmlns="" val="448277265"/>
              </p:ext>
            </p:extLst>
          </p:nvPr>
        </p:nvGraphicFramePr>
        <p:xfrm>
          <a:off x="707231" y="2654921"/>
          <a:ext cx="8872538" cy="3222351"/>
        </p:xfrm>
        <a:graphic>
          <a:graphicData uri="http://schemas.openxmlformats.org/drawingml/2006/table">
            <a:tbl>
              <a:tblPr firstRow="1" bandRow="1">
                <a:tableStyleId>{0E3FDE45-AF77-4B5C-9715-49D594BDF05E}</a:tableStyleId>
              </a:tblPr>
              <a:tblGrid>
                <a:gridCol w="3626179"/>
                <a:gridCol w="2288846"/>
                <a:gridCol w="2957513"/>
              </a:tblGrid>
              <a:tr h="625616">
                <a:tc>
                  <a:txBody>
                    <a:bodyPr/>
                    <a:lstStyle/>
                    <a:p>
                      <a:r>
                        <a:rPr lang="zh-CN" altLang="zh-CN" sz="1600" b="1" kern="1200" dirty="0" smtClean="0">
                          <a:solidFill>
                            <a:schemeClr val="tx1"/>
                          </a:solidFill>
                          <a:effectLst/>
                          <a:latin typeface="+mn-lt"/>
                          <a:ea typeface="+mn-ea"/>
                          <a:cs typeface="+mn-cs"/>
                        </a:rPr>
                        <a:t>临床疾病</a:t>
                      </a:r>
                      <a:endParaRPr lang="zh-CN" altLang="en-US" sz="1600" dirty="0"/>
                    </a:p>
                  </a:txBody>
                  <a:tcPr marL="102870" marR="102870"/>
                </a:tc>
                <a:tc>
                  <a:txBody>
                    <a:bodyPr/>
                    <a:lstStyle/>
                    <a:p>
                      <a:r>
                        <a:rPr lang="zh-CN" altLang="zh-CN" sz="1600" b="1" kern="1200" dirty="0" smtClean="0">
                          <a:solidFill>
                            <a:schemeClr val="tx1"/>
                          </a:solidFill>
                          <a:effectLst/>
                          <a:latin typeface="+mn-lt"/>
                          <a:ea typeface="+mn-ea"/>
                          <a:cs typeface="+mn-cs"/>
                        </a:rPr>
                        <a:t>危险分层</a:t>
                      </a:r>
                      <a:endParaRPr lang="zh-CN" altLang="en-US" sz="1600" dirty="0"/>
                    </a:p>
                  </a:txBody>
                  <a:tcPr marL="102870" marR="102870"/>
                </a:tc>
                <a:tc>
                  <a:txBody>
                    <a:bodyPr/>
                    <a:lstStyle/>
                    <a:p>
                      <a:r>
                        <a:rPr lang="en-US" altLang="zh-CN" sz="1600" b="1" kern="1200" dirty="0" smtClean="0">
                          <a:solidFill>
                            <a:schemeClr val="tx1"/>
                          </a:solidFill>
                          <a:effectLst/>
                          <a:latin typeface="+mn-lt"/>
                          <a:ea typeface="+mn-ea"/>
                          <a:cs typeface="+mn-cs"/>
                        </a:rPr>
                        <a:t>LDL-C</a:t>
                      </a:r>
                      <a:r>
                        <a:rPr lang="zh-CN" altLang="zh-CN" sz="1600" b="1" kern="1200" dirty="0" smtClean="0">
                          <a:solidFill>
                            <a:schemeClr val="tx1"/>
                          </a:solidFill>
                          <a:effectLst/>
                          <a:latin typeface="+mn-lt"/>
                          <a:ea typeface="+mn-ea"/>
                          <a:cs typeface="+mn-cs"/>
                        </a:rPr>
                        <a:t>目标值</a:t>
                      </a:r>
                      <a:endParaRPr lang="zh-CN" altLang="en-US" sz="1600" dirty="0"/>
                    </a:p>
                  </a:txBody>
                  <a:tcPr marL="102870" marR="102870"/>
                </a:tc>
              </a:tr>
              <a:tr h="625616">
                <a:tc>
                  <a:txBody>
                    <a:bodyPr/>
                    <a:lstStyle/>
                    <a:p>
                      <a:r>
                        <a:rPr lang="zh-CN" altLang="zh-CN" sz="1600" kern="1200" dirty="0" smtClean="0">
                          <a:solidFill>
                            <a:schemeClr val="tx1"/>
                          </a:solidFill>
                          <a:effectLst/>
                          <a:latin typeface="+mn-lt"/>
                          <a:ea typeface="+mn-ea"/>
                          <a:cs typeface="+mn-cs"/>
                        </a:rPr>
                        <a:t>高血压</a:t>
                      </a:r>
                      <a:r>
                        <a:rPr lang="en-US" altLang="zh-CN" sz="1600" kern="1200" dirty="0" smtClean="0">
                          <a:solidFill>
                            <a:schemeClr val="tx1"/>
                          </a:solidFill>
                          <a:effectLst/>
                          <a:latin typeface="+mn-lt"/>
                          <a:ea typeface="+mn-ea"/>
                          <a:cs typeface="+mn-cs"/>
                        </a:rPr>
                        <a:t>+</a:t>
                      </a:r>
                      <a:r>
                        <a:rPr lang="zh-CN" altLang="zh-CN" sz="1600" kern="1200" dirty="0" smtClean="0">
                          <a:solidFill>
                            <a:schemeClr val="tx1"/>
                          </a:solidFill>
                          <a:effectLst/>
                          <a:latin typeface="+mn-lt"/>
                          <a:ea typeface="+mn-ea"/>
                          <a:cs typeface="+mn-cs"/>
                        </a:rPr>
                        <a:t>糖尿病</a:t>
                      </a:r>
                      <a:endParaRPr lang="zh-CN" altLang="en-US" sz="1600" dirty="0"/>
                    </a:p>
                  </a:txBody>
                  <a:tcPr marL="102870" marR="102870"/>
                </a:tc>
                <a:tc>
                  <a:txBody>
                    <a:bodyPr/>
                    <a:lstStyle/>
                    <a:p>
                      <a:r>
                        <a:rPr lang="zh-CN" altLang="zh-CN" sz="1600" kern="1200" dirty="0" smtClean="0">
                          <a:solidFill>
                            <a:schemeClr val="tx1"/>
                          </a:solidFill>
                          <a:effectLst/>
                          <a:latin typeface="+mn-lt"/>
                          <a:ea typeface="+mn-ea"/>
                          <a:cs typeface="+mn-cs"/>
                        </a:rPr>
                        <a:t>极高危</a:t>
                      </a:r>
                      <a:endParaRPr lang="zh-CN" altLang="en-US" sz="1600" dirty="0"/>
                    </a:p>
                  </a:txBody>
                  <a:tcPr marL="102870" marR="10287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tx1"/>
                          </a:solidFill>
                          <a:effectLst/>
                          <a:latin typeface="+mn-lt"/>
                          <a:ea typeface="+mn-ea"/>
                          <a:cs typeface="+mn-cs"/>
                        </a:rPr>
                        <a:t>&lt;1.8 </a:t>
                      </a:r>
                      <a:r>
                        <a:rPr lang="en-US" altLang="zh-CN" sz="1600" kern="1200" dirty="0" err="1" smtClean="0">
                          <a:solidFill>
                            <a:schemeClr val="tx1"/>
                          </a:solidFill>
                          <a:effectLst/>
                          <a:latin typeface="+mn-lt"/>
                          <a:ea typeface="+mn-ea"/>
                          <a:cs typeface="+mn-cs"/>
                        </a:rPr>
                        <a:t>mmol</a:t>
                      </a:r>
                      <a:r>
                        <a:rPr lang="en-US" altLang="zh-CN" sz="1600" kern="1200" dirty="0" smtClean="0">
                          <a:solidFill>
                            <a:schemeClr val="tx1"/>
                          </a:solidFill>
                          <a:effectLst/>
                          <a:latin typeface="+mn-lt"/>
                          <a:ea typeface="+mn-ea"/>
                          <a:cs typeface="+mn-cs"/>
                        </a:rPr>
                        <a:t>/L</a:t>
                      </a:r>
                      <a:r>
                        <a:rPr lang="zh-CN" altLang="en-US" sz="1600" kern="1200" dirty="0" smtClean="0">
                          <a:solidFill>
                            <a:schemeClr val="tx1"/>
                          </a:solidFill>
                          <a:effectLst/>
                          <a:latin typeface="+mn-lt"/>
                          <a:ea typeface="+mn-ea"/>
                          <a:cs typeface="+mn-cs"/>
                        </a:rPr>
                        <a:t>（</a:t>
                      </a:r>
                      <a:r>
                        <a:rPr lang="en-US" altLang="zh-CN" sz="1600" kern="1200" dirty="0" smtClean="0">
                          <a:solidFill>
                            <a:schemeClr val="tx1"/>
                          </a:solidFill>
                          <a:effectLst/>
                          <a:latin typeface="+mn-lt"/>
                          <a:ea typeface="+mn-ea"/>
                          <a:cs typeface="+mn-cs"/>
                        </a:rPr>
                        <a:t>70 mg/</a:t>
                      </a:r>
                      <a:r>
                        <a:rPr lang="en-US" altLang="zh-CN" sz="1600" kern="1200" dirty="0" err="1" smtClean="0">
                          <a:solidFill>
                            <a:schemeClr val="tx1"/>
                          </a:solidFill>
                          <a:effectLst/>
                          <a:latin typeface="+mn-lt"/>
                          <a:ea typeface="+mn-ea"/>
                          <a:cs typeface="+mn-cs"/>
                        </a:rPr>
                        <a:t>dL</a:t>
                      </a:r>
                      <a:r>
                        <a:rPr lang="zh-CN" altLang="en-US" sz="1600" kern="1200" dirty="0" smtClean="0">
                          <a:solidFill>
                            <a:schemeClr val="tx1"/>
                          </a:solidFill>
                          <a:effectLst/>
                          <a:latin typeface="+mn-lt"/>
                          <a:ea typeface="+mn-ea"/>
                          <a:cs typeface="+mn-cs"/>
                        </a:rPr>
                        <a:t>）</a:t>
                      </a:r>
                      <a:endParaRPr lang="zh-CN" altLang="zh-CN" sz="1600" kern="1200" dirty="0" smtClean="0">
                        <a:solidFill>
                          <a:schemeClr val="tx1"/>
                        </a:solidFill>
                        <a:effectLst/>
                        <a:latin typeface="+mn-lt"/>
                        <a:ea typeface="+mn-ea"/>
                        <a:cs typeface="+mn-cs"/>
                      </a:endParaRPr>
                    </a:p>
                  </a:txBody>
                  <a:tcPr marL="102870" marR="102870"/>
                </a:tc>
              </a:tr>
              <a:tr h="625616">
                <a:tc>
                  <a:txBody>
                    <a:bodyPr/>
                    <a:lstStyle/>
                    <a:p>
                      <a:r>
                        <a:rPr lang="zh-CN" altLang="zh-CN" sz="1600" kern="1200" dirty="0" smtClean="0">
                          <a:solidFill>
                            <a:schemeClr val="tx1"/>
                          </a:solidFill>
                          <a:effectLst/>
                          <a:latin typeface="+mn-lt"/>
                          <a:ea typeface="+mn-ea"/>
                          <a:cs typeface="+mn-cs"/>
                        </a:rPr>
                        <a:t>高血压</a:t>
                      </a:r>
                      <a:r>
                        <a:rPr lang="en-US" altLang="zh-CN" sz="1600" kern="1200" dirty="0" smtClean="0">
                          <a:solidFill>
                            <a:schemeClr val="tx1"/>
                          </a:solidFill>
                          <a:effectLst/>
                          <a:latin typeface="+mn-lt"/>
                          <a:ea typeface="+mn-ea"/>
                          <a:cs typeface="+mn-cs"/>
                        </a:rPr>
                        <a:t>+1</a:t>
                      </a:r>
                      <a:r>
                        <a:rPr lang="zh-CN" altLang="zh-CN" sz="1600" kern="1200" dirty="0" smtClean="0">
                          <a:solidFill>
                            <a:schemeClr val="tx1"/>
                          </a:solidFill>
                          <a:effectLst/>
                          <a:latin typeface="+mn-lt"/>
                          <a:ea typeface="+mn-ea"/>
                          <a:cs typeface="+mn-cs"/>
                        </a:rPr>
                        <a:t>项或以上其他危险因素</a:t>
                      </a:r>
                      <a:r>
                        <a:rPr lang="en-US" altLang="zh-CN" sz="1600" kern="1200" dirty="0" smtClean="0">
                          <a:solidFill>
                            <a:schemeClr val="tx1"/>
                          </a:solidFill>
                          <a:effectLst/>
                          <a:latin typeface="+mn-lt"/>
                          <a:ea typeface="+mn-ea"/>
                          <a:cs typeface="+mn-cs"/>
                        </a:rPr>
                        <a:t>*</a:t>
                      </a:r>
                      <a:endParaRPr lang="zh-CN" altLang="en-US" sz="1600" dirty="0"/>
                    </a:p>
                  </a:txBody>
                  <a:tcPr marL="102870" marR="102870"/>
                </a:tc>
                <a:tc>
                  <a:txBody>
                    <a:bodyPr/>
                    <a:lstStyle/>
                    <a:p>
                      <a:r>
                        <a:rPr lang="zh-CN" altLang="zh-CN" sz="1600" kern="1200" dirty="0" smtClean="0">
                          <a:solidFill>
                            <a:schemeClr val="tx1"/>
                          </a:solidFill>
                          <a:effectLst/>
                          <a:latin typeface="+mn-lt"/>
                          <a:ea typeface="+mn-ea"/>
                          <a:cs typeface="+mn-cs"/>
                        </a:rPr>
                        <a:t>高危</a:t>
                      </a:r>
                      <a:endParaRPr lang="zh-CN" altLang="en-US" sz="1600" dirty="0"/>
                    </a:p>
                  </a:txBody>
                  <a:tcPr marL="102870" marR="102870"/>
                </a:tc>
                <a:tc>
                  <a:txBody>
                    <a:bodyPr/>
                    <a:lstStyle/>
                    <a:p>
                      <a:r>
                        <a:rPr lang="en-US" altLang="zh-CN" sz="1600" kern="1200" dirty="0" smtClean="0">
                          <a:solidFill>
                            <a:schemeClr val="tx1"/>
                          </a:solidFill>
                          <a:effectLst/>
                          <a:latin typeface="+mn-lt"/>
                          <a:ea typeface="+mn-ea"/>
                          <a:cs typeface="+mn-cs"/>
                        </a:rPr>
                        <a:t>&lt;2.6mmol/L</a:t>
                      </a:r>
                      <a:r>
                        <a:rPr lang="zh-CN" altLang="zh-CN" sz="1600" kern="1200" dirty="0" smtClean="0">
                          <a:solidFill>
                            <a:schemeClr val="tx1"/>
                          </a:solidFill>
                          <a:effectLst/>
                          <a:latin typeface="+mn-lt"/>
                          <a:ea typeface="+mn-ea"/>
                          <a:cs typeface="+mn-cs"/>
                        </a:rPr>
                        <a:t>（</a:t>
                      </a:r>
                      <a:r>
                        <a:rPr lang="en-US" altLang="zh-CN" sz="1600" kern="1200" dirty="0" smtClean="0">
                          <a:solidFill>
                            <a:schemeClr val="tx1"/>
                          </a:solidFill>
                          <a:effectLst/>
                          <a:latin typeface="+mn-lt"/>
                          <a:ea typeface="+mn-ea"/>
                          <a:cs typeface="+mn-cs"/>
                        </a:rPr>
                        <a:t>100mg/</a:t>
                      </a:r>
                      <a:r>
                        <a:rPr lang="en-US" altLang="zh-CN" sz="1600" kern="1200" dirty="0" err="1" smtClean="0">
                          <a:solidFill>
                            <a:schemeClr val="tx1"/>
                          </a:solidFill>
                          <a:effectLst/>
                          <a:latin typeface="+mn-lt"/>
                          <a:ea typeface="+mn-ea"/>
                          <a:cs typeface="+mn-cs"/>
                        </a:rPr>
                        <a:t>dL</a:t>
                      </a:r>
                      <a:r>
                        <a:rPr lang="zh-CN" altLang="zh-CN" sz="1600" kern="1200" dirty="0" smtClean="0">
                          <a:solidFill>
                            <a:schemeClr val="tx1"/>
                          </a:solidFill>
                          <a:effectLst/>
                          <a:latin typeface="+mn-lt"/>
                          <a:ea typeface="+mn-ea"/>
                          <a:cs typeface="+mn-cs"/>
                        </a:rPr>
                        <a:t>）</a:t>
                      </a:r>
                      <a:endParaRPr lang="zh-CN" altLang="en-US" sz="1600" dirty="0"/>
                    </a:p>
                  </a:txBody>
                  <a:tcPr marL="102870" marR="102870"/>
                </a:tc>
              </a:tr>
              <a:tr h="625616">
                <a:tc>
                  <a:txBody>
                    <a:bodyPr/>
                    <a:lstStyle/>
                    <a:p>
                      <a:r>
                        <a:rPr lang="zh-CN" altLang="zh-CN" sz="1600" kern="1200" dirty="0" smtClean="0">
                          <a:solidFill>
                            <a:schemeClr val="tx1"/>
                          </a:solidFill>
                          <a:effectLst/>
                          <a:latin typeface="+mn-lt"/>
                          <a:ea typeface="+mn-ea"/>
                          <a:cs typeface="+mn-cs"/>
                        </a:rPr>
                        <a:t>单纯高血压</a:t>
                      </a:r>
                      <a:endParaRPr lang="zh-CN" altLang="en-US" sz="1600" dirty="0"/>
                    </a:p>
                  </a:txBody>
                  <a:tcPr marL="102870" marR="102870"/>
                </a:tc>
                <a:tc>
                  <a:txBody>
                    <a:bodyPr/>
                    <a:lstStyle/>
                    <a:p>
                      <a:r>
                        <a:rPr lang="zh-CN" altLang="zh-CN" sz="1600" kern="1200" dirty="0" smtClean="0">
                          <a:solidFill>
                            <a:schemeClr val="tx1"/>
                          </a:solidFill>
                          <a:effectLst/>
                          <a:latin typeface="+mn-lt"/>
                          <a:ea typeface="+mn-ea"/>
                          <a:cs typeface="+mn-cs"/>
                        </a:rPr>
                        <a:t>中危</a:t>
                      </a:r>
                      <a:endParaRPr lang="zh-CN" altLang="en-US" sz="1600" dirty="0"/>
                    </a:p>
                  </a:txBody>
                  <a:tcPr marL="102870" marR="102870"/>
                </a:tc>
                <a:tc>
                  <a:txBody>
                    <a:bodyPr/>
                    <a:lstStyle/>
                    <a:p>
                      <a:r>
                        <a:rPr lang="en-US" altLang="zh-CN" sz="1600" kern="1200" dirty="0" smtClean="0">
                          <a:solidFill>
                            <a:schemeClr val="tx1"/>
                          </a:solidFill>
                          <a:effectLst/>
                          <a:latin typeface="+mn-lt"/>
                          <a:ea typeface="+mn-ea"/>
                          <a:cs typeface="+mn-cs"/>
                        </a:rPr>
                        <a:t> &lt;3.4mmol/L</a:t>
                      </a:r>
                      <a:r>
                        <a:rPr lang="zh-CN" altLang="en-US" sz="1600" kern="1200" dirty="0" smtClean="0">
                          <a:solidFill>
                            <a:schemeClr val="tx1"/>
                          </a:solidFill>
                          <a:effectLst/>
                          <a:latin typeface="+mn-lt"/>
                          <a:ea typeface="+mn-ea"/>
                          <a:cs typeface="+mn-cs"/>
                        </a:rPr>
                        <a:t>（</a:t>
                      </a:r>
                      <a:r>
                        <a:rPr lang="en-US" altLang="zh-CN" sz="1600" kern="1200" dirty="0" smtClean="0">
                          <a:solidFill>
                            <a:schemeClr val="tx1"/>
                          </a:solidFill>
                          <a:effectLst/>
                          <a:latin typeface="+mn-lt"/>
                          <a:ea typeface="+mn-ea"/>
                          <a:cs typeface="+mn-cs"/>
                        </a:rPr>
                        <a:t>130mg/</a:t>
                      </a:r>
                      <a:r>
                        <a:rPr lang="en-US" altLang="zh-CN" sz="1600" kern="1200" dirty="0" err="1" smtClean="0">
                          <a:solidFill>
                            <a:schemeClr val="tx1"/>
                          </a:solidFill>
                          <a:effectLst/>
                          <a:latin typeface="+mn-lt"/>
                          <a:ea typeface="+mn-ea"/>
                          <a:cs typeface="+mn-cs"/>
                        </a:rPr>
                        <a:t>dL</a:t>
                      </a:r>
                      <a:r>
                        <a:rPr lang="zh-CN" altLang="en-US" sz="1600" kern="1200" dirty="0" smtClean="0">
                          <a:solidFill>
                            <a:schemeClr val="tx1"/>
                          </a:solidFill>
                          <a:effectLst/>
                          <a:latin typeface="+mn-lt"/>
                          <a:ea typeface="+mn-ea"/>
                          <a:cs typeface="+mn-cs"/>
                        </a:rPr>
                        <a:t>）</a:t>
                      </a:r>
                      <a:endParaRPr lang="zh-CN" altLang="en-US" sz="1600" dirty="0"/>
                    </a:p>
                  </a:txBody>
                  <a:tcPr marL="102870" marR="102870"/>
                </a:tc>
              </a:tr>
              <a:tr h="719887">
                <a:tc gridSpan="3">
                  <a:txBody>
                    <a:bodyPr/>
                    <a:lstStyle/>
                    <a:p>
                      <a:r>
                        <a:rPr lang="zh-CN" altLang="zh-CN" sz="1100" kern="1200" dirty="0" smtClean="0">
                          <a:solidFill>
                            <a:schemeClr val="tx1"/>
                          </a:solidFill>
                          <a:effectLst/>
                          <a:latin typeface="+mn-lt"/>
                          <a:ea typeface="+mn-ea"/>
                          <a:cs typeface="+mn-cs"/>
                        </a:rPr>
                        <a:t>注：</a:t>
                      </a:r>
                      <a:r>
                        <a:rPr lang="en-US" altLang="zh-CN" sz="1100" kern="1200" dirty="0" smtClean="0">
                          <a:solidFill>
                            <a:schemeClr val="tx1"/>
                          </a:solidFill>
                          <a:effectLst/>
                          <a:latin typeface="+mn-lt"/>
                          <a:ea typeface="+mn-ea"/>
                          <a:cs typeface="+mn-cs"/>
                        </a:rPr>
                        <a:t>ASCVD</a:t>
                      </a:r>
                      <a:r>
                        <a:rPr lang="zh-CN" altLang="zh-CN" sz="1100" kern="1200" dirty="0" smtClean="0">
                          <a:solidFill>
                            <a:schemeClr val="tx1"/>
                          </a:solidFill>
                          <a:effectLst/>
                          <a:latin typeface="+mn-lt"/>
                          <a:ea typeface="+mn-ea"/>
                          <a:cs typeface="+mn-cs"/>
                        </a:rPr>
                        <a:t>：动脉粥样硬化性心血管疾病，</a:t>
                      </a:r>
                      <a:r>
                        <a:rPr lang="en-US" altLang="zh-CN" sz="1100" kern="1200" dirty="0" smtClean="0">
                          <a:solidFill>
                            <a:schemeClr val="tx1"/>
                          </a:solidFill>
                          <a:effectLst/>
                          <a:latin typeface="+mn-lt"/>
                          <a:ea typeface="+mn-ea"/>
                          <a:cs typeface="+mn-cs"/>
                        </a:rPr>
                        <a:t>LDL-C</a:t>
                      </a:r>
                      <a:r>
                        <a:rPr lang="zh-CN" altLang="zh-CN" sz="1100" kern="1200" dirty="0" smtClean="0">
                          <a:solidFill>
                            <a:schemeClr val="tx1"/>
                          </a:solidFill>
                          <a:effectLst/>
                          <a:latin typeface="+mn-lt"/>
                          <a:ea typeface="+mn-ea"/>
                          <a:cs typeface="+mn-cs"/>
                        </a:rPr>
                        <a:t>：低密度脂蛋白胆固醇；</a:t>
                      </a:r>
                      <a:r>
                        <a:rPr lang="en-US" altLang="zh-CN" sz="1100" kern="1200" dirty="0" smtClean="0">
                          <a:solidFill>
                            <a:schemeClr val="tx1"/>
                          </a:solidFill>
                          <a:effectLst/>
                          <a:latin typeface="+mn-lt"/>
                          <a:ea typeface="+mn-ea"/>
                          <a:cs typeface="+mn-cs"/>
                        </a:rPr>
                        <a:t>*</a:t>
                      </a:r>
                      <a:r>
                        <a:rPr lang="zh-CN" altLang="zh-CN" sz="1100" kern="1200" dirty="0" smtClean="0">
                          <a:solidFill>
                            <a:schemeClr val="tx1"/>
                          </a:solidFill>
                          <a:effectLst/>
                          <a:latin typeface="+mn-lt"/>
                          <a:ea typeface="+mn-ea"/>
                          <a:cs typeface="+mn-cs"/>
                        </a:rPr>
                        <a:t>其他危险因素包括：年龄（男</a:t>
                      </a:r>
                      <a:r>
                        <a:rPr lang="en-US" altLang="zh-CN" sz="1100" kern="1200" dirty="0" smtClean="0">
                          <a:solidFill>
                            <a:schemeClr val="tx1"/>
                          </a:solidFill>
                          <a:effectLst/>
                          <a:latin typeface="+mn-lt"/>
                          <a:ea typeface="+mn-ea"/>
                          <a:cs typeface="+mn-cs"/>
                        </a:rPr>
                        <a:t>≥45</a:t>
                      </a:r>
                      <a:r>
                        <a:rPr lang="zh-CN" altLang="zh-CN" sz="1100" kern="1200" dirty="0" smtClean="0">
                          <a:solidFill>
                            <a:schemeClr val="tx1"/>
                          </a:solidFill>
                          <a:effectLst/>
                          <a:latin typeface="+mn-lt"/>
                          <a:ea typeface="+mn-ea"/>
                          <a:cs typeface="+mn-cs"/>
                        </a:rPr>
                        <a:t>岁，女</a:t>
                      </a:r>
                      <a:r>
                        <a:rPr lang="en-US" altLang="zh-CN" sz="1100" kern="1200" dirty="0" smtClean="0">
                          <a:solidFill>
                            <a:schemeClr val="tx1"/>
                          </a:solidFill>
                          <a:effectLst/>
                          <a:latin typeface="+mn-lt"/>
                          <a:ea typeface="+mn-ea"/>
                          <a:cs typeface="+mn-cs"/>
                        </a:rPr>
                        <a:t>≥55</a:t>
                      </a:r>
                      <a:r>
                        <a:rPr lang="zh-CN" altLang="zh-CN" sz="1100" kern="1200" dirty="0" smtClean="0">
                          <a:solidFill>
                            <a:schemeClr val="tx1"/>
                          </a:solidFill>
                          <a:effectLst/>
                          <a:latin typeface="+mn-lt"/>
                          <a:ea typeface="+mn-ea"/>
                          <a:cs typeface="+mn-cs"/>
                        </a:rPr>
                        <a:t>岁），吸烟，高密度脂蛋白胆固醇</a:t>
                      </a:r>
                      <a:r>
                        <a:rPr lang="en-US" altLang="zh-CN" sz="1100" kern="1200" dirty="0" smtClean="0">
                          <a:solidFill>
                            <a:schemeClr val="tx1"/>
                          </a:solidFill>
                          <a:effectLst/>
                          <a:latin typeface="+mn-lt"/>
                          <a:ea typeface="+mn-ea"/>
                          <a:cs typeface="+mn-cs"/>
                        </a:rPr>
                        <a:t>&lt;1.04 </a:t>
                      </a:r>
                      <a:r>
                        <a:rPr lang="en-US" altLang="zh-CN" sz="1100" kern="1200" dirty="0" err="1" smtClean="0">
                          <a:solidFill>
                            <a:schemeClr val="tx1"/>
                          </a:solidFill>
                          <a:effectLst/>
                          <a:latin typeface="+mn-lt"/>
                          <a:ea typeface="+mn-ea"/>
                          <a:cs typeface="+mn-cs"/>
                        </a:rPr>
                        <a:t>mmoL</a:t>
                      </a:r>
                      <a:r>
                        <a:rPr lang="en-US" altLang="zh-CN" sz="1100" kern="1200" dirty="0" smtClean="0">
                          <a:solidFill>
                            <a:schemeClr val="tx1"/>
                          </a:solidFill>
                          <a:effectLst/>
                          <a:latin typeface="+mn-lt"/>
                          <a:ea typeface="+mn-ea"/>
                          <a:cs typeface="+mn-cs"/>
                        </a:rPr>
                        <a:t>/L</a:t>
                      </a:r>
                      <a:r>
                        <a:rPr lang="zh-CN" altLang="zh-CN" sz="1100" kern="1200" dirty="0" smtClean="0">
                          <a:solidFill>
                            <a:schemeClr val="tx1"/>
                          </a:solidFill>
                          <a:effectLst/>
                          <a:latin typeface="+mn-lt"/>
                          <a:ea typeface="+mn-ea"/>
                          <a:cs typeface="+mn-cs"/>
                        </a:rPr>
                        <a:t>，体质指数</a:t>
                      </a:r>
                      <a:r>
                        <a:rPr lang="en-US" altLang="zh-CN" sz="1100" kern="1200" dirty="0" smtClean="0">
                          <a:solidFill>
                            <a:schemeClr val="tx1"/>
                          </a:solidFill>
                          <a:effectLst/>
                          <a:latin typeface="+mn-lt"/>
                          <a:ea typeface="+mn-ea"/>
                          <a:cs typeface="+mn-cs"/>
                        </a:rPr>
                        <a:t>≥28 kg/m</a:t>
                      </a:r>
                      <a:r>
                        <a:rPr lang="en-US" altLang="zh-CN" sz="1100" kern="1200" baseline="30000" dirty="0" smtClean="0">
                          <a:solidFill>
                            <a:schemeClr val="tx1"/>
                          </a:solidFill>
                          <a:effectLst/>
                          <a:latin typeface="+mn-lt"/>
                          <a:ea typeface="+mn-ea"/>
                          <a:cs typeface="+mn-cs"/>
                        </a:rPr>
                        <a:t>2</a:t>
                      </a:r>
                      <a:r>
                        <a:rPr lang="zh-CN" altLang="zh-CN" sz="1100" kern="1200" dirty="0" smtClean="0">
                          <a:solidFill>
                            <a:schemeClr val="tx1"/>
                          </a:solidFill>
                          <a:effectLst/>
                          <a:latin typeface="+mn-lt"/>
                          <a:ea typeface="+mn-ea"/>
                          <a:cs typeface="+mn-cs"/>
                        </a:rPr>
                        <a:t>，早发缺血性心血管病家族史</a:t>
                      </a:r>
                      <a:endParaRPr lang="zh-CN" altLang="en-US" sz="1100" dirty="0"/>
                    </a:p>
                  </a:txBody>
                  <a:tcPr marL="102870" marR="102870"/>
                </a:tc>
                <a:tc hMerge="1">
                  <a:txBody>
                    <a:bodyPr/>
                    <a:lstStyle/>
                    <a:p>
                      <a:endParaRPr lang="zh-CN" altLang="en-US" dirty="0"/>
                    </a:p>
                  </a:txBody>
                  <a:tcPr/>
                </a:tc>
                <a:tc hMerge="1">
                  <a:txBody>
                    <a:bodyPr/>
                    <a:lstStyle/>
                    <a:p>
                      <a:endParaRPr lang="zh-CN" altLang="en-US" dirty="0"/>
                    </a:p>
                  </a:txBody>
                  <a:tcPr/>
                </a:tc>
              </a:tr>
            </a:tbl>
          </a:graphicData>
        </a:graphic>
      </p:graphicFrame>
      <p:sp>
        <p:nvSpPr>
          <p:cNvPr id="4" name="日期占位符 3"/>
          <p:cNvSpPr>
            <a:spLocks noGrp="1"/>
          </p:cNvSpPr>
          <p:nvPr>
            <p:ph type="dt" sz="half" idx="10"/>
          </p:nvPr>
        </p:nvSpPr>
        <p:spPr/>
        <p:txBody>
          <a:bodyPr/>
          <a:lstStyle/>
          <a:p>
            <a:pPr eaLnBrk="0" fontAlgn="base" hangingPunct="0">
              <a:spcBef>
                <a:spcPct val="0"/>
              </a:spcBef>
              <a:spcAft>
                <a:spcPct val="0"/>
              </a:spcAft>
              <a:buFont typeface="Arial" panose="020B0604020202020204" pitchFamily="34" charset="0"/>
              <a:buNone/>
            </a:pPr>
            <a:fld id="{2E00490E-4913-4899-A7F8-DDAA3618F4C7}" type="datetime1">
              <a:rPr lang="zh-CN" altLang="en-US" sz="1200" smtClean="0">
                <a:solidFill>
                  <a:prstClr val="black"/>
                </a:solidFill>
                <a:ea typeface="宋体" panose="02010600030101010101" pitchFamily="2" charset="-122"/>
              </a:rPr>
              <a:pPr eaLnBrk="0" fontAlgn="base" hangingPunct="0">
                <a:spcBef>
                  <a:spcPct val="0"/>
                </a:spcBef>
                <a:spcAft>
                  <a:spcPct val="0"/>
                </a:spcAft>
                <a:buFont typeface="Arial" panose="020B0604020202020204" pitchFamily="34" charset="0"/>
                <a:buNone/>
              </a:pPr>
              <a:t>2016/10/12</a:t>
            </a:fld>
            <a:endParaRPr lang="zh-CN" altLang="en-US">
              <a:solidFill>
                <a:prstClr val="black"/>
              </a:solidFill>
              <a:ea typeface="宋体" panose="02010600030101010101" pitchFamily="2" charset="-122"/>
            </a:endParaRPr>
          </a:p>
        </p:txBody>
      </p:sp>
      <p:grpSp>
        <p:nvGrpSpPr>
          <p:cNvPr id="3" name="组合 5"/>
          <p:cNvGrpSpPr/>
          <p:nvPr/>
        </p:nvGrpSpPr>
        <p:grpSpPr>
          <a:xfrm>
            <a:off x="639257" y="1410856"/>
            <a:ext cx="9016823" cy="1075512"/>
            <a:chOff x="576953" y="5061098"/>
            <a:chExt cx="8014954" cy="1075512"/>
          </a:xfrm>
        </p:grpSpPr>
        <p:sp>
          <p:nvSpPr>
            <p:cNvPr id="7" name="矩形 6"/>
            <p:cNvSpPr/>
            <p:nvPr/>
          </p:nvSpPr>
          <p:spPr bwMode="auto">
            <a:xfrm>
              <a:off x="661930" y="5109894"/>
              <a:ext cx="7929977" cy="1026716"/>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361950" algn="ctr" fontAlgn="base">
                <a:spcBef>
                  <a:spcPct val="0"/>
                </a:spcBef>
                <a:spcAft>
                  <a:spcPct val="0"/>
                </a:spcAft>
              </a:pPr>
              <a:r>
                <a:rPr lang="en-US" altLang="zh-CN" sz="2400" dirty="0" smtClean="0">
                  <a:solidFill>
                    <a:schemeClr val="tx2"/>
                  </a:solidFill>
                </a:rPr>
                <a:t>《</a:t>
              </a:r>
              <a:r>
                <a:rPr lang="zh-CN" altLang="en-US" sz="2400" dirty="0" smtClean="0">
                  <a:solidFill>
                    <a:schemeClr val="tx2"/>
                  </a:solidFill>
                </a:rPr>
                <a:t>高血压患者降胆固醇治疗一级预防中国专家共识</a:t>
              </a:r>
              <a:r>
                <a:rPr lang="en-US" altLang="zh-CN" sz="2400" dirty="0" smtClean="0">
                  <a:solidFill>
                    <a:schemeClr val="tx2"/>
                  </a:solidFill>
                </a:rPr>
                <a:t>》</a:t>
              </a:r>
              <a:endParaRPr kumimoji="0" lang="zh-CN" altLang="en-US" sz="2400" b="0" i="0" u="none" strike="noStrike" cap="none" normalizeH="0" baseline="0" dirty="0" smtClean="0">
                <a:ln>
                  <a:noFill/>
                </a:ln>
                <a:solidFill>
                  <a:schemeClr val="tx2"/>
                </a:solidFill>
                <a:effectLst/>
                <a:latin typeface="Arial" pitchFamily="34" charset="0"/>
                <a:ea typeface="宋体" pitchFamily="2"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6953" y="5061098"/>
              <a:ext cx="1245797" cy="1026679"/>
            </a:xfrm>
            <a:prstGeom prst="rect">
              <a:avLst/>
            </a:prstGeom>
          </p:spPr>
        </p:pic>
      </p:grpSp>
    </p:spTree>
    <p:extLst>
      <p:ext uri="{BB962C8B-B14F-4D97-AF65-F5344CB8AC3E}">
        <p14:creationId xmlns:p14="http://schemas.microsoft.com/office/powerpoint/2010/main" xmlns="" val="23371796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3"/>
          </p:nvPr>
        </p:nvSpPr>
        <p:spPr/>
        <p:txBody>
          <a:bodyPr/>
          <a:lstStyle/>
          <a:p>
            <a:r>
              <a:rPr lang="en-US" altLang="zh-CN" dirty="0" smtClean="0"/>
              <a:t> </a:t>
            </a:r>
            <a:endParaRPr lang="zh-CN" altLang="en-US" dirty="0"/>
          </a:p>
        </p:txBody>
      </p:sp>
      <p:sp>
        <p:nvSpPr>
          <p:cNvPr id="4" name="标题 3"/>
          <p:cNvSpPr>
            <a:spLocks noGrp="1"/>
          </p:cNvSpPr>
          <p:nvPr>
            <p:ph type="title"/>
          </p:nvPr>
        </p:nvSpPr>
        <p:spPr>
          <a:xfrm>
            <a:off x="799234" y="277091"/>
            <a:ext cx="8743950" cy="1143000"/>
          </a:xfrm>
        </p:spPr>
        <p:txBody>
          <a:bodyPr/>
          <a:lstStyle/>
          <a:p>
            <a:r>
              <a:rPr lang="zh-CN" altLang="zh-CN" sz="2800" b="1" dirty="0"/>
              <a:t>高血压患者降胆固醇治疗</a:t>
            </a:r>
            <a:endParaRPr lang="zh-CN" altLang="en-US" sz="2800" b="1" dirty="0"/>
          </a:p>
        </p:txBody>
      </p:sp>
      <p:grpSp>
        <p:nvGrpSpPr>
          <p:cNvPr id="2" name="组合 4"/>
          <p:cNvGrpSpPr/>
          <p:nvPr/>
        </p:nvGrpSpPr>
        <p:grpSpPr>
          <a:xfrm>
            <a:off x="639257" y="1410856"/>
            <a:ext cx="9016823" cy="1075512"/>
            <a:chOff x="576953" y="5061098"/>
            <a:chExt cx="8014954" cy="1075512"/>
          </a:xfrm>
        </p:grpSpPr>
        <p:sp>
          <p:nvSpPr>
            <p:cNvPr id="6" name="矩形 5"/>
            <p:cNvSpPr/>
            <p:nvPr/>
          </p:nvSpPr>
          <p:spPr bwMode="auto">
            <a:xfrm>
              <a:off x="661930" y="5109894"/>
              <a:ext cx="7929977" cy="1026716"/>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361950" algn="ctr" fontAlgn="base">
                <a:spcBef>
                  <a:spcPct val="0"/>
                </a:spcBef>
                <a:spcAft>
                  <a:spcPct val="0"/>
                </a:spcAft>
              </a:pPr>
              <a:r>
                <a:rPr lang="en-US" altLang="zh-CN" sz="2400" dirty="0" smtClean="0">
                  <a:solidFill>
                    <a:schemeClr val="tx2"/>
                  </a:solidFill>
                </a:rPr>
                <a:t>《</a:t>
              </a:r>
              <a:r>
                <a:rPr lang="zh-CN" altLang="en-US" sz="2400" dirty="0" smtClean="0">
                  <a:solidFill>
                    <a:schemeClr val="tx2"/>
                  </a:solidFill>
                </a:rPr>
                <a:t>高血压患者降胆固醇治疗一级预防中国专家共识</a:t>
              </a:r>
              <a:r>
                <a:rPr lang="en-US" altLang="zh-CN" sz="2400" dirty="0" smtClean="0">
                  <a:solidFill>
                    <a:schemeClr val="tx2"/>
                  </a:solidFill>
                </a:rPr>
                <a:t>》</a:t>
              </a:r>
              <a:endParaRPr kumimoji="0" lang="zh-CN" altLang="en-US" sz="2400" b="0" i="0" u="none" strike="noStrike" cap="none" normalizeH="0" baseline="0" dirty="0" smtClean="0">
                <a:ln>
                  <a:noFill/>
                </a:ln>
                <a:solidFill>
                  <a:schemeClr val="tx2"/>
                </a:solidFill>
                <a:effectLst/>
                <a:latin typeface="Arial" pitchFamily="34" charset="0"/>
                <a:ea typeface="宋体" pitchFamily="2" charset="-122"/>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6953" y="5061098"/>
              <a:ext cx="1245797" cy="1026679"/>
            </a:xfrm>
            <a:prstGeom prst="rect">
              <a:avLst/>
            </a:prstGeom>
          </p:spPr>
        </p:pic>
      </p:grpSp>
      <p:graphicFrame>
        <p:nvGraphicFramePr>
          <p:cNvPr id="11" name="内容占位符 10"/>
          <p:cNvGraphicFramePr>
            <a:graphicFrameLocks noGrp="1"/>
          </p:cNvGraphicFramePr>
          <p:nvPr>
            <p:ph idx="1"/>
            <p:extLst>
              <p:ext uri="{D42A27DB-BD31-4B8C-83A1-F6EECF244321}">
                <p14:modId xmlns:p14="http://schemas.microsoft.com/office/powerpoint/2010/main" xmlns="" val="2862078181"/>
              </p:ext>
            </p:extLst>
          </p:nvPr>
        </p:nvGraphicFramePr>
        <p:xfrm>
          <a:off x="707231" y="2781300"/>
          <a:ext cx="8872538" cy="3384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1059478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71525" y="207818"/>
            <a:ext cx="8743950" cy="1143000"/>
          </a:xfrm>
        </p:spPr>
        <p:txBody>
          <a:bodyPr/>
          <a:lstStyle/>
          <a:p>
            <a:r>
              <a:rPr lang="zh-CN" altLang="en-US" sz="2800" b="1" dirty="0"/>
              <a:t>同等剂量下</a:t>
            </a:r>
            <a:r>
              <a:rPr lang="zh-CN" altLang="en-US" sz="2800" b="1" dirty="0" smtClean="0"/>
              <a:t>，</a:t>
            </a:r>
            <a:r>
              <a:rPr lang="en-US" altLang="zh-CN" sz="2800" b="1" dirty="0" smtClean="0"/>
              <a:t/>
            </a:r>
            <a:br>
              <a:rPr lang="en-US" altLang="zh-CN" sz="2800" b="1" dirty="0" smtClean="0"/>
            </a:br>
            <a:r>
              <a:rPr lang="zh-CN" altLang="en-US" sz="2800" b="1" dirty="0" smtClean="0"/>
              <a:t>亚洲</a:t>
            </a:r>
            <a:r>
              <a:rPr lang="zh-CN" altLang="en-US" sz="2800" b="1" dirty="0"/>
              <a:t>人群的最大血药浓度约是西方人群的</a:t>
            </a:r>
            <a:r>
              <a:rPr lang="en-US" altLang="zh-CN" sz="2800" b="1" dirty="0"/>
              <a:t>2</a:t>
            </a:r>
            <a:r>
              <a:rPr lang="zh-CN" altLang="en-US" sz="2800" b="1" dirty="0" smtClean="0"/>
              <a:t>倍</a:t>
            </a:r>
            <a:endParaRPr lang="zh-CN" altLang="en-US" sz="2800" b="1" dirty="0"/>
          </a:p>
        </p:txBody>
      </p:sp>
      <p:sp>
        <p:nvSpPr>
          <p:cNvPr id="4" name="文本占位符 3"/>
          <p:cNvSpPr>
            <a:spLocks noGrp="1"/>
          </p:cNvSpPr>
          <p:nvPr>
            <p:ph type="body" sz="quarter" idx="11"/>
          </p:nvPr>
        </p:nvSpPr>
        <p:spPr/>
        <p:txBody>
          <a:bodyPr/>
          <a:lstStyle/>
          <a:p>
            <a:r>
              <a:rPr lang="en-US" altLang="zh-CN" dirty="0" smtClean="0"/>
              <a:t>Lee </a:t>
            </a:r>
            <a:r>
              <a:rPr lang="en-US" altLang="zh-CN" dirty="0"/>
              <a:t>E, et al. </a:t>
            </a:r>
            <a:r>
              <a:rPr lang="en-US" altLang="zh-CN" dirty="0" err="1"/>
              <a:t>Clin</a:t>
            </a:r>
            <a:r>
              <a:rPr lang="en-US" altLang="zh-CN" dirty="0"/>
              <a:t> </a:t>
            </a:r>
            <a:r>
              <a:rPr lang="en-US" altLang="zh-CN" dirty="0" err="1"/>
              <a:t>Pharmacol</a:t>
            </a:r>
            <a:r>
              <a:rPr lang="en-US" altLang="zh-CN" dirty="0"/>
              <a:t> </a:t>
            </a:r>
            <a:r>
              <a:rPr lang="en-US" altLang="zh-CN" dirty="0" err="1"/>
              <a:t>Ther</a:t>
            </a:r>
            <a:r>
              <a:rPr lang="en-US" altLang="zh-CN" dirty="0"/>
              <a:t>. 2005 Oct;78(4):330-41. </a:t>
            </a:r>
          </a:p>
        </p:txBody>
      </p:sp>
      <p:sp>
        <p:nvSpPr>
          <p:cNvPr id="9" name="内容占位符 8"/>
          <p:cNvSpPr>
            <a:spLocks noGrp="1"/>
          </p:cNvSpPr>
          <p:nvPr>
            <p:ph idx="12"/>
          </p:nvPr>
        </p:nvSpPr>
        <p:spPr>
          <a:xfrm>
            <a:off x="420854" y="5594561"/>
            <a:ext cx="9590484" cy="639077"/>
          </a:xfrm>
        </p:spPr>
        <p:txBody>
          <a:bodyPr/>
          <a:lstStyle/>
          <a:p>
            <a:r>
              <a:rPr lang="zh-CN" altLang="en-US" sz="1600" dirty="0"/>
              <a:t>一项开放标签、平行组、单次口服剂量研究，入组了</a:t>
            </a:r>
            <a:r>
              <a:rPr lang="en-US" altLang="zh-CN" sz="1600" dirty="0"/>
              <a:t>36</a:t>
            </a:r>
            <a:r>
              <a:rPr lang="zh-CN" altLang="en-US" sz="1600" dirty="0"/>
              <a:t>名白种人、</a:t>
            </a:r>
            <a:r>
              <a:rPr lang="en-US" altLang="zh-CN" sz="1600" dirty="0"/>
              <a:t>36</a:t>
            </a:r>
            <a:r>
              <a:rPr lang="zh-CN" altLang="en-US" sz="1600" dirty="0"/>
              <a:t>名中国人、</a:t>
            </a:r>
            <a:r>
              <a:rPr lang="en-US" altLang="zh-CN" sz="1600" dirty="0"/>
              <a:t>35</a:t>
            </a:r>
            <a:r>
              <a:rPr lang="zh-CN" altLang="en-US" sz="1600" dirty="0"/>
              <a:t>名马来人和</a:t>
            </a:r>
            <a:r>
              <a:rPr lang="en-US" altLang="zh-CN" sz="1600" dirty="0"/>
              <a:t>35</a:t>
            </a:r>
            <a:r>
              <a:rPr lang="zh-CN" altLang="en-US" sz="1600" dirty="0" smtClean="0"/>
              <a:t>名生活在新加坡的印度人</a:t>
            </a:r>
            <a:r>
              <a:rPr lang="zh-CN" altLang="en-US" sz="1600" dirty="0"/>
              <a:t>，分别给予瑞舒伐他汀</a:t>
            </a:r>
            <a:r>
              <a:rPr lang="en-US" altLang="zh-CN" sz="1600" dirty="0"/>
              <a:t>40mg</a:t>
            </a:r>
            <a:r>
              <a:rPr lang="zh-CN" altLang="en-US" sz="1600" dirty="0"/>
              <a:t>，评估瑞舒伐他汀的药代动力学是否存在种族差异。</a:t>
            </a:r>
          </a:p>
        </p:txBody>
      </p:sp>
      <p:sp>
        <p:nvSpPr>
          <p:cNvPr id="50179" name="矩形 3"/>
          <p:cNvSpPr>
            <a:spLocks noChangeArrowheads="1"/>
          </p:cNvSpPr>
          <p:nvPr/>
        </p:nvSpPr>
        <p:spPr bwMode="auto">
          <a:xfrm>
            <a:off x="0" y="6581776"/>
            <a:ext cx="5143500" cy="276225"/>
          </a:xfrm>
          <a:prstGeom prst="rect">
            <a:avLst/>
          </a:prstGeom>
          <a:noFill/>
          <a:ln w="9525">
            <a:noFill/>
            <a:miter lim="800000"/>
            <a:headEnd/>
            <a:tailEnd/>
          </a:ln>
        </p:spPr>
        <p:txBody>
          <a:bodyPr>
            <a:spAutoFit/>
          </a:bodyPr>
          <a:lstStyle/>
          <a:p>
            <a:endParaRPr lang="en-US" altLang="zh-CN" sz="1200" dirty="0">
              <a:solidFill>
                <a:schemeClr val="bg2"/>
              </a:solidFill>
              <a:ea typeface="华文细黑" pitchFamily="2" charset="-122"/>
            </a:endParaRPr>
          </a:p>
        </p:txBody>
      </p:sp>
      <p:grpSp>
        <p:nvGrpSpPr>
          <p:cNvPr id="3" name="组合 11"/>
          <p:cNvGrpSpPr/>
          <p:nvPr/>
        </p:nvGrpSpPr>
        <p:grpSpPr>
          <a:xfrm>
            <a:off x="861155" y="1421000"/>
            <a:ext cx="9104031" cy="4085008"/>
            <a:chOff x="765471" y="1421000"/>
            <a:chExt cx="8092472" cy="4085008"/>
          </a:xfrm>
        </p:grpSpPr>
        <p:sp>
          <p:nvSpPr>
            <p:cNvPr id="13" name="矩形 4"/>
            <p:cNvSpPr>
              <a:spLocks noChangeArrowheads="1"/>
            </p:cNvSpPr>
            <p:nvPr/>
          </p:nvSpPr>
          <p:spPr bwMode="auto">
            <a:xfrm>
              <a:off x="6970955" y="1857913"/>
              <a:ext cx="1886988" cy="1118255"/>
            </a:xfrm>
            <a:prstGeom prst="rect">
              <a:avLst/>
            </a:prstGeom>
            <a:noFill/>
            <a:ln w="9525">
              <a:noFill/>
              <a:miter lim="800000"/>
              <a:headEnd/>
              <a:tailEnd/>
            </a:ln>
          </p:spPr>
          <p:txBody>
            <a:bodyPr wrap="square">
              <a:spAutoFit/>
            </a:bodyPr>
            <a:lstStyle/>
            <a:p>
              <a:pPr algn="ctr">
                <a:lnSpc>
                  <a:spcPts val="1600"/>
                </a:lnSpc>
              </a:pPr>
              <a:r>
                <a:rPr lang="zh-CN" altLang="en-US" sz="1400" dirty="0">
                  <a:ea typeface="+mj-ea"/>
                </a:rPr>
                <a:t>以</a:t>
              </a:r>
              <a:r>
                <a:rPr lang="zh-CN" altLang="en-US" sz="1400" dirty="0" smtClean="0">
                  <a:ea typeface="+mj-ea"/>
                </a:rPr>
                <a:t>白种人为</a:t>
              </a:r>
              <a:r>
                <a:rPr lang="zh-CN" altLang="en-US" sz="1400" dirty="0">
                  <a:ea typeface="+mj-ea"/>
                </a:rPr>
                <a:t>参考</a:t>
              </a:r>
              <a:r>
                <a:rPr lang="zh-CN" altLang="en-US" sz="1400" dirty="0" smtClean="0">
                  <a:ea typeface="+mj-ea"/>
                </a:rPr>
                <a:t>：</a:t>
              </a:r>
              <a:endParaRPr lang="en-US" altLang="zh-CN" sz="1400" dirty="0" smtClean="0">
                <a:ea typeface="+mj-ea"/>
              </a:endParaRPr>
            </a:p>
            <a:p>
              <a:pPr algn="ctr">
                <a:lnSpc>
                  <a:spcPts val="1600"/>
                </a:lnSpc>
              </a:pPr>
              <a:r>
                <a:rPr lang="en-US" altLang="zh-CN" sz="1400" dirty="0">
                  <a:ea typeface="+mj-ea"/>
                </a:rPr>
                <a:t>1</a:t>
              </a:r>
            </a:p>
            <a:p>
              <a:pPr algn="ctr">
                <a:lnSpc>
                  <a:spcPts val="1600"/>
                </a:lnSpc>
              </a:pPr>
              <a:r>
                <a:rPr lang="en-US" altLang="zh-CN" sz="1400" dirty="0">
                  <a:ea typeface="+mj-ea"/>
                </a:rPr>
                <a:t>2. 36</a:t>
              </a:r>
              <a:r>
                <a:rPr lang="zh-CN" altLang="en-US" sz="1400" dirty="0">
                  <a:ea typeface="+mj-ea"/>
                </a:rPr>
                <a:t>倍</a:t>
              </a:r>
              <a:endParaRPr lang="en-US" sz="1400" dirty="0">
                <a:ea typeface="+mj-ea"/>
              </a:endParaRPr>
            </a:p>
            <a:p>
              <a:pPr algn="ctr">
                <a:lnSpc>
                  <a:spcPts val="1600"/>
                </a:lnSpc>
              </a:pPr>
              <a:r>
                <a:rPr lang="en-US" altLang="zh-CN" sz="1400" dirty="0">
                  <a:ea typeface="+mj-ea"/>
                </a:rPr>
                <a:t>2.00</a:t>
              </a:r>
              <a:r>
                <a:rPr lang="zh-CN" altLang="en-US" sz="1400" dirty="0">
                  <a:ea typeface="+mj-ea"/>
                </a:rPr>
                <a:t>倍</a:t>
              </a:r>
              <a:endParaRPr lang="en-US" sz="1400" dirty="0">
                <a:ea typeface="+mj-ea"/>
              </a:endParaRPr>
            </a:p>
            <a:p>
              <a:pPr algn="ctr">
                <a:lnSpc>
                  <a:spcPts val="1600"/>
                </a:lnSpc>
              </a:pPr>
              <a:r>
                <a:rPr lang="en-US" altLang="zh-CN" sz="1400" dirty="0">
                  <a:ea typeface="+mj-ea"/>
                </a:rPr>
                <a:t>1.68</a:t>
              </a:r>
              <a:r>
                <a:rPr lang="zh-CN" altLang="en-US" sz="1400" dirty="0">
                  <a:ea typeface="+mj-ea"/>
                </a:rPr>
                <a:t>倍</a:t>
              </a:r>
            </a:p>
          </p:txBody>
        </p:sp>
        <p:sp>
          <p:nvSpPr>
            <p:cNvPr id="14" name="TextBox 5"/>
            <p:cNvSpPr txBox="1">
              <a:spLocks noChangeArrowheads="1"/>
            </p:cNvSpPr>
            <p:nvPr/>
          </p:nvSpPr>
          <p:spPr bwMode="auto">
            <a:xfrm rot="16200000">
              <a:off x="-491208" y="3008433"/>
              <a:ext cx="2786937" cy="273580"/>
            </a:xfrm>
            <a:prstGeom prst="rect">
              <a:avLst/>
            </a:prstGeom>
            <a:noFill/>
            <a:ln w="9525">
              <a:noFill/>
              <a:miter lim="800000"/>
              <a:headEnd/>
              <a:tailEnd/>
            </a:ln>
          </p:spPr>
          <p:txBody>
            <a:bodyPr wrap="square">
              <a:spAutoFit/>
            </a:bodyPr>
            <a:lstStyle/>
            <a:p>
              <a:r>
                <a:rPr lang="zh-CN" altLang="en-US" sz="1400" dirty="0">
                  <a:ea typeface="+mj-ea"/>
                </a:rPr>
                <a:t>瑞舒伐他汀血浆浓度</a:t>
              </a:r>
              <a:r>
                <a:rPr lang="en-US" altLang="zh-CN" sz="1400" dirty="0">
                  <a:ea typeface="+mj-ea"/>
                </a:rPr>
                <a:t>(</a:t>
              </a:r>
              <a:r>
                <a:rPr lang="en-US" altLang="zh-CN" sz="1400" dirty="0" err="1">
                  <a:ea typeface="+mj-ea"/>
                </a:rPr>
                <a:t>ng</a:t>
              </a:r>
              <a:r>
                <a:rPr lang="en-US" altLang="zh-CN" sz="1400" dirty="0">
                  <a:ea typeface="+mj-ea"/>
                </a:rPr>
                <a:t>/</a:t>
              </a:r>
              <a:r>
                <a:rPr lang="en-US" altLang="zh-CN" sz="1400" dirty="0" err="1">
                  <a:ea typeface="+mj-ea"/>
                </a:rPr>
                <a:t>mL</a:t>
              </a:r>
              <a:r>
                <a:rPr lang="en-US" altLang="zh-CN" sz="1400" dirty="0">
                  <a:ea typeface="+mj-ea"/>
                </a:rPr>
                <a:t>)</a:t>
              </a:r>
              <a:endParaRPr lang="zh-CN" altLang="en-US" sz="1400" dirty="0">
                <a:ea typeface="+mj-ea"/>
              </a:endParaRPr>
            </a:p>
          </p:txBody>
        </p:sp>
        <p:pic>
          <p:nvPicPr>
            <p:cNvPr id="15" name="Picture 2"/>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50000"/>
                      </a14:imgEffect>
                    </a14:imgLayer>
                  </a14:imgProps>
                </a:ext>
              </a:extLst>
            </a:blip>
            <a:srcRect l="9642" r="5779" b="9696"/>
            <a:stretch>
              <a:fillRect/>
            </a:stretch>
          </p:blipFill>
          <p:spPr bwMode="auto">
            <a:xfrm>
              <a:off x="1754195" y="1524410"/>
              <a:ext cx="5429288" cy="3355094"/>
            </a:xfrm>
            <a:prstGeom prst="rect">
              <a:avLst/>
            </a:prstGeom>
            <a:noFill/>
            <a:ln w="9525">
              <a:noFill/>
              <a:miter lim="800000"/>
              <a:headEnd/>
              <a:tailEnd/>
            </a:ln>
          </p:spPr>
        </p:pic>
        <p:sp>
          <p:nvSpPr>
            <p:cNvPr id="16" name="TextBox 7"/>
            <p:cNvSpPr txBox="1">
              <a:spLocks noChangeArrowheads="1"/>
            </p:cNvSpPr>
            <p:nvPr/>
          </p:nvSpPr>
          <p:spPr bwMode="auto">
            <a:xfrm>
              <a:off x="3183916" y="5198231"/>
              <a:ext cx="2390138" cy="307777"/>
            </a:xfrm>
            <a:prstGeom prst="rect">
              <a:avLst/>
            </a:prstGeom>
            <a:noFill/>
            <a:ln w="9525">
              <a:noFill/>
              <a:miter lim="800000"/>
              <a:headEnd/>
              <a:tailEnd/>
            </a:ln>
          </p:spPr>
          <p:txBody>
            <a:bodyPr>
              <a:spAutoFit/>
            </a:bodyPr>
            <a:lstStyle/>
            <a:p>
              <a:pPr algn="ctr"/>
              <a:r>
                <a:rPr lang="zh-CN" altLang="en-US" sz="1400">
                  <a:ea typeface="+mj-ea"/>
                </a:rPr>
                <a:t>时间（小时）</a:t>
              </a:r>
            </a:p>
          </p:txBody>
        </p:sp>
        <p:sp>
          <p:nvSpPr>
            <p:cNvPr id="17" name="TextBox 8"/>
            <p:cNvSpPr txBox="1">
              <a:spLocks noChangeArrowheads="1"/>
            </p:cNvSpPr>
            <p:nvPr/>
          </p:nvSpPr>
          <p:spPr bwMode="auto">
            <a:xfrm>
              <a:off x="5983819" y="2051622"/>
              <a:ext cx="1707242" cy="1154033"/>
            </a:xfrm>
            <a:prstGeom prst="rect">
              <a:avLst/>
            </a:prstGeom>
            <a:noFill/>
            <a:ln w="9525">
              <a:noFill/>
              <a:miter lim="800000"/>
              <a:headEnd/>
              <a:tailEnd/>
            </a:ln>
          </p:spPr>
          <p:txBody>
            <a:bodyPr>
              <a:spAutoFit/>
            </a:bodyPr>
            <a:lstStyle/>
            <a:p>
              <a:pPr>
                <a:lnSpc>
                  <a:spcPts val="1600"/>
                </a:lnSpc>
              </a:pPr>
              <a:r>
                <a:rPr lang="zh-CN" altLang="en-US" sz="1400" dirty="0">
                  <a:ea typeface="+mj-ea"/>
                </a:rPr>
                <a:t>白种人（</a:t>
              </a:r>
              <a:r>
                <a:rPr lang="en-US" altLang="zh-CN" sz="1400" dirty="0">
                  <a:ea typeface="+mj-ea"/>
                </a:rPr>
                <a:t>n=36</a:t>
              </a:r>
              <a:r>
                <a:rPr lang="zh-CN" altLang="en-US" sz="1400" dirty="0">
                  <a:ea typeface="+mj-ea"/>
                </a:rPr>
                <a:t>）</a:t>
              </a:r>
              <a:endParaRPr lang="en-US" altLang="zh-CN" sz="1400" dirty="0">
                <a:ea typeface="+mj-ea"/>
              </a:endParaRPr>
            </a:p>
            <a:p>
              <a:pPr>
                <a:lnSpc>
                  <a:spcPts val="1600"/>
                </a:lnSpc>
              </a:pPr>
              <a:r>
                <a:rPr lang="zh-CN" altLang="en-US" sz="1400" dirty="0">
                  <a:ea typeface="+mj-ea"/>
                </a:rPr>
                <a:t>中国人（</a:t>
              </a:r>
              <a:r>
                <a:rPr lang="en-US" altLang="zh-CN" sz="1400" dirty="0">
                  <a:ea typeface="+mj-ea"/>
                </a:rPr>
                <a:t>n=36</a:t>
              </a:r>
              <a:r>
                <a:rPr lang="zh-CN" altLang="en-US" sz="1400" dirty="0">
                  <a:ea typeface="+mj-ea"/>
                </a:rPr>
                <a:t>）</a:t>
              </a:r>
              <a:endParaRPr lang="en-US" altLang="zh-CN" sz="1400" dirty="0">
                <a:ea typeface="+mj-ea"/>
              </a:endParaRPr>
            </a:p>
            <a:p>
              <a:pPr>
                <a:lnSpc>
                  <a:spcPts val="1600"/>
                </a:lnSpc>
              </a:pPr>
              <a:r>
                <a:rPr lang="zh-CN" altLang="en-US" sz="1400" dirty="0">
                  <a:ea typeface="+mj-ea"/>
                </a:rPr>
                <a:t>马拉人（</a:t>
              </a:r>
              <a:r>
                <a:rPr lang="en-US" altLang="zh-CN" sz="1400" dirty="0">
                  <a:ea typeface="+mj-ea"/>
                </a:rPr>
                <a:t>n=35</a:t>
              </a:r>
              <a:r>
                <a:rPr lang="zh-CN" altLang="en-US" sz="1400" dirty="0">
                  <a:ea typeface="+mj-ea"/>
                </a:rPr>
                <a:t>）</a:t>
              </a:r>
              <a:endParaRPr lang="en-US" altLang="zh-CN" sz="1400" dirty="0">
                <a:ea typeface="+mj-ea"/>
              </a:endParaRPr>
            </a:p>
            <a:p>
              <a:pPr>
                <a:lnSpc>
                  <a:spcPts val="1600"/>
                </a:lnSpc>
              </a:pPr>
              <a:r>
                <a:rPr lang="zh-CN" altLang="en-US" sz="1400" dirty="0">
                  <a:ea typeface="+mj-ea"/>
                </a:rPr>
                <a:t>印度人（</a:t>
              </a:r>
              <a:r>
                <a:rPr lang="en-US" altLang="zh-CN" sz="1400" dirty="0">
                  <a:ea typeface="+mj-ea"/>
                </a:rPr>
                <a:t>n=35</a:t>
              </a:r>
              <a:r>
                <a:rPr lang="zh-CN" altLang="en-US" sz="1400" dirty="0">
                  <a:ea typeface="+mj-ea"/>
                </a:rPr>
                <a:t>）</a:t>
              </a:r>
              <a:endParaRPr lang="en-US" altLang="zh-CN" sz="1400" dirty="0">
                <a:ea typeface="+mj-ea"/>
              </a:endParaRPr>
            </a:p>
            <a:p>
              <a:pPr>
                <a:lnSpc>
                  <a:spcPts val="1600"/>
                </a:lnSpc>
              </a:pPr>
              <a:endParaRPr lang="zh-CN" altLang="en-US" sz="1400" dirty="0">
                <a:ea typeface="+mj-ea"/>
              </a:endParaRPr>
            </a:p>
          </p:txBody>
        </p:sp>
        <p:sp>
          <p:nvSpPr>
            <p:cNvPr id="19" name="任意多边形 18"/>
            <p:cNvSpPr/>
            <p:nvPr/>
          </p:nvSpPr>
          <p:spPr bwMode="auto">
            <a:xfrm>
              <a:off x="1585919" y="1595588"/>
              <a:ext cx="5429288" cy="3339960"/>
            </a:xfrm>
            <a:custGeom>
              <a:avLst/>
              <a:gdLst>
                <a:gd name="connsiteX0" fmla="*/ 0 w 1143000"/>
                <a:gd name="connsiteY0" fmla="*/ 0 h 698500"/>
                <a:gd name="connsiteX1" fmla="*/ 0 w 1143000"/>
                <a:gd name="connsiteY1" fmla="*/ 698500 h 698500"/>
                <a:gd name="connsiteX2" fmla="*/ 1143000 w 1143000"/>
                <a:gd name="connsiteY2" fmla="*/ 698500 h 698500"/>
              </a:gdLst>
              <a:ahLst/>
              <a:cxnLst>
                <a:cxn ang="0">
                  <a:pos x="connsiteX0" y="connsiteY0"/>
                </a:cxn>
                <a:cxn ang="0">
                  <a:pos x="connsiteX1" y="connsiteY1"/>
                </a:cxn>
                <a:cxn ang="0">
                  <a:pos x="connsiteX2" y="connsiteY2"/>
                </a:cxn>
              </a:cxnLst>
              <a:rect l="l" t="t" r="r" b="b"/>
              <a:pathLst>
                <a:path w="1143000" h="698500">
                  <a:moveTo>
                    <a:pt x="0" y="0"/>
                  </a:moveTo>
                  <a:lnTo>
                    <a:pt x="0" y="698500"/>
                  </a:lnTo>
                  <a:lnTo>
                    <a:pt x="1143000" y="69850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i="0" u="none" strike="noStrike" cap="none" normalizeH="0" baseline="0" smtClean="0">
                <a:ln>
                  <a:noFill/>
                </a:ln>
                <a:solidFill>
                  <a:schemeClr val="tx1">
                    <a:lumMod val="75000"/>
                    <a:lumOff val="25000"/>
                  </a:schemeClr>
                </a:solidFill>
                <a:effectLst/>
                <a:ea typeface="+mj-ea"/>
              </a:endParaRPr>
            </a:p>
          </p:txBody>
        </p:sp>
        <p:cxnSp>
          <p:nvCxnSpPr>
            <p:cNvPr id="21" name="直接连接符 20"/>
            <p:cNvCxnSpPr/>
            <p:nvPr/>
          </p:nvCxnSpPr>
          <p:spPr bwMode="auto">
            <a:xfrm rot="10800000">
              <a:off x="1513919" y="1607706"/>
              <a:ext cx="72000" cy="1515"/>
            </a:xfrm>
            <a:prstGeom prst="line">
              <a:avLst/>
            </a:prstGeom>
            <a:noFill/>
            <a:ln w="9525" cap="flat" cmpd="sng" algn="ctr">
              <a:solidFill>
                <a:schemeClr val="tx1"/>
              </a:solidFill>
              <a:prstDash val="solid"/>
              <a:round/>
              <a:headEnd type="none" w="med" len="med"/>
              <a:tailEnd type="none" w="med" len="med"/>
            </a:ln>
            <a:effectLst/>
          </p:spPr>
        </p:cxnSp>
        <p:cxnSp>
          <p:nvCxnSpPr>
            <p:cNvPr id="22" name="直接连接符 21"/>
            <p:cNvCxnSpPr/>
            <p:nvPr/>
          </p:nvCxnSpPr>
          <p:spPr bwMode="auto">
            <a:xfrm rot="10800000">
              <a:off x="1513919" y="1924888"/>
              <a:ext cx="72000" cy="1515"/>
            </a:xfrm>
            <a:prstGeom prst="line">
              <a:avLst/>
            </a:prstGeom>
            <a:noFill/>
            <a:ln w="9525" cap="flat" cmpd="sng" algn="ctr">
              <a:solidFill>
                <a:schemeClr val="tx1"/>
              </a:solidFill>
              <a:prstDash val="solid"/>
              <a:round/>
              <a:headEnd type="none" w="med" len="med"/>
              <a:tailEnd type="none" w="med" len="med"/>
            </a:ln>
            <a:effectLst/>
          </p:spPr>
        </p:cxnSp>
        <p:cxnSp>
          <p:nvCxnSpPr>
            <p:cNvPr id="23" name="直接连接符 22"/>
            <p:cNvCxnSpPr/>
            <p:nvPr/>
          </p:nvCxnSpPr>
          <p:spPr bwMode="auto">
            <a:xfrm rot="10800000">
              <a:off x="1513919" y="2242071"/>
              <a:ext cx="72000" cy="1515"/>
            </a:xfrm>
            <a:prstGeom prst="line">
              <a:avLst/>
            </a:prstGeom>
            <a:noFill/>
            <a:ln w="9525" cap="flat" cmpd="sng" algn="ctr">
              <a:solidFill>
                <a:schemeClr val="tx1"/>
              </a:solidFill>
              <a:prstDash val="solid"/>
              <a:round/>
              <a:headEnd type="none" w="med" len="med"/>
              <a:tailEnd type="none" w="med" len="med"/>
            </a:ln>
            <a:effectLst/>
          </p:spPr>
        </p:cxnSp>
        <p:cxnSp>
          <p:nvCxnSpPr>
            <p:cNvPr id="24" name="直接连接符 23"/>
            <p:cNvCxnSpPr/>
            <p:nvPr/>
          </p:nvCxnSpPr>
          <p:spPr bwMode="auto">
            <a:xfrm rot="10800000">
              <a:off x="1513919" y="2559254"/>
              <a:ext cx="72000" cy="1515"/>
            </a:xfrm>
            <a:prstGeom prst="line">
              <a:avLst/>
            </a:prstGeom>
            <a:noFill/>
            <a:ln w="9525" cap="flat" cmpd="sng" algn="ctr">
              <a:solidFill>
                <a:schemeClr val="tx1"/>
              </a:solidFill>
              <a:prstDash val="solid"/>
              <a:round/>
              <a:headEnd type="none" w="med" len="med"/>
              <a:tailEnd type="none" w="med" len="med"/>
            </a:ln>
            <a:effectLst/>
          </p:spPr>
        </p:cxnSp>
        <p:cxnSp>
          <p:nvCxnSpPr>
            <p:cNvPr id="25" name="直接连接符 24"/>
            <p:cNvCxnSpPr/>
            <p:nvPr/>
          </p:nvCxnSpPr>
          <p:spPr bwMode="auto">
            <a:xfrm rot="10800000">
              <a:off x="1513919" y="2876437"/>
              <a:ext cx="72000" cy="1515"/>
            </a:xfrm>
            <a:prstGeom prst="line">
              <a:avLst/>
            </a:prstGeom>
            <a:noFill/>
            <a:ln w="9525" cap="flat" cmpd="sng" algn="ctr">
              <a:solidFill>
                <a:schemeClr val="tx1"/>
              </a:solidFill>
              <a:prstDash val="solid"/>
              <a:round/>
              <a:headEnd type="none" w="med" len="med"/>
              <a:tailEnd type="none" w="med" len="med"/>
            </a:ln>
            <a:effectLst/>
          </p:spPr>
        </p:cxnSp>
        <p:cxnSp>
          <p:nvCxnSpPr>
            <p:cNvPr id="26" name="直接连接符 25"/>
            <p:cNvCxnSpPr/>
            <p:nvPr/>
          </p:nvCxnSpPr>
          <p:spPr bwMode="auto">
            <a:xfrm rot="10800000">
              <a:off x="1513919" y="3193620"/>
              <a:ext cx="72000" cy="1515"/>
            </a:xfrm>
            <a:prstGeom prst="line">
              <a:avLst/>
            </a:prstGeom>
            <a:noFill/>
            <a:ln w="9525" cap="flat" cmpd="sng" algn="ctr">
              <a:solidFill>
                <a:schemeClr val="tx1"/>
              </a:solidFill>
              <a:prstDash val="solid"/>
              <a:round/>
              <a:headEnd type="none" w="med" len="med"/>
              <a:tailEnd type="none" w="med" len="med"/>
            </a:ln>
            <a:effectLst/>
          </p:spPr>
        </p:cxnSp>
        <p:cxnSp>
          <p:nvCxnSpPr>
            <p:cNvPr id="27" name="直接连接符 26"/>
            <p:cNvCxnSpPr/>
            <p:nvPr/>
          </p:nvCxnSpPr>
          <p:spPr bwMode="auto">
            <a:xfrm rot="10800000">
              <a:off x="1513919" y="3510802"/>
              <a:ext cx="72000" cy="1515"/>
            </a:xfrm>
            <a:prstGeom prst="line">
              <a:avLst/>
            </a:prstGeom>
            <a:noFill/>
            <a:ln w="9525" cap="flat" cmpd="sng" algn="ctr">
              <a:solidFill>
                <a:schemeClr val="tx1"/>
              </a:solidFill>
              <a:prstDash val="solid"/>
              <a:round/>
              <a:headEnd type="none" w="med" len="med"/>
              <a:tailEnd type="none" w="med" len="med"/>
            </a:ln>
            <a:effectLst/>
          </p:spPr>
        </p:cxnSp>
        <p:cxnSp>
          <p:nvCxnSpPr>
            <p:cNvPr id="28" name="直接连接符 27"/>
            <p:cNvCxnSpPr/>
            <p:nvPr/>
          </p:nvCxnSpPr>
          <p:spPr bwMode="auto">
            <a:xfrm rot="10800000">
              <a:off x="1513919" y="3827985"/>
              <a:ext cx="72000" cy="1515"/>
            </a:xfrm>
            <a:prstGeom prst="line">
              <a:avLst/>
            </a:prstGeom>
            <a:noFill/>
            <a:ln w="9525" cap="flat" cmpd="sng" algn="ctr">
              <a:solidFill>
                <a:schemeClr val="tx1"/>
              </a:solidFill>
              <a:prstDash val="solid"/>
              <a:round/>
              <a:headEnd type="none" w="med" len="med"/>
              <a:tailEnd type="none" w="med" len="med"/>
            </a:ln>
            <a:effectLst/>
          </p:spPr>
        </p:cxnSp>
        <p:cxnSp>
          <p:nvCxnSpPr>
            <p:cNvPr id="29" name="直接连接符 28"/>
            <p:cNvCxnSpPr/>
            <p:nvPr/>
          </p:nvCxnSpPr>
          <p:spPr bwMode="auto">
            <a:xfrm rot="10800000">
              <a:off x="1513919" y="4145168"/>
              <a:ext cx="72000" cy="1515"/>
            </a:xfrm>
            <a:prstGeom prst="line">
              <a:avLst/>
            </a:prstGeom>
            <a:noFill/>
            <a:ln w="9525" cap="flat" cmpd="sng" algn="ctr">
              <a:solidFill>
                <a:schemeClr val="tx1"/>
              </a:solidFill>
              <a:prstDash val="solid"/>
              <a:round/>
              <a:headEnd type="none" w="med" len="med"/>
              <a:tailEnd type="none" w="med" len="med"/>
            </a:ln>
            <a:effectLst/>
          </p:spPr>
        </p:cxnSp>
        <p:cxnSp>
          <p:nvCxnSpPr>
            <p:cNvPr id="30" name="直接连接符 29"/>
            <p:cNvCxnSpPr/>
            <p:nvPr/>
          </p:nvCxnSpPr>
          <p:spPr bwMode="auto">
            <a:xfrm rot="10800000">
              <a:off x="1513918" y="4779532"/>
              <a:ext cx="72000" cy="1515"/>
            </a:xfrm>
            <a:prstGeom prst="line">
              <a:avLst/>
            </a:prstGeom>
            <a:noFill/>
            <a:ln w="9525" cap="flat" cmpd="sng" algn="ctr">
              <a:solidFill>
                <a:schemeClr val="tx1"/>
              </a:solidFill>
              <a:prstDash val="solid"/>
              <a:round/>
              <a:headEnd type="none" w="med" len="med"/>
              <a:tailEnd type="none" w="med" len="med"/>
            </a:ln>
            <a:effectLst/>
          </p:spPr>
        </p:cxnSp>
        <p:cxnSp>
          <p:nvCxnSpPr>
            <p:cNvPr id="31" name="直接连接符 30"/>
            <p:cNvCxnSpPr/>
            <p:nvPr/>
          </p:nvCxnSpPr>
          <p:spPr bwMode="auto">
            <a:xfrm rot="10800000">
              <a:off x="1513919" y="4462351"/>
              <a:ext cx="72000" cy="1515"/>
            </a:xfrm>
            <a:prstGeom prst="line">
              <a:avLst/>
            </a:prstGeom>
            <a:noFill/>
            <a:ln w="9525" cap="flat" cmpd="sng" algn="ctr">
              <a:solidFill>
                <a:schemeClr val="tx1"/>
              </a:solidFill>
              <a:prstDash val="solid"/>
              <a:round/>
              <a:headEnd type="none" w="med" len="med"/>
              <a:tailEnd type="none" w="med" len="med"/>
            </a:ln>
            <a:effectLst/>
          </p:spPr>
        </p:cxnSp>
        <p:cxnSp>
          <p:nvCxnSpPr>
            <p:cNvPr id="32" name="直接连接符 31"/>
            <p:cNvCxnSpPr/>
            <p:nvPr/>
          </p:nvCxnSpPr>
          <p:spPr bwMode="auto">
            <a:xfrm rot="16200000">
              <a:off x="1958704" y="4975408"/>
              <a:ext cx="72000" cy="1588"/>
            </a:xfrm>
            <a:prstGeom prst="line">
              <a:avLst/>
            </a:prstGeom>
            <a:noFill/>
            <a:ln w="9525" cap="flat" cmpd="sng" algn="ctr">
              <a:solidFill>
                <a:schemeClr val="tx1"/>
              </a:solidFill>
              <a:prstDash val="solid"/>
              <a:round/>
              <a:headEnd type="none" w="med" len="med"/>
              <a:tailEnd type="none" w="med" len="med"/>
            </a:ln>
            <a:effectLst/>
          </p:spPr>
        </p:cxnSp>
        <p:cxnSp>
          <p:nvCxnSpPr>
            <p:cNvPr id="33" name="直接连接符 32"/>
            <p:cNvCxnSpPr/>
            <p:nvPr/>
          </p:nvCxnSpPr>
          <p:spPr bwMode="auto">
            <a:xfrm rot="16200000">
              <a:off x="2788970" y="4975408"/>
              <a:ext cx="72000" cy="1588"/>
            </a:xfrm>
            <a:prstGeom prst="line">
              <a:avLst/>
            </a:prstGeom>
            <a:noFill/>
            <a:ln w="9525" cap="flat" cmpd="sng" algn="ctr">
              <a:solidFill>
                <a:schemeClr val="tx1"/>
              </a:solidFill>
              <a:prstDash val="solid"/>
              <a:round/>
              <a:headEnd type="none" w="med" len="med"/>
              <a:tailEnd type="none" w="med" len="med"/>
            </a:ln>
            <a:effectLst/>
          </p:spPr>
        </p:cxnSp>
        <p:cxnSp>
          <p:nvCxnSpPr>
            <p:cNvPr id="34" name="直接连接符 33"/>
            <p:cNvCxnSpPr/>
            <p:nvPr/>
          </p:nvCxnSpPr>
          <p:spPr bwMode="auto">
            <a:xfrm rot="16200000">
              <a:off x="3646226" y="4975409"/>
              <a:ext cx="72000" cy="1588"/>
            </a:xfrm>
            <a:prstGeom prst="line">
              <a:avLst/>
            </a:prstGeom>
            <a:noFill/>
            <a:ln w="9525" cap="flat" cmpd="sng" algn="ctr">
              <a:solidFill>
                <a:schemeClr val="tx1"/>
              </a:solidFill>
              <a:prstDash val="solid"/>
              <a:round/>
              <a:headEnd type="none" w="med" len="med"/>
              <a:tailEnd type="none" w="med" len="med"/>
            </a:ln>
            <a:effectLst/>
          </p:spPr>
        </p:cxnSp>
        <p:cxnSp>
          <p:nvCxnSpPr>
            <p:cNvPr id="35" name="直接连接符 34"/>
            <p:cNvCxnSpPr/>
            <p:nvPr/>
          </p:nvCxnSpPr>
          <p:spPr bwMode="auto">
            <a:xfrm rot="16200000">
              <a:off x="4471733" y="4975409"/>
              <a:ext cx="72000" cy="1588"/>
            </a:xfrm>
            <a:prstGeom prst="line">
              <a:avLst/>
            </a:prstGeom>
            <a:noFill/>
            <a:ln w="9525" cap="flat" cmpd="sng" algn="ctr">
              <a:solidFill>
                <a:schemeClr val="tx1"/>
              </a:solidFill>
              <a:prstDash val="solid"/>
              <a:round/>
              <a:headEnd type="none" w="med" len="med"/>
              <a:tailEnd type="none" w="med" len="med"/>
            </a:ln>
            <a:effectLst/>
          </p:spPr>
        </p:cxnSp>
        <p:cxnSp>
          <p:nvCxnSpPr>
            <p:cNvPr id="36" name="直接连接符 35"/>
            <p:cNvCxnSpPr/>
            <p:nvPr/>
          </p:nvCxnSpPr>
          <p:spPr bwMode="auto">
            <a:xfrm rot="16200000">
              <a:off x="5290889" y="4975409"/>
              <a:ext cx="72000" cy="1588"/>
            </a:xfrm>
            <a:prstGeom prst="line">
              <a:avLst/>
            </a:prstGeom>
            <a:noFill/>
            <a:ln w="9525" cap="flat" cmpd="sng" algn="ctr">
              <a:solidFill>
                <a:schemeClr val="tx1"/>
              </a:solidFill>
              <a:prstDash val="solid"/>
              <a:round/>
              <a:headEnd type="none" w="med" len="med"/>
              <a:tailEnd type="none" w="med" len="med"/>
            </a:ln>
            <a:effectLst/>
          </p:spPr>
        </p:cxnSp>
        <p:cxnSp>
          <p:nvCxnSpPr>
            <p:cNvPr id="37" name="直接连接符 36"/>
            <p:cNvCxnSpPr/>
            <p:nvPr/>
          </p:nvCxnSpPr>
          <p:spPr bwMode="auto">
            <a:xfrm rot="16200000">
              <a:off x="6146557" y="4975409"/>
              <a:ext cx="72000" cy="1588"/>
            </a:xfrm>
            <a:prstGeom prst="line">
              <a:avLst/>
            </a:prstGeom>
            <a:noFill/>
            <a:ln w="9525" cap="flat" cmpd="sng" algn="ctr">
              <a:solidFill>
                <a:schemeClr val="tx1"/>
              </a:solidFill>
              <a:prstDash val="solid"/>
              <a:round/>
              <a:headEnd type="none" w="med" len="med"/>
              <a:tailEnd type="none" w="med" len="med"/>
            </a:ln>
            <a:effectLst/>
          </p:spPr>
        </p:cxnSp>
        <p:cxnSp>
          <p:nvCxnSpPr>
            <p:cNvPr id="38" name="直接连接符 37"/>
            <p:cNvCxnSpPr/>
            <p:nvPr/>
          </p:nvCxnSpPr>
          <p:spPr bwMode="auto">
            <a:xfrm rot="16200000">
              <a:off x="6972063" y="4975409"/>
              <a:ext cx="72000" cy="1588"/>
            </a:xfrm>
            <a:prstGeom prst="line">
              <a:avLst/>
            </a:prstGeom>
            <a:noFill/>
            <a:ln w="9525" cap="flat" cmpd="sng" algn="ctr">
              <a:solidFill>
                <a:schemeClr val="tx1"/>
              </a:solidFill>
              <a:prstDash val="solid"/>
              <a:round/>
              <a:headEnd type="none" w="med" len="med"/>
              <a:tailEnd type="none" w="med" len="med"/>
            </a:ln>
            <a:effectLst/>
          </p:spPr>
        </p:cxnSp>
        <p:sp>
          <p:nvSpPr>
            <p:cNvPr id="50" name="TextBox 49"/>
            <p:cNvSpPr txBox="1"/>
            <p:nvPr/>
          </p:nvSpPr>
          <p:spPr>
            <a:xfrm>
              <a:off x="1643977" y="4968440"/>
              <a:ext cx="714380" cy="307777"/>
            </a:xfrm>
            <a:prstGeom prst="rect">
              <a:avLst/>
            </a:prstGeom>
            <a:noFill/>
          </p:spPr>
          <p:txBody>
            <a:bodyPr wrap="square" rtlCol="0">
              <a:spAutoFit/>
            </a:bodyPr>
            <a:lstStyle/>
            <a:p>
              <a:pPr algn="ctr"/>
              <a:r>
                <a:rPr lang="en-US" altLang="zh-CN" sz="1400" dirty="0" smtClean="0">
                  <a:ea typeface="+mj-ea"/>
                </a:rPr>
                <a:t>0</a:t>
              </a:r>
              <a:endParaRPr lang="zh-CN" altLang="en-US" sz="1400" dirty="0">
                <a:ea typeface="+mj-ea"/>
              </a:endParaRPr>
            </a:p>
          </p:txBody>
        </p:sp>
        <p:sp>
          <p:nvSpPr>
            <p:cNvPr id="51" name="TextBox 50"/>
            <p:cNvSpPr txBox="1"/>
            <p:nvPr/>
          </p:nvSpPr>
          <p:spPr>
            <a:xfrm>
              <a:off x="2468575" y="4975834"/>
              <a:ext cx="714380" cy="307777"/>
            </a:xfrm>
            <a:prstGeom prst="rect">
              <a:avLst/>
            </a:prstGeom>
            <a:noFill/>
          </p:spPr>
          <p:txBody>
            <a:bodyPr wrap="square" rtlCol="0">
              <a:spAutoFit/>
            </a:bodyPr>
            <a:lstStyle/>
            <a:p>
              <a:pPr algn="ctr"/>
              <a:r>
                <a:rPr lang="en-US" altLang="zh-CN" sz="1400" dirty="0" smtClean="0">
                  <a:ea typeface="+mj-ea"/>
                </a:rPr>
                <a:t>12</a:t>
              </a:r>
              <a:endParaRPr lang="zh-CN" altLang="en-US" sz="1400" dirty="0">
                <a:ea typeface="+mj-ea"/>
              </a:endParaRPr>
            </a:p>
          </p:txBody>
        </p:sp>
        <p:sp>
          <p:nvSpPr>
            <p:cNvPr id="52" name="TextBox 51"/>
            <p:cNvSpPr txBox="1"/>
            <p:nvPr/>
          </p:nvSpPr>
          <p:spPr>
            <a:xfrm>
              <a:off x="3325831" y="4975834"/>
              <a:ext cx="714380" cy="307777"/>
            </a:xfrm>
            <a:prstGeom prst="rect">
              <a:avLst/>
            </a:prstGeom>
            <a:noFill/>
          </p:spPr>
          <p:txBody>
            <a:bodyPr wrap="square" rtlCol="0">
              <a:spAutoFit/>
            </a:bodyPr>
            <a:lstStyle/>
            <a:p>
              <a:pPr algn="ctr"/>
              <a:r>
                <a:rPr lang="en-US" altLang="zh-CN" sz="1400" dirty="0" smtClean="0">
                  <a:ea typeface="+mj-ea"/>
                </a:rPr>
                <a:t>24</a:t>
              </a:r>
              <a:endParaRPr lang="zh-CN" altLang="en-US" sz="1400" dirty="0">
                <a:ea typeface="+mj-ea"/>
              </a:endParaRPr>
            </a:p>
          </p:txBody>
        </p:sp>
        <p:sp>
          <p:nvSpPr>
            <p:cNvPr id="53" name="TextBox 52"/>
            <p:cNvSpPr txBox="1"/>
            <p:nvPr/>
          </p:nvSpPr>
          <p:spPr>
            <a:xfrm>
              <a:off x="4144307" y="4968440"/>
              <a:ext cx="714380" cy="307777"/>
            </a:xfrm>
            <a:prstGeom prst="rect">
              <a:avLst/>
            </a:prstGeom>
            <a:noFill/>
          </p:spPr>
          <p:txBody>
            <a:bodyPr wrap="square" rtlCol="0">
              <a:spAutoFit/>
            </a:bodyPr>
            <a:lstStyle/>
            <a:p>
              <a:pPr algn="ctr"/>
              <a:r>
                <a:rPr lang="en-US" altLang="zh-CN" sz="1400" dirty="0" smtClean="0">
                  <a:ea typeface="+mj-ea"/>
                </a:rPr>
                <a:t>36</a:t>
              </a:r>
              <a:endParaRPr lang="zh-CN" altLang="en-US" sz="1400" dirty="0">
                <a:ea typeface="+mj-ea"/>
              </a:endParaRPr>
            </a:p>
          </p:txBody>
        </p:sp>
        <p:sp>
          <p:nvSpPr>
            <p:cNvPr id="54" name="TextBox 53"/>
            <p:cNvSpPr txBox="1"/>
            <p:nvPr/>
          </p:nvSpPr>
          <p:spPr>
            <a:xfrm>
              <a:off x="4968905" y="4975834"/>
              <a:ext cx="714380" cy="307777"/>
            </a:xfrm>
            <a:prstGeom prst="rect">
              <a:avLst/>
            </a:prstGeom>
            <a:noFill/>
          </p:spPr>
          <p:txBody>
            <a:bodyPr wrap="square" rtlCol="0">
              <a:spAutoFit/>
            </a:bodyPr>
            <a:lstStyle/>
            <a:p>
              <a:pPr algn="ctr"/>
              <a:r>
                <a:rPr lang="en-US" altLang="zh-CN" sz="1400" dirty="0" smtClean="0">
                  <a:ea typeface="+mj-ea"/>
                </a:rPr>
                <a:t>48</a:t>
              </a:r>
              <a:endParaRPr lang="zh-CN" altLang="en-US" sz="1400" dirty="0">
                <a:ea typeface="+mj-ea"/>
              </a:endParaRPr>
            </a:p>
          </p:txBody>
        </p:sp>
        <p:sp>
          <p:nvSpPr>
            <p:cNvPr id="55" name="TextBox 54"/>
            <p:cNvSpPr txBox="1"/>
            <p:nvPr/>
          </p:nvSpPr>
          <p:spPr>
            <a:xfrm>
              <a:off x="5826161" y="4975834"/>
              <a:ext cx="714380" cy="307777"/>
            </a:xfrm>
            <a:prstGeom prst="rect">
              <a:avLst/>
            </a:prstGeom>
            <a:noFill/>
          </p:spPr>
          <p:txBody>
            <a:bodyPr wrap="square" rtlCol="0">
              <a:spAutoFit/>
            </a:bodyPr>
            <a:lstStyle/>
            <a:p>
              <a:pPr algn="ctr"/>
              <a:r>
                <a:rPr lang="en-US" altLang="zh-CN" sz="1400" dirty="0" smtClean="0">
                  <a:ea typeface="+mj-ea"/>
                </a:rPr>
                <a:t>60</a:t>
              </a:r>
              <a:endParaRPr lang="zh-CN" altLang="en-US" sz="1400" dirty="0">
                <a:ea typeface="+mj-ea"/>
              </a:endParaRPr>
            </a:p>
          </p:txBody>
        </p:sp>
        <p:sp>
          <p:nvSpPr>
            <p:cNvPr id="56" name="TextBox 55"/>
            <p:cNvSpPr txBox="1"/>
            <p:nvPr/>
          </p:nvSpPr>
          <p:spPr>
            <a:xfrm>
              <a:off x="6683417" y="4975834"/>
              <a:ext cx="714380" cy="307777"/>
            </a:xfrm>
            <a:prstGeom prst="rect">
              <a:avLst/>
            </a:prstGeom>
            <a:noFill/>
          </p:spPr>
          <p:txBody>
            <a:bodyPr wrap="square" rtlCol="0">
              <a:spAutoFit/>
            </a:bodyPr>
            <a:lstStyle/>
            <a:p>
              <a:pPr algn="ctr"/>
              <a:r>
                <a:rPr lang="en-US" altLang="zh-CN" sz="1400" dirty="0" smtClean="0">
                  <a:ea typeface="+mj-ea"/>
                </a:rPr>
                <a:t>72</a:t>
              </a:r>
              <a:endParaRPr lang="zh-CN" altLang="en-US" sz="1400" dirty="0">
                <a:ea typeface="+mj-ea"/>
              </a:endParaRPr>
            </a:p>
          </p:txBody>
        </p:sp>
        <p:grpSp>
          <p:nvGrpSpPr>
            <p:cNvPr id="5" name="组合 58"/>
            <p:cNvGrpSpPr/>
            <p:nvPr/>
          </p:nvGrpSpPr>
          <p:grpSpPr>
            <a:xfrm>
              <a:off x="825501" y="1421000"/>
              <a:ext cx="714380" cy="3511412"/>
              <a:chOff x="825501" y="1375934"/>
              <a:chExt cx="714380" cy="3680153"/>
            </a:xfrm>
          </p:grpSpPr>
          <p:sp>
            <p:nvSpPr>
              <p:cNvPr id="60" name="TextBox 59"/>
              <p:cNvSpPr txBox="1"/>
              <p:nvPr/>
            </p:nvSpPr>
            <p:spPr>
              <a:xfrm>
                <a:off x="825501" y="1375934"/>
                <a:ext cx="714380" cy="322567"/>
              </a:xfrm>
              <a:prstGeom prst="rect">
                <a:avLst/>
              </a:prstGeom>
              <a:noFill/>
            </p:spPr>
            <p:txBody>
              <a:bodyPr wrap="square" rtlCol="0">
                <a:spAutoFit/>
              </a:bodyPr>
              <a:lstStyle/>
              <a:p>
                <a:pPr algn="r"/>
                <a:r>
                  <a:rPr lang="en-US" altLang="zh-CN" sz="1400" dirty="0" smtClean="0">
                    <a:ea typeface="+mj-ea"/>
                  </a:rPr>
                  <a:t>100</a:t>
                </a:r>
                <a:endParaRPr lang="zh-CN" altLang="en-US" sz="1400" dirty="0">
                  <a:ea typeface="+mj-ea"/>
                </a:endParaRPr>
              </a:p>
            </p:txBody>
          </p:sp>
          <p:sp>
            <p:nvSpPr>
              <p:cNvPr id="61" name="TextBox 60"/>
              <p:cNvSpPr txBox="1"/>
              <p:nvPr/>
            </p:nvSpPr>
            <p:spPr>
              <a:xfrm>
                <a:off x="825501" y="1733124"/>
                <a:ext cx="714380" cy="322567"/>
              </a:xfrm>
              <a:prstGeom prst="rect">
                <a:avLst/>
              </a:prstGeom>
              <a:noFill/>
            </p:spPr>
            <p:txBody>
              <a:bodyPr wrap="square" rtlCol="0">
                <a:spAutoFit/>
              </a:bodyPr>
              <a:lstStyle/>
              <a:p>
                <a:pPr algn="r"/>
                <a:r>
                  <a:rPr lang="en-US" altLang="zh-CN" sz="1400" dirty="0" smtClean="0">
                    <a:ea typeface="+mj-ea"/>
                  </a:rPr>
                  <a:t>90</a:t>
                </a:r>
                <a:endParaRPr lang="zh-CN" altLang="en-US" sz="1400" dirty="0">
                  <a:ea typeface="+mj-ea"/>
                </a:endParaRPr>
              </a:p>
            </p:txBody>
          </p:sp>
          <p:sp>
            <p:nvSpPr>
              <p:cNvPr id="62" name="TextBox 61"/>
              <p:cNvSpPr txBox="1"/>
              <p:nvPr/>
            </p:nvSpPr>
            <p:spPr>
              <a:xfrm>
                <a:off x="825501" y="2071678"/>
                <a:ext cx="714380" cy="322567"/>
              </a:xfrm>
              <a:prstGeom prst="rect">
                <a:avLst/>
              </a:prstGeom>
              <a:noFill/>
            </p:spPr>
            <p:txBody>
              <a:bodyPr wrap="square" rtlCol="0">
                <a:spAutoFit/>
              </a:bodyPr>
              <a:lstStyle/>
              <a:p>
                <a:pPr algn="r"/>
                <a:r>
                  <a:rPr lang="en-US" altLang="zh-CN" sz="1400" dirty="0" smtClean="0">
                    <a:ea typeface="+mj-ea"/>
                  </a:rPr>
                  <a:t>80</a:t>
                </a:r>
                <a:endParaRPr lang="zh-CN" altLang="en-US" sz="1400" dirty="0">
                  <a:ea typeface="+mj-ea"/>
                </a:endParaRPr>
              </a:p>
            </p:txBody>
          </p:sp>
          <p:sp>
            <p:nvSpPr>
              <p:cNvPr id="63" name="TextBox 62"/>
              <p:cNvSpPr txBox="1"/>
              <p:nvPr/>
            </p:nvSpPr>
            <p:spPr>
              <a:xfrm>
                <a:off x="825501" y="2376066"/>
                <a:ext cx="714380" cy="322567"/>
              </a:xfrm>
              <a:prstGeom prst="rect">
                <a:avLst/>
              </a:prstGeom>
              <a:noFill/>
            </p:spPr>
            <p:txBody>
              <a:bodyPr wrap="square" rtlCol="0">
                <a:spAutoFit/>
              </a:bodyPr>
              <a:lstStyle/>
              <a:p>
                <a:pPr algn="r"/>
                <a:r>
                  <a:rPr lang="en-US" altLang="zh-CN" sz="1400" dirty="0" smtClean="0">
                    <a:ea typeface="+mj-ea"/>
                  </a:rPr>
                  <a:t>70</a:t>
                </a:r>
                <a:endParaRPr lang="zh-CN" altLang="en-US" sz="1400" dirty="0">
                  <a:ea typeface="+mj-ea"/>
                </a:endParaRPr>
              </a:p>
            </p:txBody>
          </p:sp>
          <p:sp>
            <p:nvSpPr>
              <p:cNvPr id="64" name="TextBox 63"/>
              <p:cNvSpPr txBox="1"/>
              <p:nvPr/>
            </p:nvSpPr>
            <p:spPr>
              <a:xfrm>
                <a:off x="825501" y="2733256"/>
                <a:ext cx="714380" cy="322567"/>
              </a:xfrm>
              <a:prstGeom prst="rect">
                <a:avLst/>
              </a:prstGeom>
              <a:noFill/>
            </p:spPr>
            <p:txBody>
              <a:bodyPr wrap="square" rtlCol="0">
                <a:spAutoFit/>
              </a:bodyPr>
              <a:lstStyle/>
              <a:p>
                <a:pPr algn="r"/>
                <a:r>
                  <a:rPr lang="en-US" altLang="zh-CN" sz="1400" dirty="0" smtClean="0">
                    <a:ea typeface="+mj-ea"/>
                  </a:rPr>
                  <a:t>60</a:t>
                </a:r>
                <a:endParaRPr lang="zh-CN" altLang="en-US" sz="1400" dirty="0">
                  <a:ea typeface="+mj-ea"/>
                </a:endParaRPr>
              </a:p>
            </p:txBody>
          </p:sp>
          <p:sp>
            <p:nvSpPr>
              <p:cNvPr id="65" name="TextBox 64"/>
              <p:cNvSpPr txBox="1"/>
              <p:nvPr/>
            </p:nvSpPr>
            <p:spPr>
              <a:xfrm>
                <a:off x="825501" y="3071810"/>
                <a:ext cx="714380" cy="322567"/>
              </a:xfrm>
              <a:prstGeom prst="rect">
                <a:avLst/>
              </a:prstGeom>
              <a:noFill/>
            </p:spPr>
            <p:txBody>
              <a:bodyPr wrap="square" rtlCol="0">
                <a:spAutoFit/>
              </a:bodyPr>
              <a:lstStyle/>
              <a:p>
                <a:pPr algn="r"/>
                <a:r>
                  <a:rPr lang="en-US" altLang="zh-CN" sz="1400" dirty="0" smtClean="0">
                    <a:ea typeface="+mj-ea"/>
                  </a:rPr>
                  <a:t>50</a:t>
                </a:r>
                <a:endParaRPr lang="zh-CN" altLang="en-US" sz="1400" dirty="0">
                  <a:ea typeface="+mj-ea"/>
                </a:endParaRPr>
              </a:p>
            </p:txBody>
          </p:sp>
          <p:sp>
            <p:nvSpPr>
              <p:cNvPr id="66" name="TextBox 65"/>
              <p:cNvSpPr txBox="1"/>
              <p:nvPr/>
            </p:nvSpPr>
            <p:spPr>
              <a:xfrm>
                <a:off x="825501" y="3397970"/>
                <a:ext cx="714380" cy="322567"/>
              </a:xfrm>
              <a:prstGeom prst="rect">
                <a:avLst/>
              </a:prstGeom>
              <a:noFill/>
            </p:spPr>
            <p:txBody>
              <a:bodyPr wrap="square" rtlCol="0">
                <a:spAutoFit/>
              </a:bodyPr>
              <a:lstStyle/>
              <a:p>
                <a:pPr algn="r"/>
                <a:r>
                  <a:rPr lang="en-US" altLang="zh-CN" sz="1400" dirty="0" smtClean="0">
                    <a:ea typeface="+mj-ea"/>
                  </a:rPr>
                  <a:t>40</a:t>
                </a:r>
                <a:endParaRPr lang="zh-CN" altLang="en-US" sz="1400" dirty="0">
                  <a:ea typeface="+mj-ea"/>
                </a:endParaRPr>
              </a:p>
            </p:txBody>
          </p:sp>
          <p:sp>
            <p:nvSpPr>
              <p:cNvPr id="67" name="TextBox 66"/>
              <p:cNvSpPr txBox="1"/>
              <p:nvPr/>
            </p:nvSpPr>
            <p:spPr>
              <a:xfrm>
                <a:off x="825501" y="3733388"/>
                <a:ext cx="714380" cy="322567"/>
              </a:xfrm>
              <a:prstGeom prst="rect">
                <a:avLst/>
              </a:prstGeom>
              <a:noFill/>
            </p:spPr>
            <p:txBody>
              <a:bodyPr wrap="square" rtlCol="0">
                <a:spAutoFit/>
              </a:bodyPr>
              <a:lstStyle/>
              <a:p>
                <a:pPr algn="r"/>
                <a:r>
                  <a:rPr lang="en-US" altLang="zh-CN" sz="1400" dirty="0" smtClean="0">
                    <a:ea typeface="+mj-ea"/>
                  </a:rPr>
                  <a:t>30</a:t>
                </a:r>
                <a:endParaRPr lang="zh-CN" altLang="en-US" sz="1400" dirty="0">
                  <a:ea typeface="+mj-ea"/>
                </a:endParaRPr>
              </a:p>
            </p:txBody>
          </p:sp>
          <p:sp>
            <p:nvSpPr>
              <p:cNvPr id="68" name="TextBox 67"/>
              <p:cNvSpPr txBox="1"/>
              <p:nvPr/>
            </p:nvSpPr>
            <p:spPr>
              <a:xfrm>
                <a:off x="825501" y="4090578"/>
                <a:ext cx="714380" cy="322567"/>
              </a:xfrm>
              <a:prstGeom prst="rect">
                <a:avLst/>
              </a:prstGeom>
              <a:noFill/>
            </p:spPr>
            <p:txBody>
              <a:bodyPr wrap="square" rtlCol="0">
                <a:spAutoFit/>
              </a:bodyPr>
              <a:lstStyle/>
              <a:p>
                <a:pPr algn="r"/>
                <a:r>
                  <a:rPr lang="en-US" altLang="zh-CN" sz="1400" dirty="0" smtClean="0">
                    <a:ea typeface="+mj-ea"/>
                  </a:rPr>
                  <a:t>20</a:t>
                </a:r>
                <a:endParaRPr lang="zh-CN" altLang="en-US" sz="1400" dirty="0">
                  <a:ea typeface="+mj-ea"/>
                </a:endParaRPr>
              </a:p>
            </p:txBody>
          </p:sp>
          <p:sp>
            <p:nvSpPr>
              <p:cNvPr id="69" name="TextBox 68"/>
              <p:cNvSpPr txBox="1"/>
              <p:nvPr/>
            </p:nvSpPr>
            <p:spPr>
              <a:xfrm>
                <a:off x="825501" y="4398102"/>
                <a:ext cx="714380" cy="322567"/>
              </a:xfrm>
              <a:prstGeom prst="rect">
                <a:avLst/>
              </a:prstGeom>
              <a:noFill/>
            </p:spPr>
            <p:txBody>
              <a:bodyPr wrap="square" rtlCol="0">
                <a:spAutoFit/>
              </a:bodyPr>
              <a:lstStyle/>
              <a:p>
                <a:pPr algn="r"/>
                <a:r>
                  <a:rPr lang="en-US" altLang="zh-CN" sz="1400" dirty="0" smtClean="0">
                    <a:ea typeface="+mj-ea"/>
                  </a:rPr>
                  <a:t>10</a:t>
                </a:r>
                <a:endParaRPr lang="zh-CN" altLang="en-US" sz="1400" dirty="0">
                  <a:ea typeface="+mj-ea"/>
                </a:endParaRPr>
              </a:p>
            </p:txBody>
          </p:sp>
          <p:sp>
            <p:nvSpPr>
              <p:cNvPr id="70" name="TextBox 69"/>
              <p:cNvSpPr txBox="1"/>
              <p:nvPr/>
            </p:nvSpPr>
            <p:spPr>
              <a:xfrm>
                <a:off x="825501" y="4733520"/>
                <a:ext cx="714380" cy="322567"/>
              </a:xfrm>
              <a:prstGeom prst="rect">
                <a:avLst/>
              </a:prstGeom>
              <a:noFill/>
            </p:spPr>
            <p:txBody>
              <a:bodyPr wrap="square" rtlCol="0">
                <a:spAutoFit/>
              </a:bodyPr>
              <a:lstStyle/>
              <a:p>
                <a:pPr algn="r"/>
                <a:r>
                  <a:rPr lang="en-US" altLang="zh-CN" sz="1400" dirty="0" smtClean="0">
                    <a:ea typeface="+mj-ea"/>
                  </a:rPr>
                  <a:t>0</a:t>
                </a:r>
                <a:endParaRPr lang="zh-CN" altLang="en-US" sz="1400" dirty="0">
                  <a:ea typeface="+mj-ea"/>
                </a:endParaRPr>
              </a:p>
            </p:txBody>
          </p:sp>
        </p:grpSp>
        <p:sp>
          <p:nvSpPr>
            <p:cNvPr id="58" name="矩形标注 57"/>
            <p:cNvSpPr/>
            <p:nvPr/>
          </p:nvSpPr>
          <p:spPr bwMode="auto">
            <a:xfrm>
              <a:off x="6022627" y="3370664"/>
              <a:ext cx="2333587" cy="720080"/>
            </a:xfrm>
            <a:prstGeom prst="wedgeRectCallout">
              <a:avLst>
                <a:gd name="adj1" fmla="val 32151"/>
                <a:gd name="adj2" fmla="val -102280"/>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zh-CN" altLang="en-US" sz="1600" b="1" dirty="0">
                  <a:solidFill>
                    <a:schemeClr val="accent6"/>
                  </a:solidFill>
                </a:rPr>
                <a:t>亚洲人群</a:t>
              </a:r>
              <a:r>
                <a:rPr lang="zh-CN" altLang="en-US" sz="1600" b="1" dirty="0" smtClean="0">
                  <a:solidFill>
                    <a:schemeClr val="accent6"/>
                  </a:solidFill>
                </a:rPr>
                <a:t>的最大血药浓度</a:t>
              </a:r>
              <a:r>
                <a:rPr lang="zh-CN" altLang="en-US" sz="1600" b="1" dirty="0">
                  <a:solidFill>
                    <a:schemeClr val="accent6"/>
                  </a:solidFill>
                </a:rPr>
                <a:t>约是西方人群的</a:t>
              </a:r>
              <a:r>
                <a:rPr lang="en-US" altLang="zh-CN" sz="1600" b="1" dirty="0">
                  <a:solidFill>
                    <a:schemeClr val="accent6"/>
                  </a:solidFill>
                </a:rPr>
                <a:t>2</a:t>
              </a:r>
              <a:r>
                <a:rPr lang="zh-CN" altLang="en-US" sz="1600" b="1" dirty="0">
                  <a:solidFill>
                    <a:schemeClr val="accent6"/>
                  </a:solidFill>
                </a:rPr>
                <a:t>倍</a:t>
              </a:r>
            </a:p>
          </p:txBody>
        </p:sp>
      </p:grpSp>
    </p:spTree>
    <p:extLst>
      <p:ext uri="{BB962C8B-B14F-4D97-AF65-F5344CB8AC3E}">
        <p14:creationId xmlns:p14="http://schemas.microsoft.com/office/powerpoint/2010/main" xmlns="" val="160088822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771525" y="290946"/>
            <a:ext cx="8743950" cy="1143000"/>
          </a:xfrm>
        </p:spPr>
        <p:txBody>
          <a:bodyPr/>
          <a:lstStyle/>
          <a:p>
            <a:pPr lvl="0"/>
            <a:r>
              <a:rPr lang="zh-CN" altLang="en-US" sz="2800" b="1" dirty="0" smtClean="0"/>
              <a:t>中国</a:t>
            </a:r>
            <a:r>
              <a:rPr lang="zh-CN" altLang="zh-CN" sz="2800" b="1" dirty="0" smtClean="0"/>
              <a:t>高血压患者降</a:t>
            </a:r>
            <a:r>
              <a:rPr lang="zh-CN" altLang="zh-CN" sz="2800" b="1" dirty="0"/>
              <a:t>胆固醇</a:t>
            </a:r>
            <a:r>
              <a:rPr lang="zh-CN" altLang="zh-CN" sz="2800" b="1" dirty="0" smtClean="0"/>
              <a:t>治疗</a:t>
            </a:r>
            <a:r>
              <a:rPr lang="zh-CN" altLang="en-US" sz="2800" b="1" dirty="0" smtClean="0"/>
              <a:t>的他汀剂量选择</a:t>
            </a:r>
            <a:endParaRPr lang="zh-CN" altLang="en-US" sz="2800" b="1" dirty="0"/>
          </a:p>
        </p:txBody>
      </p:sp>
      <p:graphicFrame>
        <p:nvGraphicFramePr>
          <p:cNvPr id="2" name="内容占位符 1"/>
          <p:cNvGraphicFramePr>
            <a:graphicFrameLocks noGrp="1"/>
          </p:cNvGraphicFramePr>
          <p:nvPr>
            <p:ph idx="1"/>
            <p:extLst>
              <p:ext uri="{D42A27DB-BD31-4B8C-83A1-F6EECF244321}">
                <p14:modId xmlns:p14="http://schemas.microsoft.com/office/powerpoint/2010/main" xmlns="" val="2708837808"/>
              </p:ext>
            </p:extLst>
          </p:nvPr>
        </p:nvGraphicFramePr>
        <p:xfrm>
          <a:off x="707231" y="2636912"/>
          <a:ext cx="8872538" cy="3503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内容占位符 9"/>
          <p:cNvSpPr>
            <a:spLocks noGrp="1"/>
          </p:cNvSpPr>
          <p:nvPr>
            <p:ph idx="13"/>
          </p:nvPr>
        </p:nvSpPr>
        <p:spPr/>
        <p:txBody>
          <a:bodyPr/>
          <a:lstStyle/>
          <a:p>
            <a:r>
              <a:rPr lang="en-US" altLang="zh-CN" dirty="0" smtClean="0"/>
              <a:t> </a:t>
            </a:r>
            <a:endParaRPr lang="zh-CN" altLang="en-US" dirty="0"/>
          </a:p>
        </p:txBody>
      </p:sp>
      <p:grpSp>
        <p:nvGrpSpPr>
          <p:cNvPr id="3" name="组合 5"/>
          <p:cNvGrpSpPr/>
          <p:nvPr/>
        </p:nvGrpSpPr>
        <p:grpSpPr>
          <a:xfrm>
            <a:off x="639257" y="1410856"/>
            <a:ext cx="9016823" cy="1075512"/>
            <a:chOff x="576953" y="5061098"/>
            <a:chExt cx="8014954" cy="1075512"/>
          </a:xfrm>
        </p:grpSpPr>
        <p:sp>
          <p:nvSpPr>
            <p:cNvPr id="7" name="矩形 6"/>
            <p:cNvSpPr/>
            <p:nvPr/>
          </p:nvSpPr>
          <p:spPr bwMode="auto">
            <a:xfrm>
              <a:off x="661930" y="5109894"/>
              <a:ext cx="7929977" cy="1026716"/>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361950" algn="ctr" fontAlgn="base">
                <a:spcBef>
                  <a:spcPct val="0"/>
                </a:spcBef>
                <a:spcAft>
                  <a:spcPct val="0"/>
                </a:spcAft>
              </a:pPr>
              <a:r>
                <a:rPr lang="en-US" altLang="zh-CN" sz="2400" dirty="0" smtClean="0">
                  <a:solidFill>
                    <a:schemeClr val="tx2"/>
                  </a:solidFill>
                </a:rPr>
                <a:t>《</a:t>
              </a:r>
              <a:r>
                <a:rPr lang="zh-CN" altLang="en-US" sz="2400" dirty="0" smtClean="0">
                  <a:solidFill>
                    <a:schemeClr val="tx2"/>
                  </a:solidFill>
                </a:rPr>
                <a:t>高血压患者降胆固醇治疗一级预防中国专家共识</a:t>
              </a:r>
              <a:r>
                <a:rPr lang="en-US" altLang="zh-CN" sz="2400" dirty="0" smtClean="0">
                  <a:solidFill>
                    <a:schemeClr val="tx2"/>
                  </a:solidFill>
                </a:rPr>
                <a:t>》</a:t>
              </a:r>
              <a:endParaRPr kumimoji="0" lang="zh-CN" altLang="en-US" sz="2400" b="0" i="0" u="none" strike="noStrike" cap="none" normalizeH="0" baseline="0" dirty="0" smtClean="0">
                <a:ln>
                  <a:noFill/>
                </a:ln>
                <a:solidFill>
                  <a:schemeClr val="tx2"/>
                </a:solidFill>
                <a:effectLst/>
                <a:latin typeface="Arial" pitchFamily="34" charset="0"/>
                <a:ea typeface="宋体" pitchFamily="2" charset="-122"/>
              </a:endParaRPr>
            </a:p>
          </p:txBody>
        </p:sp>
        <p:pic>
          <p:nvPicPr>
            <p:cNvPr id="11" name="图片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76953" y="5061098"/>
              <a:ext cx="1245797" cy="1026679"/>
            </a:xfrm>
            <a:prstGeom prst="rect">
              <a:avLst/>
            </a:prstGeom>
          </p:spPr>
        </p:pic>
      </p:grpSp>
    </p:spTree>
    <p:extLst>
      <p:ext uri="{BB962C8B-B14F-4D97-AF65-F5344CB8AC3E}">
        <p14:creationId xmlns:p14="http://schemas.microsoft.com/office/powerpoint/2010/main" xmlns="" val="192452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785379" y="387927"/>
            <a:ext cx="8743950" cy="1143000"/>
          </a:xfrm>
        </p:spPr>
        <p:txBody>
          <a:bodyPr/>
          <a:lstStyle/>
          <a:p>
            <a:r>
              <a:rPr lang="zh-CN" altLang="en-US" sz="2800" b="1" dirty="0" smtClean="0"/>
              <a:t>高血压患者降胆固醇治疗的</a:t>
            </a:r>
            <a:r>
              <a:rPr lang="zh-CN" altLang="zh-CN" sz="2800" b="1" dirty="0" smtClean="0"/>
              <a:t>临床应用建议</a:t>
            </a:r>
            <a:endParaRPr lang="zh-CN" altLang="en-US" sz="2800" b="1" dirty="0"/>
          </a:p>
        </p:txBody>
      </p:sp>
      <p:sp>
        <p:nvSpPr>
          <p:cNvPr id="7" name="内容占位符 6"/>
          <p:cNvSpPr>
            <a:spLocks noGrp="1"/>
          </p:cNvSpPr>
          <p:nvPr>
            <p:ph idx="13"/>
          </p:nvPr>
        </p:nvSpPr>
        <p:spPr/>
        <p:txBody>
          <a:bodyPr/>
          <a:lstStyle/>
          <a:p>
            <a:r>
              <a:rPr lang="en-US" altLang="zh-CN" smtClean="0"/>
              <a:t> </a:t>
            </a:r>
            <a:endParaRPr lang="zh-CN" altLang="en-US" dirty="0"/>
          </a:p>
        </p:txBody>
      </p:sp>
      <p:grpSp>
        <p:nvGrpSpPr>
          <p:cNvPr id="2" name="组合 7"/>
          <p:cNvGrpSpPr/>
          <p:nvPr/>
        </p:nvGrpSpPr>
        <p:grpSpPr>
          <a:xfrm>
            <a:off x="639257" y="1410856"/>
            <a:ext cx="9016823" cy="1075512"/>
            <a:chOff x="576953" y="5061098"/>
            <a:chExt cx="8014954" cy="1075512"/>
          </a:xfrm>
        </p:grpSpPr>
        <p:sp>
          <p:nvSpPr>
            <p:cNvPr id="9" name="矩形 8"/>
            <p:cNvSpPr/>
            <p:nvPr/>
          </p:nvSpPr>
          <p:spPr bwMode="auto">
            <a:xfrm>
              <a:off x="661930" y="5109894"/>
              <a:ext cx="7929977" cy="1026716"/>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361950" algn="ctr" fontAlgn="base">
                <a:spcBef>
                  <a:spcPct val="0"/>
                </a:spcBef>
                <a:spcAft>
                  <a:spcPct val="0"/>
                </a:spcAft>
              </a:pPr>
              <a:r>
                <a:rPr lang="en-US" altLang="zh-CN" sz="2400" dirty="0" smtClean="0">
                  <a:solidFill>
                    <a:schemeClr val="tx2"/>
                  </a:solidFill>
                </a:rPr>
                <a:t>《</a:t>
              </a:r>
              <a:r>
                <a:rPr lang="zh-CN" altLang="en-US" sz="2400" dirty="0" smtClean="0">
                  <a:solidFill>
                    <a:schemeClr val="tx2"/>
                  </a:solidFill>
                </a:rPr>
                <a:t>高血压患者降胆固醇治疗一级预防中国专家共识</a:t>
              </a:r>
              <a:r>
                <a:rPr lang="en-US" altLang="zh-CN" sz="2400" dirty="0" smtClean="0">
                  <a:solidFill>
                    <a:schemeClr val="tx2"/>
                  </a:solidFill>
                </a:rPr>
                <a:t>》</a:t>
              </a:r>
              <a:endParaRPr kumimoji="0" lang="zh-CN" altLang="en-US" sz="2400" b="0" i="0" u="none" strike="noStrike" cap="none" normalizeH="0" baseline="0" dirty="0" smtClean="0">
                <a:ln>
                  <a:noFill/>
                </a:ln>
                <a:solidFill>
                  <a:schemeClr val="tx2"/>
                </a:solidFill>
                <a:effectLst/>
                <a:latin typeface="Arial" pitchFamily="34" charset="0"/>
                <a:ea typeface="宋体" pitchFamily="2" charset="-122"/>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6953" y="5061098"/>
              <a:ext cx="1245797" cy="1026679"/>
            </a:xfrm>
            <a:prstGeom prst="rect">
              <a:avLst/>
            </a:prstGeom>
          </p:spPr>
        </p:pic>
      </p:grpSp>
      <p:graphicFrame>
        <p:nvGraphicFramePr>
          <p:cNvPr id="12" name="内容占位符 11"/>
          <p:cNvGraphicFramePr>
            <a:graphicFrameLocks noGrp="1"/>
          </p:cNvGraphicFramePr>
          <p:nvPr>
            <p:ph idx="1"/>
            <p:extLst>
              <p:ext uri="{D42A27DB-BD31-4B8C-83A1-F6EECF244321}">
                <p14:modId xmlns:p14="http://schemas.microsoft.com/office/powerpoint/2010/main" xmlns="" val="766283223"/>
              </p:ext>
            </p:extLst>
          </p:nvPr>
        </p:nvGraphicFramePr>
        <p:xfrm>
          <a:off x="707231" y="2564903"/>
          <a:ext cx="8872538" cy="3815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7828830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ESC 2016 </a:t>
            </a:r>
            <a:r>
              <a:rPr lang="zh-CN" altLang="en-US" dirty="0" smtClean="0"/>
              <a:t>高血压管理新进展</a:t>
            </a:r>
            <a:r>
              <a:rPr lang="en-US" altLang="zh-CN" dirty="0" smtClean="0"/>
              <a:t/>
            </a:r>
            <a:br>
              <a:rPr lang="en-US" altLang="zh-CN" dirty="0" smtClean="0"/>
            </a:br>
            <a:endParaRPr lang="zh-CN" altLang="en-US" dirty="0"/>
          </a:p>
        </p:txBody>
      </p:sp>
      <p:sp>
        <p:nvSpPr>
          <p:cNvPr id="4" name="日期占位符 3"/>
          <p:cNvSpPr>
            <a:spLocks noGrp="1"/>
          </p:cNvSpPr>
          <p:nvPr>
            <p:ph type="dt" sz="half" idx="10"/>
          </p:nvPr>
        </p:nvSpPr>
        <p:spPr/>
        <p:txBody>
          <a:bodyPr/>
          <a:lstStyle/>
          <a:p>
            <a:pPr eaLnBrk="0" fontAlgn="base" hangingPunct="0">
              <a:spcBef>
                <a:spcPct val="0"/>
              </a:spcBef>
              <a:spcAft>
                <a:spcPct val="0"/>
              </a:spcAft>
              <a:buFont typeface="Arial" panose="020B0604020202020204" pitchFamily="34" charset="0"/>
              <a:buNone/>
            </a:pPr>
            <a:fld id="{2E00490E-4913-4899-A7F8-DDAA3618F4C7}" type="datetime1">
              <a:rPr lang="zh-CN" altLang="en-US" sz="1200" smtClean="0">
                <a:solidFill>
                  <a:prstClr val="black"/>
                </a:solidFill>
                <a:ea typeface="宋体" panose="02010600030101010101" pitchFamily="2" charset="-122"/>
              </a:rPr>
              <a:pPr eaLnBrk="0" fontAlgn="base" hangingPunct="0">
                <a:spcBef>
                  <a:spcPct val="0"/>
                </a:spcBef>
                <a:spcAft>
                  <a:spcPct val="0"/>
                </a:spcAft>
                <a:buFont typeface="Arial" panose="020B0604020202020204" pitchFamily="34" charset="0"/>
                <a:buNone/>
              </a:pPr>
              <a:t>2016/10/12</a:t>
            </a:fld>
            <a:endParaRPr lang="zh-CN" altLang="en-US">
              <a:solidFill>
                <a:prstClr val="black"/>
              </a:solidFill>
              <a:ea typeface="宋体" panose="02010600030101010101" pitchFamily="2" charset="-122"/>
            </a:endParaRPr>
          </a:p>
        </p:txBody>
      </p:sp>
      <p:sp>
        <p:nvSpPr>
          <p:cNvPr id="5" name="内容占位符 4"/>
          <p:cNvSpPr>
            <a:spLocks noGrp="1"/>
          </p:cNvSpPr>
          <p:nvPr>
            <p:ph idx="13"/>
          </p:nvPr>
        </p:nvSpPr>
        <p:spPr/>
        <p:txBody>
          <a:bodyPr/>
          <a:lstStyle/>
          <a:p>
            <a:endParaRPr lang="zh-CN" altLang="en-US"/>
          </a:p>
        </p:txBody>
      </p:sp>
      <p:sp>
        <p:nvSpPr>
          <p:cNvPr id="8" name="内容占位符 2"/>
          <p:cNvSpPr>
            <a:spLocks noGrp="1"/>
          </p:cNvSpPr>
          <p:nvPr>
            <p:ph idx="1"/>
          </p:nvPr>
        </p:nvSpPr>
        <p:spPr/>
        <p:txBody>
          <a:bodyPr/>
          <a:lstStyle/>
          <a:p>
            <a:r>
              <a:rPr lang="zh-CN" altLang="en-US" sz="2000" dirty="0" smtClean="0"/>
              <a:t>阴性结果可能</a:t>
            </a:r>
            <a:r>
              <a:rPr lang="zh-CN" altLang="en-US" sz="2000" dirty="0"/>
              <a:t>与患者每晚应用</a:t>
            </a:r>
            <a:r>
              <a:rPr lang="en-US" altLang="zh-CN" sz="2000" dirty="0"/>
              <a:t>CPAP</a:t>
            </a:r>
            <a:r>
              <a:rPr lang="zh-CN" altLang="en-US" sz="2000" dirty="0"/>
              <a:t>的</a:t>
            </a:r>
            <a:r>
              <a:rPr lang="zh-CN" altLang="en-US" sz="2000" dirty="0" smtClean="0"/>
              <a:t>时间没有达到能带</a:t>
            </a:r>
            <a:r>
              <a:rPr lang="zh-CN" altLang="en-US" sz="2000" dirty="0"/>
              <a:t>来心血管获益的</a:t>
            </a:r>
            <a:r>
              <a:rPr lang="zh-CN" altLang="en-US" sz="2000" dirty="0" smtClean="0"/>
              <a:t>长度</a:t>
            </a:r>
            <a:endParaRPr lang="en-US" altLang="zh-CN" sz="2000" dirty="0" smtClean="0"/>
          </a:p>
          <a:p>
            <a:r>
              <a:rPr lang="zh-CN" altLang="en-US" sz="2000" dirty="0"/>
              <a:t>该研究中</a:t>
            </a:r>
            <a:r>
              <a:rPr lang="en-US" altLang="zh-CN" sz="2000" dirty="0"/>
              <a:t>CPAP</a:t>
            </a:r>
            <a:r>
              <a:rPr lang="zh-CN" altLang="en-US" sz="2000" dirty="0"/>
              <a:t>治疗在晚上应用的时间较晚，而家庭睡眠研究设备的应用应更加</a:t>
            </a:r>
            <a:r>
              <a:rPr lang="zh-CN" altLang="en-US" sz="2000" dirty="0" smtClean="0"/>
              <a:t>务实</a:t>
            </a:r>
            <a:endParaRPr lang="en-US" altLang="zh-CN" sz="2000" dirty="0" smtClean="0"/>
          </a:p>
          <a:p>
            <a:r>
              <a:rPr lang="zh-CN" altLang="en-US" sz="2000" dirty="0"/>
              <a:t>对于伴有心血管疾病的患者而言，</a:t>
            </a:r>
            <a:r>
              <a:rPr lang="en-US" altLang="zh-CN" sz="2000" dirty="0"/>
              <a:t>CPAP</a:t>
            </a:r>
            <a:r>
              <a:rPr lang="zh-CN" altLang="en-US" sz="2000" dirty="0"/>
              <a:t>的获益可能有限</a:t>
            </a:r>
            <a:endParaRPr lang="en-US" altLang="zh-CN" sz="2000" dirty="0" smtClean="0"/>
          </a:p>
          <a:p>
            <a:r>
              <a:rPr lang="en-US" altLang="zh-CN" sz="2000" dirty="0" smtClean="0">
                <a:latin typeface="微软雅黑" panose="020B0503020204020204" pitchFamily="34" charset="-122"/>
                <a:ea typeface="微软雅黑" panose="020B0503020204020204" pitchFamily="34" charset="-122"/>
              </a:rPr>
              <a:t>SAVE</a:t>
            </a:r>
            <a:r>
              <a:rPr lang="zh-CN" altLang="en-US" sz="2000" dirty="0">
                <a:latin typeface="微软雅黑" panose="020B0503020204020204" pitchFamily="34" charset="-122"/>
                <a:ea typeface="微软雅黑" panose="020B0503020204020204" pitchFamily="34" charset="-122"/>
              </a:rPr>
              <a:t>研究人群为老年人群</a:t>
            </a:r>
            <a:r>
              <a:rPr lang="zh-CN" altLang="en-US" sz="2000" dirty="0" smtClean="0">
                <a:latin typeface="微软雅黑" panose="020B0503020204020204" pitchFamily="34" charset="-122"/>
                <a:ea typeface="微软雅黑" panose="020B0503020204020204" pitchFamily="34" charset="-122"/>
              </a:rPr>
              <a:t>，还属于</a:t>
            </a:r>
            <a:r>
              <a:rPr lang="zh-CN" altLang="en-US" sz="2000" dirty="0">
                <a:latin typeface="微软雅黑" panose="020B0503020204020204" pitchFamily="34" charset="-122"/>
                <a:ea typeface="微软雅黑" panose="020B0503020204020204" pitchFamily="34" charset="-122"/>
              </a:rPr>
              <a:t>肥胖人群</a:t>
            </a:r>
            <a:r>
              <a:rPr lang="zh-CN" altLang="en-US" sz="2000" dirty="0" smtClean="0">
                <a:latin typeface="微软雅黑" panose="020B0503020204020204" pitchFamily="34" charset="-122"/>
                <a:ea typeface="微软雅黑" panose="020B0503020204020204" pitchFamily="34" charset="-122"/>
              </a:rPr>
              <a:t>，肥胖</a:t>
            </a:r>
            <a:r>
              <a:rPr lang="zh-CN" altLang="en-US" sz="2000" dirty="0">
                <a:latin typeface="微软雅黑" panose="020B0503020204020204" pitchFamily="34" charset="-122"/>
                <a:ea typeface="微软雅黑" panose="020B0503020204020204" pitchFamily="34" charset="-122"/>
              </a:rPr>
              <a:t>人群往往还合并其他方面问题，单纯使用 </a:t>
            </a:r>
            <a:r>
              <a:rPr lang="en-US" altLang="zh-CN" sz="2000" dirty="0">
                <a:latin typeface="微软雅黑" panose="020B0503020204020204" pitchFamily="34" charset="-122"/>
                <a:ea typeface="微软雅黑" panose="020B0503020204020204" pitchFamily="34" charset="-122"/>
              </a:rPr>
              <a:t>CPAP </a:t>
            </a:r>
            <a:r>
              <a:rPr lang="zh-CN" altLang="en-US" sz="2000" dirty="0" smtClean="0">
                <a:latin typeface="微软雅黑" panose="020B0503020204020204" pitchFamily="34" charset="-122"/>
                <a:ea typeface="微软雅黑" panose="020B0503020204020204" pitchFamily="34" charset="-122"/>
              </a:rPr>
              <a:t>治疗</a:t>
            </a:r>
            <a:r>
              <a:rPr lang="en-US" altLang="zh-CN" sz="2000" dirty="0" smtClean="0">
                <a:latin typeface="微软雅黑" panose="020B0503020204020204" pitchFamily="34" charset="-122"/>
                <a:ea typeface="微软雅黑" panose="020B0503020204020204" pitchFamily="34" charset="-122"/>
              </a:rPr>
              <a:t>OSAHS</a:t>
            </a:r>
            <a:r>
              <a:rPr lang="zh-CN" altLang="en-US" sz="2000" dirty="0" smtClean="0">
                <a:latin typeface="微软雅黑" panose="020B0503020204020204" pitchFamily="34" charset="-122"/>
                <a:ea typeface="微软雅黑" panose="020B0503020204020204" pitchFamily="34" charset="-122"/>
              </a:rPr>
              <a:t>很难得到期望</a:t>
            </a:r>
            <a:r>
              <a:rPr lang="zh-CN" altLang="en-US" sz="2000" dirty="0">
                <a:latin typeface="微软雅黑" panose="020B0503020204020204" pitchFamily="34" charset="-122"/>
                <a:ea typeface="微软雅黑" panose="020B0503020204020204" pitchFamily="34" charset="-122"/>
              </a:rPr>
              <a:t>的</a:t>
            </a:r>
            <a:r>
              <a:rPr lang="zh-CN" altLang="en-US" sz="2000" dirty="0" smtClean="0">
                <a:latin typeface="微软雅黑" panose="020B0503020204020204" pitchFamily="34" charset="-122"/>
                <a:ea typeface="微软雅黑" panose="020B0503020204020204" pitchFamily="34" charset="-122"/>
              </a:rPr>
              <a:t>结果</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要</a:t>
            </a:r>
            <a:r>
              <a:rPr lang="zh-CN" altLang="en-US" sz="2000" dirty="0">
                <a:latin typeface="微软雅黑" panose="020B0503020204020204" pitchFamily="34" charset="-122"/>
                <a:ea typeface="微软雅黑" panose="020B0503020204020204" pitchFamily="34" charset="-122"/>
              </a:rPr>
              <a:t>针对肥胖本身来加强综合管理治疗，从而实现对整体危险防控的正面</a:t>
            </a:r>
            <a:r>
              <a:rPr lang="zh-CN" altLang="en-US" sz="2000" dirty="0" smtClean="0">
                <a:latin typeface="微软雅黑" panose="020B0503020204020204" pitchFamily="34" charset="-122"/>
                <a:ea typeface="微软雅黑" panose="020B0503020204020204" pitchFamily="34" charset="-122"/>
              </a:rPr>
              <a:t>效应</a:t>
            </a:r>
            <a:endParaRPr lang="en-US" altLang="zh-CN" sz="2000" dirty="0" smtClean="0">
              <a:latin typeface="微软雅黑" panose="020B0503020204020204" pitchFamily="34" charset="-122"/>
              <a:ea typeface="微软雅黑" panose="020B0503020204020204" pitchFamily="34" charset="-122"/>
            </a:endParaRPr>
          </a:p>
          <a:p>
            <a:r>
              <a:rPr lang="zh-CN" altLang="en-US" sz="2000" b="1" dirty="0">
                <a:solidFill>
                  <a:srgbClr val="FF3300"/>
                </a:solidFill>
                <a:latin typeface="微软雅黑" panose="020B0503020204020204" pitchFamily="34" charset="-122"/>
                <a:ea typeface="微软雅黑" panose="020B0503020204020204" pitchFamily="34" charset="-122"/>
              </a:rPr>
              <a:t>改善生活质量是该研究的正面意义</a:t>
            </a:r>
            <a:r>
              <a:rPr lang="zh-CN" altLang="en-US" sz="2000" b="1" dirty="0" smtClean="0">
                <a:solidFill>
                  <a:srgbClr val="FF3300"/>
                </a:solidFill>
                <a:latin typeface="微软雅黑" panose="020B0503020204020204" pitchFamily="34" charset="-122"/>
                <a:ea typeface="微软雅黑" panose="020B0503020204020204" pitchFamily="34" charset="-122"/>
              </a:rPr>
              <a:t>。对于</a:t>
            </a:r>
            <a:r>
              <a:rPr lang="zh-CN" altLang="en-US" sz="2000" b="1" dirty="0">
                <a:solidFill>
                  <a:srgbClr val="FF3300"/>
                </a:solidFill>
                <a:latin typeface="微软雅黑" panose="020B0503020204020204" pitchFamily="34" charset="-122"/>
                <a:ea typeface="微软雅黑" panose="020B0503020204020204" pitchFamily="34" charset="-122"/>
              </a:rPr>
              <a:t>高血压的整体防控来讲</a:t>
            </a:r>
            <a:r>
              <a:rPr lang="zh-CN" altLang="en-US" sz="2000" b="1" dirty="0" smtClean="0">
                <a:solidFill>
                  <a:srgbClr val="FF3300"/>
                </a:solidFill>
                <a:latin typeface="微软雅黑" panose="020B0503020204020204" pitchFamily="34" charset="-122"/>
                <a:ea typeface="微软雅黑" panose="020B0503020204020204" pitchFamily="34" charset="-122"/>
              </a:rPr>
              <a:t>，很难</a:t>
            </a:r>
            <a:r>
              <a:rPr lang="zh-CN" altLang="en-US" sz="2000" b="1" dirty="0">
                <a:solidFill>
                  <a:srgbClr val="FF3300"/>
                </a:solidFill>
                <a:latin typeface="微软雅黑" panose="020B0503020204020204" pitchFamily="34" charset="-122"/>
                <a:ea typeface="微软雅黑" panose="020B0503020204020204" pitchFamily="34" charset="-122"/>
              </a:rPr>
              <a:t>完全依靠 </a:t>
            </a:r>
            <a:r>
              <a:rPr lang="en-US" altLang="zh-CN" sz="2000" b="1" dirty="0">
                <a:solidFill>
                  <a:srgbClr val="FF3300"/>
                </a:solidFill>
                <a:latin typeface="微软雅黑" panose="020B0503020204020204" pitchFamily="34" charset="-122"/>
                <a:ea typeface="微软雅黑" panose="020B0503020204020204" pitchFamily="34" charset="-122"/>
              </a:rPr>
              <a:t>CPAP </a:t>
            </a:r>
            <a:r>
              <a:rPr lang="zh-CN" altLang="en-US" sz="2000" b="1" dirty="0">
                <a:solidFill>
                  <a:srgbClr val="FF3300"/>
                </a:solidFill>
                <a:latin typeface="微软雅黑" panose="020B0503020204020204" pitchFamily="34" charset="-122"/>
                <a:ea typeface="微软雅黑" panose="020B0503020204020204" pitchFamily="34" charset="-122"/>
              </a:rPr>
              <a:t>治疗来达到降压的效果</a:t>
            </a:r>
          </a:p>
        </p:txBody>
      </p:sp>
      <p:sp>
        <p:nvSpPr>
          <p:cNvPr id="9" name="标题 1"/>
          <p:cNvSpPr txBox="1">
            <a:spLocks/>
          </p:cNvSpPr>
          <p:nvPr/>
        </p:nvSpPr>
        <p:spPr bwMode="auto">
          <a:xfrm>
            <a:off x="0" y="1113351"/>
            <a:ext cx="6434138" cy="955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CN" sz="3200" b="1" i="0" u="none" strike="noStrike" kern="0" cap="none" spc="0" normalizeH="0" baseline="0" noProof="0" smtClean="0">
                <a:ln>
                  <a:noFill/>
                </a:ln>
                <a:solidFill>
                  <a:srgbClr val="FFFF00"/>
                </a:solidFill>
                <a:effectLst/>
                <a:uLnTx/>
                <a:uFillTx/>
                <a:latin typeface="微软雅黑" panose="020B0503020204020204" pitchFamily="34" charset="-122"/>
                <a:ea typeface="微软雅黑" panose="020B0503020204020204" pitchFamily="34" charset="-122"/>
                <a:cs typeface="+mj-cs"/>
              </a:rPr>
              <a:t>SAVE</a:t>
            </a:r>
            <a:r>
              <a:rPr kumimoji="1" lang="zh-CN" altLang="en-US" sz="3200" b="0" i="0" u="none" strike="noStrike" kern="0" cap="none" spc="0" normalizeH="0" baseline="0" noProof="0" smtClean="0">
                <a:ln>
                  <a:noFill/>
                </a:ln>
                <a:solidFill>
                  <a:srgbClr val="FFFF00"/>
                </a:solidFill>
                <a:effectLst/>
                <a:uLnTx/>
                <a:uFillTx/>
                <a:latin typeface="+mj-lt"/>
                <a:ea typeface="+mj-ea"/>
                <a:cs typeface="+mj-cs"/>
              </a:rPr>
              <a:t>研究阴性结果的原因与启示</a:t>
            </a:r>
            <a:endParaRPr kumimoji="1" lang="zh-CN" altLang="en-US" sz="3200" b="1" i="0" u="none" strike="noStrike" kern="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771525" y="514350"/>
            <a:ext cx="8743950" cy="1143000"/>
          </a:xfrm>
        </p:spPr>
        <p:txBody>
          <a:bodyPr/>
          <a:lstStyle/>
          <a:p>
            <a:pPr eaLnBrk="1" hangingPunct="1">
              <a:defRPr/>
            </a:pPr>
            <a:r>
              <a:rPr lang="zh-CN" altLang="en-US" dirty="0" smtClean="0">
                <a:effectLst>
                  <a:outerShdw blurRad="38100" dist="38100" dir="2700000" algn="tl">
                    <a:srgbClr val="000000"/>
                  </a:outerShdw>
                </a:effectLst>
                <a:latin typeface="Arial" pitchFamily="34" charset="0"/>
                <a:ea typeface="黑体" pitchFamily="2" charset="-122"/>
              </a:rPr>
              <a:t>总结</a:t>
            </a:r>
            <a:endParaRPr lang="zh-CN" altLang="en-US" dirty="0">
              <a:effectLst>
                <a:outerShdw blurRad="38100" dist="38100" dir="2700000" algn="tl">
                  <a:srgbClr val="000000"/>
                </a:outerShdw>
              </a:effectLst>
              <a:latin typeface="Arial" pitchFamily="34" charset="0"/>
              <a:ea typeface="黑体" pitchFamily="2" charset="-122"/>
            </a:endParaRPr>
          </a:p>
        </p:txBody>
      </p:sp>
      <p:sp>
        <p:nvSpPr>
          <p:cNvPr id="56323" name="Rectangle 3"/>
          <p:cNvSpPr>
            <a:spLocks noGrp="1" noChangeArrowheads="1"/>
          </p:cNvSpPr>
          <p:nvPr>
            <p:ph type="body" idx="1"/>
          </p:nvPr>
        </p:nvSpPr>
        <p:spPr>
          <a:xfrm>
            <a:off x="771525" y="1643063"/>
            <a:ext cx="8877300" cy="4210050"/>
          </a:xfrm>
        </p:spPr>
        <p:txBody>
          <a:bodyPr/>
          <a:lstStyle/>
          <a:p>
            <a:pPr eaLnBrk="1" hangingPunct="1">
              <a:lnSpc>
                <a:spcPct val="130000"/>
              </a:lnSpc>
              <a:buClr>
                <a:srgbClr val="FFFF00"/>
              </a:buClr>
            </a:pPr>
            <a:r>
              <a:rPr lang="zh-CN" altLang="en-US" sz="2400" dirty="0" smtClean="0">
                <a:latin typeface="黑体" pitchFamily="49" charset="-122"/>
              </a:rPr>
              <a:t>明确高血压为“心血管综合征”，需加强检测；</a:t>
            </a:r>
            <a:endParaRPr lang="en-US" altLang="zh-CN" sz="2400" dirty="0" smtClean="0">
              <a:latin typeface="黑体" pitchFamily="49" charset="-122"/>
            </a:endParaRPr>
          </a:p>
          <a:p>
            <a:pPr eaLnBrk="1" hangingPunct="1">
              <a:lnSpc>
                <a:spcPct val="130000"/>
              </a:lnSpc>
              <a:buClr>
                <a:srgbClr val="FFFF00"/>
              </a:buClr>
            </a:pPr>
            <a:r>
              <a:rPr lang="zh-CN" altLang="en-US" sz="2400" dirty="0" smtClean="0">
                <a:latin typeface="黑体" pitchFamily="49" charset="-122"/>
              </a:rPr>
              <a:t>血压管理在关注降压数值时，还需综合干预靶器官损害以及各种并存的临床疾病；</a:t>
            </a:r>
            <a:endParaRPr lang="en-US" altLang="zh-CN" sz="2400" dirty="0" smtClean="0">
              <a:latin typeface="黑体" pitchFamily="49" charset="-122"/>
            </a:endParaRPr>
          </a:p>
          <a:p>
            <a:pPr eaLnBrk="1" hangingPunct="1">
              <a:lnSpc>
                <a:spcPct val="130000"/>
              </a:lnSpc>
              <a:buClr>
                <a:srgbClr val="FFFF00"/>
              </a:buClr>
            </a:pPr>
            <a:r>
              <a:rPr lang="zh-CN" altLang="en-US" sz="2400" dirty="0" smtClean="0">
                <a:latin typeface="黑体" pitchFamily="49" charset="-122"/>
              </a:rPr>
              <a:t>靶器官损害作为心血管事件链上游环节，趁早对其诊断和干预具有重要意义；</a:t>
            </a:r>
            <a:endParaRPr lang="en-US" altLang="zh-CN" sz="2400" dirty="0" smtClean="0">
              <a:latin typeface="黑体" pitchFamily="49" charset="-122"/>
            </a:endParaRPr>
          </a:p>
          <a:p>
            <a:pPr eaLnBrk="1" hangingPunct="1">
              <a:lnSpc>
                <a:spcPct val="130000"/>
              </a:lnSpc>
              <a:buClr>
                <a:srgbClr val="FFFF00"/>
              </a:buClr>
            </a:pPr>
            <a:r>
              <a:rPr lang="zh-CN" altLang="en-US" sz="2400" dirty="0" smtClean="0">
                <a:latin typeface="黑体" pitchFamily="49" charset="-122"/>
              </a:rPr>
              <a:t>优化高血压患者的血脂管理；</a:t>
            </a:r>
            <a:endParaRPr lang="en-US" altLang="zh-CN" sz="2400" dirty="0" smtClean="0">
              <a:latin typeface="黑体" pitchFamily="49" charset="-122"/>
            </a:endParaRPr>
          </a:p>
          <a:p>
            <a:pPr eaLnBrk="1" hangingPunct="1">
              <a:lnSpc>
                <a:spcPct val="130000"/>
              </a:lnSpc>
              <a:buClr>
                <a:srgbClr val="FFFF00"/>
              </a:buClr>
            </a:pPr>
            <a:r>
              <a:rPr lang="zh-CN" altLang="en-US" sz="2400" dirty="0" smtClean="0">
                <a:latin typeface="黑体" pitchFamily="49" charset="-122"/>
              </a:rPr>
              <a:t>高血压患者的管理需要全方位。</a:t>
            </a:r>
          </a:p>
          <a:p>
            <a:pPr eaLnBrk="1" hangingPunct="1">
              <a:lnSpc>
                <a:spcPct val="130000"/>
              </a:lnSpc>
              <a:buClr>
                <a:srgbClr val="FFFF00"/>
              </a:buClr>
            </a:pPr>
            <a:endParaRPr lang="en-US" altLang="zh-CN" sz="2400" dirty="0" smtClean="0">
              <a:latin typeface="黑体" pitchFamily="49" charset="-122"/>
            </a:endParaRPr>
          </a:p>
          <a:p>
            <a:pPr eaLnBrk="1" hangingPunct="1">
              <a:lnSpc>
                <a:spcPct val="130000"/>
              </a:lnSpc>
              <a:buClr>
                <a:srgbClr val="FFFF00"/>
              </a:buClr>
            </a:pPr>
            <a:endParaRPr lang="en-US" altLang="zh-CN" sz="2400" dirty="0" smtClean="0">
              <a:latin typeface="黑体" pitchFamily="49" charset="-122"/>
            </a:endParaRPr>
          </a:p>
        </p:txBody>
      </p:sp>
      <p:sp>
        <p:nvSpPr>
          <p:cNvPr id="54275" name="Rectangle 4"/>
          <p:cNvSpPr>
            <a:spLocks noChangeArrowheads="1"/>
          </p:cNvSpPr>
          <p:nvPr/>
        </p:nvSpPr>
        <p:spPr bwMode="auto">
          <a:xfrm>
            <a:off x="0" y="1528763"/>
            <a:ext cx="10287000" cy="36512"/>
          </a:xfrm>
          <a:prstGeom prst="rect">
            <a:avLst/>
          </a:prstGeom>
          <a:gradFill rotWithShape="0">
            <a:gsLst>
              <a:gs pos="0">
                <a:srgbClr val="000000"/>
              </a:gs>
              <a:gs pos="50000">
                <a:srgbClr val="FF0066"/>
              </a:gs>
              <a:gs pos="100000">
                <a:srgbClr val="000000"/>
              </a:gs>
            </a:gsLst>
            <a:lin ang="0" scaled="1"/>
          </a:gradFill>
          <a:ln w="9525">
            <a:noFill/>
            <a:miter lim="800000"/>
            <a:headEnd/>
            <a:tailEnd/>
          </a:ln>
        </p:spPr>
        <p:txBody>
          <a:bodyPr wrap="none" anchor="ctr"/>
          <a:lstStyle/>
          <a:p>
            <a:pPr eaLnBrk="0" hangingPunct="0"/>
            <a:endParaRPr lang="en-US" altLang="zh-CN">
              <a:ea typeface="文鼎魏碑体简"/>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6323">
                                            <p:txEl>
                                              <p:pRg st="3" end="3"/>
                                            </p:txEl>
                                          </p:spTgt>
                                        </p:tgtEl>
                                        <p:attrNameLst>
                                          <p:attrName>style.visibility</p:attrName>
                                        </p:attrNameLst>
                                      </p:cBhvr>
                                      <p:to>
                                        <p:strVal val="visible"/>
                                      </p:to>
                                    </p:set>
                                    <p:anim calcmode="lin" valueType="num">
                                      <p:cBhvr additive="base">
                                        <p:cTn id="25" dur="500" fill="hold"/>
                                        <p:tgtEl>
                                          <p:spTgt spid="563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63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6323">
                                            <p:txEl>
                                              <p:pRg st="4" end="4"/>
                                            </p:txEl>
                                          </p:spTgt>
                                        </p:tgtEl>
                                        <p:attrNameLst>
                                          <p:attrName>style.visibility</p:attrName>
                                        </p:attrNameLst>
                                      </p:cBhvr>
                                      <p:to>
                                        <p:strVal val="visible"/>
                                      </p:to>
                                    </p:set>
                                    <p:anim calcmode="lin" valueType="num">
                                      <p:cBhvr additive="base">
                                        <p:cTn id="31" dur="500" fill="hold"/>
                                        <p:tgtEl>
                                          <p:spTgt spid="563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63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eaLnBrk="1" hangingPunct="1"/>
            <a:r>
              <a:rPr lang="zh-CN" altLang="en-US" sz="3200" dirty="0" smtClean="0">
                <a:latin typeface="+mn-ea"/>
                <a:ea typeface="+mn-ea"/>
              </a:rPr>
              <a:t>降压是改善高血压预后的有效手段</a:t>
            </a:r>
          </a:p>
        </p:txBody>
      </p:sp>
      <p:sp>
        <p:nvSpPr>
          <p:cNvPr id="71683" name="Rectangle 4"/>
          <p:cNvSpPr>
            <a:spLocks noChangeArrowheads="1"/>
          </p:cNvSpPr>
          <p:nvPr/>
        </p:nvSpPr>
        <p:spPr bwMode="auto">
          <a:xfrm>
            <a:off x="8064981" y="5095884"/>
            <a:ext cx="1584088" cy="461665"/>
          </a:xfrm>
          <a:prstGeom prst="rect">
            <a:avLst/>
          </a:prstGeom>
          <a:noFill/>
          <a:ln w="9525">
            <a:noFill/>
            <a:miter lim="800000"/>
            <a:headEnd/>
            <a:tailEnd/>
          </a:ln>
        </p:spPr>
        <p:txBody>
          <a:bodyPr wrap="none">
            <a:spAutoFit/>
          </a:bodyPr>
          <a:lstStyle/>
          <a:p>
            <a:pPr algn="ctr"/>
            <a:r>
              <a:rPr kumimoji="1" lang="en-US" altLang="zh-CN" b="1" dirty="0">
                <a:solidFill>
                  <a:srgbClr val="FF0000"/>
                </a:solidFill>
                <a:latin typeface="+mn-ea"/>
                <a:ea typeface="+mn-ea"/>
                <a:cs typeface="Arial" pitchFamily="34" charset="0"/>
              </a:rPr>
              <a:t>-4/3 mmHg</a:t>
            </a:r>
          </a:p>
        </p:txBody>
      </p:sp>
      <p:sp>
        <p:nvSpPr>
          <p:cNvPr id="71684" name="Rectangle 5"/>
          <p:cNvSpPr>
            <a:spLocks noChangeArrowheads="1"/>
          </p:cNvSpPr>
          <p:nvPr/>
        </p:nvSpPr>
        <p:spPr bwMode="auto">
          <a:xfrm>
            <a:off x="7953486" y="4714884"/>
            <a:ext cx="1569660" cy="461665"/>
          </a:xfrm>
          <a:prstGeom prst="rect">
            <a:avLst/>
          </a:prstGeom>
          <a:noFill/>
          <a:ln w="9525">
            <a:noFill/>
            <a:miter lim="800000"/>
            <a:headEnd/>
            <a:tailEnd/>
          </a:ln>
        </p:spPr>
        <p:txBody>
          <a:bodyPr wrap="none">
            <a:spAutoFit/>
          </a:bodyPr>
          <a:lstStyle/>
          <a:p>
            <a:pPr algn="ctr"/>
            <a:r>
              <a:rPr kumimoji="1" lang="en-US" altLang="zh-CN" dirty="0">
                <a:latin typeface="+mn-ea"/>
                <a:ea typeface="+mn-ea"/>
                <a:cs typeface="Arial" pitchFamily="34" charset="0"/>
              </a:rPr>
              <a:t>N</a:t>
            </a:r>
            <a:r>
              <a:rPr kumimoji="1" lang="zh-CN" altLang="en-US" dirty="0">
                <a:latin typeface="+mn-ea"/>
                <a:ea typeface="+mn-ea"/>
                <a:cs typeface="Arial" pitchFamily="34" charset="0"/>
              </a:rPr>
              <a:t>＝</a:t>
            </a:r>
            <a:r>
              <a:rPr kumimoji="1" lang="en-US" altLang="zh-CN" dirty="0">
                <a:latin typeface="+mn-ea"/>
                <a:ea typeface="+mn-ea"/>
                <a:cs typeface="Arial" pitchFamily="34" charset="0"/>
              </a:rPr>
              <a:t>20,888</a:t>
            </a:r>
          </a:p>
        </p:txBody>
      </p:sp>
      <p:graphicFrame>
        <p:nvGraphicFramePr>
          <p:cNvPr id="34" name="图表 33"/>
          <p:cNvGraphicFramePr/>
          <p:nvPr/>
        </p:nvGraphicFramePr>
        <p:xfrm>
          <a:off x="964377" y="1928802"/>
          <a:ext cx="8518982" cy="3429024"/>
        </p:xfrm>
        <a:graphic>
          <a:graphicData uri="http://schemas.openxmlformats.org/drawingml/2006/chart">
            <c:chart xmlns:c="http://schemas.openxmlformats.org/drawingml/2006/chart" xmlns:r="http://schemas.openxmlformats.org/officeDocument/2006/relationships" r:id="rId3"/>
          </a:graphicData>
        </a:graphic>
      </p:graphicFrame>
      <p:sp>
        <p:nvSpPr>
          <p:cNvPr id="7" name="文本占位符 32"/>
          <p:cNvSpPr txBox="1">
            <a:spLocks/>
          </p:cNvSpPr>
          <p:nvPr/>
        </p:nvSpPr>
        <p:spPr bwMode="auto">
          <a:xfrm>
            <a:off x="39933" y="6503114"/>
            <a:ext cx="7956407" cy="310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zh-CN"/>
            </a:defPPr>
            <a:lvl1pPr marL="0" algn="l" defTabSz="914400" rtl="0" eaLnBrk="1" fontAlgn="auto" latinLnBrk="0" hangingPunct="1">
              <a:spcBef>
                <a:spcPts val="0"/>
              </a:spcBef>
              <a:spcAft>
                <a:spcPts val="0"/>
              </a:spcAft>
              <a:defRPr sz="1200" b="0" kern="1200">
                <a:solidFill>
                  <a:schemeClr val="tx1"/>
                </a:solidFill>
                <a:latin typeface="Arial" pitchFamily="34" charset="0"/>
                <a:ea typeface="微软雅黑" pitchFamily="34" charset="-122"/>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mtClean="0">
                <a:ea typeface="黑体" pitchFamily="49" charset="-122"/>
              </a:rPr>
              <a:t>BPLTTC. Lancet 2003;362:1527-45.</a:t>
            </a:r>
          </a:p>
          <a:p>
            <a:endParaRPr lang="zh-CN" altLang="en-US" dirty="0"/>
          </a:p>
        </p:txBody>
      </p:sp>
    </p:spTree>
    <p:extLst>
      <p:ext uri="{BB962C8B-B14F-4D97-AF65-F5344CB8AC3E}">
        <p14:creationId xmlns:p14="http://schemas.microsoft.com/office/powerpoint/2010/main" xmlns="" val="343183987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6"/>
          <p:cNvSpPr>
            <a:spLocks noGrp="1" noChangeArrowheads="1"/>
          </p:cNvSpPr>
          <p:nvPr>
            <p:ph type="title"/>
          </p:nvPr>
        </p:nvSpPr>
        <p:spPr>
          <a:xfrm>
            <a:off x="282180" y="223741"/>
            <a:ext cx="9722645" cy="955675"/>
          </a:xfrm>
        </p:spPr>
        <p:txBody>
          <a:bodyPr/>
          <a:lstStyle/>
          <a:p>
            <a:pPr eaLnBrk="1" hangingPunct="1"/>
            <a:r>
              <a:rPr lang="zh-CN" altLang="en-US" sz="3200" dirty="0" smtClean="0">
                <a:latin typeface="+mn-ea"/>
                <a:ea typeface="+mn-ea"/>
              </a:rPr>
              <a:t>及早降压达标</a:t>
            </a:r>
            <a:r>
              <a:rPr lang="zh-CN" altLang="en-US" sz="3200" dirty="0">
                <a:latin typeface="+mn-ea"/>
                <a:ea typeface="+mn-ea"/>
              </a:rPr>
              <a:t>，</a:t>
            </a:r>
            <a:r>
              <a:rPr lang="zh-CN" altLang="en-US" sz="3200" dirty="0" smtClean="0">
                <a:latin typeface="+mn-ea"/>
                <a:ea typeface="+mn-ea"/>
              </a:rPr>
              <a:t>更</a:t>
            </a:r>
            <a:r>
              <a:rPr lang="zh-CN" altLang="en-US" sz="3200" dirty="0">
                <a:latin typeface="+mn-ea"/>
                <a:ea typeface="+mn-ea"/>
              </a:rPr>
              <a:t>多</a:t>
            </a:r>
            <a:r>
              <a:rPr lang="zh-CN" altLang="en-US" sz="3200" dirty="0" smtClean="0">
                <a:latin typeface="+mn-ea"/>
                <a:ea typeface="+mn-ea"/>
              </a:rPr>
              <a:t>心血管获益</a:t>
            </a:r>
          </a:p>
        </p:txBody>
      </p:sp>
      <p:sp>
        <p:nvSpPr>
          <p:cNvPr id="58" name="内容占位符 57"/>
          <p:cNvSpPr>
            <a:spLocks noGrp="1"/>
          </p:cNvSpPr>
          <p:nvPr>
            <p:ph idx="1"/>
          </p:nvPr>
        </p:nvSpPr>
        <p:spPr>
          <a:xfrm>
            <a:off x="637581" y="1394012"/>
            <a:ext cx="9001125" cy="623878"/>
          </a:xfrm>
        </p:spPr>
        <p:txBody>
          <a:bodyPr/>
          <a:lstStyle/>
          <a:p>
            <a:pPr marL="0" indent="0" algn="ctr">
              <a:buClrTx/>
              <a:buNone/>
            </a:pPr>
            <a:r>
              <a:rPr lang="en-US" altLang="zh-CN" sz="2000" b="1" dirty="0">
                <a:solidFill>
                  <a:srgbClr val="FFFF00"/>
                </a:solidFill>
                <a:latin typeface="Arial" pitchFamily="34" charset="0"/>
                <a:ea typeface="+mn-ea"/>
              </a:rPr>
              <a:t>VALUE</a:t>
            </a:r>
            <a:r>
              <a:rPr lang="zh-CN" altLang="en-US" sz="2000" b="1" dirty="0" smtClean="0">
                <a:solidFill>
                  <a:srgbClr val="FFFF00"/>
                </a:solidFill>
                <a:latin typeface="Arial" pitchFamily="34" charset="0"/>
                <a:ea typeface="+mn-ea"/>
              </a:rPr>
              <a:t>研究显示：</a:t>
            </a:r>
            <a:r>
              <a:rPr lang="zh-CN" altLang="en-US" sz="2000" b="1" dirty="0">
                <a:solidFill>
                  <a:srgbClr val="FFFF00"/>
                </a:solidFill>
                <a:latin typeface="Arial" pitchFamily="34" charset="0"/>
                <a:ea typeface="+mn-ea"/>
              </a:rPr>
              <a:t>降压</a:t>
            </a:r>
            <a:r>
              <a:rPr lang="zh-CN" altLang="en-US" sz="2000" b="1" dirty="0" smtClean="0">
                <a:solidFill>
                  <a:srgbClr val="FFFF00"/>
                </a:solidFill>
                <a:latin typeface="Arial" pitchFamily="34" charset="0"/>
                <a:ea typeface="+mn-ea"/>
              </a:rPr>
              <a:t>达标显著降低心血管事件</a:t>
            </a:r>
            <a:endParaRPr lang="en-US" altLang="zh-CN" sz="2000" b="1" dirty="0" smtClean="0">
              <a:solidFill>
                <a:srgbClr val="FFFF00"/>
              </a:solidFill>
              <a:latin typeface="Arial" pitchFamily="34" charset="0"/>
              <a:ea typeface="+mn-ea"/>
            </a:endParaRPr>
          </a:p>
          <a:p>
            <a:endParaRPr lang="zh-CN" altLang="en-US" sz="1800" b="1" dirty="0">
              <a:solidFill>
                <a:srgbClr val="FFFF00"/>
              </a:solidFill>
              <a:latin typeface="Arial" pitchFamily="34" charset="0"/>
              <a:ea typeface="+mn-ea"/>
            </a:endParaRPr>
          </a:p>
        </p:txBody>
      </p:sp>
      <p:sp>
        <p:nvSpPr>
          <p:cNvPr id="59" name="文本占位符 58"/>
          <p:cNvSpPr>
            <a:spLocks noGrp="1"/>
          </p:cNvSpPr>
          <p:nvPr>
            <p:ph type="body" sz="quarter" idx="4294967295"/>
          </p:nvPr>
        </p:nvSpPr>
        <p:spPr>
          <a:xfrm>
            <a:off x="1" y="6533728"/>
            <a:ext cx="7956352" cy="324280"/>
          </a:xfrm>
          <a:prstGeom prst="rect">
            <a:avLst/>
          </a:prstGeom>
        </p:spPr>
        <p:txBody>
          <a:bodyPr/>
          <a:lstStyle/>
          <a:p>
            <a:pPr marL="0" indent="0">
              <a:buNone/>
            </a:pPr>
            <a:r>
              <a:rPr lang="en-US" altLang="zh-CN" sz="1200" dirty="0" smtClean="0">
                <a:latin typeface="微软雅黑" pitchFamily="34" charset="-122"/>
              </a:rPr>
              <a:t>Weber MA, et al. Lancet 2004;363:2049-51.</a:t>
            </a:r>
            <a:endParaRPr lang="zh-CN" altLang="en-US" sz="1200" dirty="0" smtClean="0">
              <a:latin typeface="微软雅黑" pitchFamily="34" charset="-122"/>
            </a:endParaRPr>
          </a:p>
          <a:p>
            <a:pPr marL="0" indent="0">
              <a:buNone/>
            </a:pPr>
            <a:endParaRPr lang="zh-CN" altLang="en-US" sz="1200" dirty="0"/>
          </a:p>
        </p:txBody>
      </p:sp>
      <p:grpSp>
        <p:nvGrpSpPr>
          <p:cNvPr id="2" name="Group 178"/>
          <p:cNvGrpSpPr>
            <a:grpSpLocks/>
          </p:cNvGrpSpPr>
          <p:nvPr/>
        </p:nvGrpSpPr>
        <p:grpSpPr bwMode="auto">
          <a:xfrm>
            <a:off x="680548" y="2018924"/>
            <a:ext cx="8227814" cy="4240213"/>
            <a:chOff x="567" y="1256"/>
            <a:chExt cx="4607" cy="2671"/>
          </a:xfrm>
        </p:grpSpPr>
        <p:sp>
          <p:nvSpPr>
            <p:cNvPr id="81021" name="AutoShape 125"/>
            <p:cNvSpPr>
              <a:spLocks noChangeArrowheads="1"/>
            </p:cNvSpPr>
            <p:nvPr/>
          </p:nvSpPr>
          <p:spPr bwMode="gray">
            <a:xfrm>
              <a:off x="567" y="1256"/>
              <a:ext cx="4607" cy="2495"/>
            </a:xfrm>
            <a:prstGeom prst="roundRect">
              <a:avLst>
                <a:gd name="adj" fmla="val 9481"/>
              </a:avLst>
            </a:prstGeom>
            <a:noFill/>
            <a:ln w="19050">
              <a:noFill/>
              <a:round/>
              <a:headEnd/>
              <a:tailEnd/>
            </a:ln>
            <a:effectLst>
              <a:outerShdw dist="53882" dir="2700000" algn="ctr" rotWithShape="0">
                <a:srgbClr val="292929">
                  <a:alpha val="50000"/>
                </a:srgbClr>
              </a:outerShdw>
            </a:effectLst>
          </p:spPr>
          <p:txBody>
            <a:bodyPr wrap="none" anchor="ctr"/>
            <a:lstStyle/>
            <a:p>
              <a:pPr>
                <a:defRPr/>
              </a:pPr>
              <a:endParaRPr lang="zh-CN" altLang="en-US" sz="1400">
                <a:solidFill>
                  <a:srgbClr val="080808"/>
                </a:solidFill>
                <a:latin typeface="微软雅黑" pitchFamily="34" charset="-122"/>
                <a:ea typeface="微软雅黑" pitchFamily="34" charset="-122"/>
              </a:endParaRPr>
            </a:p>
          </p:txBody>
        </p:sp>
        <p:sp>
          <p:nvSpPr>
            <p:cNvPr id="76808" name="Line 127"/>
            <p:cNvSpPr>
              <a:spLocks noChangeShapeType="1"/>
            </p:cNvSpPr>
            <p:nvPr/>
          </p:nvSpPr>
          <p:spPr bwMode="auto">
            <a:xfrm>
              <a:off x="4234" y="1430"/>
              <a:ext cx="0" cy="410"/>
            </a:xfrm>
            <a:prstGeom prst="line">
              <a:avLst/>
            </a:prstGeom>
            <a:noFill/>
            <a:ln w="28575" cap="sq">
              <a:noFill/>
              <a:round/>
              <a:headEnd/>
              <a:tailEnd/>
            </a:ln>
          </p:spPr>
          <p:txBody>
            <a:bodyPr/>
            <a:lstStyle/>
            <a:p>
              <a:endParaRPr lang="zh-CN" altLang="en-US"/>
            </a:p>
          </p:txBody>
        </p:sp>
        <p:sp>
          <p:nvSpPr>
            <p:cNvPr id="76809" name="Line 129"/>
            <p:cNvSpPr>
              <a:spLocks noChangeShapeType="1"/>
            </p:cNvSpPr>
            <p:nvPr/>
          </p:nvSpPr>
          <p:spPr bwMode="auto">
            <a:xfrm>
              <a:off x="2268" y="1430"/>
              <a:ext cx="0" cy="410"/>
            </a:xfrm>
            <a:prstGeom prst="line">
              <a:avLst/>
            </a:prstGeom>
            <a:noFill/>
            <a:ln w="28575" cap="sq">
              <a:noFill/>
              <a:round/>
              <a:headEnd/>
              <a:tailEnd/>
            </a:ln>
          </p:spPr>
          <p:txBody>
            <a:bodyPr/>
            <a:lstStyle/>
            <a:p>
              <a:endParaRPr lang="zh-CN" altLang="en-US"/>
            </a:p>
          </p:txBody>
        </p:sp>
        <p:sp>
          <p:nvSpPr>
            <p:cNvPr id="76810" name="Line 130"/>
            <p:cNvSpPr>
              <a:spLocks noChangeShapeType="1"/>
            </p:cNvSpPr>
            <p:nvPr/>
          </p:nvSpPr>
          <p:spPr bwMode="auto">
            <a:xfrm>
              <a:off x="1020" y="1845"/>
              <a:ext cx="3765" cy="0"/>
            </a:xfrm>
            <a:prstGeom prst="line">
              <a:avLst/>
            </a:prstGeom>
            <a:noFill/>
            <a:ln w="12700">
              <a:solidFill>
                <a:srgbClr val="4D4D4D"/>
              </a:solidFill>
              <a:prstDash val="dash"/>
              <a:round/>
              <a:headEnd/>
              <a:tailEnd/>
            </a:ln>
          </p:spPr>
          <p:txBody>
            <a:bodyPr/>
            <a:lstStyle/>
            <a:p>
              <a:endParaRPr lang="zh-CN" altLang="en-US"/>
            </a:p>
          </p:txBody>
        </p:sp>
        <p:sp>
          <p:nvSpPr>
            <p:cNvPr id="76811" name="Line 131"/>
            <p:cNvSpPr>
              <a:spLocks noChangeShapeType="1"/>
            </p:cNvSpPr>
            <p:nvPr/>
          </p:nvSpPr>
          <p:spPr bwMode="auto">
            <a:xfrm>
              <a:off x="3270" y="2163"/>
              <a:ext cx="563" cy="0"/>
            </a:xfrm>
            <a:prstGeom prst="line">
              <a:avLst/>
            </a:prstGeom>
            <a:noFill/>
            <a:ln w="12700">
              <a:solidFill>
                <a:srgbClr val="4D4D4D"/>
              </a:solidFill>
              <a:prstDash val="dash"/>
              <a:round/>
              <a:headEnd/>
              <a:tailEnd/>
            </a:ln>
          </p:spPr>
          <p:txBody>
            <a:bodyPr/>
            <a:lstStyle/>
            <a:p>
              <a:endParaRPr lang="zh-CN" altLang="en-US"/>
            </a:p>
          </p:txBody>
        </p:sp>
        <p:sp>
          <p:nvSpPr>
            <p:cNvPr id="76812" name="Line 134"/>
            <p:cNvSpPr>
              <a:spLocks noChangeShapeType="1"/>
            </p:cNvSpPr>
            <p:nvPr/>
          </p:nvSpPr>
          <p:spPr bwMode="auto">
            <a:xfrm>
              <a:off x="3845" y="1573"/>
              <a:ext cx="1032" cy="0"/>
            </a:xfrm>
            <a:prstGeom prst="line">
              <a:avLst/>
            </a:prstGeom>
            <a:noFill/>
            <a:ln w="28575" cap="sq">
              <a:noFill/>
              <a:round/>
              <a:headEnd/>
              <a:tailEnd/>
            </a:ln>
          </p:spPr>
          <p:txBody>
            <a:bodyPr/>
            <a:lstStyle/>
            <a:p>
              <a:endParaRPr lang="zh-CN" altLang="en-US"/>
            </a:p>
          </p:txBody>
        </p:sp>
        <p:sp>
          <p:nvSpPr>
            <p:cNvPr id="76813" name="Line 135"/>
            <p:cNvSpPr>
              <a:spLocks noChangeShapeType="1"/>
            </p:cNvSpPr>
            <p:nvPr/>
          </p:nvSpPr>
          <p:spPr bwMode="auto">
            <a:xfrm>
              <a:off x="3321" y="3342"/>
              <a:ext cx="1032" cy="0"/>
            </a:xfrm>
            <a:prstGeom prst="line">
              <a:avLst/>
            </a:prstGeom>
            <a:noFill/>
            <a:ln w="28575" cap="sq">
              <a:noFill/>
              <a:round/>
              <a:headEnd/>
              <a:tailEnd/>
            </a:ln>
          </p:spPr>
          <p:txBody>
            <a:bodyPr/>
            <a:lstStyle/>
            <a:p>
              <a:endParaRPr lang="zh-CN" altLang="en-US"/>
            </a:p>
          </p:txBody>
        </p:sp>
        <p:sp>
          <p:nvSpPr>
            <p:cNvPr id="76814" name="Line 136"/>
            <p:cNvSpPr>
              <a:spLocks noChangeShapeType="1"/>
            </p:cNvSpPr>
            <p:nvPr/>
          </p:nvSpPr>
          <p:spPr bwMode="auto">
            <a:xfrm>
              <a:off x="4595" y="1877"/>
              <a:ext cx="0" cy="418"/>
            </a:xfrm>
            <a:prstGeom prst="line">
              <a:avLst/>
            </a:prstGeom>
            <a:noFill/>
            <a:ln w="28575" cap="sq">
              <a:noFill/>
              <a:round/>
              <a:headEnd/>
              <a:tailEnd/>
            </a:ln>
          </p:spPr>
          <p:txBody>
            <a:bodyPr/>
            <a:lstStyle/>
            <a:p>
              <a:endParaRPr lang="zh-CN" altLang="en-US"/>
            </a:p>
          </p:txBody>
        </p:sp>
        <p:sp>
          <p:nvSpPr>
            <p:cNvPr id="76815" name="Line 137"/>
            <p:cNvSpPr>
              <a:spLocks noChangeShapeType="1"/>
            </p:cNvSpPr>
            <p:nvPr/>
          </p:nvSpPr>
          <p:spPr bwMode="auto">
            <a:xfrm>
              <a:off x="5115" y="3094"/>
              <a:ext cx="0" cy="417"/>
            </a:xfrm>
            <a:prstGeom prst="line">
              <a:avLst/>
            </a:prstGeom>
            <a:noFill/>
            <a:ln w="28575" cap="sq">
              <a:noFill/>
              <a:round/>
              <a:headEnd/>
              <a:tailEnd/>
            </a:ln>
          </p:spPr>
          <p:txBody>
            <a:bodyPr/>
            <a:lstStyle/>
            <a:p>
              <a:endParaRPr lang="zh-CN" altLang="en-US"/>
            </a:p>
          </p:txBody>
        </p:sp>
        <p:sp>
          <p:nvSpPr>
            <p:cNvPr id="76816" name="Line 138"/>
            <p:cNvSpPr>
              <a:spLocks noChangeShapeType="1"/>
            </p:cNvSpPr>
            <p:nvPr/>
          </p:nvSpPr>
          <p:spPr bwMode="auto">
            <a:xfrm>
              <a:off x="3472" y="3342"/>
              <a:ext cx="1080" cy="0"/>
            </a:xfrm>
            <a:prstGeom prst="line">
              <a:avLst/>
            </a:prstGeom>
            <a:noFill/>
            <a:ln w="28575" cap="sq">
              <a:noFill/>
              <a:round/>
              <a:headEnd/>
              <a:tailEnd/>
            </a:ln>
          </p:spPr>
          <p:txBody>
            <a:bodyPr/>
            <a:lstStyle/>
            <a:p>
              <a:endParaRPr lang="zh-CN" altLang="en-US"/>
            </a:p>
          </p:txBody>
        </p:sp>
        <p:sp>
          <p:nvSpPr>
            <p:cNvPr id="76817" name="Text Box 139"/>
            <p:cNvSpPr txBox="1">
              <a:spLocks noChangeArrowheads="1"/>
            </p:cNvSpPr>
            <p:nvPr/>
          </p:nvSpPr>
          <p:spPr bwMode="auto">
            <a:xfrm>
              <a:off x="1247" y="2742"/>
              <a:ext cx="453" cy="192"/>
            </a:xfrm>
            <a:prstGeom prst="rect">
              <a:avLst/>
            </a:prstGeom>
            <a:noFill/>
            <a:ln w="9525">
              <a:noFill/>
              <a:miter lim="800000"/>
              <a:headEnd/>
              <a:tailEnd/>
            </a:ln>
          </p:spPr>
          <p:txBody>
            <a:bodyPr>
              <a:spAutoFit/>
            </a:bodyPr>
            <a:lstStyle/>
            <a:p>
              <a:pPr algn="ctr">
                <a:spcBef>
                  <a:spcPct val="50000"/>
                </a:spcBef>
              </a:pPr>
              <a:r>
                <a:rPr lang="en-US" altLang="zh-CN" sz="1400">
                  <a:solidFill>
                    <a:srgbClr val="080808"/>
                  </a:solidFill>
                  <a:latin typeface="微软雅黑" pitchFamily="34" charset="-122"/>
                  <a:ea typeface="微软雅黑" pitchFamily="34" charset="-122"/>
                </a:rPr>
                <a:t>1.00</a:t>
              </a:r>
            </a:p>
          </p:txBody>
        </p:sp>
        <p:sp>
          <p:nvSpPr>
            <p:cNvPr id="76818" name="Rectangle 141"/>
            <p:cNvSpPr>
              <a:spLocks noChangeArrowheads="1"/>
            </p:cNvSpPr>
            <p:nvPr/>
          </p:nvSpPr>
          <p:spPr bwMode="auto">
            <a:xfrm>
              <a:off x="2159" y="1573"/>
              <a:ext cx="1249" cy="194"/>
            </a:xfrm>
            <a:prstGeom prst="rect">
              <a:avLst/>
            </a:prstGeom>
            <a:noFill/>
            <a:ln w="9525">
              <a:noFill/>
              <a:miter lim="800000"/>
              <a:headEnd/>
              <a:tailEnd/>
            </a:ln>
          </p:spPr>
          <p:txBody>
            <a:bodyPr wrap="none">
              <a:spAutoFit/>
            </a:bodyPr>
            <a:lstStyle/>
            <a:p>
              <a:r>
                <a:rPr lang="zh-CN" altLang="en-US" sz="1400" dirty="0">
                  <a:solidFill>
                    <a:schemeClr val="bg1"/>
                  </a:solidFill>
                  <a:latin typeface="微软雅黑" pitchFamily="34" charset="-122"/>
                  <a:ea typeface="微软雅黑" pitchFamily="34" charset="-122"/>
                </a:rPr>
                <a:t>与未达标者相比，</a:t>
              </a:r>
              <a:r>
                <a:rPr lang="en-US" altLang="zh-CN" sz="1400" dirty="0">
                  <a:solidFill>
                    <a:schemeClr val="bg1"/>
                  </a:solidFill>
                  <a:latin typeface="微软雅黑" pitchFamily="34" charset="-122"/>
                  <a:ea typeface="微软雅黑" pitchFamily="34" charset="-122"/>
                </a:rPr>
                <a:t>p&lt;0.05</a:t>
              </a:r>
            </a:p>
          </p:txBody>
        </p:sp>
        <p:sp>
          <p:nvSpPr>
            <p:cNvPr id="76819" name="Line 142"/>
            <p:cNvSpPr>
              <a:spLocks noChangeShapeType="1"/>
            </p:cNvSpPr>
            <p:nvPr/>
          </p:nvSpPr>
          <p:spPr bwMode="auto">
            <a:xfrm>
              <a:off x="1913" y="1649"/>
              <a:ext cx="0" cy="418"/>
            </a:xfrm>
            <a:prstGeom prst="line">
              <a:avLst/>
            </a:prstGeom>
            <a:noFill/>
            <a:ln w="28575" cap="sq">
              <a:noFill/>
              <a:round/>
              <a:headEnd/>
              <a:tailEnd/>
            </a:ln>
          </p:spPr>
          <p:txBody>
            <a:bodyPr/>
            <a:lstStyle/>
            <a:p>
              <a:endParaRPr lang="zh-CN" altLang="en-US"/>
            </a:p>
          </p:txBody>
        </p:sp>
        <p:sp>
          <p:nvSpPr>
            <p:cNvPr id="76820" name="Line 143"/>
            <p:cNvSpPr>
              <a:spLocks noChangeShapeType="1"/>
            </p:cNvSpPr>
            <p:nvPr/>
          </p:nvSpPr>
          <p:spPr bwMode="auto">
            <a:xfrm>
              <a:off x="2275" y="2249"/>
              <a:ext cx="0" cy="418"/>
            </a:xfrm>
            <a:prstGeom prst="line">
              <a:avLst/>
            </a:prstGeom>
            <a:noFill/>
            <a:ln w="28575" cap="sq">
              <a:noFill/>
              <a:round/>
              <a:headEnd/>
              <a:tailEnd/>
            </a:ln>
          </p:spPr>
          <p:txBody>
            <a:bodyPr/>
            <a:lstStyle/>
            <a:p>
              <a:endParaRPr lang="zh-CN" altLang="en-US"/>
            </a:p>
          </p:txBody>
        </p:sp>
        <p:sp>
          <p:nvSpPr>
            <p:cNvPr id="76821" name="Line 144"/>
            <p:cNvSpPr>
              <a:spLocks noChangeShapeType="1"/>
            </p:cNvSpPr>
            <p:nvPr/>
          </p:nvSpPr>
          <p:spPr bwMode="auto">
            <a:xfrm>
              <a:off x="3407" y="2485"/>
              <a:ext cx="0" cy="418"/>
            </a:xfrm>
            <a:prstGeom prst="line">
              <a:avLst/>
            </a:prstGeom>
            <a:noFill/>
            <a:ln w="28575" cap="sq">
              <a:noFill/>
              <a:round/>
              <a:headEnd/>
              <a:tailEnd/>
            </a:ln>
          </p:spPr>
          <p:txBody>
            <a:bodyPr/>
            <a:lstStyle/>
            <a:p>
              <a:endParaRPr lang="zh-CN" altLang="en-US"/>
            </a:p>
          </p:txBody>
        </p:sp>
        <p:sp>
          <p:nvSpPr>
            <p:cNvPr id="76822" name="Line 145"/>
            <p:cNvSpPr>
              <a:spLocks noChangeShapeType="1"/>
            </p:cNvSpPr>
            <p:nvPr/>
          </p:nvSpPr>
          <p:spPr bwMode="auto">
            <a:xfrm>
              <a:off x="3465" y="2485"/>
              <a:ext cx="0" cy="418"/>
            </a:xfrm>
            <a:prstGeom prst="line">
              <a:avLst/>
            </a:prstGeom>
            <a:noFill/>
            <a:ln w="28575" cap="sq">
              <a:noFill/>
              <a:round/>
              <a:headEnd/>
              <a:tailEnd/>
            </a:ln>
          </p:spPr>
          <p:txBody>
            <a:bodyPr/>
            <a:lstStyle/>
            <a:p>
              <a:endParaRPr lang="zh-CN" altLang="en-US"/>
            </a:p>
          </p:txBody>
        </p:sp>
        <p:sp>
          <p:nvSpPr>
            <p:cNvPr id="76823" name="Line 146"/>
            <p:cNvSpPr>
              <a:spLocks noChangeShapeType="1"/>
            </p:cNvSpPr>
            <p:nvPr/>
          </p:nvSpPr>
          <p:spPr bwMode="auto">
            <a:xfrm>
              <a:off x="3465" y="2903"/>
              <a:ext cx="0" cy="417"/>
            </a:xfrm>
            <a:prstGeom prst="line">
              <a:avLst/>
            </a:prstGeom>
            <a:noFill/>
            <a:ln w="28575" cap="sq">
              <a:noFill/>
              <a:round/>
              <a:headEnd/>
              <a:tailEnd/>
            </a:ln>
          </p:spPr>
          <p:txBody>
            <a:bodyPr/>
            <a:lstStyle/>
            <a:p>
              <a:endParaRPr lang="zh-CN" altLang="en-US"/>
            </a:p>
          </p:txBody>
        </p:sp>
        <p:sp>
          <p:nvSpPr>
            <p:cNvPr id="76824" name="Rectangle 151"/>
            <p:cNvSpPr>
              <a:spLocks noChangeArrowheads="1"/>
            </p:cNvSpPr>
            <p:nvPr/>
          </p:nvSpPr>
          <p:spPr bwMode="auto">
            <a:xfrm>
              <a:off x="1192" y="1877"/>
              <a:ext cx="506" cy="330"/>
            </a:xfrm>
            <a:prstGeom prst="rect">
              <a:avLst/>
            </a:prstGeom>
            <a:noFill/>
            <a:ln w="9525">
              <a:noFill/>
              <a:miter lim="800000"/>
              <a:headEnd/>
              <a:tailEnd/>
            </a:ln>
          </p:spPr>
          <p:txBody>
            <a:bodyPr wrap="none">
              <a:spAutoFit/>
            </a:bodyPr>
            <a:lstStyle/>
            <a:p>
              <a:pPr algn="ctr"/>
              <a:r>
                <a:rPr lang="zh-CN" altLang="en-US" sz="1400" b="1" dirty="0">
                  <a:solidFill>
                    <a:srgbClr val="CC3300"/>
                  </a:solidFill>
                  <a:latin typeface="微软雅黑" pitchFamily="34" charset="-122"/>
                  <a:ea typeface="微软雅黑" pitchFamily="34" charset="-122"/>
                </a:rPr>
                <a:t>风险降低</a:t>
              </a:r>
            </a:p>
            <a:p>
              <a:pPr algn="ctr"/>
              <a:r>
                <a:rPr lang="en-US" altLang="zh-CN" sz="1400" b="1" dirty="0">
                  <a:solidFill>
                    <a:srgbClr val="CC3300"/>
                  </a:solidFill>
                  <a:latin typeface="微软雅黑" pitchFamily="34" charset="-122"/>
                  <a:ea typeface="微软雅黑" pitchFamily="34" charset="-122"/>
                </a:rPr>
                <a:t>25%</a:t>
              </a:r>
            </a:p>
          </p:txBody>
        </p:sp>
        <p:sp>
          <p:nvSpPr>
            <p:cNvPr id="76825" name="Line 153"/>
            <p:cNvSpPr>
              <a:spLocks noChangeShapeType="1"/>
            </p:cNvSpPr>
            <p:nvPr/>
          </p:nvSpPr>
          <p:spPr bwMode="auto">
            <a:xfrm>
              <a:off x="595" y="3334"/>
              <a:ext cx="4534" cy="0"/>
            </a:xfrm>
            <a:prstGeom prst="line">
              <a:avLst/>
            </a:prstGeom>
            <a:noFill/>
            <a:ln w="0">
              <a:solidFill>
                <a:srgbClr val="808080"/>
              </a:solidFill>
              <a:round/>
              <a:headEnd/>
              <a:tailEnd/>
            </a:ln>
          </p:spPr>
          <p:txBody>
            <a:bodyPr/>
            <a:lstStyle/>
            <a:p>
              <a:endParaRPr lang="zh-CN" altLang="en-US"/>
            </a:p>
          </p:txBody>
        </p:sp>
        <p:sp>
          <p:nvSpPr>
            <p:cNvPr id="81050" name="AutoShape 154"/>
            <p:cNvSpPr>
              <a:spLocks noChangeArrowheads="1"/>
            </p:cNvSpPr>
            <p:nvPr/>
          </p:nvSpPr>
          <p:spPr bwMode="gray">
            <a:xfrm>
              <a:off x="1280" y="2208"/>
              <a:ext cx="328" cy="1119"/>
            </a:xfrm>
            <a:prstGeom prst="roundRect">
              <a:avLst>
                <a:gd name="adj" fmla="val 20588"/>
              </a:avLst>
            </a:prstGeom>
            <a:solidFill>
              <a:srgbClr val="E1131F"/>
            </a:solidFill>
            <a:ln w="9525">
              <a:noFill/>
              <a:round/>
              <a:headEnd/>
              <a:tailEnd/>
            </a:ln>
            <a:effectLst>
              <a:outerShdw dist="17961" dir="2700000" algn="ctr" rotWithShape="0">
                <a:srgbClr val="080808">
                  <a:alpha val="50000"/>
                </a:srgbClr>
              </a:outerShdw>
            </a:effectLst>
          </p:spPr>
          <p:txBody>
            <a:bodyPr wrap="none" anchor="ctr"/>
            <a:lstStyle/>
            <a:p>
              <a:pPr>
                <a:defRPr/>
              </a:pPr>
              <a:endParaRPr lang="zh-CN" altLang="en-US" sz="1400">
                <a:solidFill>
                  <a:srgbClr val="080808"/>
                </a:solidFill>
                <a:latin typeface="微软雅黑" pitchFamily="34" charset="-122"/>
                <a:ea typeface="微软雅黑" pitchFamily="34" charset="-122"/>
              </a:endParaRPr>
            </a:p>
          </p:txBody>
        </p:sp>
        <p:sp>
          <p:nvSpPr>
            <p:cNvPr id="81051" name="AutoShape 155"/>
            <p:cNvSpPr>
              <a:spLocks noChangeArrowheads="1"/>
            </p:cNvSpPr>
            <p:nvPr/>
          </p:nvSpPr>
          <p:spPr bwMode="gray">
            <a:xfrm>
              <a:off x="2352" y="2526"/>
              <a:ext cx="328" cy="809"/>
            </a:xfrm>
            <a:prstGeom prst="roundRect">
              <a:avLst>
                <a:gd name="adj" fmla="val 20588"/>
              </a:avLst>
            </a:prstGeom>
            <a:solidFill>
              <a:srgbClr val="E1131F"/>
            </a:solidFill>
            <a:ln w="9525">
              <a:noFill/>
              <a:round/>
              <a:headEnd/>
              <a:tailEnd/>
            </a:ln>
            <a:effectLst>
              <a:outerShdw dist="17961" dir="2700000" algn="ctr" rotWithShape="0">
                <a:srgbClr val="080808">
                  <a:alpha val="50000"/>
                </a:srgbClr>
              </a:outerShdw>
            </a:effectLst>
          </p:spPr>
          <p:txBody>
            <a:bodyPr wrap="none" anchor="ctr"/>
            <a:lstStyle/>
            <a:p>
              <a:pPr>
                <a:defRPr/>
              </a:pPr>
              <a:endParaRPr lang="zh-CN" altLang="en-US" sz="1400">
                <a:solidFill>
                  <a:srgbClr val="080808"/>
                </a:solidFill>
                <a:latin typeface="微软雅黑" pitchFamily="34" charset="-122"/>
                <a:ea typeface="微软雅黑" pitchFamily="34" charset="-122"/>
              </a:endParaRPr>
            </a:p>
          </p:txBody>
        </p:sp>
        <p:sp>
          <p:nvSpPr>
            <p:cNvPr id="81052" name="AutoShape 156"/>
            <p:cNvSpPr>
              <a:spLocks noChangeArrowheads="1"/>
            </p:cNvSpPr>
            <p:nvPr/>
          </p:nvSpPr>
          <p:spPr bwMode="gray">
            <a:xfrm>
              <a:off x="4007" y="1846"/>
              <a:ext cx="328" cy="1489"/>
            </a:xfrm>
            <a:prstGeom prst="roundRect">
              <a:avLst>
                <a:gd name="adj" fmla="val 20588"/>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0" scaled="1"/>
              <a:tileRect/>
            </a:gradFill>
            <a:ln w="9525">
              <a:noFill/>
              <a:round/>
              <a:headEnd/>
              <a:tailEnd/>
            </a:ln>
            <a:effectLst>
              <a:outerShdw dist="17961" dir="2700000" algn="ctr" rotWithShape="0">
                <a:srgbClr val="080808">
                  <a:alpha val="50000"/>
                </a:srgbClr>
              </a:outerShdw>
            </a:effectLst>
          </p:spPr>
          <p:txBody>
            <a:bodyPr wrap="none" anchor="ctr"/>
            <a:lstStyle/>
            <a:p>
              <a:endParaRPr lang="zh-CN" altLang="en-US" sz="1400">
                <a:solidFill>
                  <a:srgbClr val="080808"/>
                </a:solidFill>
                <a:latin typeface="微软雅黑" pitchFamily="34" charset="-122"/>
                <a:ea typeface="微软雅黑" pitchFamily="34" charset="-122"/>
              </a:endParaRPr>
            </a:p>
          </p:txBody>
        </p:sp>
        <p:sp>
          <p:nvSpPr>
            <p:cNvPr id="76829" name="Text Box 26"/>
            <p:cNvSpPr txBox="1">
              <a:spLocks noChangeArrowheads="1"/>
            </p:cNvSpPr>
            <p:nvPr/>
          </p:nvSpPr>
          <p:spPr bwMode="auto">
            <a:xfrm>
              <a:off x="1862" y="1370"/>
              <a:ext cx="1270" cy="162"/>
            </a:xfrm>
            <a:prstGeom prst="rect">
              <a:avLst/>
            </a:prstGeom>
            <a:noFill/>
            <a:ln w="9525">
              <a:noFill/>
              <a:miter lim="800000"/>
              <a:headEnd/>
              <a:tailEnd/>
            </a:ln>
          </p:spPr>
          <p:txBody>
            <a:bodyPr>
              <a:spAutoFit/>
            </a:bodyPr>
            <a:lstStyle/>
            <a:p>
              <a:pPr>
                <a:lnSpc>
                  <a:spcPct val="90000"/>
                </a:lnSpc>
              </a:pPr>
              <a:r>
                <a:rPr lang="zh-CN" altLang="en-US" sz="1200" dirty="0">
                  <a:solidFill>
                    <a:schemeClr val="bg1"/>
                  </a:solidFill>
                  <a:latin typeface="微软雅黑" pitchFamily="34" charset="-122"/>
                  <a:ea typeface="微软雅黑" pitchFamily="34" charset="-122"/>
                </a:rPr>
                <a:t>达标患者 </a:t>
              </a:r>
              <a:r>
                <a:rPr lang="en-US" altLang="zh-CN" sz="1200" dirty="0">
                  <a:solidFill>
                    <a:schemeClr val="bg1"/>
                  </a:solidFill>
                  <a:latin typeface="微软雅黑" pitchFamily="34" charset="-122"/>
                  <a:ea typeface="微软雅黑" pitchFamily="34" charset="-122"/>
                </a:rPr>
                <a:t>n=10755</a:t>
              </a:r>
            </a:p>
          </p:txBody>
        </p:sp>
        <p:sp>
          <p:nvSpPr>
            <p:cNvPr id="76830" name="Text Box 27"/>
            <p:cNvSpPr txBox="1">
              <a:spLocks noChangeArrowheads="1"/>
            </p:cNvSpPr>
            <p:nvPr/>
          </p:nvSpPr>
          <p:spPr bwMode="auto">
            <a:xfrm>
              <a:off x="3247" y="1374"/>
              <a:ext cx="1542" cy="162"/>
            </a:xfrm>
            <a:prstGeom prst="rect">
              <a:avLst/>
            </a:prstGeom>
            <a:noFill/>
            <a:ln w="9525">
              <a:noFill/>
              <a:miter lim="800000"/>
              <a:headEnd/>
              <a:tailEnd/>
            </a:ln>
          </p:spPr>
          <p:txBody>
            <a:bodyPr>
              <a:spAutoFit/>
            </a:bodyPr>
            <a:lstStyle/>
            <a:p>
              <a:pPr>
                <a:lnSpc>
                  <a:spcPct val="90000"/>
                </a:lnSpc>
              </a:pPr>
              <a:r>
                <a:rPr lang="zh-CN" altLang="en-US" sz="1200" dirty="0">
                  <a:solidFill>
                    <a:schemeClr val="bg1"/>
                  </a:solidFill>
                  <a:latin typeface="微软雅黑" pitchFamily="34" charset="-122"/>
                  <a:ea typeface="微软雅黑" pitchFamily="34" charset="-122"/>
                </a:rPr>
                <a:t>未达标患者 </a:t>
              </a:r>
              <a:r>
                <a:rPr lang="en-US" altLang="zh-CN" sz="1200" dirty="0">
                  <a:solidFill>
                    <a:schemeClr val="bg1"/>
                  </a:solidFill>
                  <a:latin typeface="微软雅黑" pitchFamily="34" charset="-122"/>
                  <a:ea typeface="微软雅黑" pitchFamily="34" charset="-122"/>
                </a:rPr>
                <a:t>n=4490</a:t>
              </a:r>
            </a:p>
          </p:txBody>
        </p:sp>
        <p:sp>
          <p:nvSpPr>
            <p:cNvPr id="81053" name="AutoShape 157"/>
            <p:cNvSpPr>
              <a:spLocks noChangeArrowheads="1"/>
            </p:cNvSpPr>
            <p:nvPr/>
          </p:nvSpPr>
          <p:spPr bwMode="gray">
            <a:xfrm>
              <a:off x="839" y="1845"/>
              <a:ext cx="328" cy="1482"/>
            </a:xfrm>
            <a:prstGeom prst="roundRect">
              <a:avLst>
                <a:gd name="adj" fmla="val 20588"/>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0" scaled="1"/>
              <a:tileRect/>
            </a:gradFill>
            <a:ln w="9525">
              <a:noFill/>
              <a:round/>
              <a:headEnd/>
              <a:tailEnd/>
            </a:ln>
            <a:effectLst>
              <a:outerShdw dist="17961" dir="2700000" algn="ctr" rotWithShape="0">
                <a:srgbClr val="080808">
                  <a:alpha val="50000"/>
                </a:srgbClr>
              </a:outerShdw>
            </a:effectLst>
          </p:spPr>
          <p:txBody>
            <a:bodyPr wrap="none" anchor="ctr"/>
            <a:lstStyle/>
            <a:p>
              <a:pPr>
                <a:defRPr/>
              </a:pPr>
              <a:endParaRPr lang="zh-CN" altLang="en-US" sz="1400">
                <a:solidFill>
                  <a:srgbClr val="080808"/>
                </a:solidFill>
                <a:latin typeface="微软雅黑" pitchFamily="34" charset="-122"/>
                <a:ea typeface="微软雅黑" pitchFamily="34" charset="-122"/>
              </a:endParaRPr>
            </a:p>
          </p:txBody>
        </p:sp>
        <p:sp>
          <p:nvSpPr>
            <p:cNvPr id="81054" name="AutoShape 158"/>
            <p:cNvSpPr>
              <a:spLocks noChangeArrowheads="1"/>
            </p:cNvSpPr>
            <p:nvPr/>
          </p:nvSpPr>
          <p:spPr bwMode="gray">
            <a:xfrm>
              <a:off x="1912" y="1845"/>
              <a:ext cx="328" cy="1482"/>
            </a:xfrm>
            <a:prstGeom prst="roundRect">
              <a:avLst>
                <a:gd name="adj" fmla="val 20588"/>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0" scaled="1"/>
              <a:tileRect/>
            </a:gradFill>
            <a:ln w="9525">
              <a:noFill/>
              <a:round/>
              <a:headEnd/>
              <a:tailEnd/>
            </a:ln>
            <a:effectLst>
              <a:outerShdw dist="17961" dir="2700000" algn="ctr" rotWithShape="0">
                <a:srgbClr val="080808">
                  <a:alpha val="50000"/>
                </a:srgbClr>
              </a:outerShdw>
            </a:effectLst>
          </p:spPr>
          <p:txBody>
            <a:bodyPr wrap="none" anchor="ctr"/>
            <a:lstStyle/>
            <a:p>
              <a:endParaRPr lang="zh-CN" altLang="en-US" sz="1400">
                <a:solidFill>
                  <a:srgbClr val="080808"/>
                </a:solidFill>
                <a:latin typeface="微软雅黑" pitchFamily="34" charset="-122"/>
                <a:ea typeface="微软雅黑" pitchFamily="34" charset="-122"/>
              </a:endParaRPr>
            </a:p>
          </p:txBody>
        </p:sp>
        <p:sp>
          <p:nvSpPr>
            <p:cNvPr id="81055" name="AutoShape 159"/>
            <p:cNvSpPr>
              <a:spLocks noChangeArrowheads="1"/>
            </p:cNvSpPr>
            <p:nvPr/>
          </p:nvSpPr>
          <p:spPr bwMode="gray">
            <a:xfrm>
              <a:off x="2963" y="1845"/>
              <a:ext cx="328" cy="1482"/>
            </a:xfrm>
            <a:prstGeom prst="roundRect">
              <a:avLst>
                <a:gd name="adj" fmla="val 20588"/>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0" scaled="1"/>
              <a:tileRect/>
            </a:gradFill>
            <a:ln w="9525">
              <a:noFill/>
              <a:round/>
              <a:headEnd/>
              <a:tailEnd/>
            </a:ln>
            <a:effectLst>
              <a:outerShdw dist="17961" dir="2700000" algn="ctr" rotWithShape="0">
                <a:srgbClr val="080808">
                  <a:alpha val="50000"/>
                </a:srgbClr>
              </a:outerShdw>
            </a:effectLst>
          </p:spPr>
          <p:txBody>
            <a:bodyPr wrap="none" anchor="ctr"/>
            <a:lstStyle/>
            <a:p>
              <a:endParaRPr lang="zh-CN" altLang="en-US" sz="1400">
                <a:solidFill>
                  <a:srgbClr val="080808"/>
                </a:solidFill>
                <a:latin typeface="微软雅黑" pitchFamily="34" charset="-122"/>
                <a:ea typeface="微软雅黑" pitchFamily="34" charset="-122"/>
              </a:endParaRPr>
            </a:p>
          </p:txBody>
        </p:sp>
        <p:sp>
          <p:nvSpPr>
            <p:cNvPr id="81056" name="AutoShape 160"/>
            <p:cNvSpPr>
              <a:spLocks noChangeArrowheads="1"/>
            </p:cNvSpPr>
            <p:nvPr/>
          </p:nvSpPr>
          <p:spPr bwMode="gray">
            <a:xfrm>
              <a:off x="3408" y="2163"/>
              <a:ext cx="328" cy="1164"/>
            </a:xfrm>
            <a:prstGeom prst="roundRect">
              <a:avLst>
                <a:gd name="adj" fmla="val 20588"/>
              </a:avLst>
            </a:prstGeom>
            <a:solidFill>
              <a:srgbClr val="E1131F"/>
            </a:solidFill>
            <a:ln w="9525">
              <a:noFill/>
              <a:round/>
              <a:headEnd/>
              <a:tailEnd/>
            </a:ln>
            <a:effectLst>
              <a:outerShdw dist="17961" dir="2700000" algn="ctr" rotWithShape="0">
                <a:srgbClr val="080808">
                  <a:alpha val="50000"/>
                </a:srgbClr>
              </a:outerShdw>
            </a:effectLst>
          </p:spPr>
          <p:txBody>
            <a:bodyPr wrap="none" anchor="ctr"/>
            <a:lstStyle/>
            <a:p>
              <a:pPr>
                <a:defRPr/>
              </a:pPr>
              <a:endParaRPr lang="zh-CN" altLang="en-US" sz="1400">
                <a:solidFill>
                  <a:srgbClr val="080808"/>
                </a:solidFill>
                <a:latin typeface="微软雅黑" pitchFamily="34" charset="-122"/>
                <a:ea typeface="微软雅黑" pitchFamily="34" charset="-122"/>
              </a:endParaRPr>
            </a:p>
          </p:txBody>
        </p:sp>
        <p:sp>
          <p:nvSpPr>
            <p:cNvPr id="81057" name="AutoShape 161"/>
            <p:cNvSpPr>
              <a:spLocks noChangeArrowheads="1"/>
            </p:cNvSpPr>
            <p:nvPr/>
          </p:nvSpPr>
          <p:spPr bwMode="gray">
            <a:xfrm>
              <a:off x="4455" y="2390"/>
              <a:ext cx="328" cy="945"/>
            </a:xfrm>
            <a:prstGeom prst="roundRect">
              <a:avLst>
                <a:gd name="adj" fmla="val 20588"/>
              </a:avLst>
            </a:prstGeom>
            <a:solidFill>
              <a:srgbClr val="E1131F"/>
            </a:solidFill>
            <a:ln w="9525">
              <a:noFill/>
              <a:round/>
              <a:headEnd/>
              <a:tailEnd/>
            </a:ln>
            <a:effectLst>
              <a:outerShdw dist="17961" dir="2700000" algn="ctr" rotWithShape="0">
                <a:srgbClr val="080808">
                  <a:alpha val="50000"/>
                </a:srgbClr>
              </a:outerShdw>
            </a:effectLst>
          </p:spPr>
          <p:txBody>
            <a:bodyPr wrap="none" anchor="ctr"/>
            <a:lstStyle/>
            <a:p>
              <a:pPr>
                <a:defRPr/>
              </a:pPr>
              <a:endParaRPr lang="zh-CN" altLang="en-US" sz="1400">
                <a:solidFill>
                  <a:srgbClr val="080808"/>
                </a:solidFill>
                <a:latin typeface="微软雅黑" pitchFamily="34" charset="-122"/>
                <a:ea typeface="微软雅黑" pitchFamily="34" charset="-122"/>
              </a:endParaRPr>
            </a:p>
          </p:txBody>
        </p:sp>
        <p:sp>
          <p:nvSpPr>
            <p:cNvPr id="76836" name="Text Box 37"/>
            <p:cNvSpPr txBox="1">
              <a:spLocks noChangeArrowheads="1"/>
            </p:cNvSpPr>
            <p:nvPr/>
          </p:nvSpPr>
          <p:spPr bwMode="auto">
            <a:xfrm>
              <a:off x="732" y="1942"/>
              <a:ext cx="545" cy="173"/>
            </a:xfrm>
            <a:prstGeom prst="rect">
              <a:avLst/>
            </a:prstGeom>
            <a:noFill/>
            <a:ln w="9525">
              <a:noFill/>
              <a:miter lim="800000"/>
              <a:headEnd/>
              <a:tailEnd/>
            </a:ln>
          </p:spPr>
          <p:txBody>
            <a:bodyPr>
              <a:spAutoFit/>
            </a:bodyPr>
            <a:lstStyle/>
            <a:p>
              <a:pPr algn="ctr">
                <a:spcBef>
                  <a:spcPct val="50000"/>
                </a:spcBef>
              </a:pPr>
              <a:r>
                <a:rPr lang="en-US" altLang="zh-CN" sz="1200">
                  <a:solidFill>
                    <a:srgbClr val="FFFFFF"/>
                  </a:solidFill>
                  <a:latin typeface="微软雅黑" pitchFamily="34" charset="-122"/>
                  <a:ea typeface="微软雅黑" pitchFamily="34" charset="-122"/>
                </a:rPr>
                <a:t>100%</a:t>
              </a:r>
            </a:p>
          </p:txBody>
        </p:sp>
        <p:sp>
          <p:nvSpPr>
            <p:cNvPr id="76837" name="Text Box 163"/>
            <p:cNvSpPr txBox="1">
              <a:spLocks noChangeArrowheads="1"/>
            </p:cNvSpPr>
            <p:nvPr/>
          </p:nvSpPr>
          <p:spPr bwMode="auto">
            <a:xfrm>
              <a:off x="3905" y="1936"/>
              <a:ext cx="545" cy="173"/>
            </a:xfrm>
            <a:prstGeom prst="rect">
              <a:avLst/>
            </a:prstGeom>
            <a:noFill/>
            <a:ln w="9525">
              <a:noFill/>
              <a:miter lim="800000"/>
              <a:headEnd/>
              <a:tailEnd/>
            </a:ln>
          </p:spPr>
          <p:txBody>
            <a:bodyPr>
              <a:spAutoFit/>
            </a:bodyPr>
            <a:lstStyle/>
            <a:p>
              <a:pPr algn="ctr">
                <a:spcBef>
                  <a:spcPct val="50000"/>
                </a:spcBef>
              </a:pPr>
              <a:r>
                <a:rPr lang="en-US" altLang="zh-CN" sz="1200">
                  <a:solidFill>
                    <a:srgbClr val="FFFFFF"/>
                  </a:solidFill>
                  <a:latin typeface="微软雅黑" pitchFamily="34" charset="-122"/>
                  <a:ea typeface="微软雅黑" pitchFamily="34" charset="-122"/>
                </a:rPr>
                <a:t>100%</a:t>
              </a:r>
            </a:p>
          </p:txBody>
        </p:sp>
        <p:sp>
          <p:nvSpPr>
            <p:cNvPr id="76838" name="Text Box 164"/>
            <p:cNvSpPr txBox="1">
              <a:spLocks noChangeArrowheads="1"/>
            </p:cNvSpPr>
            <p:nvPr/>
          </p:nvSpPr>
          <p:spPr bwMode="auto">
            <a:xfrm>
              <a:off x="2854" y="1936"/>
              <a:ext cx="545" cy="173"/>
            </a:xfrm>
            <a:prstGeom prst="rect">
              <a:avLst/>
            </a:prstGeom>
            <a:noFill/>
            <a:ln w="9525">
              <a:noFill/>
              <a:miter lim="800000"/>
              <a:headEnd/>
              <a:tailEnd/>
            </a:ln>
          </p:spPr>
          <p:txBody>
            <a:bodyPr>
              <a:spAutoFit/>
            </a:bodyPr>
            <a:lstStyle/>
            <a:p>
              <a:pPr algn="ctr">
                <a:spcBef>
                  <a:spcPct val="50000"/>
                </a:spcBef>
              </a:pPr>
              <a:r>
                <a:rPr lang="en-US" altLang="zh-CN" sz="1200">
                  <a:solidFill>
                    <a:srgbClr val="FFFFFF"/>
                  </a:solidFill>
                  <a:latin typeface="微软雅黑" pitchFamily="34" charset="-122"/>
                  <a:ea typeface="微软雅黑" pitchFamily="34" charset="-122"/>
                </a:rPr>
                <a:t>100%</a:t>
              </a:r>
            </a:p>
          </p:txBody>
        </p:sp>
        <p:sp>
          <p:nvSpPr>
            <p:cNvPr id="76839" name="Text Box 165"/>
            <p:cNvSpPr txBox="1">
              <a:spLocks noChangeArrowheads="1"/>
            </p:cNvSpPr>
            <p:nvPr/>
          </p:nvSpPr>
          <p:spPr bwMode="auto">
            <a:xfrm>
              <a:off x="1812" y="1936"/>
              <a:ext cx="545" cy="173"/>
            </a:xfrm>
            <a:prstGeom prst="rect">
              <a:avLst/>
            </a:prstGeom>
            <a:noFill/>
            <a:ln w="9525">
              <a:noFill/>
              <a:miter lim="800000"/>
              <a:headEnd/>
              <a:tailEnd/>
            </a:ln>
          </p:spPr>
          <p:txBody>
            <a:bodyPr>
              <a:spAutoFit/>
            </a:bodyPr>
            <a:lstStyle/>
            <a:p>
              <a:pPr algn="ctr">
                <a:spcBef>
                  <a:spcPct val="50000"/>
                </a:spcBef>
              </a:pPr>
              <a:r>
                <a:rPr lang="en-US" altLang="zh-CN" sz="1200">
                  <a:solidFill>
                    <a:srgbClr val="FFFFFF"/>
                  </a:solidFill>
                  <a:latin typeface="微软雅黑" pitchFamily="34" charset="-122"/>
                  <a:ea typeface="微软雅黑" pitchFamily="34" charset="-122"/>
                </a:rPr>
                <a:t>100%</a:t>
              </a:r>
            </a:p>
          </p:txBody>
        </p:sp>
        <p:sp>
          <p:nvSpPr>
            <p:cNvPr id="76840" name="Text Box 46"/>
            <p:cNvSpPr txBox="1">
              <a:spLocks noChangeArrowheads="1"/>
            </p:cNvSpPr>
            <p:nvPr/>
          </p:nvSpPr>
          <p:spPr bwMode="auto">
            <a:xfrm>
              <a:off x="1291" y="2288"/>
              <a:ext cx="312" cy="194"/>
            </a:xfrm>
            <a:prstGeom prst="rect">
              <a:avLst/>
            </a:prstGeom>
            <a:noFill/>
            <a:ln w="9525">
              <a:noFill/>
              <a:miter lim="800000"/>
              <a:headEnd/>
              <a:tailEnd/>
            </a:ln>
          </p:spPr>
          <p:txBody>
            <a:bodyPr wrap="none">
              <a:spAutoFit/>
            </a:bodyPr>
            <a:lstStyle/>
            <a:p>
              <a:pPr algn="ctr"/>
              <a:r>
                <a:rPr lang="en-US" altLang="zh-CN" sz="1400">
                  <a:solidFill>
                    <a:srgbClr val="FFFFFF"/>
                  </a:solidFill>
                  <a:latin typeface="微软雅黑" pitchFamily="34" charset="-122"/>
                  <a:ea typeface="微软雅黑" pitchFamily="34" charset="-122"/>
                </a:rPr>
                <a:t>75%</a:t>
              </a:r>
              <a:endParaRPr lang="zh-CN" altLang="en-US" sz="1400">
                <a:solidFill>
                  <a:srgbClr val="FFFFFF"/>
                </a:solidFill>
                <a:latin typeface="微软雅黑" pitchFamily="34" charset="-122"/>
                <a:ea typeface="微软雅黑" pitchFamily="34" charset="-122"/>
              </a:endParaRPr>
            </a:p>
          </p:txBody>
        </p:sp>
        <p:sp>
          <p:nvSpPr>
            <p:cNvPr id="76841" name="Text Box 46"/>
            <p:cNvSpPr txBox="1">
              <a:spLocks noChangeArrowheads="1"/>
            </p:cNvSpPr>
            <p:nvPr/>
          </p:nvSpPr>
          <p:spPr bwMode="auto">
            <a:xfrm>
              <a:off x="2374" y="2560"/>
              <a:ext cx="312" cy="194"/>
            </a:xfrm>
            <a:prstGeom prst="rect">
              <a:avLst/>
            </a:prstGeom>
            <a:noFill/>
            <a:ln w="9525">
              <a:noFill/>
              <a:miter lim="800000"/>
              <a:headEnd/>
              <a:tailEnd/>
            </a:ln>
          </p:spPr>
          <p:txBody>
            <a:bodyPr wrap="none">
              <a:spAutoFit/>
            </a:bodyPr>
            <a:lstStyle/>
            <a:p>
              <a:pPr algn="ctr"/>
              <a:r>
                <a:rPr lang="en-US" altLang="zh-CN" sz="1400">
                  <a:solidFill>
                    <a:srgbClr val="FFFFFF"/>
                  </a:solidFill>
                  <a:latin typeface="微软雅黑" pitchFamily="34" charset="-122"/>
                  <a:ea typeface="微软雅黑" pitchFamily="34" charset="-122"/>
                </a:rPr>
                <a:t>55%</a:t>
              </a:r>
              <a:endParaRPr lang="zh-CN" altLang="en-US" sz="1400">
                <a:solidFill>
                  <a:srgbClr val="FFFFFF"/>
                </a:solidFill>
                <a:latin typeface="微软雅黑" pitchFamily="34" charset="-122"/>
                <a:ea typeface="微软雅黑" pitchFamily="34" charset="-122"/>
              </a:endParaRPr>
            </a:p>
          </p:txBody>
        </p:sp>
        <p:sp>
          <p:nvSpPr>
            <p:cNvPr id="76842" name="Text Box 46"/>
            <p:cNvSpPr txBox="1">
              <a:spLocks noChangeArrowheads="1"/>
            </p:cNvSpPr>
            <p:nvPr/>
          </p:nvSpPr>
          <p:spPr bwMode="auto">
            <a:xfrm>
              <a:off x="3422" y="2237"/>
              <a:ext cx="312" cy="194"/>
            </a:xfrm>
            <a:prstGeom prst="rect">
              <a:avLst/>
            </a:prstGeom>
            <a:noFill/>
            <a:ln w="9525">
              <a:noFill/>
              <a:miter lim="800000"/>
              <a:headEnd/>
              <a:tailEnd/>
            </a:ln>
          </p:spPr>
          <p:txBody>
            <a:bodyPr wrap="none">
              <a:spAutoFit/>
            </a:bodyPr>
            <a:lstStyle/>
            <a:p>
              <a:pPr algn="ctr"/>
              <a:r>
                <a:rPr lang="en-US" altLang="zh-CN" sz="1400">
                  <a:solidFill>
                    <a:srgbClr val="FFFFFF"/>
                  </a:solidFill>
                  <a:latin typeface="微软雅黑" pitchFamily="34" charset="-122"/>
                  <a:ea typeface="微软雅黑" pitchFamily="34" charset="-122"/>
                </a:rPr>
                <a:t>79%</a:t>
              </a:r>
              <a:endParaRPr lang="zh-CN" altLang="en-US" sz="1400">
                <a:solidFill>
                  <a:srgbClr val="FFFFFF"/>
                </a:solidFill>
                <a:latin typeface="微软雅黑" pitchFamily="34" charset="-122"/>
                <a:ea typeface="微软雅黑" pitchFamily="34" charset="-122"/>
              </a:endParaRPr>
            </a:p>
          </p:txBody>
        </p:sp>
        <p:sp>
          <p:nvSpPr>
            <p:cNvPr id="76843" name="Text Box 46"/>
            <p:cNvSpPr txBox="1">
              <a:spLocks noChangeArrowheads="1"/>
            </p:cNvSpPr>
            <p:nvPr/>
          </p:nvSpPr>
          <p:spPr bwMode="auto">
            <a:xfrm>
              <a:off x="4472" y="2424"/>
              <a:ext cx="312" cy="194"/>
            </a:xfrm>
            <a:prstGeom prst="rect">
              <a:avLst/>
            </a:prstGeom>
            <a:noFill/>
            <a:ln w="9525">
              <a:noFill/>
              <a:miter lim="800000"/>
              <a:headEnd/>
              <a:tailEnd/>
            </a:ln>
          </p:spPr>
          <p:txBody>
            <a:bodyPr wrap="none">
              <a:spAutoFit/>
            </a:bodyPr>
            <a:lstStyle/>
            <a:p>
              <a:pPr algn="ctr"/>
              <a:r>
                <a:rPr lang="en-US" altLang="zh-CN" sz="1400">
                  <a:solidFill>
                    <a:srgbClr val="FFFFFF"/>
                  </a:solidFill>
                  <a:latin typeface="微软雅黑" pitchFamily="34" charset="-122"/>
                  <a:ea typeface="微软雅黑" pitchFamily="34" charset="-122"/>
                </a:rPr>
                <a:t>64%</a:t>
              </a:r>
              <a:endParaRPr lang="zh-CN" altLang="en-US" sz="1400">
                <a:solidFill>
                  <a:srgbClr val="FFFFFF"/>
                </a:solidFill>
                <a:latin typeface="微软雅黑" pitchFamily="34" charset="-122"/>
                <a:ea typeface="微软雅黑" pitchFamily="34" charset="-122"/>
              </a:endParaRPr>
            </a:p>
          </p:txBody>
        </p:sp>
        <p:sp>
          <p:nvSpPr>
            <p:cNvPr id="76844" name="Text Box 29"/>
            <p:cNvSpPr txBox="1">
              <a:spLocks noChangeArrowheads="1"/>
            </p:cNvSpPr>
            <p:nvPr/>
          </p:nvSpPr>
          <p:spPr bwMode="auto">
            <a:xfrm>
              <a:off x="817" y="3753"/>
              <a:ext cx="1055" cy="174"/>
            </a:xfrm>
            <a:prstGeom prst="rect">
              <a:avLst/>
            </a:prstGeom>
            <a:noFill/>
            <a:ln w="9525">
              <a:noFill/>
              <a:miter lim="800000"/>
              <a:headEnd/>
              <a:tailEnd/>
            </a:ln>
          </p:spPr>
          <p:txBody>
            <a:bodyPr wrap="none">
              <a:spAutoFit/>
            </a:bodyPr>
            <a:lstStyle/>
            <a:p>
              <a:r>
                <a:rPr lang="zh-CN" altLang="en-US" sz="1200" b="0" dirty="0" smtClean="0">
                  <a:solidFill>
                    <a:schemeClr val="bg1"/>
                  </a:solidFill>
                  <a:latin typeface="微软雅黑" pitchFamily="34" charset="-122"/>
                  <a:ea typeface="微软雅黑" pitchFamily="34" charset="-122"/>
                </a:rPr>
                <a:t>*达标：</a:t>
              </a:r>
              <a:r>
                <a:rPr lang="en-US" altLang="zh-CN" sz="1200" b="0" dirty="0" smtClean="0">
                  <a:solidFill>
                    <a:schemeClr val="bg1"/>
                  </a:solidFill>
                  <a:latin typeface="微软雅黑" pitchFamily="34" charset="-122"/>
                  <a:ea typeface="微软雅黑" pitchFamily="34" charset="-122"/>
                </a:rPr>
                <a:t>SBP&lt;140mmHg</a:t>
              </a:r>
              <a:endParaRPr lang="en-US" altLang="zh-CN" sz="1200" b="0" dirty="0">
                <a:solidFill>
                  <a:schemeClr val="bg1"/>
                </a:solidFill>
                <a:latin typeface="微软雅黑" pitchFamily="34" charset="-122"/>
                <a:ea typeface="微软雅黑" pitchFamily="34" charset="-122"/>
              </a:endParaRPr>
            </a:p>
          </p:txBody>
        </p:sp>
        <p:sp>
          <p:nvSpPr>
            <p:cNvPr id="76845" name="Text Box 3"/>
            <p:cNvSpPr txBox="1">
              <a:spLocks noChangeArrowheads="1"/>
            </p:cNvSpPr>
            <p:nvPr/>
          </p:nvSpPr>
          <p:spPr bwMode="auto">
            <a:xfrm>
              <a:off x="914" y="3342"/>
              <a:ext cx="701" cy="266"/>
            </a:xfrm>
            <a:prstGeom prst="rect">
              <a:avLst/>
            </a:prstGeom>
            <a:noFill/>
            <a:ln w="9525">
              <a:noFill/>
              <a:miter lim="800000"/>
              <a:headEnd/>
              <a:tailEnd/>
            </a:ln>
          </p:spPr>
          <p:txBody>
            <a:bodyPr>
              <a:spAutoFit/>
            </a:bodyPr>
            <a:lstStyle/>
            <a:p>
              <a:pPr algn="ctr">
                <a:lnSpc>
                  <a:spcPct val="90000"/>
                </a:lnSpc>
              </a:pPr>
              <a:r>
                <a:rPr lang="zh-CN" altLang="en-US" sz="1200" b="1" dirty="0">
                  <a:solidFill>
                    <a:schemeClr val="bg1"/>
                  </a:solidFill>
                  <a:latin typeface="微软雅黑" pitchFamily="34" charset="-122"/>
                  <a:ea typeface="微软雅黑" pitchFamily="34" charset="-122"/>
                </a:rPr>
                <a:t>致死</a:t>
              </a:r>
              <a:r>
                <a:rPr lang="en-US" altLang="zh-CN" sz="1200" b="1" dirty="0">
                  <a:solidFill>
                    <a:schemeClr val="bg1"/>
                  </a:solidFill>
                  <a:latin typeface="微软雅黑" pitchFamily="34" charset="-122"/>
                  <a:ea typeface="微软雅黑" pitchFamily="34" charset="-122"/>
                </a:rPr>
                <a:t>/</a:t>
              </a:r>
              <a:r>
                <a:rPr lang="zh-CN" altLang="en-US" sz="1200" b="1" dirty="0">
                  <a:solidFill>
                    <a:schemeClr val="bg1"/>
                  </a:solidFill>
                  <a:latin typeface="微软雅黑" pitchFamily="34" charset="-122"/>
                  <a:ea typeface="微软雅黑" pitchFamily="34" charset="-122"/>
                </a:rPr>
                <a:t>非致死性心脏事件</a:t>
              </a:r>
            </a:p>
          </p:txBody>
        </p:sp>
        <p:sp>
          <p:nvSpPr>
            <p:cNvPr id="76846" name="Text Box 4"/>
            <p:cNvSpPr txBox="1">
              <a:spLocks noChangeArrowheads="1"/>
            </p:cNvSpPr>
            <p:nvPr/>
          </p:nvSpPr>
          <p:spPr bwMode="auto">
            <a:xfrm>
              <a:off x="1927" y="3342"/>
              <a:ext cx="735" cy="266"/>
            </a:xfrm>
            <a:prstGeom prst="rect">
              <a:avLst/>
            </a:prstGeom>
            <a:noFill/>
            <a:ln w="9525">
              <a:noFill/>
              <a:miter lim="800000"/>
              <a:headEnd/>
              <a:tailEnd/>
            </a:ln>
          </p:spPr>
          <p:txBody>
            <a:bodyPr>
              <a:spAutoFit/>
            </a:bodyPr>
            <a:lstStyle/>
            <a:p>
              <a:pPr algn="ctr">
                <a:lnSpc>
                  <a:spcPct val="90000"/>
                </a:lnSpc>
              </a:pPr>
              <a:r>
                <a:rPr lang="zh-CN" altLang="en-US" sz="1200" b="1" dirty="0">
                  <a:solidFill>
                    <a:schemeClr val="bg1"/>
                  </a:solidFill>
                  <a:latin typeface="微软雅黑" pitchFamily="34" charset="-122"/>
                  <a:ea typeface="微软雅黑" pitchFamily="34" charset="-122"/>
                </a:rPr>
                <a:t>致死</a:t>
              </a:r>
              <a:r>
                <a:rPr lang="en-US" altLang="zh-CN" sz="1200" b="1" dirty="0">
                  <a:solidFill>
                    <a:schemeClr val="bg1"/>
                  </a:solidFill>
                  <a:latin typeface="微软雅黑" pitchFamily="34" charset="-122"/>
                  <a:ea typeface="微软雅黑" pitchFamily="34" charset="-122"/>
                </a:rPr>
                <a:t>/</a:t>
              </a:r>
              <a:r>
                <a:rPr lang="zh-CN" altLang="en-US" sz="1200" b="1" dirty="0">
                  <a:solidFill>
                    <a:schemeClr val="bg1"/>
                  </a:solidFill>
                  <a:latin typeface="微软雅黑" pitchFamily="34" charset="-122"/>
                  <a:ea typeface="微软雅黑" pitchFamily="34" charset="-122"/>
                </a:rPr>
                <a:t>非致死性脑卒中</a:t>
              </a:r>
            </a:p>
          </p:txBody>
        </p:sp>
        <p:sp>
          <p:nvSpPr>
            <p:cNvPr id="76847" name="Text Box 5"/>
            <p:cNvSpPr txBox="1">
              <a:spLocks noChangeArrowheads="1"/>
            </p:cNvSpPr>
            <p:nvPr/>
          </p:nvSpPr>
          <p:spPr bwMode="auto">
            <a:xfrm>
              <a:off x="3106" y="3342"/>
              <a:ext cx="448" cy="174"/>
            </a:xfrm>
            <a:prstGeom prst="rect">
              <a:avLst/>
            </a:prstGeom>
            <a:noFill/>
            <a:ln w="9525">
              <a:noFill/>
              <a:miter lim="800000"/>
              <a:headEnd/>
              <a:tailEnd/>
            </a:ln>
          </p:spPr>
          <p:txBody>
            <a:bodyPr wrap="none">
              <a:spAutoFit/>
            </a:bodyPr>
            <a:lstStyle/>
            <a:p>
              <a:r>
                <a:rPr lang="zh-CN" altLang="en-US" sz="1200" b="1" dirty="0">
                  <a:solidFill>
                    <a:schemeClr val="bg1"/>
                  </a:solidFill>
                  <a:latin typeface="微软雅黑" pitchFamily="34" charset="-122"/>
                  <a:ea typeface="微软雅黑" pitchFamily="34" charset="-122"/>
                </a:rPr>
                <a:t>全因死亡</a:t>
              </a:r>
              <a:endParaRPr lang="en-US" altLang="zh-CN" sz="1200" b="1" dirty="0">
                <a:solidFill>
                  <a:schemeClr val="bg1"/>
                </a:solidFill>
                <a:latin typeface="微软雅黑" pitchFamily="34" charset="-122"/>
                <a:ea typeface="微软雅黑" pitchFamily="34" charset="-122"/>
              </a:endParaRPr>
            </a:p>
          </p:txBody>
        </p:sp>
        <p:sp>
          <p:nvSpPr>
            <p:cNvPr id="76848" name="Text Box 7"/>
            <p:cNvSpPr txBox="1">
              <a:spLocks noChangeArrowheads="1"/>
            </p:cNvSpPr>
            <p:nvPr/>
          </p:nvSpPr>
          <p:spPr bwMode="auto">
            <a:xfrm>
              <a:off x="4149" y="3342"/>
              <a:ext cx="448" cy="174"/>
            </a:xfrm>
            <a:prstGeom prst="rect">
              <a:avLst/>
            </a:prstGeom>
            <a:noFill/>
            <a:ln w="9525">
              <a:noFill/>
              <a:miter lim="800000"/>
              <a:headEnd/>
              <a:tailEnd/>
            </a:ln>
          </p:spPr>
          <p:txBody>
            <a:bodyPr wrap="none">
              <a:spAutoFit/>
            </a:bodyPr>
            <a:lstStyle/>
            <a:p>
              <a:r>
                <a:rPr lang="zh-CN" altLang="en-US" sz="1200" b="1" dirty="0">
                  <a:solidFill>
                    <a:schemeClr val="bg1"/>
                  </a:solidFill>
                  <a:latin typeface="微软雅黑" pitchFamily="34" charset="-122"/>
                  <a:ea typeface="微软雅黑" pitchFamily="34" charset="-122"/>
                </a:rPr>
                <a:t>心衰住院</a:t>
              </a:r>
            </a:p>
          </p:txBody>
        </p:sp>
        <p:sp>
          <p:nvSpPr>
            <p:cNvPr id="81065" name="AutoShape 169"/>
            <p:cNvSpPr>
              <a:spLocks noChangeArrowheads="1"/>
            </p:cNvSpPr>
            <p:nvPr/>
          </p:nvSpPr>
          <p:spPr bwMode="gray">
            <a:xfrm>
              <a:off x="1655" y="1392"/>
              <a:ext cx="207" cy="120"/>
            </a:xfrm>
            <a:prstGeom prst="roundRect">
              <a:avLst>
                <a:gd name="adj" fmla="val 20588"/>
              </a:avLst>
            </a:prstGeom>
            <a:solidFill>
              <a:srgbClr val="E1131F"/>
            </a:solidFill>
            <a:ln w="9525">
              <a:noFill/>
              <a:round/>
              <a:headEnd/>
              <a:tailEnd/>
            </a:ln>
            <a:effectLst>
              <a:outerShdw dist="17961" dir="2700000" algn="ctr" rotWithShape="0">
                <a:srgbClr val="080808">
                  <a:alpha val="50000"/>
                </a:srgbClr>
              </a:outerShdw>
            </a:effectLst>
          </p:spPr>
          <p:txBody>
            <a:bodyPr wrap="none" anchor="ctr"/>
            <a:lstStyle/>
            <a:p>
              <a:pPr>
                <a:defRPr/>
              </a:pPr>
              <a:endParaRPr lang="zh-CN" altLang="en-US" sz="1400">
                <a:solidFill>
                  <a:srgbClr val="080808"/>
                </a:solidFill>
                <a:latin typeface="微软雅黑" pitchFamily="34" charset="-122"/>
                <a:ea typeface="微软雅黑" pitchFamily="34" charset="-122"/>
              </a:endParaRPr>
            </a:p>
          </p:txBody>
        </p:sp>
        <p:sp>
          <p:nvSpPr>
            <p:cNvPr id="81066" name="AutoShape 170"/>
            <p:cNvSpPr>
              <a:spLocks noChangeArrowheads="1"/>
            </p:cNvSpPr>
            <p:nvPr/>
          </p:nvSpPr>
          <p:spPr bwMode="gray">
            <a:xfrm>
              <a:off x="3041" y="1392"/>
              <a:ext cx="207" cy="120"/>
            </a:xfrm>
            <a:prstGeom prst="roundRect">
              <a:avLst>
                <a:gd name="adj" fmla="val 20588"/>
              </a:avLst>
            </a:prstGeom>
            <a:solidFill>
              <a:schemeClr val="bg1">
                <a:lumMod val="65000"/>
              </a:schemeClr>
            </a:solidFill>
            <a:ln w="9525">
              <a:noFill/>
              <a:round/>
              <a:headEnd/>
              <a:tailEnd/>
            </a:ln>
            <a:effectLst>
              <a:outerShdw dist="17961" dir="2700000" algn="ctr" rotWithShape="0">
                <a:srgbClr val="080808">
                  <a:alpha val="50000"/>
                </a:srgbClr>
              </a:outerShdw>
            </a:effectLst>
          </p:spPr>
          <p:txBody>
            <a:bodyPr wrap="none" anchor="ctr"/>
            <a:lstStyle/>
            <a:p>
              <a:pPr>
                <a:defRPr/>
              </a:pPr>
              <a:endParaRPr lang="zh-CN" altLang="en-US" sz="1400" dirty="0">
                <a:solidFill>
                  <a:srgbClr val="0066FF"/>
                </a:solidFill>
                <a:latin typeface="微软雅黑" pitchFamily="34" charset="-122"/>
                <a:ea typeface="微软雅黑" pitchFamily="34" charset="-122"/>
              </a:endParaRPr>
            </a:p>
          </p:txBody>
        </p:sp>
        <p:sp>
          <p:nvSpPr>
            <p:cNvPr id="76851" name="Rectangle 171"/>
            <p:cNvSpPr>
              <a:spLocks noChangeArrowheads="1"/>
            </p:cNvSpPr>
            <p:nvPr/>
          </p:nvSpPr>
          <p:spPr bwMode="auto">
            <a:xfrm>
              <a:off x="2301" y="2013"/>
              <a:ext cx="506" cy="330"/>
            </a:xfrm>
            <a:prstGeom prst="rect">
              <a:avLst/>
            </a:prstGeom>
            <a:noFill/>
            <a:ln w="9525">
              <a:noFill/>
              <a:miter lim="800000"/>
              <a:headEnd/>
              <a:tailEnd/>
            </a:ln>
          </p:spPr>
          <p:txBody>
            <a:bodyPr wrap="none">
              <a:spAutoFit/>
            </a:bodyPr>
            <a:lstStyle/>
            <a:p>
              <a:pPr algn="ctr"/>
              <a:r>
                <a:rPr lang="zh-CN" altLang="en-US" sz="1400" b="1" dirty="0">
                  <a:solidFill>
                    <a:srgbClr val="CC3300"/>
                  </a:solidFill>
                  <a:latin typeface="微软雅黑" pitchFamily="34" charset="-122"/>
                  <a:ea typeface="微软雅黑" pitchFamily="34" charset="-122"/>
                </a:rPr>
                <a:t>风险降低</a:t>
              </a:r>
            </a:p>
            <a:p>
              <a:pPr algn="ctr"/>
              <a:r>
                <a:rPr lang="en-US" altLang="zh-CN" sz="1400" b="1" dirty="0">
                  <a:solidFill>
                    <a:srgbClr val="CC3300"/>
                  </a:solidFill>
                  <a:latin typeface="微软雅黑" pitchFamily="34" charset="-122"/>
                  <a:ea typeface="微软雅黑" pitchFamily="34" charset="-122"/>
                </a:rPr>
                <a:t>45%</a:t>
              </a:r>
            </a:p>
          </p:txBody>
        </p:sp>
        <p:sp>
          <p:nvSpPr>
            <p:cNvPr id="76852" name="Line 172"/>
            <p:cNvSpPr>
              <a:spLocks noChangeShapeType="1"/>
            </p:cNvSpPr>
            <p:nvPr/>
          </p:nvSpPr>
          <p:spPr bwMode="auto">
            <a:xfrm>
              <a:off x="1156" y="2208"/>
              <a:ext cx="563" cy="0"/>
            </a:xfrm>
            <a:prstGeom prst="line">
              <a:avLst/>
            </a:prstGeom>
            <a:noFill/>
            <a:ln w="12700">
              <a:solidFill>
                <a:srgbClr val="4D4D4D"/>
              </a:solidFill>
              <a:prstDash val="dash"/>
              <a:round/>
              <a:headEnd/>
              <a:tailEnd/>
            </a:ln>
          </p:spPr>
          <p:txBody>
            <a:bodyPr/>
            <a:lstStyle/>
            <a:p>
              <a:endParaRPr lang="zh-CN" altLang="en-US"/>
            </a:p>
          </p:txBody>
        </p:sp>
        <p:sp>
          <p:nvSpPr>
            <p:cNvPr id="76853" name="Line 173"/>
            <p:cNvSpPr>
              <a:spLocks noChangeShapeType="1"/>
            </p:cNvSpPr>
            <p:nvPr/>
          </p:nvSpPr>
          <p:spPr bwMode="auto">
            <a:xfrm>
              <a:off x="2226" y="2526"/>
              <a:ext cx="563" cy="0"/>
            </a:xfrm>
            <a:prstGeom prst="line">
              <a:avLst/>
            </a:prstGeom>
            <a:noFill/>
            <a:ln w="12700">
              <a:solidFill>
                <a:srgbClr val="4D4D4D"/>
              </a:solidFill>
              <a:prstDash val="dash"/>
              <a:round/>
              <a:headEnd/>
              <a:tailEnd/>
            </a:ln>
          </p:spPr>
          <p:txBody>
            <a:bodyPr/>
            <a:lstStyle/>
            <a:p>
              <a:endParaRPr lang="zh-CN" altLang="en-US"/>
            </a:p>
          </p:txBody>
        </p:sp>
        <p:sp>
          <p:nvSpPr>
            <p:cNvPr id="76854" name="Line 174"/>
            <p:cNvSpPr>
              <a:spLocks noChangeShapeType="1"/>
            </p:cNvSpPr>
            <p:nvPr/>
          </p:nvSpPr>
          <p:spPr bwMode="auto">
            <a:xfrm>
              <a:off x="4313" y="2390"/>
              <a:ext cx="563" cy="0"/>
            </a:xfrm>
            <a:prstGeom prst="line">
              <a:avLst/>
            </a:prstGeom>
            <a:noFill/>
            <a:ln w="12700">
              <a:solidFill>
                <a:srgbClr val="4D4D4D"/>
              </a:solidFill>
              <a:prstDash val="dash"/>
              <a:round/>
              <a:headEnd/>
              <a:tailEnd/>
            </a:ln>
          </p:spPr>
          <p:txBody>
            <a:bodyPr/>
            <a:lstStyle/>
            <a:p>
              <a:endParaRPr lang="zh-CN" altLang="en-US"/>
            </a:p>
          </p:txBody>
        </p:sp>
        <p:sp>
          <p:nvSpPr>
            <p:cNvPr id="76855" name="Rectangle 175"/>
            <p:cNvSpPr>
              <a:spLocks noChangeArrowheads="1"/>
            </p:cNvSpPr>
            <p:nvPr/>
          </p:nvSpPr>
          <p:spPr bwMode="auto">
            <a:xfrm>
              <a:off x="3328" y="1837"/>
              <a:ext cx="506" cy="330"/>
            </a:xfrm>
            <a:prstGeom prst="rect">
              <a:avLst/>
            </a:prstGeom>
            <a:noFill/>
            <a:ln w="9525">
              <a:noFill/>
              <a:miter lim="800000"/>
              <a:headEnd/>
              <a:tailEnd/>
            </a:ln>
          </p:spPr>
          <p:txBody>
            <a:bodyPr wrap="none">
              <a:spAutoFit/>
            </a:bodyPr>
            <a:lstStyle/>
            <a:p>
              <a:pPr algn="ctr"/>
              <a:r>
                <a:rPr lang="zh-CN" altLang="en-US" sz="1400" b="1" dirty="0">
                  <a:solidFill>
                    <a:srgbClr val="CC3300"/>
                  </a:solidFill>
                  <a:latin typeface="微软雅黑" pitchFamily="34" charset="-122"/>
                  <a:ea typeface="微软雅黑" pitchFamily="34" charset="-122"/>
                </a:rPr>
                <a:t>风险降低</a:t>
              </a:r>
            </a:p>
            <a:p>
              <a:pPr algn="ctr"/>
              <a:r>
                <a:rPr lang="en-US" altLang="zh-CN" sz="1400" b="1" dirty="0">
                  <a:solidFill>
                    <a:srgbClr val="CC3300"/>
                  </a:solidFill>
                  <a:latin typeface="微软雅黑" pitchFamily="34" charset="-122"/>
                  <a:ea typeface="微软雅黑" pitchFamily="34" charset="-122"/>
                </a:rPr>
                <a:t>21%</a:t>
              </a:r>
            </a:p>
          </p:txBody>
        </p:sp>
        <p:sp>
          <p:nvSpPr>
            <p:cNvPr id="76856" name="Rectangle 176"/>
            <p:cNvSpPr>
              <a:spLocks noChangeArrowheads="1"/>
            </p:cNvSpPr>
            <p:nvPr/>
          </p:nvSpPr>
          <p:spPr bwMode="auto">
            <a:xfrm>
              <a:off x="4358" y="1973"/>
              <a:ext cx="506" cy="330"/>
            </a:xfrm>
            <a:prstGeom prst="rect">
              <a:avLst/>
            </a:prstGeom>
            <a:noFill/>
            <a:ln w="9525">
              <a:noFill/>
              <a:miter lim="800000"/>
              <a:headEnd/>
              <a:tailEnd/>
            </a:ln>
          </p:spPr>
          <p:txBody>
            <a:bodyPr wrap="none">
              <a:spAutoFit/>
            </a:bodyPr>
            <a:lstStyle/>
            <a:p>
              <a:pPr algn="ctr"/>
              <a:r>
                <a:rPr lang="zh-CN" altLang="en-US" sz="1400" b="1" dirty="0">
                  <a:solidFill>
                    <a:srgbClr val="CC3300"/>
                  </a:solidFill>
                  <a:latin typeface="微软雅黑" pitchFamily="34" charset="-122"/>
                  <a:ea typeface="微软雅黑" pitchFamily="34" charset="-122"/>
                </a:rPr>
                <a:t>风险降低</a:t>
              </a:r>
            </a:p>
            <a:p>
              <a:pPr algn="ctr"/>
              <a:r>
                <a:rPr lang="en-US" altLang="zh-CN" sz="1400" b="1" dirty="0">
                  <a:solidFill>
                    <a:srgbClr val="CC3300"/>
                  </a:solidFill>
                  <a:latin typeface="微软雅黑" pitchFamily="34" charset="-122"/>
                  <a:ea typeface="微软雅黑" pitchFamily="34" charset="-122"/>
                </a:rPr>
                <a:t>36%</a:t>
              </a:r>
            </a:p>
          </p:txBody>
        </p:sp>
      </p:grpSp>
    </p:spTree>
    <p:extLst>
      <p:ext uri="{BB962C8B-B14F-4D97-AF65-F5344CB8AC3E}">
        <p14:creationId xmlns:p14="http://schemas.microsoft.com/office/powerpoint/2010/main" xmlns="" val="98916850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zh-CN" altLang="en-US" smtClean="0">
                <a:ea typeface="黑体" pitchFamily="49" charset="-122"/>
              </a:rPr>
              <a:t>高血压的评估</a:t>
            </a:r>
          </a:p>
        </p:txBody>
      </p:sp>
      <p:sp>
        <p:nvSpPr>
          <p:cNvPr id="75779" name="Rectangle 3"/>
          <p:cNvSpPr>
            <a:spLocks noGrp="1" noChangeArrowheads="1"/>
          </p:cNvSpPr>
          <p:nvPr>
            <p:ph type="body" idx="1"/>
          </p:nvPr>
        </p:nvSpPr>
        <p:spPr>
          <a:xfrm>
            <a:off x="771525" y="2305050"/>
            <a:ext cx="8743950" cy="1885950"/>
          </a:xfrm>
        </p:spPr>
        <p:txBody>
          <a:bodyPr/>
          <a:lstStyle/>
          <a:p>
            <a:pPr algn="just" eaLnBrk="1" hangingPunct="1">
              <a:buClr>
                <a:srgbClr val="FFFF00"/>
              </a:buClr>
            </a:pPr>
            <a:r>
              <a:rPr lang="zh-CN" altLang="en-US" dirty="0" smtClean="0"/>
              <a:t>确定血压水平及其它心血管危险因素；</a:t>
            </a:r>
            <a:endParaRPr lang="en-US" altLang="zh-CN" dirty="0" smtClean="0"/>
          </a:p>
          <a:p>
            <a:pPr algn="just" eaLnBrk="1" hangingPunct="1">
              <a:buClr>
                <a:srgbClr val="FFFF00"/>
              </a:buClr>
            </a:pPr>
            <a:r>
              <a:rPr lang="zh-CN" altLang="en-US" dirty="0" smtClean="0"/>
              <a:t>判断高血压的原因，明确有无继发性高血压；</a:t>
            </a:r>
            <a:endParaRPr lang="en-US" altLang="zh-CN" dirty="0" smtClean="0"/>
          </a:p>
          <a:p>
            <a:pPr algn="just" eaLnBrk="1" hangingPunct="1">
              <a:buClr>
                <a:srgbClr val="FFFF00"/>
              </a:buClr>
            </a:pPr>
            <a:r>
              <a:rPr lang="zh-CN" altLang="en-US" dirty="0" smtClean="0"/>
              <a:t>寻找靶器官损害以及相关临床情况。</a:t>
            </a:r>
            <a:endParaRPr lang="zh-CN" altLang="en-US" dirty="0" smtClean="0">
              <a:latin typeface="黑体" pitchFamily="49" charset="-122"/>
            </a:endParaRPr>
          </a:p>
        </p:txBody>
      </p:sp>
      <p:sp>
        <p:nvSpPr>
          <p:cNvPr id="28675" name="Rectangle 5"/>
          <p:cNvSpPr>
            <a:spLocks noChangeArrowheads="1"/>
          </p:cNvSpPr>
          <p:nvPr/>
        </p:nvSpPr>
        <p:spPr bwMode="auto">
          <a:xfrm>
            <a:off x="-9525" y="1652588"/>
            <a:ext cx="10287000" cy="36512"/>
          </a:xfrm>
          <a:prstGeom prst="rect">
            <a:avLst/>
          </a:prstGeom>
          <a:gradFill rotWithShape="0">
            <a:gsLst>
              <a:gs pos="0">
                <a:srgbClr val="000000"/>
              </a:gs>
              <a:gs pos="50000">
                <a:srgbClr val="FF0066"/>
              </a:gs>
              <a:gs pos="100000">
                <a:srgbClr val="000000"/>
              </a:gs>
            </a:gsLst>
            <a:lin ang="0" scaled="1"/>
          </a:gradFill>
          <a:ln w="9525">
            <a:noFill/>
            <a:miter lim="800000"/>
            <a:headEnd/>
            <a:tailEnd/>
          </a:ln>
        </p:spPr>
        <p:txBody>
          <a:bodyPr wrap="none" anchor="ctr"/>
          <a:lstStyle/>
          <a:p>
            <a:pPr eaLnBrk="0" hangingPunct="0"/>
            <a:endParaRPr lang="en-US" altLang="zh-CN">
              <a:ea typeface="文鼎魏碑体简"/>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026"/>
          <p:cNvSpPr txBox="1">
            <a:spLocks noChangeArrowheads="1"/>
          </p:cNvSpPr>
          <p:nvPr/>
        </p:nvSpPr>
        <p:spPr bwMode="auto">
          <a:xfrm>
            <a:off x="2217738" y="636588"/>
            <a:ext cx="5826125" cy="769937"/>
          </a:xfrm>
          <a:prstGeom prst="rect">
            <a:avLst/>
          </a:prstGeom>
          <a:noFill/>
          <a:ln w="9525">
            <a:noFill/>
            <a:miter lim="800000"/>
            <a:headEnd/>
            <a:tailEnd/>
          </a:ln>
          <a:effectLst/>
        </p:spPr>
        <p:txBody>
          <a:bodyPr wrap="none">
            <a:spAutoFit/>
          </a:bodyPr>
          <a:lstStyle/>
          <a:p>
            <a:pPr algn="ctr">
              <a:defRPr/>
            </a:pPr>
            <a:r>
              <a:rPr lang="zh-CN" altLang="en-US" sz="4400" dirty="0">
                <a:solidFill>
                  <a:srgbClr val="FFFF00"/>
                </a:solidFill>
                <a:latin typeface="+mj-lt"/>
                <a:ea typeface="黑体" pitchFamily="2" charset="-122"/>
                <a:cs typeface="+mj-cs"/>
              </a:rPr>
              <a:t>血压水平的定义和分类</a:t>
            </a:r>
          </a:p>
        </p:txBody>
      </p:sp>
      <p:grpSp>
        <p:nvGrpSpPr>
          <p:cNvPr id="2" name="Group 1027"/>
          <p:cNvGrpSpPr>
            <a:grpSpLocks/>
          </p:cNvGrpSpPr>
          <p:nvPr/>
        </p:nvGrpSpPr>
        <p:grpSpPr bwMode="auto">
          <a:xfrm>
            <a:off x="1258888" y="1911350"/>
            <a:ext cx="7997825" cy="4003675"/>
            <a:chOff x="808" y="1325031"/>
            <a:chExt cx="5038" cy="4003571"/>
          </a:xfrm>
        </p:grpSpPr>
        <p:sp>
          <p:nvSpPr>
            <p:cNvPr id="31756" name="Text Box 1028"/>
            <p:cNvSpPr txBox="1">
              <a:spLocks noChangeArrowheads="1"/>
            </p:cNvSpPr>
            <p:nvPr/>
          </p:nvSpPr>
          <p:spPr bwMode="auto">
            <a:xfrm>
              <a:off x="982" y="1506017"/>
              <a:ext cx="4864" cy="3822585"/>
            </a:xfrm>
            <a:prstGeom prst="rect">
              <a:avLst/>
            </a:prstGeom>
            <a:noFill/>
            <a:ln w="9525">
              <a:noFill/>
              <a:miter lim="800000"/>
              <a:headEnd/>
              <a:tailEnd/>
            </a:ln>
          </p:spPr>
          <p:txBody>
            <a:bodyPr wrap="none">
              <a:spAutoFit/>
            </a:bodyPr>
            <a:lstStyle/>
            <a:p>
              <a:pPr>
                <a:lnSpc>
                  <a:spcPct val="120000"/>
                </a:lnSpc>
                <a:tabLst>
                  <a:tab pos="292100" algn="l"/>
                  <a:tab pos="3911600" algn="ctr"/>
                  <a:tab pos="6286500" algn="ctr"/>
                </a:tabLst>
              </a:pPr>
              <a:r>
                <a:rPr lang="en-US" altLang="zh-CN">
                  <a:latin typeface="Arial" charset="0"/>
                  <a:ea typeface="黑体" pitchFamily="49" charset="-122"/>
                </a:rPr>
                <a:t>	</a:t>
              </a:r>
              <a:r>
                <a:rPr lang="zh-CN" altLang="en-US">
                  <a:latin typeface="Arial" charset="0"/>
                  <a:ea typeface="黑体" pitchFamily="49" charset="-122"/>
                </a:rPr>
                <a:t>分类	收缩压</a:t>
              </a:r>
              <a:r>
                <a:rPr lang="en-US" altLang="zh-CN">
                  <a:latin typeface="Arial" charset="0"/>
                  <a:ea typeface="黑体" pitchFamily="49" charset="-122"/>
                </a:rPr>
                <a:t>(mmHg)	</a:t>
              </a:r>
              <a:r>
                <a:rPr lang="zh-CN" altLang="en-US">
                  <a:latin typeface="Arial" charset="0"/>
                  <a:ea typeface="黑体" pitchFamily="49" charset="-122"/>
                </a:rPr>
                <a:t>舒张压</a:t>
              </a:r>
              <a:r>
                <a:rPr lang="en-US" altLang="zh-CN">
                  <a:latin typeface="Arial" charset="0"/>
                  <a:ea typeface="黑体" pitchFamily="49" charset="-122"/>
                </a:rPr>
                <a:t>(mmHg)</a:t>
              </a:r>
            </a:p>
            <a:p>
              <a:pPr>
                <a:lnSpc>
                  <a:spcPct val="170000"/>
                </a:lnSpc>
                <a:tabLst>
                  <a:tab pos="292100" algn="l"/>
                  <a:tab pos="3911600" algn="ctr"/>
                  <a:tab pos="6286500" algn="ctr"/>
                </a:tabLst>
              </a:pPr>
              <a:r>
                <a:rPr lang="zh-CN" altLang="en-US">
                  <a:latin typeface="Arial" charset="0"/>
                  <a:ea typeface="黑体" pitchFamily="49" charset="-122"/>
                </a:rPr>
                <a:t>正常血压	</a:t>
              </a:r>
              <a:r>
                <a:rPr lang="en-US" altLang="zh-CN">
                  <a:latin typeface="Arial" charset="0"/>
                  <a:ea typeface="黑体" pitchFamily="49" charset="-122"/>
                </a:rPr>
                <a:t>&lt;120	&lt;80</a:t>
              </a:r>
            </a:p>
            <a:p>
              <a:pPr>
                <a:lnSpc>
                  <a:spcPct val="120000"/>
                </a:lnSpc>
                <a:tabLst>
                  <a:tab pos="292100" algn="l"/>
                  <a:tab pos="3911600" algn="ctr"/>
                  <a:tab pos="6286500" algn="ctr"/>
                </a:tabLst>
              </a:pPr>
              <a:r>
                <a:rPr lang="zh-CN" altLang="en-US">
                  <a:latin typeface="Arial" charset="0"/>
                  <a:ea typeface="黑体" pitchFamily="49" charset="-122"/>
                </a:rPr>
                <a:t>正常高值	</a:t>
              </a:r>
              <a:r>
                <a:rPr lang="en-US" altLang="zh-CN">
                  <a:latin typeface="Arial" charset="0"/>
                  <a:ea typeface="黑体" pitchFamily="49" charset="-122"/>
                </a:rPr>
                <a:t>120~139	80~89</a:t>
              </a:r>
            </a:p>
            <a:p>
              <a:pPr>
                <a:lnSpc>
                  <a:spcPct val="120000"/>
                </a:lnSpc>
                <a:tabLst>
                  <a:tab pos="292100" algn="l"/>
                  <a:tab pos="3911600" algn="ctr"/>
                  <a:tab pos="6286500" algn="ctr"/>
                </a:tabLst>
              </a:pPr>
              <a:r>
                <a:rPr lang="zh-CN" altLang="en-US">
                  <a:latin typeface="Arial" charset="0"/>
                  <a:ea typeface="黑体" pitchFamily="49" charset="-122"/>
                </a:rPr>
                <a:t>高血压                               ≥</a:t>
              </a:r>
              <a:r>
                <a:rPr lang="en-US" altLang="zh-CN">
                  <a:latin typeface="Arial" charset="0"/>
                  <a:ea typeface="黑体" pitchFamily="49" charset="-122"/>
                </a:rPr>
                <a:t>140                      </a:t>
              </a:r>
              <a:r>
                <a:rPr lang="zh-CN" altLang="en-US">
                  <a:latin typeface="Arial" charset="0"/>
                  <a:ea typeface="黑体" pitchFamily="49" charset="-122"/>
                </a:rPr>
                <a:t>≥</a:t>
              </a:r>
              <a:r>
                <a:rPr lang="en-US" altLang="zh-CN">
                  <a:latin typeface="Arial" charset="0"/>
                  <a:ea typeface="黑体" pitchFamily="49" charset="-122"/>
                </a:rPr>
                <a:t>90</a:t>
              </a:r>
              <a:endParaRPr lang="zh-CN" altLang="en-US">
                <a:latin typeface="Arial" charset="0"/>
                <a:ea typeface="黑体" pitchFamily="49" charset="-122"/>
              </a:endParaRPr>
            </a:p>
            <a:p>
              <a:pPr>
                <a:lnSpc>
                  <a:spcPct val="120000"/>
                </a:lnSpc>
                <a:tabLst>
                  <a:tab pos="292100" algn="l"/>
                  <a:tab pos="3911600" algn="ctr"/>
                  <a:tab pos="6286500" algn="ctr"/>
                </a:tabLst>
              </a:pPr>
              <a:r>
                <a:rPr lang="zh-CN" altLang="en-US">
                  <a:latin typeface="Arial" charset="0"/>
                  <a:ea typeface="黑体" pitchFamily="49" charset="-122"/>
                </a:rPr>
                <a:t>  </a:t>
              </a:r>
              <a:r>
                <a:rPr lang="en-US" altLang="zh-CN">
                  <a:latin typeface="Arial" charset="0"/>
                  <a:ea typeface="黑体" pitchFamily="49" charset="-122"/>
                </a:rPr>
                <a:t>1</a:t>
              </a:r>
              <a:r>
                <a:rPr lang="zh-CN" altLang="en-US">
                  <a:latin typeface="Arial" charset="0"/>
                  <a:ea typeface="黑体" pitchFamily="49" charset="-122"/>
                </a:rPr>
                <a:t>级高血压</a:t>
              </a:r>
              <a:r>
                <a:rPr lang="en-US" altLang="zh-CN">
                  <a:latin typeface="Arial" charset="0"/>
                  <a:ea typeface="黑体" pitchFamily="49" charset="-122"/>
                </a:rPr>
                <a:t>(</a:t>
              </a:r>
              <a:r>
                <a:rPr lang="zh-CN" altLang="en-US">
                  <a:latin typeface="Arial" charset="0"/>
                  <a:ea typeface="黑体" pitchFamily="49" charset="-122"/>
                </a:rPr>
                <a:t>轻度</a:t>
              </a:r>
              <a:r>
                <a:rPr lang="en-US" altLang="zh-CN">
                  <a:latin typeface="Arial" charset="0"/>
                  <a:ea typeface="黑体" pitchFamily="49" charset="-122"/>
                </a:rPr>
                <a:t>)	140~159	90~99</a:t>
              </a:r>
            </a:p>
            <a:p>
              <a:pPr>
                <a:tabLst>
                  <a:tab pos="292100" algn="l"/>
                  <a:tab pos="3911600" algn="ctr"/>
                  <a:tab pos="6286500" algn="ctr"/>
                </a:tabLst>
              </a:pPr>
              <a:r>
                <a:rPr lang="en-US" altLang="zh-CN">
                  <a:latin typeface="Arial" charset="0"/>
                  <a:ea typeface="黑体" pitchFamily="49" charset="-122"/>
                </a:rPr>
                <a:t>  2</a:t>
              </a:r>
              <a:r>
                <a:rPr lang="zh-CN" altLang="en-US">
                  <a:latin typeface="Arial" charset="0"/>
                  <a:ea typeface="黑体" pitchFamily="49" charset="-122"/>
                </a:rPr>
                <a:t>级高血压</a:t>
              </a:r>
              <a:r>
                <a:rPr lang="en-US" altLang="zh-CN">
                  <a:latin typeface="Arial" charset="0"/>
                  <a:ea typeface="黑体" pitchFamily="49" charset="-122"/>
                </a:rPr>
                <a:t>(</a:t>
              </a:r>
              <a:r>
                <a:rPr lang="zh-CN" altLang="en-US">
                  <a:latin typeface="Arial" charset="0"/>
                  <a:ea typeface="黑体" pitchFamily="49" charset="-122"/>
                </a:rPr>
                <a:t>中度</a:t>
              </a:r>
              <a:r>
                <a:rPr lang="en-US" altLang="zh-CN">
                  <a:latin typeface="Arial" charset="0"/>
                  <a:ea typeface="黑体" pitchFamily="49" charset="-122"/>
                </a:rPr>
                <a:t>)	160~179	100~109</a:t>
              </a:r>
            </a:p>
            <a:p>
              <a:pPr>
                <a:lnSpc>
                  <a:spcPct val="120000"/>
                </a:lnSpc>
                <a:tabLst>
                  <a:tab pos="292100" algn="l"/>
                  <a:tab pos="3911600" algn="ctr"/>
                  <a:tab pos="6286500" algn="ctr"/>
                </a:tabLst>
              </a:pPr>
              <a:r>
                <a:rPr lang="en-US" altLang="zh-CN">
                  <a:latin typeface="Arial" charset="0"/>
                  <a:ea typeface="黑体" pitchFamily="49" charset="-122"/>
                </a:rPr>
                <a:t>  3</a:t>
              </a:r>
              <a:r>
                <a:rPr lang="zh-CN" altLang="en-US">
                  <a:latin typeface="Arial" charset="0"/>
                  <a:ea typeface="黑体" pitchFamily="49" charset="-122"/>
                </a:rPr>
                <a:t>级高血压</a:t>
              </a:r>
              <a:r>
                <a:rPr lang="en-US" altLang="zh-CN">
                  <a:latin typeface="Arial" charset="0"/>
                  <a:ea typeface="黑体" pitchFamily="49" charset="-122"/>
                </a:rPr>
                <a:t>(</a:t>
              </a:r>
              <a:r>
                <a:rPr lang="zh-CN" altLang="en-US">
                  <a:latin typeface="Arial" charset="0"/>
                  <a:ea typeface="黑体" pitchFamily="49" charset="-122"/>
                </a:rPr>
                <a:t>重度</a:t>
              </a:r>
              <a:r>
                <a:rPr lang="en-US" altLang="zh-CN">
                  <a:latin typeface="Arial" charset="0"/>
                  <a:ea typeface="黑体" pitchFamily="49" charset="-122"/>
                </a:rPr>
                <a:t>)	≥160	≥100</a:t>
              </a:r>
            </a:p>
            <a:p>
              <a:pPr>
                <a:lnSpc>
                  <a:spcPct val="120000"/>
                </a:lnSpc>
                <a:tabLst>
                  <a:tab pos="292100" algn="l"/>
                  <a:tab pos="3911600" algn="ctr"/>
                  <a:tab pos="6286500" algn="ctr"/>
                </a:tabLst>
              </a:pPr>
              <a:r>
                <a:rPr lang="zh-CN" altLang="en-US">
                  <a:latin typeface="Arial" charset="0"/>
                  <a:ea typeface="黑体" pitchFamily="49" charset="-122"/>
                </a:rPr>
                <a:t>单纯收缩期高血压	≥</a:t>
              </a:r>
              <a:r>
                <a:rPr lang="en-US" altLang="zh-CN">
                  <a:latin typeface="Arial" charset="0"/>
                  <a:ea typeface="黑体" pitchFamily="49" charset="-122"/>
                </a:rPr>
                <a:t>140	&lt;90</a:t>
              </a:r>
            </a:p>
          </p:txBody>
        </p:sp>
        <p:sp>
          <p:nvSpPr>
            <p:cNvPr id="31757" name="Line 1029"/>
            <p:cNvSpPr>
              <a:spLocks noChangeShapeType="1"/>
            </p:cNvSpPr>
            <p:nvPr/>
          </p:nvSpPr>
          <p:spPr bwMode="auto">
            <a:xfrm>
              <a:off x="868" y="1325031"/>
              <a:ext cx="4848" cy="0"/>
            </a:xfrm>
            <a:prstGeom prst="line">
              <a:avLst/>
            </a:prstGeom>
            <a:noFill/>
            <a:ln w="57150" cmpd="thickThin">
              <a:solidFill>
                <a:schemeClr val="tx1"/>
              </a:solidFill>
              <a:round/>
              <a:headEnd/>
              <a:tailEnd/>
            </a:ln>
          </p:spPr>
          <p:txBody>
            <a:bodyPr wrap="none" anchor="ctr"/>
            <a:lstStyle/>
            <a:p>
              <a:endParaRPr lang="zh-CN" altLang="en-US"/>
            </a:p>
          </p:txBody>
        </p:sp>
        <p:sp>
          <p:nvSpPr>
            <p:cNvPr id="31758" name="Line 1030"/>
            <p:cNvSpPr>
              <a:spLocks noChangeShapeType="1"/>
            </p:cNvSpPr>
            <p:nvPr/>
          </p:nvSpPr>
          <p:spPr bwMode="auto">
            <a:xfrm>
              <a:off x="856" y="2049299"/>
              <a:ext cx="4848" cy="0"/>
            </a:xfrm>
            <a:prstGeom prst="line">
              <a:avLst/>
            </a:prstGeom>
            <a:noFill/>
            <a:ln w="19050">
              <a:solidFill>
                <a:schemeClr val="tx1"/>
              </a:solidFill>
              <a:round/>
              <a:headEnd/>
              <a:tailEnd/>
            </a:ln>
          </p:spPr>
          <p:txBody>
            <a:bodyPr wrap="none" anchor="ctr"/>
            <a:lstStyle/>
            <a:p>
              <a:endParaRPr lang="zh-CN" altLang="en-US"/>
            </a:p>
          </p:txBody>
        </p:sp>
        <p:sp>
          <p:nvSpPr>
            <p:cNvPr id="31759" name="Line 1031"/>
            <p:cNvSpPr>
              <a:spLocks noChangeShapeType="1"/>
            </p:cNvSpPr>
            <p:nvPr/>
          </p:nvSpPr>
          <p:spPr bwMode="auto">
            <a:xfrm>
              <a:off x="808" y="5262800"/>
              <a:ext cx="4848" cy="0"/>
            </a:xfrm>
            <a:prstGeom prst="line">
              <a:avLst/>
            </a:prstGeom>
            <a:noFill/>
            <a:ln w="57150" cmpd="thinThick">
              <a:solidFill>
                <a:schemeClr val="tx1"/>
              </a:solidFill>
              <a:round/>
              <a:headEnd/>
              <a:tailEnd/>
            </a:ln>
          </p:spPr>
          <p:txBody>
            <a:bodyPr wrap="none" anchor="ctr"/>
            <a:lstStyle/>
            <a:p>
              <a:endParaRPr lang="zh-CN" altLang="en-US"/>
            </a:p>
          </p:txBody>
        </p:sp>
      </p:grpSp>
      <p:sp>
        <p:nvSpPr>
          <p:cNvPr id="83976" name="Text Box 1032"/>
          <p:cNvSpPr txBox="1">
            <a:spLocks noChangeArrowheads="1"/>
          </p:cNvSpPr>
          <p:nvPr/>
        </p:nvSpPr>
        <p:spPr bwMode="auto">
          <a:xfrm>
            <a:off x="1878013" y="6085042"/>
            <a:ext cx="6648450" cy="369888"/>
          </a:xfrm>
          <a:prstGeom prst="rect">
            <a:avLst/>
          </a:prstGeom>
          <a:noFill/>
          <a:ln w="9525">
            <a:noFill/>
            <a:miter lim="800000"/>
            <a:headEnd/>
            <a:tailEnd/>
          </a:ln>
          <a:effectLst/>
        </p:spPr>
        <p:txBody>
          <a:bodyPr wrap="none">
            <a:spAutoFit/>
          </a:bodyPr>
          <a:lstStyle/>
          <a:p>
            <a:pPr>
              <a:defRPr/>
            </a:pPr>
            <a:r>
              <a:rPr lang="zh-CN" altLang="en-US" sz="1800" b="1" dirty="0">
                <a:solidFill>
                  <a:srgbClr val="FFFF00"/>
                </a:solidFill>
                <a:latin typeface="Arial" pitchFamily="34" charset="0"/>
                <a:ea typeface="黑体" pitchFamily="2" charset="-122"/>
                <a:cs typeface="+mn-cs"/>
              </a:rPr>
              <a:t>注：当收缩压与舒张压属不同级别时，应该取较高的级别分类。</a:t>
            </a:r>
          </a:p>
        </p:txBody>
      </p:sp>
      <p:sp>
        <p:nvSpPr>
          <p:cNvPr id="31748" name="Rectangle 4"/>
          <p:cNvSpPr>
            <a:spLocks noChangeArrowheads="1"/>
          </p:cNvSpPr>
          <p:nvPr/>
        </p:nvSpPr>
        <p:spPr bwMode="auto">
          <a:xfrm>
            <a:off x="0" y="1414463"/>
            <a:ext cx="10287000" cy="36512"/>
          </a:xfrm>
          <a:prstGeom prst="rect">
            <a:avLst/>
          </a:prstGeom>
          <a:gradFill rotWithShape="0">
            <a:gsLst>
              <a:gs pos="0">
                <a:srgbClr val="000000"/>
              </a:gs>
              <a:gs pos="50000">
                <a:srgbClr val="FF0066"/>
              </a:gs>
              <a:gs pos="100000">
                <a:srgbClr val="000000"/>
              </a:gs>
            </a:gsLst>
            <a:lin ang="0" scaled="1"/>
          </a:gradFill>
          <a:ln w="9525">
            <a:noFill/>
            <a:miter lim="800000"/>
            <a:headEnd/>
            <a:tailEnd/>
          </a:ln>
        </p:spPr>
        <p:txBody>
          <a:bodyPr wrap="none" anchor="ctr"/>
          <a:lstStyle/>
          <a:p>
            <a:pPr eaLnBrk="0" hangingPunct="0"/>
            <a:endParaRPr lang="en-US" altLang="zh-CN">
              <a:ea typeface="文鼎魏碑体简"/>
            </a:endParaRPr>
          </a:p>
        </p:txBody>
      </p:sp>
      <p:sp>
        <p:nvSpPr>
          <p:cNvPr id="31749" name="TextBox 12"/>
          <p:cNvSpPr txBox="1">
            <a:spLocks noChangeArrowheads="1"/>
          </p:cNvSpPr>
          <p:nvPr/>
        </p:nvSpPr>
        <p:spPr bwMode="auto">
          <a:xfrm>
            <a:off x="6610350" y="2152650"/>
            <a:ext cx="523875" cy="461963"/>
          </a:xfrm>
          <a:prstGeom prst="rect">
            <a:avLst/>
          </a:prstGeom>
          <a:noFill/>
          <a:ln w="9525">
            <a:noFill/>
            <a:miter lim="800000"/>
            <a:headEnd/>
            <a:tailEnd/>
          </a:ln>
        </p:spPr>
        <p:txBody>
          <a:bodyPr>
            <a:spAutoFit/>
          </a:bodyPr>
          <a:lstStyle/>
          <a:p>
            <a:pPr eaLnBrk="0" hangingPunct="0"/>
            <a:r>
              <a:rPr lang="zh-CN" altLang="en-US">
                <a:latin typeface="黑体" pitchFamily="49" charset="-122"/>
                <a:ea typeface="黑体" pitchFamily="49" charset="-122"/>
              </a:rPr>
              <a:t>和</a:t>
            </a:r>
            <a:endParaRPr lang="en-US">
              <a:latin typeface="黑体" pitchFamily="49" charset="-122"/>
              <a:ea typeface="黑体" pitchFamily="49" charset="-122"/>
            </a:endParaRPr>
          </a:p>
        </p:txBody>
      </p:sp>
      <p:sp>
        <p:nvSpPr>
          <p:cNvPr id="31750" name="TextBox 13"/>
          <p:cNvSpPr txBox="1">
            <a:spLocks noChangeArrowheads="1"/>
          </p:cNvSpPr>
          <p:nvPr/>
        </p:nvSpPr>
        <p:spPr bwMode="auto">
          <a:xfrm>
            <a:off x="6381750" y="2638425"/>
            <a:ext cx="981075" cy="461963"/>
          </a:xfrm>
          <a:prstGeom prst="rect">
            <a:avLst/>
          </a:prstGeom>
          <a:noFill/>
          <a:ln w="9525">
            <a:noFill/>
            <a:miter lim="800000"/>
            <a:headEnd/>
            <a:tailEnd/>
          </a:ln>
        </p:spPr>
        <p:txBody>
          <a:bodyPr>
            <a:spAutoFit/>
          </a:bodyPr>
          <a:lstStyle/>
          <a:p>
            <a:pPr eaLnBrk="0" hangingPunct="0"/>
            <a:r>
              <a:rPr lang="zh-CN" altLang="en-US">
                <a:latin typeface="黑体" pitchFamily="49" charset="-122"/>
                <a:ea typeface="黑体" pitchFamily="49" charset="-122"/>
              </a:rPr>
              <a:t>和</a:t>
            </a:r>
            <a:r>
              <a:rPr lang="en-US" altLang="zh-CN">
                <a:latin typeface="黑体" pitchFamily="49" charset="-122"/>
                <a:ea typeface="黑体" pitchFamily="49" charset="-122"/>
              </a:rPr>
              <a:t>/</a:t>
            </a:r>
            <a:r>
              <a:rPr lang="zh-CN" altLang="en-US">
                <a:latin typeface="黑体" pitchFamily="49" charset="-122"/>
                <a:ea typeface="黑体" pitchFamily="49" charset="-122"/>
              </a:rPr>
              <a:t>或</a:t>
            </a:r>
            <a:endParaRPr lang="en-US">
              <a:latin typeface="黑体" pitchFamily="49" charset="-122"/>
              <a:ea typeface="黑体" pitchFamily="49" charset="-122"/>
            </a:endParaRPr>
          </a:p>
        </p:txBody>
      </p:sp>
      <p:sp>
        <p:nvSpPr>
          <p:cNvPr id="31751" name="TextBox 14"/>
          <p:cNvSpPr txBox="1">
            <a:spLocks noChangeArrowheads="1"/>
          </p:cNvSpPr>
          <p:nvPr/>
        </p:nvSpPr>
        <p:spPr bwMode="auto">
          <a:xfrm>
            <a:off x="6324600" y="3095625"/>
            <a:ext cx="981075" cy="461963"/>
          </a:xfrm>
          <a:prstGeom prst="rect">
            <a:avLst/>
          </a:prstGeom>
          <a:noFill/>
          <a:ln w="9525">
            <a:noFill/>
            <a:miter lim="800000"/>
            <a:headEnd/>
            <a:tailEnd/>
          </a:ln>
        </p:spPr>
        <p:txBody>
          <a:bodyPr>
            <a:spAutoFit/>
          </a:bodyPr>
          <a:lstStyle/>
          <a:p>
            <a:pPr eaLnBrk="0" hangingPunct="0"/>
            <a:r>
              <a:rPr lang="zh-CN" altLang="en-US">
                <a:latin typeface="黑体" pitchFamily="49" charset="-122"/>
                <a:ea typeface="黑体" pitchFamily="49" charset="-122"/>
              </a:rPr>
              <a:t>和</a:t>
            </a:r>
            <a:r>
              <a:rPr lang="en-US" altLang="zh-CN">
                <a:latin typeface="黑体" pitchFamily="49" charset="-122"/>
                <a:ea typeface="黑体" pitchFamily="49" charset="-122"/>
              </a:rPr>
              <a:t>/</a:t>
            </a:r>
            <a:r>
              <a:rPr lang="zh-CN" altLang="en-US">
                <a:latin typeface="黑体" pitchFamily="49" charset="-122"/>
                <a:ea typeface="黑体" pitchFamily="49" charset="-122"/>
              </a:rPr>
              <a:t>或</a:t>
            </a:r>
            <a:endParaRPr lang="en-US">
              <a:latin typeface="黑体" pitchFamily="49" charset="-122"/>
              <a:ea typeface="黑体" pitchFamily="49" charset="-122"/>
            </a:endParaRPr>
          </a:p>
        </p:txBody>
      </p:sp>
      <p:sp>
        <p:nvSpPr>
          <p:cNvPr id="31752" name="TextBox 15"/>
          <p:cNvSpPr txBox="1">
            <a:spLocks noChangeArrowheads="1"/>
          </p:cNvSpPr>
          <p:nvPr/>
        </p:nvSpPr>
        <p:spPr bwMode="auto">
          <a:xfrm>
            <a:off x="6334125" y="4305300"/>
            <a:ext cx="981075" cy="461963"/>
          </a:xfrm>
          <a:prstGeom prst="rect">
            <a:avLst/>
          </a:prstGeom>
          <a:noFill/>
          <a:ln w="9525">
            <a:noFill/>
            <a:miter lim="800000"/>
            <a:headEnd/>
            <a:tailEnd/>
          </a:ln>
        </p:spPr>
        <p:txBody>
          <a:bodyPr>
            <a:spAutoFit/>
          </a:bodyPr>
          <a:lstStyle/>
          <a:p>
            <a:pPr eaLnBrk="0" hangingPunct="0"/>
            <a:r>
              <a:rPr lang="zh-CN" altLang="en-US">
                <a:latin typeface="黑体" pitchFamily="49" charset="-122"/>
                <a:ea typeface="黑体" pitchFamily="49" charset="-122"/>
              </a:rPr>
              <a:t>和</a:t>
            </a:r>
            <a:r>
              <a:rPr lang="en-US" altLang="zh-CN">
                <a:latin typeface="黑体" pitchFamily="49" charset="-122"/>
                <a:ea typeface="黑体" pitchFamily="49" charset="-122"/>
              </a:rPr>
              <a:t>/</a:t>
            </a:r>
            <a:r>
              <a:rPr lang="zh-CN" altLang="en-US">
                <a:latin typeface="黑体" pitchFamily="49" charset="-122"/>
                <a:ea typeface="黑体" pitchFamily="49" charset="-122"/>
              </a:rPr>
              <a:t>或</a:t>
            </a:r>
            <a:endParaRPr lang="en-US">
              <a:latin typeface="黑体" pitchFamily="49" charset="-122"/>
              <a:ea typeface="黑体" pitchFamily="49" charset="-122"/>
            </a:endParaRPr>
          </a:p>
        </p:txBody>
      </p:sp>
      <p:sp>
        <p:nvSpPr>
          <p:cNvPr id="31753" name="TextBox 16"/>
          <p:cNvSpPr txBox="1">
            <a:spLocks noChangeArrowheads="1"/>
          </p:cNvSpPr>
          <p:nvPr/>
        </p:nvSpPr>
        <p:spPr bwMode="auto">
          <a:xfrm>
            <a:off x="6343650" y="3552825"/>
            <a:ext cx="981075" cy="461963"/>
          </a:xfrm>
          <a:prstGeom prst="rect">
            <a:avLst/>
          </a:prstGeom>
          <a:noFill/>
          <a:ln w="9525">
            <a:noFill/>
            <a:miter lim="800000"/>
            <a:headEnd/>
            <a:tailEnd/>
          </a:ln>
        </p:spPr>
        <p:txBody>
          <a:bodyPr>
            <a:spAutoFit/>
          </a:bodyPr>
          <a:lstStyle/>
          <a:p>
            <a:pPr eaLnBrk="0" hangingPunct="0"/>
            <a:r>
              <a:rPr lang="zh-CN" altLang="en-US">
                <a:latin typeface="黑体" pitchFamily="49" charset="-122"/>
                <a:ea typeface="黑体" pitchFamily="49" charset="-122"/>
              </a:rPr>
              <a:t>和</a:t>
            </a:r>
            <a:r>
              <a:rPr lang="en-US" altLang="zh-CN">
                <a:latin typeface="黑体" pitchFamily="49" charset="-122"/>
                <a:ea typeface="黑体" pitchFamily="49" charset="-122"/>
              </a:rPr>
              <a:t>/</a:t>
            </a:r>
            <a:r>
              <a:rPr lang="zh-CN" altLang="en-US">
                <a:latin typeface="黑体" pitchFamily="49" charset="-122"/>
                <a:ea typeface="黑体" pitchFamily="49" charset="-122"/>
              </a:rPr>
              <a:t>或</a:t>
            </a:r>
            <a:endParaRPr lang="en-US">
              <a:latin typeface="黑体" pitchFamily="49" charset="-122"/>
              <a:ea typeface="黑体" pitchFamily="49" charset="-122"/>
            </a:endParaRPr>
          </a:p>
        </p:txBody>
      </p:sp>
      <p:sp>
        <p:nvSpPr>
          <p:cNvPr id="31754" name="TextBox 17"/>
          <p:cNvSpPr txBox="1">
            <a:spLocks noChangeArrowheads="1"/>
          </p:cNvSpPr>
          <p:nvPr/>
        </p:nvSpPr>
        <p:spPr bwMode="auto">
          <a:xfrm>
            <a:off x="6343650" y="3914775"/>
            <a:ext cx="981075" cy="461963"/>
          </a:xfrm>
          <a:prstGeom prst="rect">
            <a:avLst/>
          </a:prstGeom>
          <a:noFill/>
          <a:ln w="9525">
            <a:noFill/>
            <a:miter lim="800000"/>
            <a:headEnd/>
            <a:tailEnd/>
          </a:ln>
        </p:spPr>
        <p:txBody>
          <a:bodyPr>
            <a:spAutoFit/>
          </a:bodyPr>
          <a:lstStyle/>
          <a:p>
            <a:pPr eaLnBrk="0" hangingPunct="0"/>
            <a:r>
              <a:rPr lang="zh-CN" altLang="en-US">
                <a:latin typeface="黑体" pitchFamily="49" charset="-122"/>
                <a:ea typeface="黑体" pitchFamily="49" charset="-122"/>
              </a:rPr>
              <a:t>和</a:t>
            </a:r>
            <a:r>
              <a:rPr lang="en-US" altLang="zh-CN">
                <a:latin typeface="黑体" pitchFamily="49" charset="-122"/>
                <a:ea typeface="黑体" pitchFamily="49" charset="-122"/>
              </a:rPr>
              <a:t>/</a:t>
            </a:r>
            <a:r>
              <a:rPr lang="zh-CN" altLang="en-US">
                <a:latin typeface="黑体" pitchFamily="49" charset="-122"/>
                <a:ea typeface="黑体" pitchFamily="49" charset="-122"/>
              </a:rPr>
              <a:t>或</a:t>
            </a:r>
            <a:endParaRPr lang="en-US">
              <a:latin typeface="黑体" pitchFamily="49" charset="-122"/>
              <a:ea typeface="黑体" pitchFamily="49" charset="-122"/>
            </a:endParaRPr>
          </a:p>
        </p:txBody>
      </p:sp>
      <p:sp>
        <p:nvSpPr>
          <p:cNvPr id="31755" name="TextBox 18"/>
          <p:cNvSpPr txBox="1">
            <a:spLocks noChangeArrowheads="1"/>
          </p:cNvSpPr>
          <p:nvPr/>
        </p:nvSpPr>
        <p:spPr bwMode="auto">
          <a:xfrm>
            <a:off x="6562725" y="4781550"/>
            <a:ext cx="523875" cy="461963"/>
          </a:xfrm>
          <a:prstGeom prst="rect">
            <a:avLst/>
          </a:prstGeom>
          <a:noFill/>
          <a:ln w="9525">
            <a:noFill/>
            <a:miter lim="800000"/>
            <a:headEnd/>
            <a:tailEnd/>
          </a:ln>
        </p:spPr>
        <p:txBody>
          <a:bodyPr>
            <a:spAutoFit/>
          </a:bodyPr>
          <a:lstStyle/>
          <a:p>
            <a:pPr eaLnBrk="0" hangingPunct="0"/>
            <a:r>
              <a:rPr lang="zh-CN" altLang="en-US">
                <a:latin typeface="黑体" pitchFamily="49" charset="-122"/>
                <a:ea typeface="黑体" pitchFamily="49" charset="-122"/>
              </a:rPr>
              <a:t>和</a:t>
            </a:r>
            <a:endParaRPr lang="en-US">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p:cNvSpPr>
            <a:spLocks noChangeArrowheads="1"/>
          </p:cNvSpPr>
          <p:nvPr/>
        </p:nvSpPr>
        <p:spPr bwMode="auto">
          <a:xfrm>
            <a:off x="0" y="1509713"/>
            <a:ext cx="10287000" cy="36512"/>
          </a:xfrm>
          <a:prstGeom prst="rect">
            <a:avLst/>
          </a:prstGeom>
          <a:gradFill rotWithShape="0">
            <a:gsLst>
              <a:gs pos="0">
                <a:srgbClr val="000000"/>
              </a:gs>
              <a:gs pos="50000">
                <a:srgbClr val="FF0066"/>
              </a:gs>
              <a:gs pos="100000">
                <a:srgbClr val="000000"/>
              </a:gs>
            </a:gsLst>
            <a:lin ang="0" scaled="1"/>
          </a:gradFill>
          <a:ln w="9525">
            <a:noFill/>
            <a:miter lim="800000"/>
            <a:headEnd/>
            <a:tailEnd/>
          </a:ln>
        </p:spPr>
        <p:txBody>
          <a:bodyPr wrap="none" anchor="ctr"/>
          <a:lstStyle/>
          <a:p>
            <a:pPr eaLnBrk="0" hangingPunct="0"/>
            <a:endParaRPr lang="en-US" altLang="zh-CN">
              <a:ea typeface="文鼎魏碑体简"/>
            </a:endParaRPr>
          </a:p>
        </p:txBody>
      </p:sp>
      <p:graphicFrame>
        <p:nvGraphicFramePr>
          <p:cNvPr id="6" name="内容占位符 3"/>
          <p:cNvGraphicFramePr>
            <a:graphicFrameLocks/>
          </p:cNvGraphicFramePr>
          <p:nvPr>
            <p:extLst>
              <p:ext uri="{D42A27DB-BD31-4B8C-83A1-F6EECF244321}">
                <p14:modId xmlns:p14="http://schemas.microsoft.com/office/powerpoint/2010/main" xmlns="" val="464999457"/>
              </p:ext>
            </p:extLst>
          </p:nvPr>
        </p:nvGraphicFramePr>
        <p:xfrm>
          <a:off x="0" y="1533421"/>
          <a:ext cx="10120393" cy="4974901"/>
        </p:xfrm>
        <a:graphic>
          <a:graphicData uri="http://schemas.openxmlformats.org/drawingml/2006/table">
            <a:tbl>
              <a:tblPr firstRow="1" bandRow="1">
                <a:tableStyleId>{2D5ABB26-0587-4C30-8999-92F81FD0307C}</a:tableStyleId>
              </a:tblPr>
              <a:tblGrid>
                <a:gridCol w="2462149"/>
                <a:gridCol w="1614786"/>
                <a:gridCol w="1550834"/>
                <a:gridCol w="2725817"/>
                <a:gridCol w="1766807"/>
              </a:tblGrid>
              <a:tr h="0">
                <a:tc>
                  <a:txBody>
                    <a:bodyPr/>
                    <a:lstStyle/>
                    <a:p>
                      <a:pPr algn="ctr"/>
                      <a:r>
                        <a:rPr lang="en-US" altLang="zh-CN" sz="2000" b="1" dirty="0" smtClean="0">
                          <a:solidFill>
                            <a:srgbClr val="FFFF00"/>
                          </a:solidFill>
                          <a:effectLst/>
                          <a:latin typeface="+mn-ea"/>
                          <a:ea typeface="+mn-ea"/>
                          <a:cs typeface="Arial" pitchFamily="34" charset="0"/>
                        </a:rPr>
                        <a:t>-</a:t>
                      </a:r>
                      <a:endParaRPr lang="zh-CN" altLang="en-US" sz="2000" b="1" dirty="0">
                        <a:solidFill>
                          <a:srgbClr val="FFFF00"/>
                        </a:solidFill>
                        <a:effectLst/>
                        <a:latin typeface="+mn-ea"/>
                        <a:ea typeface="+mn-ea"/>
                        <a:cs typeface="Arial" pitchFamily="34" charset="0"/>
                      </a:endParaRPr>
                    </a:p>
                  </a:txBody>
                  <a:tcPr marL="102870" marR="1028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altLang="zh-CN" sz="2000" b="1" dirty="0" smtClean="0">
                          <a:solidFill>
                            <a:srgbClr val="FFFF00"/>
                          </a:solidFill>
                          <a:effectLst/>
                          <a:latin typeface="+mn-ea"/>
                          <a:ea typeface="+mn-ea"/>
                          <a:cs typeface="Arial" pitchFamily="34" charset="0"/>
                        </a:rPr>
                        <a:t>2005</a:t>
                      </a:r>
                      <a:r>
                        <a:rPr lang="zh-CN" altLang="en-US" sz="2000" b="1" dirty="0" smtClean="0">
                          <a:solidFill>
                            <a:srgbClr val="FFFF00"/>
                          </a:solidFill>
                          <a:effectLst/>
                          <a:latin typeface="+mn-ea"/>
                          <a:ea typeface="+mn-ea"/>
                          <a:cs typeface="Arial" pitchFamily="34" charset="0"/>
                        </a:rPr>
                        <a:t>年</a:t>
                      </a:r>
                      <a:endParaRPr lang="zh-CN" altLang="en-US" sz="2000" b="1" dirty="0">
                        <a:solidFill>
                          <a:srgbClr val="FFFF00"/>
                        </a:solidFill>
                        <a:effectLst/>
                        <a:latin typeface="+mn-ea"/>
                        <a:ea typeface="+mn-ea"/>
                        <a:cs typeface="Arial" pitchFamily="34" charset="0"/>
                      </a:endParaRPr>
                    </a:p>
                  </a:txBody>
                  <a:tcPr marL="102870" marR="1028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altLang="zh-CN" sz="2000" b="1" dirty="0" smtClean="0">
                          <a:solidFill>
                            <a:srgbClr val="FFFF00"/>
                          </a:solidFill>
                          <a:effectLst/>
                          <a:latin typeface="+mn-ea"/>
                          <a:ea typeface="+mn-ea"/>
                          <a:cs typeface="Arial" pitchFamily="34" charset="0"/>
                        </a:rPr>
                        <a:t>2010</a:t>
                      </a:r>
                      <a:r>
                        <a:rPr lang="zh-CN" altLang="en-US" sz="2000" b="1" dirty="0" smtClean="0">
                          <a:solidFill>
                            <a:srgbClr val="FFFF00"/>
                          </a:solidFill>
                          <a:effectLst/>
                          <a:latin typeface="+mn-ea"/>
                          <a:ea typeface="+mn-ea"/>
                          <a:cs typeface="Arial" pitchFamily="34" charset="0"/>
                        </a:rPr>
                        <a:t>年</a:t>
                      </a:r>
                      <a:endParaRPr lang="zh-CN" altLang="en-US" sz="2000" b="1" dirty="0">
                        <a:solidFill>
                          <a:srgbClr val="FFFF00"/>
                        </a:solidFill>
                        <a:effectLst/>
                        <a:latin typeface="+mn-ea"/>
                        <a:ea typeface="+mn-ea"/>
                        <a:cs typeface="Arial" pitchFamily="34" charset="0"/>
                      </a:endParaRPr>
                    </a:p>
                  </a:txBody>
                  <a:tcPr marL="102870" marR="10287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altLang="zh-CN" sz="2000" b="1" dirty="0" smtClean="0">
                          <a:solidFill>
                            <a:srgbClr val="FFFF00"/>
                          </a:solidFill>
                          <a:effectLst/>
                          <a:latin typeface="+mn-ea"/>
                          <a:ea typeface="+mn-ea"/>
                          <a:cs typeface="Arial" pitchFamily="34" charset="0"/>
                        </a:rPr>
                        <a:t>2013ESH/ESC</a:t>
                      </a:r>
                      <a:endParaRPr lang="zh-CN" altLang="en-US" sz="2000" b="1" dirty="0">
                        <a:solidFill>
                          <a:srgbClr val="FFFF00"/>
                        </a:solidFill>
                        <a:effectLst/>
                        <a:latin typeface="+mn-ea"/>
                        <a:ea typeface="+mn-ea"/>
                        <a:cs typeface="Arial" pitchFamily="34" charset="0"/>
                      </a:endParaRPr>
                    </a:p>
                  </a:txBody>
                  <a:tcPr marL="102870" marR="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altLang="zh-CN" sz="2000" b="1" dirty="0" smtClean="0">
                          <a:solidFill>
                            <a:srgbClr val="FFFF00"/>
                          </a:solidFill>
                          <a:effectLst/>
                          <a:latin typeface="+mn-ea"/>
                          <a:ea typeface="+mn-ea"/>
                          <a:cs typeface="Arial" pitchFamily="34" charset="0"/>
                        </a:rPr>
                        <a:t>2014JNC8</a:t>
                      </a:r>
                      <a:endParaRPr lang="zh-CN" altLang="en-US" sz="2000" b="1" dirty="0">
                        <a:solidFill>
                          <a:srgbClr val="FFFF00"/>
                        </a:solidFill>
                        <a:effectLst/>
                        <a:latin typeface="+mn-ea"/>
                        <a:ea typeface="+mn-ea"/>
                        <a:cs typeface="Arial" pitchFamily="34" charset="0"/>
                      </a:endParaRPr>
                    </a:p>
                  </a:txBody>
                  <a:tcPr marL="102870" marR="10287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551774">
                <a:tc>
                  <a:txBody>
                    <a:bodyPr/>
                    <a:lstStyle/>
                    <a:p>
                      <a:pPr algn="l"/>
                      <a:r>
                        <a:rPr lang="zh-CN" altLang="en-US" sz="2000" b="1" dirty="0" smtClean="0">
                          <a:solidFill>
                            <a:srgbClr val="FFFF00"/>
                          </a:solidFill>
                          <a:effectLst/>
                          <a:latin typeface="+mn-ea"/>
                          <a:ea typeface="+mn-ea"/>
                          <a:cs typeface="Arial" pitchFamily="34" charset="0"/>
                        </a:rPr>
                        <a:t>一般高血压患者</a:t>
                      </a:r>
                      <a:endParaRPr lang="zh-CN" altLang="en-US" sz="2000" b="1" dirty="0">
                        <a:solidFill>
                          <a:srgbClr val="FFFF00"/>
                        </a:solidFill>
                        <a:effectLst/>
                        <a:latin typeface="+mn-ea"/>
                        <a:ea typeface="+mn-ea"/>
                        <a:cs typeface="Arial" pitchFamily="34" charset="0"/>
                      </a:endParaRPr>
                    </a:p>
                  </a:txBody>
                  <a:tcPr marL="102870" marR="1028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effectLst/>
                          <a:latin typeface="+mn-ea"/>
                          <a:ea typeface="+mn-ea"/>
                          <a:cs typeface="Arial" pitchFamily="34" charset="0"/>
                        </a:rPr>
                        <a:t>&lt;140/90</a:t>
                      </a:r>
                      <a:endParaRPr lang="zh-CN" altLang="en-US" sz="2000" dirty="0" smtClean="0">
                        <a:solidFill>
                          <a:schemeClr val="tx1"/>
                        </a:solidFill>
                        <a:effectLst/>
                        <a:latin typeface="+mn-ea"/>
                        <a:ea typeface="+mn-ea"/>
                        <a:cs typeface="Arial" pitchFamily="34" charset="0"/>
                      </a:endParaRPr>
                    </a:p>
                  </a:txBody>
                  <a:tcPr marL="102870" marR="1028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altLang="zh-CN" sz="2000" dirty="0" smtClean="0">
                          <a:effectLst/>
                          <a:latin typeface="+mn-ea"/>
                          <a:ea typeface="+mn-ea"/>
                          <a:cs typeface="Arial" pitchFamily="34" charset="0"/>
                        </a:rPr>
                        <a:t>&lt;140/90</a:t>
                      </a:r>
                      <a:endParaRPr lang="zh-CN" altLang="en-US" sz="2000" dirty="0">
                        <a:solidFill>
                          <a:schemeClr val="tx1"/>
                        </a:solidFill>
                        <a:effectLst/>
                        <a:latin typeface="+mn-ea"/>
                        <a:ea typeface="+mn-ea"/>
                        <a:cs typeface="Arial" pitchFamily="34" charset="0"/>
                      </a:endParaRPr>
                    </a:p>
                  </a:txBody>
                  <a:tcPr marL="102870" marR="10287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effectLst/>
                          <a:latin typeface="+mn-ea"/>
                          <a:ea typeface="+mn-ea"/>
                          <a:cs typeface="Arial" pitchFamily="34" charset="0"/>
                        </a:rPr>
                        <a:t>&lt;140/90</a:t>
                      </a:r>
                      <a:endParaRPr lang="zh-CN" altLang="en-US" sz="2000" dirty="0">
                        <a:solidFill>
                          <a:schemeClr val="tx1"/>
                        </a:solidFill>
                        <a:effectLst/>
                        <a:latin typeface="+mn-ea"/>
                        <a:ea typeface="+mn-ea"/>
                        <a:cs typeface="Arial" pitchFamily="34" charset="0"/>
                      </a:endParaRPr>
                    </a:p>
                  </a:txBody>
                  <a:tcPr marL="102870" marR="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altLang="zh-CN" sz="2000" dirty="0" smtClean="0">
                          <a:effectLst/>
                          <a:latin typeface="+mn-ea"/>
                          <a:ea typeface="+mn-ea"/>
                          <a:cs typeface="Arial" pitchFamily="34" charset="0"/>
                        </a:rPr>
                        <a:t>&lt;140/90</a:t>
                      </a:r>
                      <a:endParaRPr lang="zh-CN" altLang="en-US" sz="2000" dirty="0">
                        <a:solidFill>
                          <a:schemeClr val="tx1"/>
                        </a:solidFill>
                        <a:effectLst/>
                        <a:latin typeface="+mn-ea"/>
                        <a:ea typeface="+mn-ea"/>
                        <a:cs typeface="Arial" pitchFamily="34" charset="0"/>
                      </a:endParaRPr>
                    </a:p>
                  </a:txBody>
                  <a:tcPr marL="102870" marR="10287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274285">
                <a:tc>
                  <a:txBody>
                    <a:bodyPr/>
                    <a:lstStyle/>
                    <a:p>
                      <a:pPr algn="l"/>
                      <a:r>
                        <a:rPr lang="zh-CN" altLang="en-US" sz="2000" b="1" dirty="0" smtClean="0">
                          <a:solidFill>
                            <a:srgbClr val="FFFF00"/>
                          </a:solidFill>
                          <a:effectLst/>
                          <a:latin typeface="+mn-ea"/>
                          <a:ea typeface="+mn-ea"/>
                          <a:cs typeface="Arial" pitchFamily="34" charset="0"/>
                        </a:rPr>
                        <a:t>高血压伴慢性肾病</a:t>
                      </a:r>
                      <a:endParaRPr lang="zh-CN" altLang="en-US" sz="2000" b="1" dirty="0">
                        <a:solidFill>
                          <a:srgbClr val="FFFF00"/>
                        </a:solidFill>
                        <a:effectLst/>
                        <a:latin typeface="+mn-ea"/>
                        <a:ea typeface="+mn-ea"/>
                        <a:cs typeface="Arial" pitchFamily="34" charset="0"/>
                      </a:endParaRPr>
                    </a:p>
                  </a:txBody>
                  <a:tcPr marL="102870" marR="1028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effectLst/>
                          <a:latin typeface="+mn-ea"/>
                          <a:ea typeface="+mn-ea"/>
                          <a:cs typeface="Arial" pitchFamily="34" charset="0"/>
                        </a:rPr>
                        <a:t>&lt;130/80</a:t>
                      </a:r>
                    </a:p>
                  </a:txBody>
                  <a:tcPr marL="102870" marR="1028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solidFill>
                            <a:srgbClr val="FF0000"/>
                          </a:solidFill>
                          <a:effectLst/>
                          <a:latin typeface="+mn-ea"/>
                          <a:ea typeface="+mn-ea"/>
                          <a:cs typeface="Arial" pitchFamily="34" charset="0"/>
                        </a:rPr>
                        <a:t>&lt;130/80</a:t>
                      </a:r>
                    </a:p>
                  </a:txBody>
                  <a:tcPr marL="102870" marR="10287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dirty="0" smtClean="0">
                          <a:effectLst/>
                          <a:latin typeface="+mn-ea"/>
                          <a:ea typeface="+mn-ea"/>
                          <a:cs typeface="Arial" pitchFamily="34" charset="0"/>
                        </a:rPr>
                        <a:t>（无蛋白尿）</a:t>
                      </a:r>
                      <a:r>
                        <a:rPr lang="en-US" altLang="zh-CN" sz="2000" dirty="0" smtClean="0">
                          <a:effectLst/>
                          <a:latin typeface="+mn-ea"/>
                          <a:ea typeface="+mn-ea"/>
                          <a:cs typeface="Arial" pitchFamily="34" charset="0"/>
                        </a:rPr>
                        <a:t>&lt;140/90</a:t>
                      </a:r>
                      <a:endParaRPr lang="zh-CN" altLang="en-US" sz="2000" dirty="0" smtClean="0">
                        <a:solidFill>
                          <a:schemeClr val="tx1"/>
                        </a:solidFill>
                        <a:effectLst/>
                        <a:latin typeface="+mn-ea"/>
                        <a:ea typeface="+mn-ea"/>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effectLst/>
                          <a:latin typeface="+mn-ea"/>
                          <a:ea typeface="+mn-ea"/>
                          <a:cs typeface="Arial" pitchFamily="34" charset="0"/>
                        </a:rPr>
                        <a:t>(</a:t>
                      </a:r>
                      <a:r>
                        <a:rPr lang="zh-CN" altLang="en-US" sz="2000" dirty="0" smtClean="0">
                          <a:effectLst/>
                          <a:latin typeface="+mn-ea"/>
                          <a:ea typeface="+mn-ea"/>
                          <a:cs typeface="Arial" pitchFamily="34" charset="0"/>
                        </a:rPr>
                        <a:t>有蛋白尿</a:t>
                      </a:r>
                      <a:r>
                        <a:rPr lang="en-US" altLang="zh-CN" sz="2000" dirty="0" smtClean="0">
                          <a:effectLst/>
                          <a:latin typeface="+mn-ea"/>
                          <a:ea typeface="+mn-ea"/>
                          <a:cs typeface="Arial" pitchFamily="34" charset="0"/>
                        </a:rPr>
                        <a:t>)&lt;130/90</a:t>
                      </a:r>
                    </a:p>
                  </a:txBody>
                  <a:tcPr marL="102870" marR="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effectLst/>
                          <a:latin typeface="+mn-ea"/>
                          <a:ea typeface="+mn-ea"/>
                          <a:cs typeface="Arial" pitchFamily="34" charset="0"/>
                        </a:rPr>
                        <a:t>&lt;140/90</a:t>
                      </a:r>
                    </a:p>
                  </a:txBody>
                  <a:tcPr marL="102870" marR="10287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551774">
                <a:tc>
                  <a:txBody>
                    <a:bodyPr/>
                    <a:lstStyle/>
                    <a:p>
                      <a:pPr algn="l"/>
                      <a:r>
                        <a:rPr lang="zh-CN" altLang="en-US" sz="2000" b="1" dirty="0" smtClean="0">
                          <a:solidFill>
                            <a:srgbClr val="FFFF00"/>
                          </a:solidFill>
                          <a:effectLst/>
                          <a:latin typeface="+mn-ea"/>
                          <a:ea typeface="+mn-ea"/>
                          <a:cs typeface="Arial" pitchFamily="34" charset="0"/>
                        </a:rPr>
                        <a:t>高血压伴糖尿病</a:t>
                      </a:r>
                      <a:endParaRPr lang="zh-CN" altLang="en-US" sz="2000" b="1" dirty="0">
                        <a:solidFill>
                          <a:srgbClr val="FFFF00"/>
                        </a:solidFill>
                        <a:effectLst/>
                        <a:latin typeface="+mn-ea"/>
                        <a:ea typeface="+mn-ea"/>
                        <a:cs typeface="Arial" pitchFamily="34" charset="0"/>
                      </a:endParaRPr>
                    </a:p>
                  </a:txBody>
                  <a:tcPr marL="102870" marR="1028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effectLst/>
                          <a:latin typeface="+mn-ea"/>
                          <a:ea typeface="+mn-ea"/>
                          <a:cs typeface="Arial" pitchFamily="34" charset="0"/>
                        </a:rPr>
                        <a:t>&lt;130/80</a:t>
                      </a:r>
                      <a:endParaRPr lang="zh-CN" altLang="en-US" sz="2000" dirty="0" smtClean="0">
                        <a:solidFill>
                          <a:schemeClr val="tx1"/>
                        </a:solidFill>
                        <a:effectLst/>
                        <a:latin typeface="+mn-ea"/>
                        <a:ea typeface="+mn-ea"/>
                        <a:cs typeface="Arial" pitchFamily="34" charset="0"/>
                      </a:endParaRPr>
                    </a:p>
                  </a:txBody>
                  <a:tcPr marL="102870" marR="1028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solidFill>
                            <a:srgbClr val="FF0000"/>
                          </a:solidFill>
                          <a:effectLst/>
                          <a:latin typeface="+mn-ea"/>
                          <a:ea typeface="+mn-ea"/>
                          <a:cs typeface="Arial" pitchFamily="34" charset="0"/>
                        </a:rPr>
                        <a:t>&lt;130/80</a:t>
                      </a:r>
                    </a:p>
                  </a:txBody>
                  <a:tcPr marL="102870" marR="10287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effectLst/>
                          <a:latin typeface="+mn-ea"/>
                          <a:ea typeface="+mn-ea"/>
                          <a:cs typeface="Arial" pitchFamily="34" charset="0"/>
                        </a:rPr>
                        <a:t>&lt;140/85</a:t>
                      </a:r>
                    </a:p>
                  </a:txBody>
                  <a:tcPr marL="102870" marR="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effectLst/>
                          <a:latin typeface="+mn-ea"/>
                          <a:ea typeface="+mn-ea"/>
                          <a:cs typeface="Arial" pitchFamily="34" charset="0"/>
                        </a:rPr>
                        <a:t>&lt;140/90</a:t>
                      </a:r>
                    </a:p>
                  </a:txBody>
                  <a:tcPr marL="102870" marR="10287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551774">
                <a:tc>
                  <a:txBody>
                    <a:bodyPr/>
                    <a:lstStyle/>
                    <a:p>
                      <a:pPr algn="l"/>
                      <a:r>
                        <a:rPr lang="zh-CN" altLang="en-US" sz="2000" b="1" dirty="0" smtClean="0">
                          <a:solidFill>
                            <a:srgbClr val="FFFF00"/>
                          </a:solidFill>
                          <a:effectLst/>
                          <a:latin typeface="+mn-ea"/>
                          <a:ea typeface="+mn-ea"/>
                          <a:cs typeface="Arial" pitchFamily="34" charset="0"/>
                        </a:rPr>
                        <a:t>高血压冠心病</a:t>
                      </a:r>
                      <a:endParaRPr lang="zh-CN" altLang="en-US" sz="2000" b="1" dirty="0">
                        <a:solidFill>
                          <a:srgbClr val="FFFF00"/>
                        </a:solidFill>
                        <a:effectLst/>
                        <a:latin typeface="+mn-ea"/>
                        <a:ea typeface="+mn-ea"/>
                        <a:cs typeface="Arial" pitchFamily="34" charset="0"/>
                      </a:endParaRPr>
                    </a:p>
                  </a:txBody>
                  <a:tcPr marL="102870" marR="1028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altLang="zh-CN" sz="2000" dirty="0" smtClean="0">
                          <a:effectLst/>
                          <a:latin typeface="+mn-ea"/>
                          <a:ea typeface="+mn-ea"/>
                          <a:cs typeface="Arial" pitchFamily="34" charset="0"/>
                        </a:rPr>
                        <a:t>-</a:t>
                      </a:r>
                      <a:endParaRPr lang="zh-CN" altLang="en-US" sz="2000" dirty="0">
                        <a:effectLst/>
                        <a:latin typeface="+mn-ea"/>
                        <a:ea typeface="+mn-ea"/>
                        <a:cs typeface="Arial" pitchFamily="34" charset="0"/>
                      </a:endParaRPr>
                    </a:p>
                  </a:txBody>
                  <a:tcPr marL="102870" marR="1028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solidFill>
                            <a:srgbClr val="FFFF00"/>
                          </a:solidFill>
                          <a:effectLst/>
                          <a:latin typeface="+mn-ea"/>
                          <a:ea typeface="+mn-ea"/>
                          <a:cs typeface="Arial" pitchFamily="34" charset="0"/>
                        </a:rPr>
                        <a:t>&lt;130/80</a:t>
                      </a:r>
                      <a:endParaRPr lang="zh-CN" altLang="en-US" sz="2000" dirty="0" smtClean="0">
                        <a:solidFill>
                          <a:srgbClr val="FFFF00"/>
                        </a:solidFill>
                        <a:effectLst/>
                        <a:latin typeface="+mn-ea"/>
                        <a:ea typeface="+mn-ea"/>
                        <a:cs typeface="Arial" pitchFamily="34" charset="0"/>
                      </a:endParaRPr>
                    </a:p>
                  </a:txBody>
                  <a:tcPr marL="102870" marR="10287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effectLst/>
                          <a:latin typeface="+mn-ea"/>
                          <a:ea typeface="+mn-ea"/>
                          <a:cs typeface="Arial" pitchFamily="34" charset="0"/>
                        </a:rPr>
                        <a:t>&lt;140/90</a:t>
                      </a:r>
                      <a:endParaRPr lang="zh-CN" altLang="en-US" sz="2000" dirty="0" smtClean="0">
                        <a:solidFill>
                          <a:srgbClr val="FF0000"/>
                        </a:solidFill>
                        <a:effectLst/>
                        <a:latin typeface="+mn-ea"/>
                        <a:ea typeface="+mn-ea"/>
                        <a:cs typeface="Arial" pitchFamily="34" charset="0"/>
                      </a:endParaRPr>
                    </a:p>
                  </a:txBody>
                  <a:tcPr marL="102870" marR="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effectLst/>
                          <a:latin typeface="+mn-ea"/>
                          <a:ea typeface="+mn-ea"/>
                          <a:cs typeface="Arial" pitchFamily="34" charset="0"/>
                        </a:rPr>
                        <a:t>&lt;140/90</a:t>
                      </a:r>
                      <a:endParaRPr lang="zh-CN" altLang="en-US" sz="2000" dirty="0" smtClean="0">
                        <a:solidFill>
                          <a:srgbClr val="FF0000"/>
                        </a:solidFill>
                        <a:effectLst/>
                        <a:latin typeface="+mn-ea"/>
                        <a:ea typeface="+mn-ea"/>
                        <a:cs typeface="Arial" pitchFamily="34" charset="0"/>
                      </a:endParaRPr>
                    </a:p>
                  </a:txBody>
                  <a:tcPr marL="102870" marR="10287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551774">
                <a:tc>
                  <a:txBody>
                    <a:bodyPr/>
                    <a:lstStyle/>
                    <a:p>
                      <a:pPr algn="l"/>
                      <a:r>
                        <a:rPr lang="zh-CN" altLang="en-US" sz="2000" b="1" dirty="0" smtClean="0">
                          <a:solidFill>
                            <a:srgbClr val="FFFF00"/>
                          </a:solidFill>
                          <a:effectLst/>
                          <a:latin typeface="+mn-ea"/>
                          <a:ea typeface="+mn-ea"/>
                          <a:cs typeface="Arial" pitchFamily="34" charset="0"/>
                        </a:rPr>
                        <a:t>高血压合并心力衰竭</a:t>
                      </a:r>
                      <a:endParaRPr lang="zh-CN" altLang="en-US" sz="2000" b="1" dirty="0">
                        <a:solidFill>
                          <a:srgbClr val="FFFF00"/>
                        </a:solidFill>
                        <a:effectLst/>
                        <a:latin typeface="+mn-ea"/>
                        <a:ea typeface="+mn-ea"/>
                        <a:cs typeface="Arial" pitchFamily="34" charset="0"/>
                      </a:endParaRPr>
                    </a:p>
                  </a:txBody>
                  <a:tcPr marL="102870" marR="1028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altLang="zh-CN" sz="2000" dirty="0" smtClean="0">
                          <a:effectLst/>
                          <a:latin typeface="+mn-ea"/>
                          <a:ea typeface="+mn-ea"/>
                          <a:cs typeface="Arial" pitchFamily="34" charset="0"/>
                        </a:rPr>
                        <a:t>-</a:t>
                      </a:r>
                      <a:endParaRPr lang="zh-CN" altLang="en-US" sz="2000" dirty="0">
                        <a:effectLst/>
                        <a:latin typeface="+mn-ea"/>
                        <a:ea typeface="+mn-ea"/>
                        <a:cs typeface="Arial" pitchFamily="34" charset="0"/>
                      </a:endParaRPr>
                    </a:p>
                  </a:txBody>
                  <a:tcPr marL="102870" marR="1028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solidFill>
                            <a:srgbClr val="FFFF00"/>
                          </a:solidFill>
                          <a:effectLst/>
                          <a:latin typeface="+mn-ea"/>
                          <a:ea typeface="+mn-ea"/>
                          <a:cs typeface="Arial" pitchFamily="34" charset="0"/>
                        </a:rPr>
                        <a:t>&lt;130/80</a:t>
                      </a:r>
                      <a:endParaRPr lang="zh-CN" altLang="en-US" sz="2000" dirty="0" smtClean="0">
                        <a:solidFill>
                          <a:srgbClr val="FFFF00"/>
                        </a:solidFill>
                        <a:effectLst/>
                        <a:latin typeface="+mn-ea"/>
                        <a:ea typeface="+mn-ea"/>
                        <a:cs typeface="Arial" pitchFamily="34" charset="0"/>
                      </a:endParaRPr>
                    </a:p>
                  </a:txBody>
                  <a:tcPr marL="102870" marR="10287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effectLst/>
                          <a:latin typeface="+mn-ea"/>
                          <a:ea typeface="+mn-ea"/>
                          <a:cs typeface="Arial" pitchFamily="34" charset="0"/>
                        </a:rPr>
                        <a:t>&lt;140/90</a:t>
                      </a:r>
                      <a:endParaRPr lang="zh-CN" altLang="en-US" sz="2000" dirty="0" smtClean="0">
                        <a:solidFill>
                          <a:srgbClr val="FF0000"/>
                        </a:solidFill>
                        <a:effectLst/>
                        <a:latin typeface="+mn-ea"/>
                        <a:ea typeface="+mn-ea"/>
                        <a:cs typeface="Arial" pitchFamily="34" charset="0"/>
                      </a:endParaRPr>
                    </a:p>
                  </a:txBody>
                  <a:tcPr marL="102870" marR="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effectLst/>
                          <a:latin typeface="+mn-ea"/>
                          <a:ea typeface="+mn-ea"/>
                          <a:cs typeface="Arial" pitchFamily="34" charset="0"/>
                        </a:rPr>
                        <a:t>&lt;140/90</a:t>
                      </a:r>
                      <a:endParaRPr lang="zh-CN" altLang="en-US" sz="2000" dirty="0" smtClean="0">
                        <a:solidFill>
                          <a:srgbClr val="FF0000"/>
                        </a:solidFill>
                        <a:effectLst/>
                        <a:latin typeface="+mn-ea"/>
                        <a:ea typeface="+mn-ea"/>
                        <a:cs typeface="Arial" pitchFamily="34" charset="0"/>
                      </a:endParaRPr>
                    </a:p>
                  </a:txBody>
                  <a:tcPr marL="102870" marR="10287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551774">
                <a:tc>
                  <a:txBody>
                    <a:bodyPr/>
                    <a:lstStyle/>
                    <a:p>
                      <a:pPr algn="l"/>
                      <a:r>
                        <a:rPr lang="zh-CN" altLang="en-US" sz="2000" b="1" dirty="0" smtClean="0">
                          <a:solidFill>
                            <a:srgbClr val="FFFF00"/>
                          </a:solidFill>
                          <a:effectLst/>
                          <a:latin typeface="+mn-ea"/>
                          <a:ea typeface="+mn-ea"/>
                          <a:cs typeface="Arial" pitchFamily="34" charset="0"/>
                        </a:rPr>
                        <a:t>高血压伴脑卒中</a:t>
                      </a:r>
                      <a:endParaRPr lang="zh-CN" altLang="en-US" sz="2000" b="1" dirty="0">
                        <a:solidFill>
                          <a:srgbClr val="FFFF00"/>
                        </a:solidFill>
                        <a:effectLst/>
                        <a:latin typeface="+mn-ea"/>
                        <a:ea typeface="+mn-ea"/>
                        <a:cs typeface="Arial" pitchFamily="34" charset="0"/>
                      </a:endParaRPr>
                    </a:p>
                  </a:txBody>
                  <a:tcPr marL="102870" marR="1028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altLang="zh-CN" sz="2000" dirty="0" smtClean="0">
                          <a:effectLst/>
                          <a:latin typeface="+mn-ea"/>
                          <a:ea typeface="+mn-ea"/>
                          <a:cs typeface="Arial" pitchFamily="34" charset="0"/>
                        </a:rPr>
                        <a:t>-</a:t>
                      </a:r>
                      <a:endParaRPr lang="zh-CN" altLang="en-US" sz="2000" dirty="0">
                        <a:effectLst/>
                        <a:latin typeface="+mn-ea"/>
                        <a:ea typeface="+mn-ea"/>
                        <a:cs typeface="Arial" pitchFamily="34" charset="0"/>
                      </a:endParaRPr>
                    </a:p>
                  </a:txBody>
                  <a:tcPr marL="102870" marR="1028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solidFill>
                            <a:schemeClr val="tx1"/>
                          </a:solidFill>
                          <a:effectLst/>
                          <a:latin typeface="+mn-ea"/>
                          <a:ea typeface="+mn-ea"/>
                          <a:cs typeface="Arial" pitchFamily="34" charset="0"/>
                        </a:rPr>
                        <a:t>&lt;140/90</a:t>
                      </a:r>
                      <a:endParaRPr lang="zh-CN" altLang="en-US" sz="2000" dirty="0" smtClean="0">
                        <a:solidFill>
                          <a:schemeClr val="tx1"/>
                        </a:solidFill>
                        <a:effectLst/>
                        <a:latin typeface="+mn-ea"/>
                        <a:ea typeface="+mn-ea"/>
                        <a:cs typeface="Arial" pitchFamily="34" charset="0"/>
                      </a:endParaRPr>
                    </a:p>
                  </a:txBody>
                  <a:tcPr marL="102870" marR="10287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effectLst/>
                          <a:latin typeface="+mn-ea"/>
                          <a:ea typeface="+mn-ea"/>
                          <a:cs typeface="Arial" pitchFamily="34" charset="0"/>
                        </a:rPr>
                        <a:t>&lt;140/90</a:t>
                      </a:r>
                      <a:endParaRPr lang="zh-CN" altLang="en-US" sz="2000" dirty="0" smtClean="0">
                        <a:solidFill>
                          <a:srgbClr val="FF0000"/>
                        </a:solidFill>
                        <a:effectLst/>
                        <a:latin typeface="+mn-ea"/>
                        <a:ea typeface="+mn-ea"/>
                        <a:cs typeface="Arial" pitchFamily="34" charset="0"/>
                      </a:endParaRPr>
                    </a:p>
                  </a:txBody>
                  <a:tcPr marL="102870" marR="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effectLst/>
                          <a:latin typeface="+mn-ea"/>
                          <a:ea typeface="+mn-ea"/>
                          <a:cs typeface="Arial" pitchFamily="34" charset="0"/>
                        </a:rPr>
                        <a:t>&lt;140/90</a:t>
                      </a:r>
                      <a:endParaRPr lang="zh-CN" altLang="en-US" sz="2000" dirty="0" smtClean="0">
                        <a:solidFill>
                          <a:srgbClr val="FF0000"/>
                        </a:solidFill>
                        <a:effectLst/>
                        <a:latin typeface="+mn-ea"/>
                        <a:ea typeface="+mn-ea"/>
                        <a:cs typeface="Arial" pitchFamily="34" charset="0"/>
                      </a:endParaRPr>
                    </a:p>
                  </a:txBody>
                  <a:tcPr marL="102870" marR="10287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312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b="1" dirty="0" smtClean="0">
                          <a:solidFill>
                            <a:srgbClr val="FFFF00"/>
                          </a:solidFill>
                          <a:effectLst/>
                          <a:latin typeface="+mn-ea"/>
                          <a:ea typeface="+mn-ea"/>
                          <a:cs typeface="Arial" pitchFamily="34" charset="0"/>
                        </a:rPr>
                        <a:t>老年高血压</a:t>
                      </a:r>
                      <a:endParaRPr lang="zh-CN" altLang="en-US" sz="2000" b="1" dirty="0">
                        <a:solidFill>
                          <a:srgbClr val="FFFF00"/>
                        </a:solidFill>
                        <a:effectLst/>
                        <a:latin typeface="+mn-ea"/>
                        <a:ea typeface="+mn-ea"/>
                        <a:cs typeface="Arial" pitchFamily="34" charset="0"/>
                      </a:endParaRPr>
                    </a:p>
                  </a:txBody>
                  <a:tcPr marL="102870" marR="1028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altLang="zh-CN" sz="2000" kern="1200" baseline="0" dirty="0" smtClean="0">
                          <a:effectLst/>
                          <a:latin typeface="+mn-ea"/>
                          <a:ea typeface="+mn-ea"/>
                          <a:cs typeface="Arial" pitchFamily="34" charset="0"/>
                        </a:rPr>
                        <a:t>SBP</a:t>
                      </a:r>
                      <a:r>
                        <a:rPr lang="en-US" altLang="zh-CN" sz="2000" dirty="0" smtClean="0">
                          <a:effectLst/>
                          <a:latin typeface="+mn-ea"/>
                          <a:ea typeface="+mn-ea"/>
                          <a:cs typeface="Arial" pitchFamily="34" charset="0"/>
                        </a:rPr>
                        <a:t>&lt;</a:t>
                      </a:r>
                      <a:r>
                        <a:rPr lang="en-US" altLang="zh-CN" sz="2000" kern="1200" baseline="0" dirty="0" smtClean="0">
                          <a:effectLst/>
                          <a:latin typeface="+mn-ea"/>
                          <a:ea typeface="+mn-ea"/>
                          <a:cs typeface="Arial" pitchFamily="34" charset="0"/>
                        </a:rPr>
                        <a:t>150</a:t>
                      </a:r>
                    </a:p>
                  </a:txBody>
                  <a:tcPr marL="102870" marR="1028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effectLst/>
                          <a:latin typeface="+mn-ea"/>
                          <a:ea typeface="+mn-ea"/>
                          <a:cs typeface="Arial" pitchFamily="34" charset="0"/>
                        </a:rPr>
                        <a:t>SBP&lt;150</a:t>
                      </a:r>
                    </a:p>
                  </a:txBody>
                  <a:tcPr marL="102870" marR="10287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effectLst/>
                          <a:latin typeface="+mn-ea"/>
                          <a:ea typeface="+mn-ea"/>
                          <a:cs typeface="Arial" pitchFamily="34" charset="0"/>
                        </a:rPr>
                        <a:t>&lt;150/90</a:t>
                      </a:r>
                      <a:r>
                        <a:rPr lang="zh-CN" altLang="en-US" sz="2000" dirty="0" smtClean="0">
                          <a:effectLst/>
                          <a:latin typeface="+mn-ea"/>
                          <a:ea typeface="+mn-ea"/>
                          <a:cs typeface="Arial" pitchFamily="34" charset="0"/>
                        </a:rPr>
                        <a:t>（</a:t>
                      </a:r>
                      <a:r>
                        <a:rPr lang="zh-CN" altLang="en-US" sz="2000" dirty="0" smtClean="0">
                          <a:effectLst/>
                          <a:latin typeface="宋体" panose="02010600030101010101" pitchFamily="2" charset="-122"/>
                          <a:ea typeface="宋体" panose="02010600030101010101" pitchFamily="2" charset="-122"/>
                          <a:cs typeface="Arial" pitchFamily="34" charset="0"/>
                        </a:rPr>
                        <a:t>＞</a:t>
                      </a:r>
                      <a:r>
                        <a:rPr lang="en-US" altLang="zh-CN" sz="2000" dirty="0" smtClean="0">
                          <a:effectLst/>
                          <a:latin typeface="宋体" panose="02010600030101010101" pitchFamily="2" charset="-122"/>
                          <a:ea typeface="宋体" panose="02010600030101010101" pitchFamily="2" charset="-122"/>
                          <a:cs typeface="Arial" pitchFamily="34" charset="0"/>
                        </a:rPr>
                        <a:t>80</a:t>
                      </a:r>
                      <a:r>
                        <a:rPr lang="zh-CN" altLang="en-US" sz="2000" dirty="0" smtClean="0">
                          <a:effectLst/>
                          <a:latin typeface="宋体" panose="02010600030101010101" pitchFamily="2" charset="-122"/>
                          <a:ea typeface="宋体" panose="02010600030101010101" pitchFamily="2" charset="-122"/>
                          <a:cs typeface="Arial" pitchFamily="34" charset="0"/>
                        </a:rPr>
                        <a:t>岁</a:t>
                      </a:r>
                      <a:r>
                        <a:rPr lang="zh-CN" altLang="en-US" sz="2000" dirty="0" smtClean="0">
                          <a:effectLst/>
                          <a:latin typeface="+mn-ea"/>
                          <a:ea typeface="+mn-ea"/>
                          <a:cs typeface="Arial" pitchFamily="34" charset="0"/>
                        </a:rPr>
                        <a:t>）</a:t>
                      </a:r>
                      <a:endParaRPr lang="en-US" altLang="zh-CN" sz="2000" dirty="0" smtClean="0">
                        <a:effectLst/>
                        <a:latin typeface="+mn-ea"/>
                        <a:ea typeface="+mn-ea"/>
                        <a:cs typeface="Arial" pitchFamily="34" charset="0"/>
                      </a:endParaRPr>
                    </a:p>
                  </a:txBody>
                  <a:tcPr marL="102870" marR="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effectLst/>
                          <a:latin typeface="+mn-ea"/>
                          <a:ea typeface="+mn-ea"/>
                          <a:cs typeface="Arial" pitchFamily="34" charset="0"/>
                        </a:rPr>
                        <a:t>&lt;150/90</a:t>
                      </a:r>
                    </a:p>
                  </a:txBody>
                  <a:tcPr marL="102870" marR="10287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3" name="矩形 2"/>
          <p:cNvSpPr/>
          <p:nvPr/>
        </p:nvSpPr>
        <p:spPr>
          <a:xfrm>
            <a:off x="1659972" y="466140"/>
            <a:ext cx="6409127" cy="769441"/>
          </a:xfrm>
          <a:prstGeom prst="rect">
            <a:avLst/>
          </a:prstGeom>
        </p:spPr>
        <p:txBody>
          <a:bodyPr wrap="none">
            <a:spAutoFit/>
          </a:bodyPr>
          <a:lstStyle/>
          <a:p>
            <a:pPr algn="ctr">
              <a:defRPr/>
            </a:pPr>
            <a:r>
              <a:rPr lang="zh-CN" altLang="en-US" sz="4400" b="1" dirty="0" smtClean="0">
                <a:solidFill>
                  <a:srgbClr val="FFFF00"/>
                </a:solidFill>
                <a:ea typeface="黑体" pitchFamily="2" charset="-122"/>
              </a:rPr>
              <a:t>各种指南治疗目标值差异</a:t>
            </a:r>
            <a:endParaRPr lang="zh-CN" altLang="en-US" sz="4400" b="1" dirty="0">
              <a:solidFill>
                <a:srgbClr val="FFFF00"/>
              </a:solidFill>
              <a:ea typeface="黑体" pitchFamily="2" charset="-122"/>
            </a:endParaRPr>
          </a:p>
        </p:txBody>
      </p:sp>
    </p:spTree>
    <p:extLst>
      <p:ext uri="{BB962C8B-B14F-4D97-AF65-F5344CB8AC3E}">
        <p14:creationId xmlns:p14="http://schemas.microsoft.com/office/powerpoint/2010/main" xmlns="" val="3794535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
      <a:dk1>
        <a:srgbClr val="FFFFFF"/>
      </a:dk1>
      <a:lt1>
        <a:srgbClr val="FFFFFF"/>
      </a:lt1>
      <a:dk2>
        <a:srgbClr val="000000"/>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文鼎魏碑体简" pitchFamily="18"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文鼎魏碑体简" pitchFamily="18" charset="-122"/>
          </a:defRPr>
        </a:defPPr>
      </a:lstStyle>
    </a:lnDef>
  </a:objectDefaults>
  <a:extraClrSchemeLst>
    <a:extraClrScheme>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3948</TotalTime>
  <Words>5363</Words>
  <Application>Microsoft Office PowerPoint</Application>
  <PresentationFormat>35 毫米幻灯片</PresentationFormat>
  <Paragraphs>765</Paragraphs>
  <Slides>49</Slides>
  <Notes>24</Notes>
  <HiddenSlides>0</HiddenSlides>
  <MMClips>0</MMClips>
  <ScaleCrop>false</ScaleCrop>
  <HeadingPairs>
    <vt:vector size="4" baseType="variant">
      <vt:variant>
        <vt:lpstr>主题</vt:lpstr>
      </vt:variant>
      <vt:variant>
        <vt:i4>1</vt:i4>
      </vt:variant>
      <vt:variant>
        <vt:lpstr>幻灯片标题</vt:lpstr>
      </vt:variant>
      <vt:variant>
        <vt:i4>49</vt:i4>
      </vt:variant>
    </vt:vector>
  </HeadingPairs>
  <TitlesOfParts>
    <vt:vector size="50" baseType="lpstr">
      <vt:lpstr>默认设计模板</vt:lpstr>
      <vt:lpstr>幻灯片 1</vt:lpstr>
      <vt:lpstr>卫计委疾控局 中国居民营养与慢性病状况报告（2015年） 人民卫生出版社  2015年，北京，第一版</vt:lpstr>
      <vt:lpstr>2016 中国高血压患者最新流调： 老年人群高血压发病率更高</vt:lpstr>
      <vt:lpstr>2016 中国高血压最新流调： 老年患者中1/3的心血管死亡由未被控制的高血压所致</vt:lpstr>
      <vt:lpstr>降压是改善高血压预后的有效手段</vt:lpstr>
      <vt:lpstr>及早降压达标，更多心血管获益</vt:lpstr>
      <vt:lpstr>高血压的评估</vt:lpstr>
      <vt:lpstr>幻灯片 8</vt:lpstr>
      <vt:lpstr>幻灯片 9</vt:lpstr>
      <vt:lpstr>幻灯片 10</vt:lpstr>
      <vt:lpstr>幻灯片 11</vt:lpstr>
      <vt:lpstr>幻灯片 12</vt:lpstr>
      <vt:lpstr>高血压治疗的主要目标是降低心脑血管事件</vt:lpstr>
      <vt:lpstr>高血压合并靶器官损害的评估意义重大</vt:lpstr>
      <vt:lpstr>权威指南强调：降压是基础， 干预靶器官损害以实现最大化获益</vt:lpstr>
      <vt:lpstr>高血压引起的靶器官损害</vt:lpstr>
      <vt:lpstr>靶器官损害为何需要引起重视？</vt:lpstr>
      <vt:lpstr>多数高血压患者合并靶器官损害</vt:lpstr>
      <vt:lpstr>治疗期间无症状OD之标志物发生变化的预后价值 </vt:lpstr>
      <vt:lpstr>LVH和微量白蛋白尿筛查简易</vt:lpstr>
      <vt:lpstr>LVH和微量白蛋白尿的筛查干预价值 循证医学证据最为肯定</vt:lpstr>
      <vt:lpstr>高血压合并靶器官损害的药物推荐</vt:lpstr>
      <vt:lpstr>幻灯片 23</vt:lpstr>
      <vt:lpstr>常用降压药种类的临床选择</vt:lpstr>
      <vt:lpstr>新型降压药：大多针对RAAS (I) </vt:lpstr>
      <vt:lpstr>新型降压药：大多针对RAAS (II) </vt:lpstr>
      <vt:lpstr>2016年的“新型”降压药</vt:lpstr>
      <vt:lpstr>降压药的联合应用</vt:lpstr>
      <vt:lpstr>幻灯片 29</vt:lpstr>
      <vt:lpstr>单片复方制剂 （single-pill combination，SPC）</vt:lpstr>
      <vt:lpstr>单片复方制剂 （single-pill combination，SPC）</vt:lpstr>
      <vt:lpstr>幻灯片 32</vt:lpstr>
      <vt:lpstr>《 2015高血压合理用药指南》对于ARB的推荐</vt:lpstr>
      <vt:lpstr>从氯沙坦到阿利沙坦酯是一种革命性突破</vt:lpstr>
      <vt:lpstr>阿利沙坦酯</vt:lpstr>
      <vt:lpstr>基层高血压患者用药原则</vt:lpstr>
      <vt:lpstr>基层高血压患者用药原则</vt:lpstr>
      <vt:lpstr>为了优化血脂管理，中国多学科专家在积极探索中</vt:lpstr>
      <vt:lpstr>61.5%的门诊高血压患者合并血脂异常</vt:lpstr>
      <vt:lpstr>中国门诊血脂异常患者中，52%合并高血压</vt:lpstr>
      <vt:lpstr>高血压患者的他汀药物研究进一步证实了 历经百年的“胆固醇理论”</vt:lpstr>
      <vt:lpstr>坚持他汀治疗的时间越长， LDL-C下降幅度越显著，患者获益越多</vt:lpstr>
      <vt:lpstr>高血压患者降胆固醇治疗的危险分层和目标值</vt:lpstr>
      <vt:lpstr>高血压患者降胆固醇治疗</vt:lpstr>
      <vt:lpstr>同等剂量下， 亚洲人群的最大血药浓度约是西方人群的2倍</vt:lpstr>
      <vt:lpstr>中国高血压患者降胆固醇治疗的他汀剂量选择</vt:lpstr>
      <vt:lpstr>高血压患者降胆固醇治疗的临床应用建议</vt:lpstr>
      <vt:lpstr>ESC 2016 高血压管理新进展 </vt:lpstr>
      <vt:lpstr>总结</vt:lpstr>
    </vt:vector>
  </TitlesOfParts>
  <Company>Jiesheng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没有幻灯片标题</dc:title>
  <dc:creator>zhou</dc:creator>
  <cp:lastModifiedBy>Lenovo</cp:lastModifiedBy>
  <cp:revision>379</cp:revision>
  <cp:lastPrinted>1999-10-21T06:28:48Z</cp:lastPrinted>
  <dcterms:created xsi:type="dcterms:W3CDTF">1999-10-15T04:44:39Z</dcterms:created>
  <dcterms:modified xsi:type="dcterms:W3CDTF">2016-10-12T03:35:37Z</dcterms:modified>
</cp:coreProperties>
</file>